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17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notesSlides/notesSlide18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6.xml" ContentType="application/vnd.openxmlformats-officedocument.drawingml.chartshapes+xml"/>
  <Override PartName="/ppt/notesSlides/notesSlide20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7.xml" ContentType="application/vnd.openxmlformats-officedocument.drawingml.chartshapes+xml"/>
  <Override PartName="/ppt/notesSlides/notesSlide2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8.xml" ContentType="application/vnd.openxmlformats-officedocument.drawingml.chartshapes+xml"/>
  <Override PartName="/ppt/notesSlides/notesSlide22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9.xml" ContentType="application/vnd.openxmlformats-officedocument.drawingml.chartshapes+xml"/>
  <Override PartName="/ppt/notesSlides/notesSlide23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10.xml" ContentType="application/vnd.openxmlformats-officedocument.drawingml.chartshapes+xml"/>
  <Override PartName="/ppt/notesSlides/notesSlide24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drawings/drawing11.xml" ContentType="application/vnd.openxmlformats-officedocument.drawingml.chartshapes+xml"/>
  <Override PartName="/ppt/notesSlides/notesSlide25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12.xml" ContentType="application/vnd.openxmlformats-officedocument.drawingml.chartshapes+xml"/>
  <Override PartName="/ppt/notesSlides/notesSlide26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drawings/drawing13.xml" ContentType="application/vnd.openxmlformats-officedocument.drawingml.chartshapes+xml"/>
  <Override PartName="/ppt/notesSlides/notesSlide27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drawings/drawing14.xml" ContentType="application/vnd.openxmlformats-officedocument.drawingml.chartshapes+xml"/>
  <Override PartName="/ppt/notesSlides/notesSlide28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drawings/drawing15.xml" ContentType="application/vnd.openxmlformats-officedocument.drawingml.chartshapes+xml"/>
  <Override PartName="/ppt/notesSlides/notesSlide29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drawings/drawing16.xml" ContentType="application/vnd.openxmlformats-officedocument.drawingml.chartshape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drawings/drawing17.xml" ContentType="application/vnd.openxmlformats-officedocument.drawingml.chartshapes+xml"/>
  <Override PartName="/ppt/notesSlides/notesSlide35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18.xml" ContentType="application/vnd.openxmlformats-officedocument.drawingml.chartshape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drawings/drawing19.xml" ContentType="application/vnd.openxmlformats-officedocument.drawingml.chartshapes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08" r:id="rId1"/>
  </p:sldMasterIdLst>
  <p:notesMasterIdLst>
    <p:notesMasterId r:id="rId95"/>
  </p:notesMasterIdLst>
  <p:handoutMasterIdLst>
    <p:handoutMasterId r:id="rId96"/>
  </p:handoutMasterIdLst>
  <p:sldIdLst>
    <p:sldId id="772" r:id="rId2"/>
    <p:sldId id="410" r:id="rId3"/>
    <p:sldId id="1768" r:id="rId4"/>
    <p:sldId id="1769" r:id="rId5"/>
    <p:sldId id="1520" r:id="rId6"/>
    <p:sldId id="1081" r:id="rId7"/>
    <p:sldId id="798" r:id="rId8"/>
    <p:sldId id="1526" r:id="rId9"/>
    <p:sldId id="1529" r:id="rId10"/>
    <p:sldId id="2027" r:id="rId11"/>
    <p:sldId id="2028" r:id="rId12"/>
    <p:sldId id="2113" r:id="rId13"/>
    <p:sldId id="635" r:id="rId14"/>
    <p:sldId id="2147" r:id="rId15"/>
    <p:sldId id="2151" r:id="rId16"/>
    <p:sldId id="2152" r:id="rId17"/>
    <p:sldId id="2153" r:id="rId18"/>
    <p:sldId id="2154" r:id="rId19"/>
    <p:sldId id="2155" r:id="rId20"/>
    <p:sldId id="2156" r:id="rId21"/>
    <p:sldId id="2157" r:id="rId22"/>
    <p:sldId id="2158" r:id="rId23"/>
    <p:sldId id="1613" r:id="rId24"/>
    <p:sldId id="2114" r:id="rId25"/>
    <p:sldId id="2115" r:id="rId26"/>
    <p:sldId id="2116" r:id="rId27"/>
    <p:sldId id="2117" r:id="rId28"/>
    <p:sldId id="2118" r:id="rId29"/>
    <p:sldId id="2119" r:id="rId30"/>
    <p:sldId id="2120" r:id="rId31"/>
    <p:sldId id="2121" r:id="rId32"/>
    <p:sldId id="2122" r:id="rId33"/>
    <p:sldId id="2123" r:id="rId34"/>
    <p:sldId id="2124" r:id="rId35"/>
    <p:sldId id="2125" r:id="rId36"/>
    <p:sldId id="2126" r:id="rId37"/>
    <p:sldId id="2127" r:id="rId38"/>
    <p:sldId id="2128" r:id="rId39"/>
    <p:sldId id="1843" r:id="rId40"/>
    <p:sldId id="2130" r:id="rId41"/>
    <p:sldId id="2131" r:id="rId42"/>
    <p:sldId id="2129" r:id="rId43"/>
    <p:sldId id="2182" r:id="rId44"/>
    <p:sldId id="2132" r:id="rId45"/>
    <p:sldId id="2134" r:id="rId46"/>
    <p:sldId id="1521" r:id="rId47"/>
    <p:sldId id="2135" r:id="rId48"/>
    <p:sldId id="2136" r:id="rId49"/>
    <p:sldId id="2137" r:id="rId50"/>
    <p:sldId id="636" r:id="rId51"/>
    <p:sldId id="325" r:id="rId52"/>
    <p:sldId id="2142" r:id="rId53"/>
    <p:sldId id="2143" r:id="rId54"/>
    <p:sldId id="2185" r:id="rId55"/>
    <p:sldId id="326" r:id="rId56"/>
    <p:sldId id="1639" r:id="rId57"/>
    <p:sldId id="1640" r:id="rId58"/>
    <p:sldId id="1641" r:id="rId59"/>
    <p:sldId id="1642" r:id="rId60"/>
    <p:sldId id="1643" r:id="rId61"/>
    <p:sldId id="1644" r:id="rId62"/>
    <p:sldId id="1646" r:id="rId63"/>
    <p:sldId id="2146" r:id="rId64"/>
    <p:sldId id="2138" r:id="rId65"/>
    <p:sldId id="2183" r:id="rId66"/>
    <p:sldId id="2184" r:id="rId67"/>
    <p:sldId id="1778" r:id="rId68"/>
    <p:sldId id="2035" r:id="rId69"/>
    <p:sldId id="2082" r:id="rId70"/>
    <p:sldId id="2111" r:id="rId71"/>
    <p:sldId id="2160" r:id="rId72"/>
    <p:sldId id="2161" r:id="rId73"/>
    <p:sldId id="2162" r:id="rId74"/>
    <p:sldId id="2163" r:id="rId75"/>
    <p:sldId id="2164" r:id="rId76"/>
    <p:sldId id="2165" r:id="rId77"/>
    <p:sldId id="2166" r:id="rId78"/>
    <p:sldId id="2167" r:id="rId79"/>
    <p:sldId id="2168" r:id="rId80"/>
    <p:sldId id="2169" r:id="rId81"/>
    <p:sldId id="2170" r:id="rId82"/>
    <p:sldId id="2171" r:id="rId83"/>
    <p:sldId id="2172" r:id="rId84"/>
    <p:sldId id="2173" r:id="rId85"/>
    <p:sldId id="2174" r:id="rId86"/>
    <p:sldId id="2175" r:id="rId87"/>
    <p:sldId id="2176" r:id="rId88"/>
    <p:sldId id="2177" r:id="rId89"/>
    <p:sldId id="2178" r:id="rId90"/>
    <p:sldId id="2179" r:id="rId91"/>
    <p:sldId id="2180" r:id="rId92"/>
    <p:sldId id="811" r:id="rId93"/>
    <p:sldId id="323" r:id="rId94"/>
  </p:sldIdLst>
  <p:sldSz cx="10160000" cy="5715000"/>
  <p:notesSz cx="6889750" cy="10021888"/>
  <p:embeddedFontLst>
    <p:embeddedFont>
      <p:font typeface="Chulabhorn Likit Text Light๙" panose="00000400000000000000" pitchFamily="2" charset="-34"/>
      <p:regular r:id="rId97"/>
    </p:embeddedFont>
    <p:embeddedFont>
      <p:font typeface="Angsana New" panose="02020603050405020304" pitchFamily="18" charset="-34"/>
      <p:regular r:id="rId98"/>
      <p:bold r:id="rId99"/>
      <p:italic r:id="rId100"/>
      <p:boldItalic r:id="rId101"/>
    </p:embeddedFont>
    <p:embeddedFont>
      <p:font typeface="Tahoma" panose="020B0604030504040204" pitchFamily="34" charset="0"/>
      <p:regular r:id="rId102"/>
      <p:bold r:id="rId103"/>
    </p:embeddedFont>
    <p:embeddedFont>
      <p:font typeface="Wingdings 2" panose="05020102010507070707" pitchFamily="18" charset="2"/>
      <p:regular r:id="rId104"/>
    </p:embeddedFont>
    <p:embeddedFont>
      <p:font typeface="TH SarabunPSK" panose="020B0500040200020003" pitchFamily="34" charset="-34"/>
      <p:regular r:id="rId105"/>
      <p:bold r:id="rId106"/>
      <p:italic r:id="rId107"/>
      <p:boldItalic r:id="rId108"/>
    </p:embeddedFont>
    <p:embeddedFont>
      <p:font typeface="KodchiangUPC" panose="02020603050405020304" pitchFamily="18" charset="-34"/>
      <p:regular r:id="rId109"/>
      <p:bold r:id="rId110"/>
      <p:italic r:id="rId111"/>
      <p:boldItalic r:id="rId112"/>
    </p:embeddedFont>
    <p:embeddedFont>
      <p:font typeface="Chulabhorn Likit Text Light" panose="00000400000000000000" pitchFamily="50" charset="-34"/>
      <p:regular r:id="rId113"/>
    </p:embeddedFont>
    <p:embeddedFont>
      <p:font typeface="Calibri Light" panose="020F0302020204030204" pitchFamily="34" charset="0"/>
      <p:regular r:id="rId114"/>
      <p:italic r:id="rId115"/>
    </p:embeddedFont>
    <p:embeddedFont>
      <p:font typeface="Chulabhorn Likit Display Medium" panose="00000600000000000000" pitchFamily="50" charset="-34"/>
      <p:regular r:id="rId116"/>
    </p:embeddedFont>
    <p:embeddedFont>
      <p:font typeface="Roboto" panose="02000000000000000000" pitchFamily="2" charset="0"/>
      <p:bold r:id="rId117"/>
    </p:embeddedFont>
    <p:embeddedFont>
      <p:font typeface="Cordia New" panose="020B0304020202020204" pitchFamily="34" charset="-34"/>
      <p:regular r:id="rId118"/>
      <p:bold r:id="rId119"/>
      <p:italic r:id="rId120"/>
      <p:boldItalic r:id="rId121"/>
    </p:embeddedFont>
    <p:embeddedFont>
      <p:font typeface="Chulabhorn Likit Text" panose="00000500000000000000" pitchFamily="50" charset="-34"/>
      <p:regular r:id="rId122"/>
      <p:bold r:id="rId123"/>
    </p:embeddedFont>
    <p:embeddedFont>
      <p:font typeface="Calibri" panose="020F0502020204030204" pitchFamily="34" charset="0"/>
      <p:regular r:id="rId124"/>
      <p:bold r:id="rId125"/>
      <p:italic r:id="rId126"/>
      <p:boldItalic r:id="rId127"/>
    </p:embeddedFont>
  </p:embeddedFontLst>
  <p:defaultTextStyle>
    <a:defPPr>
      <a:defRPr lang="en-US"/>
    </a:defPPr>
    <a:lvl1pPr marL="0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1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64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45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27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45718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320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1E1"/>
    <a:srgbClr val="E8F3DA"/>
    <a:srgbClr val="FFC1C1"/>
    <a:srgbClr val="E7F6FF"/>
    <a:srgbClr val="FED2E5"/>
    <a:srgbClr val="E7C4FC"/>
    <a:srgbClr val="FFFFFF"/>
    <a:srgbClr val="FFFFD9"/>
    <a:srgbClr val="FFFFEB"/>
    <a:srgbClr val="FCF2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สไตล์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สไตล์สีปานกลาง 2 - เน้น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สไตล์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8B1032C-EA38-4F05-BA0D-38AFFFC7BED3}" styleName="สไตล์สีอ่อน 3 - เน้น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สไตล์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สไตล์สีอ่อน 2 - เน้น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F5AB1C69-6EDB-4FF4-983F-18BD219EF322}" styleName="สไตล์สีปานกลาง 2 - เน้น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สไตล์สีอ่อน 1 - เน้น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322" autoAdjust="0"/>
  </p:normalViewPr>
  <p:slideViewPr>
    <p:cSldViewPr snapToGrid="0">
      <p:cViewPr varScale="1">
        <p:scale>
          <a:sx n="83" d="100"/>
          <a:sy n="83" d="100"/>
        </p:scale>
        <p:origin x="702" y="72"/>
      </p:cViewPr>
      <p:guideLst>
        <p:guide orient="horz" pos="1800"/>
        <p:guide pos="320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font" Target="fonts/font21.fntdata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font" Target="fonts/font16.fntdata"/><Relationship Id="rId16" Type="http://schemas.openxmlformats.org/officeDocument/2006/relationships/slide" Target="slides/slide15.xml"/><Relationship Id="rId107" Type="http://schemas.openxmlformats.org/officeDocument/2006/relationships/font" Target="fonts/font11.fntdata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font" Target="fonts/font6.fntdata"/><Relationship Id="rId123" Type="http://schemas.openxmlformats.org/officeDocument/2006/relationships/font" Target="fonts/font27.fntdata"/><Relationship Id="rId128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font" Target="fonts/font17.fntdata"/><Relationship Id="rId118" Type="http://schemas.openxmlformats.org/officeDocument/2006/relationships/font" Target="fonts/font22.fntdata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font" Target="fonts/font7.fntdata"/><Relationship Id="rId108" Type="http://schemas.openxmlformats.org/officeDocument/2006/relationships/font" Target="fonts/font12.fntdata"/><Relationship Id="rId124" Type="http://schemas.openxmlformats.org/officeDocument/2006/relationships/font" Target="fonts/font28.fntdata"/><Relationship Id="rId129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font" Target="fonts/font18.fntdata"/><Relationship Id="rId119" Type="http://schemas.openxmlformats.org/officeDocument/2006/relationships/font" Target="fonts/font23.fntdata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theme" Target="theme/theme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font" Target="fonts/font13.fntdata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1.fntdata"/><Relationship Id="rId104" Type="http://schemas.openxmlformats.org/officeDocument/2006/relationships/font" Target="fonts/font8.fntdata"/><Relationship Id="rId120" Type="http://schemas.openxmlformats.org/officeDocument/2006/relationships/font" Target="fonts/font24.fntdata"/><Relationship Id="rId125" Type="http://schemas.openxmlformats.org/officeDocument/2006/relationships/font" Target="fonts/font29.fntdata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font" Target="fonts/font14.fntdata"/><Relationship Id="rId115" Type="http://schemas.openxmlformats.org/officeDocument/2006/relationships/font" Target="fonts/font19.fntdata"/><Relationship Id="rId131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font" Target="fonts/font4.fntdata"/><Relationship Id="rId105" Type="http://schemas.openxmlformats.org/officeDocument/2006/relationships/font" Target="fonts/font9.fntdata"/><Relationship Id="rId126" Type="http://schemas.openxmlformats.org/officeDocument/2006/relationships/font" Target="fonts/font30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font" Target="fonts/font2.fntdata"/><Relationship Id="rId121" Type="http://schemas.openxmlformats.org/officeDocument/2006/relationships/font" Target="fonts/font25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font" Target="fonts/font20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font" Target="fonts/font15.fntdata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font" Target="fonts/font10.fntdata"/><Relationship Id="rId127" Type="http://schemas.openxmlformats.org/officeDocument/2006/relationships/font" Target="fonts/font3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font" Target="fonts/font3.fntdata"/><Relationship Id="rId101" Type="http://schemas.openxmlformats.org/officeDocument/2006/relationships/font" Target="fonts/font5.fntdata"/><Relationship Id="rId122" Type="http://schemas.openxmlformats.org/officeDocument/2006/relationships/font" Target="fonts/font2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chartUserShapes" Target="../drawings/drawing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chartUserShapes" Target="../drawings/drawing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chartUserShapes" Target="../drawings/drawing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chartUserShapes" Target="../drawings/drawing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chartUserShapes" Target="../drawings/drawing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chartUserShapes" Target="../drawings/drawing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18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chartUserShapes" Target="../drawings/drawing1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746243570243387"/>
          <c:y val="5.0063718667147608E-2"/>
          <c:w val="0.85396252750659718"/>
          <c:h val="0.6507860690436300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งบประมาณจัดสรร</c:v>
                </c:pt>
              </c:strCache>
            </c:strRef>
          </c:tx>
          <c:spPr>
            <a:solidFill>
              <a:srgbClr val="F4D4E2"/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งบบริหาร</c:v>
                </c:pt>
                <c:pt idx="1">
                  <c:v>เงินอุดหนุน</c:v>
                </c:pt>
                <c:pt idx="2">
                  <c:v>เงินทุนหมุนเวียน</c:v>
                </c:pt>
                <c:pt idx="3">
                  <c:v>ผลรวม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25-4C16-94A5-95BCC0FF064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ผลการเบิกจ่าย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Sheet1!$A$2:$A$5</c:f>
              <c:strCache>
                <c:ptCount val="4"/>
                <c:pt idx="0">
                  <c:v>งบบริหาร</c:v>
                </c:pt>
                <c:pt idx="1">
                  <c:v>เงินอุดหนุน</c:v>
                </c:pt>
                <c:pt idx="2">
                  <c:v>เงินทุนหมุนเวียน</c:v>
                </c:pt>
                <c:pt idx="3">
                  <c:v>ผลรวม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75.59</c:v>
                </c:pt>
                <c:pt idx="1">
                  <c:v>95.5</c:v>
                </c:pt>
                <c:pt idx="2">
                  <c:v>98.26</c:v>
                </c:pt>
                <c:pt idx="3">
                  <c:v>91.6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25-4C16-94A5-95BCC0FF06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74311952"/>
        <c:axId val="674313752"/>
        <c:axId val="0"/>
      </c:bar3DChart>
      <c:catAx>
        <c:axId val="674311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b" anchorCtr="0"/>
          <a:lstStyle/>
          <a:p>
            <a:pPr algn="just">
              <a:defRPr lang="en-US" sz="900" b="0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74313752"/>
        <c:crosses val="autoZero"/>
        <c:auto val="1"/>
        <c:lblAlgn val="ctr"/>
        <c:lblOffset val="100"/>
        <c:noMultiLvlLbl val="0"/>
      </c:catAx>
      <c:valAx>
        <c:axId val="67431375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74311952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/>
              </a:solidFill>
              <a:latin typeface="Chulabhorn Likit Text" panose="00000500000000000000" pitchFamily="50" charset="-34"/>
              <a:ea typeface="+mn-ea"/>
              <a:cs typeface="Chulabhorn Likit Text" panose="00000500000000000000" pitchFamily="50" charset="-34"/>
            </a:defRPr>
          </a:pPr>
          <a:endParaRPr lang="th-TH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570327153528072E-2"/>
          <c:y val="0.12702872697802645"/>
          <c:w val="0.83910539147411212"/>
          <c:h val="0.6706420102272846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0915920994052261E-3"/>
                  <c:y val="-3.794821578184926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2A7-42C7-AA6C-D94D5B635EBE}"/>
                </c:ext>
              </c:extLst>
            </c:dLbl>
            <c:dLbl>
              <c:idx val="1"/>
              <c:layout>
                <c:manualLayout>
                  <c:x val="-3.4211516892040363E-2"/>
                  <c:y val="-3.918638650478755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2A7-42C7-AA6C-D94D5B635EBE}"/>
                </c:ext>
              </c:extLst>
            </c:dLbl>
            <c:dLbl>
              <c:idx val="2"/>
              <c:layout>
                <c:manualLayout>
                  <c:x val="-2.3031491173261642E-2"/>
                  <c:y val="-4.882795930882197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2A7-42C7-AA6C-D94D5B635E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มิ.ย. 66</c:v>
                </c:pt>
                <c:pt idx="1">
                  <c:v>ก.ค. 66</c:v>
                </c:pt>
                <c:pt idx="2">
                  <c:v>ส.ค. 66</c:v>
                </c:pt>
                <c:pt idx="3">
                  <c:v>ก.ย. 66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2A7-42C7-AA6C-D94D5B635EB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3"/>
            <c:marker>
              <c:symbol val="none"/>
            </c:marker>
            <c:bubble3D val="0"/>
            <c:spPr>
              <a:ln w="12700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72A7-42C7-AA6C-D94D5B635EBE}"/>
              </c:ext>
            </c:extLst>
          </c:dPt>
          <c:cat>
            <c:strRef>
              <c:f>Sheet1!$A$2:$A$5</c:f>
              <c:strCache>
                <c:ptCount val="4"/>
                <c:pt idx="0">
                  <c:v>มิ.ย. 66</c:v>
                </c:pt>
                <c:pt idx="1">
                  <c:v>ก.ค. 66</c:v>
                </c:pt>
                <c:pt idx="2">
                  <c:v>ส.ค. 66</c:v>
                </c:pt>
                <c:pt idx="3">
                  <c:v>ก.ย. 66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2A7-42C7-AA6C-D94D5B635E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1471455"/>
        <c:axId val="631462719"/>
      </c:lineChart>
      <c:catAx>
        <c:axId val="631471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1462719"/>
        <c:crosses val="autoZero"/>
        <c:auto val="1"/>
        <c:lblAlgn val="ctr"/>
        <c:lblOffset val="100"/>
        <c:noMultiLvlLbl val="1"/>
      </c:catAx>
      <c:valAx>
        <c:axId val="631462719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effectLst/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1471455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  <c:userShapes r:id="rId4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570327153528072E-2"/>
          <c:y val="0.12702872697802645"/>
          <c:w val="0.83910539147411212"/>
          <c:h val="0.6706420102272846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0915920994052261E-3"/>
                  <c:y val="-3.794821578184926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22-4E14-BCB4-10A40D15C975}"/>
                </c:ext>
              </c:extLst>
            </c:dLbl>
            <c:dLbl>
              <c:idx val="1"/>
              <c:layout>
                <c:manualLayout>
                  <c:x val="-3.4211516892040363E-2"/>
                  <c:y val="-3.918638650478755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22-4E14-BCB4-10A40D15C975}"/>
                </c:ext>
              </c:extLst>
            </c:dLbl>
            <c:dLbl>
              <c:idx val="2"/>
              <c:layout>
                <c:manualLayout>
                  <c:x val="-2.3031491173261642E-2"/>
                  <c:y val="-4.882795930882197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22-4E14-BCB4-10A40D15C97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มิ.ย. 66</c:v>
                </c:pt>
                <c:pt idx="1">
                  <c:v>ก.ค. 66</c:v>
                </c:pt>
                <c:pt idx="2">
                  <c:v>ส.ค. 66</c:v>
                </c:pt>
                <c:pt idx="3">
                  <c:v>ก.ย. 66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522-4E14-BCB4-10A40D15C97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3"/>
            <c:marker>
              <c:symbol val="none"/>
            </c:marker>
            <c:bubble3D val="0"/>
            <c:spPr>
              <a:ln w="12700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B522-4E14-BCB4-10A40D15C975}"/>
              </c:ext>
            </c:extLst>
          </c:dPt>
          <c:cat>
            <c:strRef>
              <c:f>Sheet1!$A$2:$A$5</c:f>
              <c:strCache>
                <c:ptCount val="4"/>
                <c:pt idx="0">
                  <c:v>มิ.ย. 66</c:v>
                </c:pt>
                <c:pt idx="1">
                  <c:v>ก.ค. 66</c:v>
                </c:pt>
                <c:pt idx="2">
                  <c:v>ส.ค. 66</c:v>
                </c:pt>
                <c:pt idx="3">
                  <c:v>ก.ย. 66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522-4E14-BCB4-10A40D15C9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1471455"/>
        <c:axId val="631462719"/>
      </c:lineChart>
      <c:catAx>
        <c:axId val="631471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1462719"/>
        <c:crosses val="autoZero"/>
        <c:auto val="1"/>
        <c:lblAlgn val="ctr"/>
        <c:lblOffset val="100"/>
        <c:noMultiLvlLbl val="1"/>
      </c:catAx>
      <c:valAx>
        <c:axId val="631462719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effectLst/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1471455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570327153528072E-2"/>
          <c:y val="0.12702872697802645"/>
          <c:w val="0.83910539147411212"/>
          <c:h val="0.6706420102272846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0915920994052261E-3"/>
                  <c:y val="-3.794821578184926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C2F-4FB2-987D-3E3AE7A0F609}"/>
                </c:ext>
              </c:extLst>
            </c:dLbl>
            <c:dLbl>
              <c:idx val="1"/>
              <c:layout>
                <c:manualLayout>
                  <c:x val="-3.4211516892040363E-2"/>
                  <c:y val="-3.918638650478755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C2F-4FB2-987D-3E3AE7A0F609}"/>
                </c:ext>
              </c:extLst>
            </c:dLbl>
            <c:dLbl>
              <c:idx val="2"/>
              <c:layout>
                <c:manualLayout>
                  <c:x val="-2.3031491173261642E-2"/>
                  <c:y val="-4.882795930882197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C2F-4FB2-987D-3E3AE7A0F6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มิ.ย. 66</c:v>
                </c:pt>
                <c:pt idx="1">
                  <c:v>ก.ค. 66</c:v>
                </c:pt>
                <c:pt idx="2">
                  <c:v>ส.ค. 66</c:v>
                </c:pt>
                <c:pt idx="3">
                  <c:v>ก.ย. 66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C2F-4FB2-987D-3E3AE7A0F6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3"/>
            <c:marker>
              <c:symbol val="none"/>
            </c:marker>
            <c:bubble3D val="0"/>
            <c:spPr>
              <a:ln w="12700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0C2F-4FB2-987D-3E3AE7A0F609}"/>
              </c:ext>
            </c:extLst>
          </c:dPt>
          <c:cat>
            <c:strRef>
              <c:f>Sheet1!$A$2:$A$5</c:f>
              <c:strCache>
                <c:ptCount val="4"/>
                <c:pt idx="0">
                  <c:v>มิ.ย. 66</c:v>
                </c:pt>
                <c:pt idx="1">
                  <c:v>ก.ค. 66</c:v>
                </c:pt>
                <c:pt idx="2">
                  <c:v>ส.ค. 66</c:v>
                </c:pt>
                <c:pt idx="3">
                  <c:v>ก.ย. 66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C2F-4FB2-987D-3E3AE7A0F6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1471455"/>
        <c:axId val="631462719"/>
      </c:lineChart>
      <c:catAx>
        <c:axId val="631471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1462719"/>
        <c:crosses val="autoZero"/>
        <c:auto val="1"/>
        <c:lblAlgn val="ctr"/>
        <c:lblOffset val="100"/>
        <c:noMultiLvlLbl val="1"/>
      </c:catAx>
      <c:valAx>
        <c:axId val="631462719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effectLst/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1471455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570327153528072E-2"/>
          <c:y val="0.12702872697802645"/>
          <c:w val="0.83910539147411212"/>
          <c:h val="0.6706420102272846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0915920994052261E-3"/>
                  <c:y val="-3.794821578184926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8EF-4790-9C6C-CFCD4CF2A179}"/>
                </c:ext>
              </c:extLst>
            </c:dLbl>
            <c:dLbl>
              <c:idx val="1"/>
              <c:layout>
                <c:manualLayout>
                  <c:x val="-3.4211516892040363E-2"/>
                  <c:y val="-3.918638650478755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EF-4790-9C6C-CFCD4CF2A179}"/>
                </c:ext>
              </c:extLst>
            </c:dLbl>
            <c:dLbl>
              <c:idx val="2"/>
              <c:layout>
                <c:manualLayout>
                  <c:x val="-2.3031491173261642E-2"/>
                  <c:y val="-4.882795930882197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8EF-4790-9C6C-CFCD4CF2A1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มิ.ย. 66</c:v>
                </c:pt>
                <c:pt idx="1">
                  <c:v>ก.ค. 66</c:v>
                </c:pt>
                <c:pt idx="2">
                  <c:v>ส.ค. 66</c:v>
                </c:pt>
                <c:pt idx="3">
                  <c:v>ก.ย. 66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8EF-4790-9C6C-CFCD4CF2A17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3"/>
            <c:marker>
              <c:symbol val="none"/>
            </c:marker>
            <c:bubble3D val="0"/>
            <c:spPr>
              <a:ln w="12700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F8EF-4790-9C6C-CFCD4CF2A179}"/>
              </c:ext>
            </c:extLst>
          </c:dPt>
          <c:cat>
            <c:strRef>
              <c:f>Sheet1!$A$2:$A$5</c:f>
              <c:strCache>
                <c:ptCount val="4"/>
                <c:pt idx="0">
                  <c:v>มิ.ย. 66</c:v>
                </c:pt>
                <c:pt idx="1">
                  <c:v>ก.ค. 66</c:v>
                </c:pt>
                <c:pt idx="2">
                  <c:v>ส.ค. 66</c:v>
                </c:pt>
                <c:pt idx="3">
                  <c:v>ก.ย. 66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F8EF-4790-9C6C-CFCD4CF2A1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1471455"/>
        <c:axId val="631462719"/>
      </c:lineChart>
      <c:catAx>
        <c:axId val="631471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1462719"/>
        <c:crosses val="autoZero"/>
        <c:auto val="1"/>
        <c:lblAlgn val="ctr"/>
        <c:lblOffset val="100"/>
        <c:noMultiLvlLbl val="1"/>
      </c:catAx>
      <c:valAx>
        <c:axId val="631462719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effectLst/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1471455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  <c:userShapes r:id="rId4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570327153528072E-2"/>
          <c:y val="0.15806878145232445"/>
          <c:w val="0.83910539147411212"/>
          <c:h val="0.6396020865972057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0915920994052261E-3"/>
                  <c:y val="-3.794821578184926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97.07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C6B-4959-9E87-2DAE3A93A953}"/>
                </c:ext>
              </c:extLst>
            </c:dLbl>
            <c:dLbl>
              <c:idx val="1"/>
              <c:layout>
                <c:manualLayout>
                  <c:x val="-3.4211516892040363E-2"/>
                  <c:y val="-3.918638650478755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97.07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6B-4959-9E87-2DAE3A93A953}"/>
                </c:ext>
              </c:extLst>
            </c:dLbl>
            <c:dLbl>
              <c:idx val="2"/>
              <c:layout>
                <c:manualLayout>
                  <c:x val="-2.3031491173261642E-2"/>
                  <c:y val="-4.882795930882197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97.07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C6B-4959-9E87-2DAE3A93A9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มิ.ย. 66</c:v>
                </c:pt>
                <c:pt idx="1">
                  <c:v>ก.ค. 66</c:v>
                </c:pt>
                <c:pt idx="2">
                  <c:v>ส.ค. 66</c:v>
                </c:pt>
                <c:pt idx="3">
                  <c:v>ก.ย. 66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C6B-4959-9E87-2DAE3A93A95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3"/>
            <c:marker>
              <c:symbol val="none"/>
            </c:marker>
            <c:bubble3D val="0"/>
            <c:spPr>
              <a:ln w="12700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8C6B-4959-9E87-2DAE3A93A953}"/>
              </c:ext>
            </c:extLst>
          </c:dPt>
          <c:cat>
            <c:strRef>
              <c:f>Sheet1!$A$2:$A$5</c:f>
              <c:strCache>
                <c:ptCount val="4"/>
                <c:pt idx="0">
                  <c:v>มิ.ย. 66</c:v>
                </c:pt>
                <c:pt idx="1">
                  <c:v>ก.ค. 66</c:v>
                </c:pt>
                <c:pt idx="2">
                  <c:v>ส.ค. 66</c:v>
                </c:pt>
                <c:pt idx="3">
                  <c:v>ก.ย. 66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C6B-4959-9E87-2DAE3A93A9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1471455"/>
        <c:axId val="631462719"/>
      </c:lineChart>
      <c:catAx>
        <c:axId val="631471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1462719"/>
        <c:crosses val="autoZero"/>
        <c:auto val="1"/>
        <c:lblAlgn val="ctr"/>
        <c:lblOffset val="100"/>
        <c:noMultiLvlLbl val="1"/>
      </c:catAx>
      <c:valAx>
        <c:axId val="631462719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effectLst/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1471455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  <c:userShapes r:id="rId4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570327153528072E-2"/>
          <c:y val="0.12702872697802645"/>
          <c:w val="0.83910539147411212"/>
          <c:h val="0.6706420102272846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0915920994052261E-3"/>
                  <c:y val="-3.794821578184926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78.03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0B1-4283-A9A1-7961124D734D}"/>
                </c:ext>
              </c:extLst>
            </c:dLbl>
            <c:dLbl>
              <c:idx val="1"/>
              <c:layout>
                <c:manualLayout>
                  <c:x val="-3.4211516892040363E-2"/>
                  <c:y val="-3.918638650478755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82.46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0B1-4283-A9A1-7961124D734D}"/>
                </c:ext>
              </c:extLst>
            </c:dLbl>
            <c:dLbl>
              <c:idx val="2"/>
              <c:layout>
                <c:manualLayout>
                  <c:x val="-3.569656315743705E-2"/>
                  <c:y val="-3.163575093902348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88.40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0B1-4283-A9A1-7961124D73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มิ.ย. 66</c:v>
                </c:pt>
                <c:pt idx="1">
                  <c:v>ก.ค. 66</c:v>
                </c:pt>
                <c:pt idx="2">
                  <c:v>ส.ค. 66</c:v>
                </c:pt>
                <c:pt idx="3">
                  <c:v>ก.ย. 66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0B1-4283-A9A1-7961124D734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3"/>
            <c:marker>
              <c:symbol val="none"/>
            </c:marker>
            <c:bubble3D val="0"/>
            <c:spPr>
              <a:ln w="12700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D0B1-4283-A9A1-7961124D734D}"/>
              </c:ext>
            </c:extLst>
          </c:dPt>
          <c:cat>
            <c:strRef>
              <c:f>Sheet1!$A$2:$A$5</c:f>
              <c:strCache>
                <c:ptCount val="4"/>
                <c:pt idx="0">
                  <c:v>มิ.ย. 66</c:v>
                </c:pt>
                <c:pt idx="1">
                  <c:v>ก.ค. 66</c:v>
                </c:pt>
                <c:pt idx="2">
                  <c:v>ส.ค. 66</c:v>
                </c:pt>
                <c:pt idx="3">
                  <c:v>ก.ย. 66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0B1-4283-A9A1-7961124D73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1471455"/>
        <c:axId val="631462719"/>
      </c:lineChart>
      <c:catAx>
        <c:axId val="631471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1462719"/>
        <c:crosses val="autoZero"/>
        <c:auto val="1"/>
        <c:lblAlgn val="ctr"/>
        <c:lblOffset val="100"/>
        <c:noMultiLvlLbl val="1"/>
      </c:catAx>
      <c:valAx>
        <c:axId val="631462719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effectLst/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1471455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  <c:userShapes r:id="rId4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570327153528072E-2"/>
          <c:y val="0.12702872697802645"/>
          <c:w val="0.83910539147411212"/>
          <c:h val="0.6706420102272846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0915920994052261E-3"/>
                  <c:y val="-3.794821578184926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6D1-4C0E-95DE-E0F9C5210126}"/>
                </c:ext>
              </c:extLst>
            </c:dLbl>
            <c:dLbl>
              <c:idx val="1"/>
              <c:layout>
                <c:manualLayout>
                  <c:x val="-3.4211516892040363E-2"/>
                  <c:y val="-3.918638650478755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D1-4C0E-95DE-E0F9C5210126}"/>
                </c:ext>
              </c:extLst>
            </c:dLbl>
            <c:dLbl>
              <c:idx val="2"/>
              <c:layout>
                <c:manualLayout>
                  <c:x val="-3.569656315743705E-2"/>
                  <c:y val="-3.163575093902348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6D1-4C0E-95DE-E0F9C52101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มิ.ย. 66</c:v>
                </c:pt>
                <c:pt idx="1">
                  <c:v>ก.ค. 66</c:v>
                </c:pt>
                <c:pt idx="2">
                  <c:v>ส.ค. 66</c:v>
                </c:pt>
                <c:pt idx="3">
                  <c:v>ก.ย. 66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6D1-4C0E-95DE-E0F9C52101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3"/>
            <c:marker>
              <c:symbol val="none"/>
            </c:marker>
            <c:bubble3D val="0"/>
            <c:spPr>
              <a:ln w="12700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56D1-4C0E-95DE-E0F9C5210126}"/>
              </c:ext>
            </c:extLst>
          </c:dPt>
          <c:cat>
            <c:strRef>
              <c:f>Sheet1!$A$2:$A$5</c:f>
              <c:strCache>
                <c:ptCount val="4"/>
                <c:pt idx="0">
                  <c:v>มิ.ย. 66</c:v>
                </c:pt>
                <c:pt idx="1">
                  <c:v>ก.ค. 66</c:v>
                </c:pt>
                <c:pt idx="2">
                  <c:v>ส.ค. 66</c:v>
                </c:pt>
                <c:pt idx="3">
                  <c:v>ก.ย. 66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56D1-4C0E-95DE-E0F9C52101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1471455"/>
        <c:axId val="631462719"/>
      </c:lineChart>
      <c:catAx>
        <c:axId val="631471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1462719"/>
        <c:crosses val="autoZero"/>
        <c:auto val="1"/>
        <c:lblAlgn val="ctr"/>
        <c:lblOffset val="100"/>
        <c:noMultiLvlLbl val="1"/>
      </c:catAx>
      <c:valAx>
        <c:axId val="631462719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effectLst/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1471455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  <c:userShapes r:id="rId4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96855748928197E-2"/>
          <c:y val="5.0725198534983341E-2"/>
          <c:w val="0.92119978361820143"/>
          <c:h val="0.7535187345741829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กรกฎาคม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6474799008566695E-2"/>
                  <c:y val="1.103970126349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8327145158479341E-2"/>
                      <c:h val="7.414616340879143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DC8C-4912-8D3B-D849DBC72080}"/>
                </c:ext>
              </c:extLst>
            </c:dLbl>
            <c:dLbl>
              <c:idx val="1"/>
              <c:layout>
                <c:manualLayout>
                  <c:x val="-2.7019451168640636E-2"/>
                  <c:y val="-8.0395918554552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9821710321849143E-2"/>
                      <c:h val="7.717996714892200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C8C-4912-8D3B-D849DBC72080}"/>
                </c:ext>
              </c:extLst>
            </c:dLbl>
            <c:dLbl>
              <c:idx val="2"/>
              <c:layout>
                <c:manualLayout>
                  <c:x val="-1.8349158847786803E-2"/>
                  <c:y val="-0.118318345865092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C8C-4912-8D3B-D849DBC72080}"/>
                </c:ext>
              </c:extLst>
            </c:dLbl>
            <c:dLbl>
              <c:idx val="3"/>
              <c:layout>
                <c:manualLayout>
                  <c:x val="-5.1134005406894306E-2"/>
                  <c:y val="-0.1243859533453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DC8C-4912-8D3B-D849DBC72080}"/>
                </c:ext>
              </c:extLst>
            </c:dLbl>
            <c:dLbl>
              <c:idx val="4"/>
              <c:layout>
                <c:manualLayout>
                  <c:x val="2.1039573615645756E-2"/>
                  <c:y val="-4.85408598420893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DC8C-4912-8D3B-D849DBC72080}"/>
                </c:ext>
              </c:extLst>
            </c:dLbl>
            <c:dLbl>
              <c:idx val="5"/>
              <c:layout>
                <c:manualLayout>
                  <c:x val="-5.4956912499451571E-3"/>
                  <c:y val="-3.0338037401306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DC8C-4912-8D3B-D849DBC720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rgbClr val="C00000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ผิดสัญญากู้ยืมเงิน</c:v>
                </c:pt>
                <c:pt idx="1">
                  <c:v>ยักยอก</c:v>
                </c:pt>
                <c:pt idx="2">
                  <c:v>ฉ้อโกง</c:v>
                </c:pt>
                <c:pt idx="3">
                  <c:v>ปลอมแปลงเอกสาร</c:v>
                </c:pt>
                <c:pt idx="4">
                  <c:v>อยู่ระหว่างบังคับคดี</c:v>
                </c:pt>
                <c:pt idx="5">
                  <c:v>ยุติการดำเนินคดี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323</c:v>
                </c:pt>
                <c:pt idx="1">
                  <c:v>103</c:v>
                </c:pt>
                <c:pt idx="2">
                  <c:v>17</c:v>
                </c:pt>
                <c:pt idx="3">
                  <c:v>14</c:v>
                </c:pt>
                <c:pt idx="4">
                  <c:v>162</c:v>
                </c:pt>
                <c:pt idx="5">
                  <c:v>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C8C-4912-8D3B-D849DBC7208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สิงหาคม</c:v>
                </c:pt>
              </c:strCache>
            </c:strRef>
          </c:tx>
          <c:spPr>
            <a:ln w="19050" cap="rnd">
              <a:solidFill>
                <a:schemeClr val="accent2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4-DC8C-4912-8D3B-D849DBC72080}"/>
              </c:ext>
            </c:extLst>
          </c:dPt>
          <c:dPt>
            <c:idx val="2"/>
            <c:marker>
              <c:symbol val="none"/>
            </c:marker>
            <c:bubble3D val="0"/>
            <c:extLst>
              <c:ext xmlns:c16="http://schemas.microsoft.com/office/drawing/2014/chart" uri="{C3380CC4-5D6E-409C-BE32-E72D297353CC}">
                <c16:uniqueId val="{00000006-DC8C-4912-8D3B-D849DBC72080}"/>
              </c:ext>
            </c:extLst>
          </c:dPt>
          <c:dLbls>
            <c:dLbl>
              <c:idx val="0"/>
              <c:layout>
                <c:manualLayout>
                  <c:x val="4.2079147231291513E-3"/>
                  <c:y val="-1.8202822440783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C8C-4912-8D3B-D849DBC72080}"/>
                </c:ext>
              </c:extLst>
            </c:dLbl>
            <c:dLbl>
              <c:idx val="1"/>
              <c:layout>
                <c:manualLayout>
                  <c:x val="3.0858096524925049E-2"/>
                  <c:y val="-9.556481781411341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97" b="1" i="0" u="none" strike="noStrike" kern="1200" baseline="0">
                      <a:solidFill>
                        <a:schemeClr val="accent1">
                          <a:lumMod val="50000"/>
                        </a:schemeClr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0375697205083156E-2"/>
                      <c:h val="7.111235966866084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4-DC8C-4912-8D3B-D849DBC72080}"/>
                </c:ext>
              </c:extLst>
            </c:dLbl>
            <c:dLbl>
              <c:idx val="2"/>
              <c:layout>
                <c:manualLayout>
                  <c:x val="9.8184676873013521E-3"/>
                  <c:y val="-0.10618313090457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C8C-4912-8D3B-D849DBC72080}"/>
                </c:ext>
              </c:extLst>
            </c:dLbl>
            <c:dLbl>
              <c:idx val="3"/>
              <c:layout>
                <c:manualLayout>
                  <c:x val="-8.4158294462583026E-3"/>
                  <c:y val="-0.124385953345353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DC8C-4912-8D3B-D849DBC72080}"/>
                </c:ext>
              </c:extLst>
            </c:dLbl>
            <c:dLbl>
              <c:idx val="4"/>
              <c:layout>
                <c:manualLayout>
                  <c:x val="-2.6650126579817957E-2"/>
                  <c:y val="-6.9777486023003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D-DC8C-4912-8D3B-D849DBC72080}"/>
                </c:ext>
              </c:extLst>
            </c:dLbl>
            <c:dLbl>
              <c:idx val="5"/>
              <c:layout>
                <c:manualLayout>
                  <c:x val="1.1221105928344301E-2"/>
                  <c:y val="-3.33718411414364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0563487272328067E-2"/>
                      <c:h val="6.807855592853027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DC8C-4912-8D3B-D849DBC720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ผิดสัญญากู้ยืมเงิน</c:v>
                </c:pt>
                <c:pt idx="1">
                  <c:v>ยักยอก</c:v>
                </c:pt>
                <c:pt idx="2">
                  <c:v>ฉ้อโกง</c:v>
                </c:pt>
                <c:pt idx="3">
                  <c:v>ปลอมแปลงเอกสาร</c:v>
                </c:pt>
                <c:pt idx="4">
                  <c:v>อยู่ระหว่างบังคับคดี</c:v>
                </c:pt>
                <c:pt idx="5">
                  <c:v>ยุติการดำเนินคดี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343</c:v>
                </c:pt>
                <c:pt idx="1">
                  <c:v>105</c:v>
                </c:pt>
                <c:pt idx="2">
                  <c:v>17</c:v>
                </c:pt>
                <c:pt idx="3">
                  <c:v>14</c:v>
                </c:pt>
                <c:pt idx="4">
                  <c:v>162</c:v>
                </c:pt>
                <c:pt idx="5">
                  <c:v>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C8C-4912-8D3B-D849DBC7208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194672920"/>
        <c:axId val="194672136"/>
      </c:lineChart>
      <c:catAx>
        <c:axId val="194672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194672136"/>
        <c:crosses val="autoZero"/>
        <c:auto val="1"/>
        <c:lblAlgn val="ctr"/>
        <c:lblOffset val="100"/>
        <c:tickMarkSkip val="1"/>
        <c:noMultiLvlLbl val="0"/>
      </c:catAx>
      <c:valAx>
        <c:axId val="194672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19467292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Chulabhorn Likit Text" panose="00000500000000000000" pitchFamily="50" charset="-34"/>
              <a:ea typeface="+mn-ea"/>
              <a:cs typeface="Chulabhorn Likit Text" panose="00000500000000000000" pitchFamily="50" charset="-34"/>
            </a:defRPr>
          </a:pPr>
          <a:endParaRPr lang="th-TH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b="1">
          <a:solidFill>
            <a:schemeClr val="tx1"/>
          </a:solidFill>
          <a:latin typeface="Chulabhorn Likit Text" panose="00000500000000000000" pitchFamily="50" charset="-34"/>
          <a:cs typeface="Chulabhorn Likit Text" panose="00000500000000000000" pitchFamily="50" charset="-34"/>
        </a:defRPr>
      </a:pPr>
      <a:endParaRPr lang="th-TH"/>
    </a:p>
  </c:txPr>
  <c:externalData r:id="rId3">
    <c:autoUpdate val="0"/>
  </c:externalData>
  <c:userShapes r:id="rId4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th-TH"/>
          </a:p>
        </c:rich>
      </c:tx>
      <c:layout>
        <c:manualLayout>
          <c:xMode val="edge"/>
          <c:yMode val="edge"/>
          <c:x val="0.49999606299212601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th-TH"/>
        </a:p>
      </c:txPr>
    </c:title>
    <c:autoTitleDeleted val="0"/>
    <c:plotArea>
      <c:layout>
        <c:manualLayout>
          <c:layoutTarget val="inner"/>
          <c:xMode val="edge"/>
          <c:yMode val="edge"/>
          <c:x val="5.1460358857906015E-2"/>
          <c:y val="3.5871249282395781E-2"/>
          <c:w val="0.92687746062992127"/>
          <c:h val="0.7556155416082959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จำนวนลูกหนี้ที่เข้าร่วมมาตรการ</c:v>
                </c:pt>
              </c:strCache>
            </c:strRef>
          </c:tx>
          <c:spPr>
            <a:ln w="28575" cap="rnd">
              <a:solidFill>
                <a:schemeClr val="accent5">
                  <a:lumMod val="5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8"/>
              <c:layout>
                <c:manualLayout>
                  <c:x val="-4.1614904371221912E-3"/>
                  <c:y val="-9.3730050075465298E-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098C-45FB-9351-8D239D25B1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ตุลาคม พ.ศ. 2565</c:v>
                </c:pt>
                <c:pt idx="1">
                  <c:v>พฤศจิกายน พ.ศ.2565</c:v>
                </c:pt>
                <c:pt idx="2">
                  <c:v>ธันวาคม พ.ศ.2565</c:v>
                </c:pt>
                <c:pt idx="3">
                  <c:v>มกราคม พ.ศ.2566</c:v>
                </c:pt>
                <c:pt idx="4">
                  <c:v>กุมภาพันธ์ พ.ศ.2566</c:v>
                </c:pt>
                <c:pt idx="5">
                  <c:v>มีนาคม พ.ศ.2566</c:v>
                </c:pt>
                <c:pt idx="6">
                  <c:v>เมษายน พ.ศ.2566</c:v>
                </c:pt>
                <c:pt idx="7">
                  <c:v>พฤษภาคม พ.ศ.2566</c:v>
                </c:pt>
                <c:pt idx="8">
                  <c:v>มิถุนายน พ.ศ.2566</c:v>
                </c:pt>
                <c:pt idx="9">
                  <c:v>กรกฎาคม พ.ศ.2566</c:v>
                </c:pt>
                <c:pt idx="10">
                  <c:v>สิงหาคม พ.ศ.2566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32</c:v>
                </c:pt>
                <c:pt idx="1">
                  <c:v>22</c:v>
                </c:pt>
                <c:pt idx="2">
                  <c:v>19</c:v>
                </c:pt>
                <c:pt idx="3">
                  <c:v>49</c:v>
                </c:pt>
                <c:pt idx="4">
                  <c:v>21</c:v>
                </c:pt>
                <c:pt idx="5">
                  <c:v>38</c:v>
                </c:pt>
                <c:pt idx="6">
                  <c:v>31</c:v>
                </c:pt>
                <c:pt idx="7">
                  <c:v>83</c:v>
                </c:pt>
                <c:pt idx="8">
                  <c:v>101</c:v>
                </c:pt>
                <c:pt idx="9">
                  <c:v>65</c:v>
                </c:pt>
                <c:pt idx="10">
                  <c:v>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4A1-4A48-A737-58E30AB9EE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0206192"/>
        <c:axId val="320207312"/>
      </c:lineChart>
      <c:catAx>
        <c:axId val="320206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320207312"/>
        <c:crosses val="autoZero"/>
        <c:auto val="1"/>
        <c:lblAlgn val="ctr"/>
        <c:lblOffset val="100"/>
        <c:noMultiLvlLbl val="0"/>
      </c:catAx>
      <c:valAx>
        <c:axId val="320207312"/>
        <c:scaling>
          <c:orientation val="minMax"/>
          <c:max val="1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320206192"/>
        <c:crosses val="autoZero"/>
        <c:crossBetween val="between"/>
        <c:majorUnit val="20"/>
        <c:minorUnit val="10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2565103275134083E-2"/>
          <c:y val="4.4469205705423287E-2"/>
          <c:w val="0.90149286773935866"/>
          <c:h val="0.7155904322963974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กรกฎาคม</c:v>
                </c:pt>
              </c:strCache>
            </c:strRef>
          </c:tx>
          <c:spPr>
            <a:ln w="3175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6.8644984594317018E-2"/>
                  <c:y val="-1.67329920805082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DD3-44AD-84C0-C52F73848E63}"/>
                </c:ext>
              </c:extLst>
            </c:dLbl>
            <c:dLbl>
              <c:idx val="1"/>
              <c:layout>
                <c:manualLayout>
                  <c:x val="-2.918486819582335E-2"/>
                  <c:y val="-0.1213186130003390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118-4BB0-8ED0-9C176B5E393B}"/>
                </c:ext>
              </c:extLst>
            </c:dLbl>
            <c:dLbl>
              <c:idx val="2"/>
              <c:layout>
                <c:manualLayout>
                  <c:x val="-5.8543535318954697E-2"/>
                  <c:y val="-5.95423551541085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DD3-44AD-84C0-C52F73848E63}"/>
                </c:ext>
              </c:extLst>
            </c:dLbl>
            <c:dLbl>
              <c:idx val="3"/>
              <c:layout>
                <c:manualLayout>
                  <c:x val="-8.8213853703069722E-2"/>
                  <c:y val="-3.99989125433508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DDD3-44AD-84C0-C52F73848E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C00000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ปรับโครงสร้างหนี้</c:v>
                </c:pt>
                <c:pt idx="1">
                  <c:v>ยกเลิกเข้าร่วมมาตรการ</c:v>
                </c:pt>
                <c:pt idx="2">
                  <c:v>ปิดโครงการ</c:v>
                </c:pt>
                <c:pt idx="3">
                  <c:v>ผิดนัดชำระหนี้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#,##0">
                  <c:v>4254</c:v>
                </c:pt>
                <c:pt idx="1">
                  <c:v>50</c:v>
                </c:pt>
                <c:pt idx="2">
                  <c:v>88</c:v>
                </c:pt>
                <c:pt idx="3" formatCode="#,##0">
                  <c:v>1349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40F-4F1D-BEF8-482B59E9314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สิงหาคม</c:v>
                </c:pt>
              </c:strCache>
            </c:strRef>
          </c:tx>
          <c:spPr>
            <a:ln w="31750" cap="rnd">
              <a:solidFill>
                <a:srgbClr val="002060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7.4817984708432919E-3"/>
                  <c:y val="-4.19635316987668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DD3-44AD-84C0-C52F73848E63}"/>
                </c:ext>
              </c:extLst>
            </c:dLbl>
            <c:dLbl>
              <c:idx val="1"/>
              <c:layout>
                <c:manualLayout>
                  <c:x val="9.3731598767544822E-3"/>
                  <c:y val="-0.1586927539993526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DD3-44AD-84C0-C52F73848E63}"/>
                </c:ext>
              </c:extLst>
            </c:dLbl>
            <c:dLbl>
              <c:idx val="2"/>
              <c:layout>
                <c:manualLayout>
                  <c:x val="-1.7702955608809769E-2"/>
                  <c:y val="-9.68051857319532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DD3-44AD-84C0-C52F73848E63}"/>
                </c:ext>
              </c:extLst>
            </c:dLbl>
            <c:dLbl>
              <c:idx val="3"/>
              <c:layout>
                <c:manualLayout>
                  <c:x val="-3.0815245920347019E-2"/>
                  <c:y val="-7.40045026860692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DDD3-44AD-84C0-C52F73848E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002060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ปรับโครงสร้างหนี้</c:v>
                </c:pt>
                <c:pt idx="1">
                  <c:v>ยกเลิกเข้าร่วมมาตรการ</c:v>
                </c:pt>
                <c:pt idx="2">
                  <c:v>ปิดโครงการ</c:v>
                </c:pt>
                <c:pt idx="3">
                  <c:v>ผิดนัดชำระหนี้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 formatCode="#,##0">
                  <c:v>4389</c:v>
                </c:pt>
                <c:pt idx="1">
                  <c:v>57</c:v>
                </c:pt>
                <c:pt idx="2">
                  <c:v>90</c:v>
                </c:pt>
                <c:pt idx="3" formatCode="#,##0">
                  <c:v>1371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40F-4F1D-BEF8-482B59E9314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Column1</c:v>
                </c:pt>
              </c:strCache>
            </c:strRef>
          </c:tx>
          <c:spPr>
            <a:ln w="317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ปรับโครงสร้างหนี้</c:v>
                </c:pt>
                <c:pt idx="1">
                  <c:v>ยกเลิกเข้าร่วมมาตรการ</c:v>
                </c:pt>
                <c:pt idx="2">
                  <c:v>ปิดโครงการ</c:v>
                </c:pt>
                <c:pt idx="3">
                  <c:v>ผิดนัดชำระหนี้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40F-4F1D-BEF8-482B59E931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2653680"/>
        <c:axId val="400180976"/>
      </c:lineChart>
      <c:catAx>
        <c:axId val="522653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400180976"/>
        <c:crosses val="autoZero"/>
        <c:auto val="1"/>
        <c:lblAlgn val="ctr"/>
        <c:lblOffset val="100"/>
        <c:noMultiLvlLbl val="0"/>
      </c:catAx>
      <c:valAx>
        <c:axId val="400180976"/>
        <c:scaling>
          <c:orientation val="minMax"/>
          <c:max val="600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522653680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Chulabhorn Likit Text" panose="00000500000000000000" pitchFamily="50" charset="-34"/>
              <a:ea typeface="+mn-ea"/>
              <a:cs typeface="Chulabhorn Likit Text" panose="00000500000000000000" pitchFamily="50" charset="-34"/>
            </a:defRPr>
          </a:pPr>
          <a:endParaRPr lang="th-TH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1859461614678733E-2"/>
          <c:y val="6.7250732965070809E-2"/>
          <c:w val="0.85704392048241507"/>
          <c:h val="0.7739362409704860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9.7754588644650177E-3"/>
                  <c:y val="9.653969033413388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ea typeface="+mn-ea"/>
                      <a:cs typeface="Chulabhorn Likit Text" panose="00000500000000000000" pitchFamily="50" charset="-34"/>
                    </a:defRPr>
                  </a:pPr>
                  <a:endParaRPr lang="th-TH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9.0569626379268173E-2"/>
                      <c:h val="0.129674576430944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7461-4F83-9E0F-49C45A33B301}"/>
                </c:ext>
              </c:extLst>
            </c:dLbl>
            <c:dLbl>
              <c:idx val="1"/>
              <c:layout>
                <c:manualLayout>
                  <c:x val="-4.3989564890092474E-2"/>
                  <c:y val="3.3788226494378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61-4F83-9E0F-49C45A33B301}"/>
                </c:ext>
              </c:extLst>
            </c:dLbl>
            <c:dLbl>
              <c:idx val="2"/>
              <c:layout>
                <c:manualLayout>
                  <c:x val="-3.6657970741743817E-2"/>
                  <c:y val="2.89613369951814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461-4F83-9E0F-49C45A33B3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4"/>
                <c:pt idx="0">
                  <c:v>มิ.ย. 66</c:v>
                </c:pt>
                <c:pt idx="1">
                  <c:v>ก.ค. 66</c:v>
                </c:pt>
                <c:pt idx="2">
                  <c:v>ส.ค. 66</c:v>
                </c:pt>
                <c:pt idx="3">
                  <c:v>ก.ย. 66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45.53</c:v>
                </c:pt>
                <c:pt idx="1">
                  <c:v>54.67</c:v>
                </c:pt>
                <c:pt idx="2">
                  <c:v>60.22</c:v>
                </c:pt>
                <c:pt idx="3">
                  <c:v>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5C2-48D8-9ECE-37033E42266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Sheet1!$A$2:$A$6</c:f>
              <c:strCache>
                <c:ptCount val="4"/>
                <c:pt idx="0">
                  <c:v>มิ.ย. 66</c:v>
                </c:pt>
                <c:pt idx="1">
                  <c:v>ก.ค. 66</c:v>
                </c:pt>
                <c:pt idx="2">
                  <c:v>ส.ค. 66</c:v>
                </c:pt>
                <c:pt idx="3">
                  <c:v>ก.ย. 66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5C2-48D8-9ECE-37033E4226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1471455"/>
        <c:axId val="631462719"/>
      </c:lineChart>
      <c:catAx>
        <c:axId val="631471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1462719"/>
        <c:crosses val="autoZero"/>
        <c:auto val="1"/>
        <c:lblAlgn val="ctr"/>
        <c:lblOffset val="100"/>
        <c:noMultiLvlLbl val="1"/>
      </c:catAx>
      <c:valAx>
        <c:axId val="631462719"/>
        <c:scaling>
          <c:orientation val="minMax"/>
          <c:max val="70"/>
          <c:min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effectLst/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14714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  <c:userShapes r:id="rId4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E8F3D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DB5-4413-B182-B85BDC628988}"/>
              </c:ext>
            </c:extLst>
          </c:dPt>
          <c:dPt>
            <c:idx val="1"/>
            <c:bubble3D val="0"/>
            <c:spPr>
              <a:solidFill>
                <a:srgbClr val="FFE1E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DB5-4413-B182-B85BDC628988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84.42</c:v>
                </c:pt>
                <c:pt idx="1">
                  <c:v>15.58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B5-4413-B182-B85BDC6289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90474740682093"/>
          <c:y val="6.6387870717134576E-2"/>
          <c:w val="0.83910539147411212"/>
          <c:h val="0.7938517419032302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4.9694224771165071E-2"/>
                  <c:y val="3.22169350031363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117485377232395"/>
                      <c:h val="9.76949730581266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9CF5-4CC2-A5C8-37A2717AE5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มิ.ย. 66</c:v>
                </c:pt>
                <c:pt idx="1">
                  <c:v>ก.ค. 66</c:v>
                </c:pt>
                <c:pt idx="2">
                  <c:v>ส.ค. 66</c:v>
                </c:pt>
                <c:pt idx="3">
                  <c:v>ก.ย. 66</c:v>
                </c:pt>
              </c:strCache>
            </c:strRef>
          </c:cat>
          <c:val>
            <c:numRef>
              <c:f>Sheet1!$B$2:$B$5</c:f>
              <c:numCache>
                <c:formatCode>0.00</c:formatCode>
                <c:ptCount val="4"/>
                <c:pt idx="0" formatCode="General">
                  <c:v>22.41</c:v>
                </c:pt>
                <c:pt idx="1">
                  <c:v>23.8</c:v>
                </c:pt>
                <c:pt idx="2" formatCode="General">
                  <c:v>23.81</c:v>
                </c:pt>
                <c:pt idx="3" formatCode="General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CF5-4CC2-A5C8-37A2717AE5A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มิ.ย. 66</c:v>
                </c:pt>
                <c:pt idx="1">
                  <c:v>ก.ค. 66</c:v>
                </c:pt>
                <c:pt idx="2">
                  <c:v>ส.ค. 66</c:v>
                </c:pt>
                <c:pt idx="3">
                  <c:v>ก.ย. 66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CF5-4CC2-A5C8-37A2717AE5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1471455"/>
        <c:axId val="631462719"/>
      </c:lineChart>
      <c:catAx>
        <c:axId val="631471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1462719"/>
        <c:crosses val="autoZero"/>
        <c:auto val="1"/>
        <c:lblAlgn val="ctr"/>
        <c:lblOffset val="100"/>
        <c:noMultiLvlLbl val="1"/>
      </c:catAx>
      <c:valAx>
        <c:axId val="631462719"/>
        <c:scaling>
          <c:orientation val="minMax"/>
          <c:max val="25"/>
          <c:min val="1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1471455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>
          <a:solidFill>
            <a:srgbClr val="002060"/>
          </a:solidFill>
          <a:latin typeface="Chulabhorn Likit Text" panose="00000500000000000000" pitchFamily="50" charset="-34"/>
          <a:cs typeface="Chulabhorn Likit Text" panose="00000500000000000000" pitchFamily="50" charset="-34"/>
        </a:defRPr>
      </a:pPr>
      <a:endParaRPr lang="th-TH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90474740682093"/>
          <c:y val="6.6387870717134576E-2"/>
          <c:w val="0.83910539147411212"/>
          <c:h val="0.7938517419032302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0916384672083448E-3"/>
                  <c:y val="-2.2556764898121737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n/a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13E-4C48-8469-AC53F39A6CA9}"/>
                </c:ext>
              </c:extLst>
            </c:dLbl>
            <c:dLbl>
              <c:idx val="1"/>
              <c:layout>
                <c:manualLayout>
                  <c:x val="-5.0917137396692888E-3"/>
                  <c:y val="-2.265670652232861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n/a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13E-4C48-8469-AC53F39A6CA9}"/>
                </c:ext>
              </c:extLst>
            </c:dLbl>
            <c:dLbl>
              <c:idx val="2"/>
              <c:layout>
                <c:manualLayout>
                  <c:x val="-2.5458201979073898E-2"/>
                  <c:y val="-2.2606783687228769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n/a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13E-4C48-8469-AC53F39A6C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มิ.ย. 66</c:v>
                </c:pt>
                <c:pt idx="1">
                  <c:v>ก.ค. 66</c:v>
                </c:pt>
                <c:pt idx="2">
                  <c:v>ส.ค. 66</c:v>
                </c:pt>
                <c:pt idx="3">
                  <c:v>ก.ย. 66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13E-4C48-8469-AC53F39A6C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1471455"/>
        <c:axId val="631462719"/>
      </c:lineChart>
      <c:catAx>
        <c:axId val="631471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1462719"/>
        <c:crosses val="autoZero"/>
        <c:auto val="1"/>
        <c:lblAlgn val="ctr"/>
        <c:lblOffset val="100"/>
        <c:noMultiLvlLbl val="1"/>
      </c:catAx>
      <c:valAx>
        <c:axId val="631462719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1471455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 b="1">
          <a:solidFill>
            <a:srgbClr val="002060"/>
          </a:solidFill>
          <a:latin typeface="Chulabhorn Likit Text" panose="00000500000000000000" pitchFamily="50" charset="-34"/>
          <a:cs typeface="Chulabhorn Likit Text" panose="00000500000000000000" pitchFamily="50" charset="-34"/>
        </a:defRPr>
      </a:pPr>
      <a:endParaRPr lang="th-TH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90474740682093"/>
          <c:y val="9.8147783610382039E-2"/>
          <c:w val="0.83910539147411212"/>
          <c:h val="0.7615594925634295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7D63-406E-AED1-6A6E5AD47A65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7D63-406E-AED1-6A6E5AD47A65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28575" cap="rnd">
                <a:solidFill>
                  <a:schemeClr val="accent1"/>
                </a:solidFill>
                <a:prstDash val="sysDot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D296-45B4-8062-26CDBAB9149C}"/>
              </c:ext>
            </c:extLst>
          </c:dPt>
          <c:dLbls>
            <c:dLbl>
              <c:idx val="0"/>
              <c:layout>
                <c:manualLayout>
                  <c:x val="-5.0915920994052261E-3"/>
                  <c:y val="-2.2556867891513732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n/a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D63-406E-AED1-6A6E5AD47A65}"/>
                </c:ext>
              </c:extLst>
            </c:dLbl>
            <c:dLbl>
              <c:idx val="1"/>
              <c:layout>
                <c:manualLayout>
                  <c:x val="-2.5033642250584128E-2"/>
                  <c:y val="-3.714113109487474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n/a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D63-406E-AED1-6A6E5AD47A65}"/>
                </c:ext>
              </c:extLst>
            </c:dLbl>
            <c:dLbl>
              <c:idx val="2"/>
              <c:layout>
                <c:manualLayout>
                  <c:x val="-2.0604830773875378E-2"/>
                  <c:y val="-2.7304607757363663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n/a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D63-406E-AED1-6A6E5AD47A6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มิ.ย. 66</c:v>
                </c:pt>
                <c:pt idx="1">
                  <c:v>ก.ค. 66</c:v>
                </c:pt>
                <c:pt idx="2">
                  <c:v>ส.ค. 66</c:v>
                </c:pt>
                <c:pt idx="3">
                  <c:v>ก.ย. 66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D63-406E-AED1-6A6E5AD47A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1471455"/>
        <c:axId val="631462719"/>
      </c:lineChart>
      <c:catAx>
        <c:axId val="631471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1462719"/>
        <c:crosses val="autoZero"/>
        <c:auto val="1"/>
        <c:lblAlgn val="ctr"/>
        <c:lblOffset val="100"/>
        <c:noMultiLvlLbl val="1"/>
      </c:catAx>
      <c:valAx>
        <c:axId val="631462719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1471455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rgbClr val="002060"/>
          </a:solidFill>
          <a:latin typeface="Chulabhorn Likit Text" panose="00000500000000000000" pitchFamily="50" charset="-34"/>
          <a:cs typeface="Chulabhorn Likit Text" panose="00000500000000000000" pitchFamily="50" charset="-34"/>
        </a:defRPr>
      </a:pPr>
      <a:endParaRPr lang="th-TH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990474740682093"/>
          <c:y val="6.6387870717134576E-2"/>
          <c:w val="0.83910539147411212"/>
          <c:h val="0.71176476291353474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0915920994052261E-3"/>
                  <c:y val="-3.7948215781849266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n/a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D41-4F80-8119-145FB52B9B0E}"/>
                </c:ext>
              </c:extLst>
            </c:dLbl>
            <c:dLbl>
              <c:idx val="1"/>
              <c:layout>
                <c:manualLayout>
                  <c:x val="-3.4211516892040363E-2"/>
                  <c:y val="-3.918638650478755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n/a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D41-4F80-8119-145FB52B9B0E}"/>
                </c:ext>
              </c:extLst>
            </c:dLbl>
            <c:dLbl>
              <c:idx val="2"/>
              <c:layout>
                <c:manualLayout>
                  <c:x val="-2.3031491173261642E-2"/>
                  <c:y val="-4.882795930882197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96.13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D41-4F80-8119-145FB52B9B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มิ.ย. 66</c:v>
                </c:pt>
                <c:pt idx="1">
                  <c:v>ก.ค. 66</c:v>
                </c:pt>
                <c:pt idx="2">
                  <c:v>ส.ค. 66</c:v>
                </c:pt>
                <c:pt idx="3">
                  <c:v>ก.ย. 66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4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D41-4F80-8119-145FB52B9B0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3"/>
            <c:marker>
              <c:symbol val="none"/>
            </c:marker>
            <c:bubble3D val="0"/>
            <c:spPr>
              <a:ln w="12700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DD41-4F80-8119-145FB52B9B0E}"/>
              </c:ext>
            </c:extLst>
          </c:dPt>
          <c:cat>
            <c:strRef>
              <c:f>Sheet1!$A$2:$A$5</c:f>
              <c:strCache>
                <c:ptCount val="4"/>
                <c:pt idx="0">
                  <c:v>มิ.ย. 66</c:v>
                </c:pt>
                <c:pt idx="1">
                  <c:v>ก.ค. 66</c:v>
                </c:pt>
                <c:pt idx="2">
                  <c:v>ส.ค. 66</c:v>
                </c:pt>
                <c:pt idx="3">
                  <c:v>ก.ย. 66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D41-4F80-8119-145FB52B9B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1471455"/>
        <c:axId val="631462719"/>
      </c:lineChart>
      <c:catAx>
        <c:axId val="631471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1462719"/>
        <c:crosses val="autoZero"/>
        <c:auto val="1"/>
        <c:lblAlgn val="ctr"/>
        <c:lblOffset val="100"/>
        <c:noMultiLvlLbl val="1"/>
      </c:catAx>
      <c:valAx>
        <c:axId val="631462719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effectLst/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1471455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228691213037083"/>
          <c:y val="0.15764051701656706"/>
          <c:w val="0.8213301411374978"/>
          <c:h val="0.6366154274017429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091529721027865E-3"/>
                  <c:y val="-4.76888050168790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117.17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187-4FC3-929E-F9E2BF76C60F}"/>
                </c:ext>
              </c:extLst>
            </c:dLbl>
            <c:dLbl>
              <c:idx val="1"/>
              <c:layout>
                <c:manualLayout>
                  <c:x val="-2.3935870294583637E-2"/>
                  <c:y val="-5.379692346866580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118.99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8187-4FC3-929E-F9E2BF76C60F}"/>
                </c:ext>
              </c:extLst>
            </c:dLbl>
            <c:dLbl>
              <c:idx val="2"/>
              <c:layout>
                <c:manualLayout>
                  <c:x val="-2.0610377489021087E-2"/>
                  <c:y val="-5.4540880638207889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119.26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8187-4FC3-929E-F9E2BF76C6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มิ.ย. 66</c:v>
                </c:pt>
                <c:pt idx="1">
                  <c:v>ก.ค. 66</c:v>
                </c:pt>
                <c:pt idx="2">
                  <c:v>ส.ค. 66</c:v>
                </c:pt>
                <c:pt idx="3">
                  <c:v>ก.ย. 66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5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8187-4FC3-929E-F9E2BF76C6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3"/>
            <c:marker>
              <c:symbol val="none"/>
            </c:marker>
            <c:bubble3D val="0"/>
            <c:spPr>
              <a:ln w="12700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8187-4FC3-929E-F9E2BF76C60F}"/>
              </c:ext>
            </c:extLst>
          </c:dPt>
          <c:cat>
            <c:strRef>
              <c:f>Sheet1!$A$2:$A$5</c:f>
              <c:strCache>
                <c:ptCount val="4"/>
                <c:pt idx="0">
                  <c:v>มิ.ย. 66</c:v>
                </c:pt>
                <c:pt idx="1">
                  <c:v>ก.ค. 66</c:v>
                </c:pt>
                <c:pt idx="2">
                  <c:v>ส.ค. 66</c:v>
                </c:pt>
                <c:pt idx="3">
                  <c:v>ก.ย. 66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8187-4FC3-929E-F9E2BF76C6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1471455"/>
        <c:axId val="631462719"/>
      </c:lineChart>
      <c:catAx>
        <c:axId val="631471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1462719"/>
        <c:crosses val="autoZero"/>
        <c:auto val="1"/>
        <c:lblAlgn val="ctr"/>
        <c:lblOffset val="100"/>
        <c:noMultiLvlLbl val="1"/>
      </c:catAx>
      <c:valAx>
        <c:axId val="631462719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effectLst/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1471455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570327153528072E-2"/>
          <c:y val="0.17843228046429965"/>
          <c:w val="0.8747011201701872"/>
          <c:h val="0.61923845018671231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0915920994052261E-3"/>
                  <c:y val="-3.7948215781849266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n/a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28A-4861-8878-E6F11EB3AC80}"/>
                </c:ext>
              </c:extLst>
            </c:dLbl>
            <c:dLbl>
              <c:idx val="1"/>
              <c:layout>
                <c:manualLayout>
                  <c:x val="-4.0144083609975567E-2"/>
                  <c:y val="-4.488400012920777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n/a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8A-4861-8878-E6F11EB3AC80}"/>
                </c:ext>
              </c:extLst>
            </c:dLbl>
            <c:dLbl>
              <c:idx val="2"/>
              <c:layout>
                <c:manualLayout>
                  <c:x val="-3.6533848589986831E-2"/>
                  <c:y val="-3.814100770519888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28A-4861-8878-E6F11EB3AC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มิ.ย. 66</c:v>
                </c:pt>
                <c:pt idx="1">
                  <c:v>ก.ค. 66</c:v>
                </c:pt>
                <c:pt idx="2">
                  <c:v>ส.ค. 66</c:v>
                </c:pt>
                <c:pt idx="3">
                  <c:v>ก.ย. 66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28A-4861-8878-E6F11EB3AC8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3"/>
            <c:marker>
              <c:symbol val="none"/>
            </c:marker>
            <c:bubble3D val="0"/>
            <c:spPr>
              <a:ln w="12700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028A-4861-8878-E6F11EB3AC80}"/>
              </c:ext>
            </c:extLst>
          </c:dPt>
          <c:cat>
            <c:strRef>
              <c:f>Sheet1!$A$2:$A$5</c:f>
              <c:strCache>
                <c:ptCount val="4"/>
                <c:pt idx="0">
                  <c:v>มิ.ย. 66</c:v>
                </c:pt>
                <c:pt idx="1">
                  <c:v>ก.ค. 66</c:v>
                </c:pt>
                <c:pt idx="2">
                  <c:v>ส.ค. 66</c:v>
                </c:pt>
                <c:pt idx="3">
                  <c:v>ก.ย. 66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028A-4861-8878-E6F11EB3AC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1471455"/>
        <c:axId val="631462719"/>
      </c:lineChart>
      <c:catAx>
        <c:axId val="631471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1462719"/>
        <c:crosses val="autoZero"/>
        <c:auto val="1"/>
        <c:lblAlgn val="ctr"/>
        <c:lblOffset val="100"/>
        <c:noMultiLvlLbl val="1"/>
      </c:catAx>
      <c:valAx>
        <c:axId val="631462719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effectLst/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1471455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1570327153528072E-2"/>
          <c:y val="0.12702872697802645"/>
          <c:w val="0.83910539147411212"/>
          <c:h val="0.6706420102272846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sysDot"/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5.0915920994052261E-3"/>
                  <c:y val="-3.794821578184926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223-43E9-8D7E-C165B03A7A03}"/>
                </c:ext>
              </c:extLst>
            </c:dLbl>
            <c:dLbl>
              <c:idx val="1"/>
              <c:layout>
                <c:manualLayout>
                  <c:x val="-3.4211516892040363E-2"/>
                  <c:y val="-3.918638650478755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223-43E9-8D7E-C165B03A7A03}"/>
                </c:ext>
              </c:extLst>
            </c:dLbl>
            <c:dLbl>
              <c:idx val="2"/>
              <c:layout>
                <c:manualLayout>
                  <c:x val="-2.3031491173261642E-2"/>
                  <c:y val="-4.882795930882197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223-43E9-8D7E-C165B03A7A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/>
                    </a:solidFill>
                    <a:latin typeface="Chulabhorn Likit Text" panose="00000500000000000000" pitchFamily="50" charset="-34"/>
                    <a:ea typeface="+mn-ea"/>
                    <a:cs typeface="Chulabhorn Likit Text" panose="00000500000000000000" pitchFamily="50" charset="-34"/>
                  </a:defRPr>
                </a:pPr>
                <a:endParaRPr lang="th-TH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มิ.ย. 66</c:v>
                </c:pt>
                <c:pt idx="1">
                  <c:v>ก.ค. 66</c:v>
                </c:pt>
                <c:pt idx="2">
                  <c:v>ส.ค. 66</c:v>
                </c:pt>
                <c:pt idx="3">
                  <c:v>ก.ย. 66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223-43E9-8D7E-C165B03A7A0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dPt>
            <c:idx val="3"/>
            <c:marker>
              <c:symbol val="none"/>
            </c:marker>
            <c:bubble3D val="0"/>
            <c:spPr>
              <a:ln w="12700" cap="rnd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B223-43E9-8D7E-C165B03A7A03}"/>
              </c:ext>
            </c:extLst>
          </c:dPt>
          <c:cat>
            <c:strRef>
              <c:f>Sheet1!$A$2:$A$5</c:f>
              <c:strCache>
                <c:ptCount val="4"/>
                <c:pt idx="0">
                  <c:v>มิ.ย. 66</c:v>
                </c:pt>
                <c:pt idx="1">
                  <c:v>ก.ค. 66</c:v>
                </c:pt>
                <c:pt idx="2">
                  <c:v>ส.ค. 66</c:v>
                </c:pt>
                <c:pt idx="3">
                  <c:v>ก.ย. 66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3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223-43E9-8D7E-C165B03A7A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1471455"/>
        <c:axId val="631462719"/>
      </c:lineChart>
      <c:catAx>
        <c:axId val="6314714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1462719"/>
        <c:crosses val="autoZero"/>
        <c:auto val="1"/>
        <c:lblAlgn val="ctr"/>
        <c:lblOffset val="100"/>
        <c:noMultiLvlLbl val="1"/>
      </c:catAx>
      <c:valAx>
        <c:axId val="631462719"/>
        <c:scaling>
          <c:orientation val="minMax"/>
          <c:max val="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/>
                </a:solidFill>
                <a:effectLst/>
                <a:latin typeface="Chulabhorn Likit Text" panose="00000500000000000000" pitchFamily="50" charset="-34"/>
                <a:ea typeface="+mn-ea"/>
                <a:cs typeface="Chulabhorn Likit Text" panose="00000500000000000000" pitchFamily="50" charset="-34"/>
              </a:defRPr>
            </a:pPr>
            <a:endParaRPr lang="th-TH"/>
          </a:p>
        </c:txPr>
        <c:crossAx val="631471455"/>
        <c:crosses val="autoZero"/>
        <c:crossBetween val="between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th-TH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0.02831</cdr:x>
      <cdr:y>0.76721</cdr:y>
    </cdr:from>
    <cdr:to>
      <cdr:x>0.13295</cdr:x>
      <cdr:y>0.86285</cdr:y>
    </cdr:to>
    <cdr:sp macro="" textlink="">
      <cdr:nvSpPr>
        <cdr:cNvPr id="3" name="Google Shape;1346;p36">
          <a:extLst xmlns:a="http://schemas.openxmlformats.org/drawingml/2006/main">
            <a:ext uri="{FF2B5EF4-FFF2-40B4-BE49-F238E27FC236}">
              <a16:creationId xmlns:a16="http://schemas.microsoft.com/office/drawing/2014/main" id="{E6380EC4-6F27-8F32-0FB0-65C8D45BF603}"/>
            </a:ext>
          </a:extLst>
        </cdr:cNvPr>
        <cdr:cNvSpPr txBox="1"/>
      </cdr:nvSpPr>
      <cdr:spPr>
        <a:xfrm xmlns:a="http://schemas.openxmlformats.org/drawingml/2006/main">
          <a:off x="135829" y="2600265"/>
          <a:ext cx="502110" cy="3241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wrap="square" lIns="0" tIns="121900" rIns="0" bIns="121900" anchor="ctr" anchorCtr="0">
          <a:noAutofit/>
        </a:bodyPr>
        <a:lstStyle xmlns:a="http://schemas.openxmlformats.org/drawingml/2006/main">
          <a:defPPr>
            <a:defRPr lang="th-TH"/>
          </a:defPPr>
          <a:lvl1pPr marL="0" algn="l" defTabSz="1219170" rtl="0" eaLnBrk="1" latinLnBrk="0" hangingPunct="1">
            <a:defRPr sz="3733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609585" algn="l" defTabSz="1219170" rtl="0" eaLnBrk="1" latinLnBrk="0" hangingPunct="1">
            <a:defRPr sz="3733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1219170" algn="l" defTabSz="1219170" rtl="0" eaLnBrk="1" latinLnBrk="0" hangingPunct="1">
            <a:defRPr sz="3733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828754" algn="l" defTabSz="1219170" rtl="0" eaLnBrk="1" latinLnBrk="0" hangingPunct="1">
            <a:defRPr sz="3733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2438339" algn="l" defTabSz="1219170" rtl="0" eaLnBrk="1" latinLnBrk="0" hangingPunct="1">
            <a:defRPr sz="3733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3047924" algn="l" defTabSz="1219170" rtl="0" eaLnBrk="1" latinLnBrk="0" hangingPunct="1">
            <a:defRPr sz="3733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3657509" algn="l" defTabSz="1219170" rtl="0" eaLnBrk="1" latinLnBrk="0" hangingPunct="1">
            <a:defRPr sz="3733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4267093" algn="l" defTabSz="1219170" rtl="0" eaLnBrk="1" latinLnBrk="0" hangingPunct="1">
            <a:defRPr sz="3733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4876678" algn="l" defTabSz="1219170" rtl="0" eaLnBrk="1" latinLnBrk="0" hangingPunct="1">
            <a:defRPr sz="3733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th-TH" sz="1100" b="1" dirty="0">
              <a:solidFill>
                <a:srgbClr val="C00000"/>
              </a:solidFill>
              <a:latin typeface="Chulabhorn Likit Text" panose="00000500000000000000" pitchFamily="50" charset="-34"/>
              <a:ea typeface="Fira Sans Extra Condensed Medium"/>
              <a:cs typeface="Chulabhorn Likit Text" panose="00000500000000000000" pitchFamily="50" charset="-34"/>
              <a:sym typeface="Fira Sans Extra Condensed Medium"/>
            </a:rPr>
            <a:t>ร้อยละ</a:t>
          </a:r>
          <a:endParaRPr sz="1100" b="1" dirty="0">
            <a:solidFill>
              <a:srgbClr val="C00000"/>
            </a:solidFill>
            <a:latin typeface="Chulabhorn Likit Text" panose="00000500000000000000" pitchFamily="50" charset="-34"/>
            <a:ea typeface="Fira Sans Extra Condensed Medium"/>
            <a:cs typeface="Chulabhorn Likit Text" panose="00000500000000000000" pitchFamily="50" charset="-34"/>
            <a:sym typeface="Fira Sans Extra Condensed Medium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0.82398</cdr:x>
      <cdr:y>0.03369</cdr:y>
    </cdr:from>
    <cdr:to>
      <cdr:x>0.92993</cdr:x>
      <cdr:y>0.18521</cdr:y>
    </cdr:to>
    <cdr:sp macro="" textlink="">
      <cdr:nvSpPr>
        <cdr:cNvPr id="2" name="8-Point Star 1"/>
        <cdr:cNvSpPr/>
      </cdr:nvSpPr>
      <cdr:spPr>
        <a:xfrm xmlns:a="http://schemas.openxmlformats.org/drawingml/2006/main">
          <a:off x="3875095" y="83243"/>
          <a:ext cx="498272" cy="374352"/>
        </a:xfrm>
        <a:prstGeom xmlns:a="http://schemas.openxmlformats.org/drawingml/2006/main" prst="star8">
          <a:avLst/>
        </a:prstGeom>
        <a:solidFill xmlns:a="http://schemas.openxmlformats.org/drawingml/2006/main">
          <a:schemeClr val="accent2">
            <a:lumMod val="20000"/>
            <a:lumOff val="80000"/>
          </a:schemeClr>
        </a:solidFill>
        <a:ln xmlns:a="http://schemas.openxmlformats.org/drawingml/2006/main" w="19050">
          <a:noFill/>
        </a:ln>
        <a:effectLst xmlns:a="http://schemas.openxmlformats.org/drawingml/2006/main">
          <a:outerShdw blurRad="107950" dist="12700" dir="5400000" algn="ctr">
            <a:srgbClr val="000000"/>
          </a:outerShdw>
        </a:effectLst>
        <a:scene3d xmlns:a="http://schemas.openxmlformats.org/drawingml/2006/main">
          <a:camera prst="orthographicFront">
            <a:rot lat="0" lon="0" rev="0"/>
          </a:camera>
          <a:lightRig rig="soft" dir="t">
            <a:rot lat="0" lon="0" rev="0"/>
          </a:lightRig>
        </a:scene3d>
        <a:sp3d xmlns:a="http://schemas.openxmlformats.org/drawingml/2006/main" contourW="44450" prstMaterial="matte">
          <a:bevelT w="63500" h="63500" prst="artDeco"/>
          <a:contourClr>
            <a:srgbClr val="FFFFFF"/>
          </a:contourClr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l"/>
          <a:r>
            <a:rPr lang="th-TH" sz="1200" b="1" dirty="0" smtClean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 5 5</a:t>
          </a:r>
          <a:endParaRPr lang="th-TH" sz="1200" b="1" dirty="0">
            <a:solidFill>
              <a:schemeClr val="tx1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0.82398</cdr:x>
      <cdr:y>0.03369</cdr:y>
    </cdr:from>
    <cdr:to>
      <cdr:x>0.92993</cdr:x>
      <cdr:y>0.18521</cdr:y>
    </cdr:to>
    <cdr:sp macro="" textlink="">
      <cdr:nvSpPr>
        <cdr:cNvPr id="2" name="8-Point Star 1"/>
        <cdr:cNvSpPr/>
      </cdr:nvSpPr>
      <cdr:spPr>
        <a:xfrm xmlns:a="http://schemas.openxmlformats.org/drawingml/2006/main">
          <a:off x="3875095" y="83243"/>
          <a:ext cx="498272" cy="374352"/>
        </a:xfrm>
        <a:prstGeom xmlns:a="http://schemas.openxmlformats.org/drawingml/2006/main" prst="star8">
          <a:avLst/>
        </a:prstGeom>
        <a:solidFill xmlns:a="http://schemas.openxmlformats.org/drawingml/2006/main">
          <a:schemeClr val="accent2">
            <a:lumMod val="20000"/>
            <a:lumOff val="80000"/>
          </a:schemeClr>
        </a:solidFill>
        <a:ln xmlns:a="http://schemas.openxmlformats.org/drawingml/2006/main" w="19050">
          <a:noFill/>
        </a:ln>
        <a:effectLst xmlns:a="http://schemas.openxmlformats.org/drawingml/2006/main">
          <a:outerShdw blurRad="107950" dist="12700" dir="5400000" algn="ctr">
            <a:srgbClr val="000000"/>
          </a:outerShdw>
        </a:effectLst>
        <a:scene3d xmlns:a="http://schemas.openxmlformats.org/drawingml/2006/main">
          <a:camera prst="orthographicFront">
            <a:rot lat="0" lon="0" rev="0"/>
          </a:camera>
          <a:lightRig rig="soft" dir="t">
            <a:rot lat="0" lon="0" rev="0"/>
          </a:lightRig>
        </a:scene3d>
        <a:sp3d xmlns:a="http://schemas.openxmlformats.org/drawingml/2006/main" contourW="44450" prstMaterial="matte">
          <a:bevelT w="63500" h="63500" prst="artDeco"/>
          <a:contourClr>
            <a:srgbClr val="FFFFFF"/>
          </a:contourClr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th-TH" sz="1200" b="1" dirty="0" smtClean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 5 5</a:t>
          </a:r>
          <a:endParaRPr lang="th-TH" sz="1200" b="1" dirty="0">
            <a:solidFill>
              <a:schemeClr val="tx1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</c:userShapes>
</file>

<file path=ppt/drawings/drawing12.xml><?xml version="1.0" encoding="utf-8"?>
<c:userShapes xmlns:c="http://schemas.openxmlformats.org/drawingml/2006/chart">
  <cdr:relSizeAnchor xmlns:cdr="http://schemas.openxmlformats.org/drawingml/2006/chartDrawing">
    <cdr:from>
      <cdr:x>0.82398</cdr:x>
      <cdr:y>0.03369</cdr:y>
    </cdr:from>
    <cdr:to>
      <cdr:x>0.92993</cdr:x>
      <cdr:y>0.18521</cdr:y>
    </cdr:to>
    <cdr:sp macro="" textlink="">
      <cdr:nvSpPr>
        <cdr:cNvPr id="2" name="8-Point Star 1"/>
        <cdr:cNvSpPr/>
      </cdr:nvSpPr>
      <cdr:spPr>
        <a:xfrm xmlns:a="http://schemas.openxmlformats.org/drawingml/2006/main">
          <a:off x="3875095" y="83243"/>
          <a:ext cx="498272" cy="374352"/>
        </a:xfrm>
        <a:prstGeom xmlns:a="http://schemas.openxmlformats.org/drawingml/2006/main" prst="star8">
          <a:avLst/>
        </a:prstGeom>
        <a:solidFill xmlns:a="http://schemas.openxmlformats.org/drawingml/2006/main">
          <a:schemeClr val="accent2">
            <a:lumMod val="20000"/>
            <a:lumOff val="80000"/>
          </a:schemeClr>
        </a:solidFill>
        <a:ln xmlns:a="http://schemas.openxmlformats.org/drawingml/2006/main" w="19050">
          <a:noFill/>
        </a:ln>
        <a:effectLst xmlns:a="http://schemas.openxmlformats.org/drawingml/2006/main">
          <a:outerShdw blurRad="107950" dist="12700" dir="5400000" algn="ctr">
            <a:srgbClr val="000000"/>
          </a:outerShdw>
        </a:effectLst>
        <a:scene3d xmlns:a="http://schemas.openxmlformats.org/drawingml/2006/main">
          <a:camera prst="orthographicFront">
            <a:rot lat="0" lon="0" rev="0"/>
          </a:camera>
          <a:lightRig rig="soft" dir="t">
            <a:rot lat="0" lon="0" rev="0"/>
          </a:lightRig>
        </a:scene3d>
        <a:sp3d xmlns:a="http://schemas.openxmlformats.org/drawingml/2006/main" contourW="44450" prstMaterial="matte">
          <a:bevelT w="63500" h="63500" prst="artDeco"/>
          <a:contourClr>
            <a:srgbClr val="FFFFFF"/>
          </a:contourClr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th-TH" sz="1200" b="1" dirty="0" smtClean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 5 5</a:t>
          </a:r>
          <a:endParaRPr lang="th-TH" sz="1200" b="1" dirty="0">
            <a:solidFill>
              <a:schemeClr val="tx1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</c:userShapes>
</file>

<file path=ppt/drawings/drawing13.xml><?xml version="1.0" encoding="utf-8"?>
<c:userShapes xmlns:c="http://schemas.openxmlformats.org/drawingml/2006/chart">
  <cdr:relSizeAnchor xmlns:cdr="http://schemas.openxmlformats.org/drawingml/2006/chartDrawing">
    <cdr:from>
      <cdr:x>0.82398</cdr:x>
      <cdr:y>0.03369</cdr:y>
    </cdr:from>
    <cdr:to>
      <cdr:x>0.92993</cdr:x>
      <cdr:y>0.18521</cdr:y>
    </cdr:to>
    <cdr:sp macro="" textlink="">
      <cdr:nvSpPr>
        <cdr:cNvPr id="2" name="8-Point Star 1"/>
        <cdr:cNvSpPr/>
      </cdr:nvSpPr>
      <cdr:spPr>
        <a:xfrm xmlns:a="http://schemas.openxmlformats.org/drawingml/2006/main">
          <a:off x="3875095" y="83243"/>
          <a:ext cx="498272" cy="374352"/>
        </a:xfrm>
        <a:prstGeom xmlns:a="http://schemas.openxmlformats.org/drawingml/2006/main" prst="star8">
          <a:avLst/>
        </a:prstGeom>
        <a:solidFill xmlns:a="http://schemas.openxmlformats.org/drawingml/2006/main">
          <a:schemeClr val="accent2">
            <a:lumMod val="20000"/>
            <a:lumOff val="80000"/>
          </a:schemeClr>
        </a:solidFill>
        <a:ln xmlns:a="http://schemas.openxmlformats.org/drawingml/2006/main" w="19050">
          <a:noFill/>
        </a:ln>
        <a:effectLst xmlns:a="http://schemas.openxmlformats.org/drawingml/2006/main">
          <a:outerShdw blurRad="107950" dist="12700" dir="5400000" algn="ctr">
            <a:srgbClr val="000000"/>
          </a:outerShdw>
        </a:effectLst>
        <a:scene3d xmlns:a="http://schemas.openxmlformats.org/drawingml/2006/main">
          <a:camera prst="orthographicFront">
            <a:rot lat="0" lon="0" rev="0"/>
          </a:camera>
          <a:lightRig rig="soft" dir="t">
            <a:rot lat="0" lon="0" rev="0"/>
          </a:lightRig>
        </a:scene3d>
        <a:sp3d xmlns:a="http://schemas.openxmlformats.org/drawingml/2006/main" contourW="44450" prstMaterial="matte">
          <a:bevelT w="63500" h="63500" prst="artDeco"/>
          <a:contourClr>
            <a:srgbClr val="FFFFFF"/>
          </a:contourClr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th-TH" sz="1200" b="1" dirty="0" smtClean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 5 5</a:t>
          </a:r>
          <a:endParaRPr lang="th-TH" sz="1200" b="1" dirty="0">
            <a:solidFill>
              <a:schemeClr val="tx1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</c:userShapes>
</file>

<file path=ppt/drawings/drawing14.xml><?xml version="1.0" encoding="utf-8"?>
<c:userShapes xmlns:c="http://schemas.openxmlformats.org/drawingml/2006/chart">
  <cdr:relSizeAnchor xmlns:cdr="http://schemas.openxmlformats.org/drawingml/2006/chartDrawing">
    <cdr:from>
      <cdr:x>0.82587</cdr:x>
      <cdr:y>0.05992</cdr:y>
    </cdr:from>
    <cdr:to>
      <cdr:x>0.97541</cdr:x>
      <cdr:y>0.24886</cdr:y>
    </cdr:to>
    <cdr:sp macro="" textlink="">
      <cdr:nvSpPr>
        <cdr:cNvPr id="2" name="8-Point Star 1"/>
        <cdr:cNvSpPr/>
      </cdr:nvSpPr>
      <cdr:spPr>
        <a:xfrm xmlns:a="http://schemas.openxmlformats.org/drawingml/2006/main">
          <a:off x="4173650" y="140822"/>
          <a:ext cx="755720" cy="444038"/>
        </a:xfrm>
        <a:prstGeom xmlns:a="http://schemas.openxmlformats.org/drawingml/2006/main" prst="star8">
          <a:avLst/>
        </a:prstGeom>
        <a:solidFill xmlns:a="http://schemas.openxmlformats.org/drawingml/2006/main">
          <a:schemeClr val="accent2">
            <a:lumMod val="20000"/>
            <a:lumOff val="80000"/>
          </a:schemeClr>
        </a:solidFill>
        <a:ln xmlns:a="http://schemas.openxmlformats.org/drawingml/2006/main" w="19050">
          <a:noFill/>
        </a:ln>
        <a:effectLst xmlns:a="http://schemas.openxmlformats.org/drawingml/2006/main">
          <a:outerShdw blurRad="107950" dist="12700" dir="5400000" algn="ctr">
            <a:srgbClr val="000000"/>
          </a:outerShdw>
        </a:effectLst>
        <a:scene3d xmlns:a="http://schemas.openxmlformats.org/drawingml/2006/main">
          <a:camera prst="orthographicFront">
            <a:rot lat="0" lon="0" rev="0"/>
          </a:camera>
          <a:lightRig rig="soft" dir="t">
            <a:rot lat="0" lon="0" rev="0"/>
          </a:lightRig>
        </a:scene3d>
        <a:sp3d xmlns:a="http://schemas.openxmlformats.org/drawingml/2006/main" contourW="44450" prstMaterial="matte">
          <a:bevelT w="63500" h="63500" prst="artDeco"/>
          <a:contourClr>
            <a:srgbClr val="FFFFFF"/>
          </a:contourClr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r>
            <a:rPr lang="th-TH" sz="1200" b="1" dirty="0" smtClean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 100</a:t>
          </a:r>
          <a:endParaRPr lang="th-TH" sz="1200" b="1" dirty="0">
            <a:solidFill>
              <a:schemeClr val="tx1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</c:userShapes>
</file>

<file path=ppt/drawings/drawing15.xml><?xml version="1.0" encoding="utf-8"?>
<c:userShapes xmlns:c="http://schemas.openxmlformats.org/drawingml/2006/chart">
  <cdr:relSizeAnchor xmlns:cdr="http://schemas.openxmlformats.org/drawingml/2006/chartDrawing">
    <cdr:from>
      <cdr:x>0.82867</cdr:x>
      <cdr:y>0.03369</cdr:y>
    </cdr:from>
    <cdr:to>
      <cdr:x>0.97821</cdr:x>
      <cdr:y>0.22263</cdr:y>
    </cdr:to>
    <cdr:sp macro="" textlink="">
      <cdr:nvSpPr>
        <cdr:cNvPr id="2" name="8-Point Star 1"/>
        <cdr:cNvSpPr/>
      </cdr:nvSpPr>
      <cdr:spPr>
        <a:xfrm xmlns:a="http://schemas.openxmlformats.org/drawingml/2006/main">
          <a:off x="4310233" y="74661"/>
          <a:ext cx="777820" cy="418716"/>
        </a:xfrm>
        <a:prstGeom xmlns:a="http://schemas.openxmlformats.org/drawingml/2006/main" prst="star8">
          <a:avLst/>
        </a:prstGeom>
        <a:solidFill xmlns:a="http://schemas.openxmlformats.org/drawingml/2006/main">
          <a:schemeClr val="accent2">
            <a:lumMod val="20000"/>
            <a:lumOff val="80000"/>
          </a:schemeClr>
        </a:solidFill>
        <a:ln xmlns:a="http://schemas.openxmlformats.org/drawingml/2006/main" w="19050">
          <a:noFill/>
        </a:ln>
        <a:effectLst xmlns:a="http://schemas.openxmlformats.org/drawingml/2006/main">
          <a:outerShdw blurRad="107950" dist="12700" dir="5400000" algn="ctr">
            <a:srgbClr val="000000"/>
          </a:outerShdw>
        </a:effectLst>
        <a:scene3d xmlns:a="http://schemas.openxmlformats.org/drawingml/2006/main">
          <a:camera prst="orthographicFront">
            <a:rot lat="0" lon="0" rev="0"/>
          </a:camera>
          <a:lightRig rig="soft" dir="t">
            <a:rot lat="0" lon="0" rev="0"/>
          </a:lightRig>
        </a:scene3d>
        <a:sp3d xmlns:a="http://schemas.openxmlformats.org/drawingml/2006/main" contourW="44450" prstMaterial="matte">
          <a:bevelT w="63500" h="63500" prst="artDeco"/>
          <a:contourClr>
            <a:srgbClr val="FFFFFF"/>
          </a:contourClr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r>
            <a:rPr lang="th-TH" sz="1200" b="1" dirty="0" smtClean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 100</a:t>
          </a:r>
          <a:endParaRPr lang="th-TH" sz="1200" b="1" dirty="0">
            <a:solidFill>
              <a:schemeClr val="tx1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</c:userShapes>
</file>

<file path=ppt/drawings/drawing16.xml><?xml version="1.0" encoding="utf-8"?>
<c:userShapes xmlns:c="http://schemas.openxmlformats.org/drawingml/2006/chart">
  <cdr:relSizeAnchor xmlns:cdr="http://schemas.openxmlformats.org/drawingml/2006/chartDrawing">
    <cdr:from>
      <cdr:x>0.78521</cdr:x>
      <cdr:y>0.03369</cdr:y>
    </cdr:from>
    <cdr:to>
      <cdr:x>0.90269</cdr:x>
      <cdr:y>0.22263</cdr:y>
    </cdr:to>
    <cdr:sp macro="" textlink="">
      <cdr:nvSpPr>
        <cdr:cNvPr id="2" name="8-Point Star 1"/>
        <cdr:cNvSpPr/>
      </cdr:nvSpPr>
      <cdr:spPr>
        <a:xfrm xmlns:a="http://schemas.openxmlformats.org/drawingml/2006/main">
          <a:off x="4084202" y="74661"/>
          <a:ext cx="611088" cy="418716"/>
        </a:xfrm>
        <a:prstGeom xmlns:a="http://schemas.openxmlformats.org/drawingml/2006/main" prst="star8">
          <a:avLst/>
        </a:prstGeom>
        <a:solidFill xmlns:a="http://schemas.openxmlformats.org/drawingml/2006/main">
          <a:schemeClr val="accent2">
            <a:lumMod val="20000"/>
            <a:lumOff val="80000"/>
          </a:schemeClr>
        </a:solidFill>
        <a:ln xmlns:a="http://schemas.openxmlformats.org/drawingml/2006/main" w="19050">
          <a:noFill/>
        </a:ln>
        <a:effectLst xmlns:a="http://schemas.openxmlformats.org/drawingml/2006/main">
          <a:outerShdw blurRad="107950" dist="12700" dir="5400000" algn="ctr">
            <a:srgbClr val="000000"/>
          </a:outerShdw>
        </a:effectLst>
        <a:scene3d xmlns:a="http://schemas.openxmlformats.org/drawingml/2006/main">
          <a:camera prst="orthographicFront">
            <a:rot lat="0" lon="0" rev="0"/>
          </a:camera>
          <a:lightRig rig="soft" dir="t">
            <a:rot lat="0" lon="0" rev="0"/>
          </a:lightRig>
        </a:scene3d>
        <a:sp3d xmlns:a="http://schemas.openxmlformats.org/drawingml/2006/main" contourW="44450" prstMaterial="matte">
          <a:bevelT w="63500" h="63500" prst="artDeco"/>
          <a:contourClr>
            <a:srgbClr val="FFFFFF"/>
          </a:contourClr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b"/>
        <a:lstStyle xmlns:a="http://schemas.openxmlformats.org/drawingml/2006/main"/>
        <a:p xmlns:a="http://schemas.openxmlformats.org/drawingml/2006/main">
          <a:pPr algn="ctr"/>
          <a:r>
            <a:rPr lang="th-TH" sz="1200" b="1" dirty="0" smtClean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 5</a:t>
          </a:r>
          <a:endParaRPr lang="th-TH" sz="1200" b="1" dirty="0">
            <a:solidFill>
              <a:schemeClr val="tx1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</c:userShapes>
</file>

<file path=ppt/drawings/drawing17.xml><?xml version="1.0" encoding="utf-8"?>
<c:userShapes xmlns:c="http://schemas.openxmlformats.org/drawingml/2006/chart">
  <cdr:relSizeAnchor xmlns:cdr="http://schemas.openxmlformats.org/drawingml/2006/chartDrawing">
    <cdr:from>
      <cdr:x>0.01055</cdr:x>
      <cdr:y>0.84942</cdr:y>
    </cdr:from>
    <cdr:to>
      <cdr:x>0.06297</cdr:x>
      <cdr:y>0.91855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5560" y="3555831"/>
          <a:ext cx="474563" cy="2893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b="1" dirty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คดี</a:t>
          </a:r>
        </a:p>
      </cdr:txBody>
    </cdr:sp>
  </cdr:relSizeAnchor>
  <cdr:relSizeAnchor xmlns:cdr="http://schemas.openxmlformats.org/drawingml/2006/chartDrawing">
    <cdr:from>
      <cdr:x>0.19595</cdr:x>
      <cdr:y>0.04112</cdr:y>
    </cdr:from>
    <cdr:to>
      <cdr:x>0.3129</cdr:x>
      <cdr:y>0.11986</cdr:y>
    </cdr:to>
    <cdr:sp macro="" textlink="">
      <cdr:nvSpPr>
        <cdr:cNvPr id="3" name="กล่องข้อความ 2"/>
        <cdr:cNvSpPr txBox="1"/>
      </cdr:nvSpPr>
      <cdr:spPr>
        <a:xfrm xmlns:a="http://schemas.openxmlformats.org/drawingml/2006/main">
          <a:off x="1774247" y="172129"/>
          <a:ext cx="1058899" cy="329609"/>
        </a:xfrm>
        <a:prstGeom xmlns:a="http://schemas.openxmlformats.org/drawingml/2006/main" prst="rect">
          <a:avLst/>
        </a:prstGeom>
        <a:solidFill xmlns:a="http://schemas.openxmlformats.org/drawingml/2006/main">
          <a:srgbClr val="FFFFDD"/>
        </a:solidFill>
        <a:ln xmlns:a="http://schemas.openxmlformats.org/drawingml/2006/main" w="9525">
          <a:noFill/>
        </a:ln>
        <a:effectLst xmlns:a="http://schemas.openxmlformats.org/drawingml/2006/main">
          <a:outerShdw blurRad="107950" dist="12700" dir="5400000" algn="ctr">
            <a:srgbClr val="000000"/>
          </a:outerShdw>
        </a:effectLst>
        <a:scene3d xmlns:a="http://schemas.openxmlformats.org/drawingml/2006/main">
          <a:camera prst="orthographicFront">
            <a:rot lat="0" lon="0" rev="0"/>
          </a:camera>
          <a:lightRig rig="soft" dir="t">
            <a:rot lat="0" lon="0" rev="0"/>
          </a:lightRig>
        </a:scene3d>
        <a:sp3d xmlns:a="http://schemas.openxmlformats.org/drawingml/2006/main" contourW="44450" prstMaterial="matte">
          <a:bevelT w="63500" h="63500" prst="artDeco"/>
          <a:contourClr>
            <a:srgbClr val="FFFFFF"/>
          </a:contourClr>
        </a:sp3d>
      </cdr:spPr>
      <cdr:txBody>
        <a:bodyPr xmlns:a="http://schemas.openxmlformats.org/drawingml/2006/main" vertOverflow="clip" wrap="square" rtlCol="0" anchor="b"/>
        <a:lstStyle xmlns:a="http://schemas.openxmlformats.org/drawingml/2006/main"/>
        <a:p xmlns:a="http://schemas.openxmlformats.org/drawingml/2006/main">
          <a:r>
            <a:rPr lang="th-TH" b="1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เพิ่มขึ้น</a:t>
          </a:r>
          <a:r>
            <a:rPr lang="th-TH" sz="1100" b="1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 20 คดี</a:t>
          </a:r>
          <a:endParaRPr lang="th-TH" sz="1100" b="1" dirty="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</c:userShapes>
</file>

<file path=ppt/drawings/drawing18.xml><?xml version="1.0" encoding="utf-8"?>
<c:userShapes xmlns:c="http://schemas.openxmlformats.org/drawingml/2006/chart">
  <cdr:relSizeAnchor xmlns:cdr="http://schemas.openxmlformats.org/drawingml/2006/chartDrawing">
    <cdr:from>
      <cdr:x>0</cdr:x>
      <cdr:y>0.81036</cdr:y>
    </cdr:from>
    <cdr:to>
      <cdr:x>0.10145</cdr:x>
      <cdr:y>0.89505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-698500" y="3159582"/>
          <a:ext cx="889006" cy="3302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th-TH" sz="1400" b="1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โครงการ</a:t>
          </a:r>
          <a:endParaRPr lang="th-TH" sz="1400" b="1" dirty="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  <cdr:relSizeAnchor xmlns:cdr="http://schemas.openxmlformats.org/drawingml/2006/chartDrawing">
    <cdr:from>
      <cdr:x>0.27692</cdr:x>
      <cdr:y>0.0619</cdr:y>
    </cdr:from>
    <cdr:to>
      <cdr:x>0.34296</cdr:x>
      <cdr:y>0.18119</cdr:y>
    </cdr:to>
    <cdr:sp macro="" textlink="">
      <cdr:nvSpPr>
        <cdr:cNvPr id="3" name="กล่องข้อความ 2"/>
        <cdr:cNvSpPr txBox="1"/>
      </cdr:nvSpPr>
      <cdr:spPr>
        <a:xfrm xmlns:a="http://schemas.openxmlformats.org/drawingml/2006/main">
          <a:off x="2426683" y="242535"/>
          <a:ext cx="578708" cy="46741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2">
            <a:lumMod val="20000"/>
            <a:lumOff val="80000"/>
          </a:schemeClr>
        </a:solidFill>
        <a:ln xmlns:a="http://schemas.openxmlformats.org/drawingml/2006/main" w="3175">
          <a:noFill/>
        </a:ln>
        <a:effectLst xmlns:a="http://schemas.openxmlformats.org/drawingml/2006/main">
          <a:outerShdw blurRad="107950" dist="12700" dir="5400000" algn="ctr">
            <a:srgbClr val="000000"/>
          </a:outerShdw>
        </a:effectLst>
        <a:scene3d xmlns:a="http://schemas.openxmlformats.org/drawingml/2006/main">
          <a:camera prst="orthographicFront">
            <a:rot lat="0" lon="0" rev="0"/>
          </a:camera>
          <a:lightRig rig="soft" dir="t">
            <a:rot lat="0" lon="0" rev="0"/>
          </a:lightRig>
        </a:scene3d>
        <a:sp3d xmlns:a="http://schemas.openxmlformats.org/drawingml/2006/main" contourW="44450" prstMaterial="matte">
          <a:bevelT w="63500" h="63500" prst="artDeco"/>
          <a:contourClr>
            <a:srgbClr val="FFFFFF"/>
          </a:contourClr>
        </a:sp3d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>
            <a:lnSpc>
              <a:spcPct val="120000"/>
            </a:lnSpc>
          </a:pPr>
          <a:r>
            <a:rPr lang="th-TH" sz="1000" b="1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เพิ่มขึ้น</a:t>
          </a:r>
        </a:p>
        <a:p xmlns:a="http://schemas.openxmlformats.org/drawingml/2006/main">
          <a:pPr algn="ctr">
            <a:lnSpc>
              <a:spcPct val="120000"/>
            </a:lnSpc>
          </a:pPr>
          <a:r>
            <a:rPr lang="th-TH" sz="1000" b="1" dirty="0" smtClean="0">
              <a:latin typeface="Chulabhorn Likit Text" panose="00000500000000000000" pitchFamily="50" charset="-34"/>
              <a:cs typeface="Chulabhorn Likit Text" panose="00000500000000000000" pitchFamily="50" charset="-34"/>
            </a:rPr>
            <a:t>+ 135</a:t>
          </a:r>
          <a:endParaRPr lang="th-TH" sz="1000" b="1" dirty="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</c:userShapes>
</file>

<file path=ppt/drawings/drawing19.xml><?xml version="1.0" encoding="utf-8"?>
<c:userShapes xmlns:c="http://schemas.openxmlformats.org/drawingml/2006/chart">
  <cdr:relSizeAnchor xmlns:cdr="http://schemas.openxmlformats.org/drawingml/2006/chartDrawing">
    <cdr:from>
      <cdr:x>0.22197</cdr:x>
      <cdr:y>0.19669</cdr:y>
    </cdr:from>
    <cdr:to>
      <cdr:x>0.57834</cdr:x>
      <cdr:y>0.35263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58788" y="320356"/>
          <a:ext cx="736600" cy="254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th-TH" sz="1100" b="1" dirty="0" smtClean="0">
              <a:solidFill>
                <a:srgbClr val="C0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 15.58</a:t>
          </a:r>
          <a:endParaRPr lang="th-TH" sz="1100" b="1" dirty="0">
            <a:solidFill>
              <a:srgbClr val="C00000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0.66559</cdr:x>
      <cdr:y>0.0407</cdr:y>
    </cdr:from>
    <cdr:to>
      <cdr:x>0.77749</cdr:x>
      <cdr:y>0.19991</cdr:y>
    </cdr:to>
    <cdr:sp macro="" textlink="">
      <cdr:nvSpPr>
        <cdr:cNvPr id="2" name="8-Point Star 1"/>
        <cdr:cNvSpPr/>
      </cdr:nvSpPr>
      <cdr:spPr>
        <a:xfrm xmlns:a="http://schemas.openxmlformats.org/drawingml/2006/main">
          <a:off x="3458885" y="107074"/>
          <a:ext cx="581509" cy="418896"/>
        </a:xfrm>
        <a:prstGeom xmlns:a="http://schemas.openxmlformats.org/drawingml/2006/main" prst="star8">
          <a:avLst/>
        </a:prstGeom>
        <a:solidFill xmlns:a="http://schemas.openxmlformats.org/drawingml/2006/main">
          <a:schemeClr val="accent2">
            <a:lumMod val="20000"/>
            <a:lumOff val="80000"/>
          </a:schemeClr>
        </a:solidFill>
        <a:ln xmlns:a="http://schemas.openxmlformats.org/drawingml/2006/main" w="19050">
          <a:noFill/>
        </a:ln>
        <a:effectLst xmlns:a="http://schemas.openxmlformats.org/drawingml/2006/main">
          <a:outerShdw blurRad="107950" dist="12700" dir="5400000" algn="ctr">
            <a:srgbClr val="000000"/>
          </a:outerShdw>
        </a:effectLst>
        <a:scene3d xmlns:a="http://schemas.openxmlformats.org/drawingml/2006/main">
          <a:camera prst="orthographicFront">
            <a:rot lat="0" lon="0" rev="0"/>
          </a:camera>
          <a:lightRig rig="soft" dir="t">
            <a:rot lat="0" lon="0" rev="0"/>
          </a:lightRig>
        </a:scene3d>
        <a:sp3d xmlns:a="http://schemas.openxmlformats.org/drawingml/2006/main" contourW="44450" prstMaterial="matte">
          <a:bevelT w="63500" h="63500" prst="artDeco"/>
          <a:contourClr>
            <a:srgbClr val="FFFFFF"/>
          </a:contourClr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th-TH" b="1" dirty="0">
              <a:latin typeface="Chulabhorn Likit Text" panose="00000500000000000000" pitchFamily="50" charset="-34"/>
              <a:cs typeface="Chulabhorn Likit Text" panose="00000500000000000000" pitchFamily="50" charset="-34"/>
            </a:rPr>
            <a:t> </a:t>
          </a:r>
          <a:r>
            <a:rPr lang="th-TH" b="1" dirty="0" smtClean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68</a:t>
          </a:r>
          <a:endParaRPr lang="th-TH" b="1" dirty="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0.85956</cdr:x>
      <cdr:y>0.63855</cdr:y>
    </cdr:from>
    <cdr:to>
      <cdr:x>0.95779</cdr:x>
      <cdr:y>0.77774</cdr:y>
    </cdr:to>
    <cdr:sp macro="" textlink="">
      <cdr:nvSpPr>
        <cdr:cNvPr id="2" name="8-Point Star 1"/>
        <cdr:cNvSpPr/>
      </cdr:nvSpPr>
      <cdr:spPr>
        <a:xfrm xmlns:a="http://schemas.openxmlformats.org/drawingml/2006/main">
          <a:off x="4381681" y="1941915"/>
          <a:ext cx="500737" cy="423295"/>
        </a:xfrm>
        <a:prstGeom xmlns:a="http://schemas.openxmlformats.org/drawingml/2006/main" prst="star8">
          <a:avLst/>
        </a:prstGeom>
        <a:solidFill xmlns:a="http://schemas.openxmlformats.org/drawingml/2006/main">
          <a:schemeClr val="accent2">
            <a:lumMod val="20000"/>
            <a:lumOff val="80000"/>
          </a:schemeClr>
        </a:solidFill>
        <a:ln xmlns:a="http://schemas.openxmlformats.org/drawingml/2006/main" w="19050">
          <a:noFill/>
        </a:ln>
        <a:effectLst xmlns:a="http://schemas.openxmlformats.org/drawingml/2006/main">
          <a:outerShdw blurRad="107950" dist="12700" dir="5400000" algn="ctr">
            <a:srgbClr val="000000"/>
          </a:outerShdw>
        </a:effectLst>
        <a:scene3d xmlns:a="http://schemas.openxmlformats.org/drawingml/2006/main">
          <a:camera prst="orthographicFront">
            <a:rot lat="0" lon="0" rev="0"/>
          </a:camera>
          <a:lightRig rig="soft" dir="t">
            <a:rot lat="0" lon="0" rev="0"/>
          </a:lightRig>
        </a:scene3d>
        <a:sp3d xmlns:a="http://schemas.openxmlformats.org/drawingml/2006/main" contourW="44450" prstMaterial="matte">
          <a:bevelT w="63500" h="63500" prst="artDeco"/>
          <a:contourClr>
            <a:srgbClr val="FFFFFF"/>
          </a:contourClr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r>
            <a:rPr lang="th-TH" b="1" dirty="0" smtClean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17</a:t>
          </a:r>
          <a:endParaRPr lang="th-TH" b="1" dirty="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0.86986</cdr:x>
      <cdr:y>0</cdr:y>
    </cdr:from>
    <cdr:to>
      <cdr:x>0.97702</cdr:x>
      <cdr:y>0.15152</cdr:y>
    </cdr:to>
    <cdr:sp macro="" textlink="">
      <cdr:nvSpPr>
        <cdr:cNvPr id="2" name="8-Point Star 1"/>
        <cdr:cNvSpPr/>
      </cdr:nvSpPr>
      <cdr:spPr>
        <a:xfrm xmlns:a="http://schemas.openxmlformats.org/drawingml/2006/main">
          <a:off x="4339345" y="-2876764"/>
          <a:ext cx="534589" cy="410966"/>
        </a:xfrm>
        <a:prstGeom xmlns:a="http://schemas.openxmlformats.org/drawingml/2006/main" prst="star8">
          <a:avLst/>
        </a:prstGeom>
        <a:solidFill xmlns:a="http://schemas.openxmlformats.org/drawingml/2006/main">
          <a:schemeClr val="accent2">
            <a:lumMod val="20000"/>
            <a:lumOff val="80000"/>
          </a:schemeClr>
        </a:solidFill>
        <a:ln xmlns:a="http://schemas.openxmlformats.org/drawingml/2006/main" w="19050">
          <a:noFill/>
        </a:ln>
        <a:effectLst xmlns:a="http://schemas.openxmlformats.org/drawingml/2006/main">
          <a:outerShdw blurRad="107950" dist="12700" dir="5400000" algn="ctr">
            <a:srgbClr val="000000"/>
          </a:outerShdw>
        </a:effectLst>
        <a:scene3d xmlns:a="http://schemas.openxmlformats.org/drawingml/2006/main">
          <a:camera prst="orthographicFront">
            <a:rot lat="0" lon="0" rev="0"/>
          </a:camera>
          <a:lightRig rig="soft" dir="t">
            <a:rot lat="0" lon="0" rev="0"/>
          </a:lightRig>
        </a:scene3d>
        <a:sp3d xmlns:a="http://schemas.openxmlformats.org/drawingml/2006/main" contourW="44450" prstMaterial="matte">
          <a:bevelT w="63500" h="63500" prst="artDeco"/>
          <a:contourClr>
            <a:srgbClr val="FFFFFF"/>
          </a:contourClr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r>
            <a:rPr lang="th-TH" sz="1200" b="1" dirty="0" smtClean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95</a:t>
          </a:r>
          <a:endParaRPr lang="th-TH" sz="1200" b="1" dirty="0">
            <a:solidFill>
              <a:schemeClr val="tx1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0.87286</cdr:x>
      <cdr:y>0.01878</cdr:y>
    </cdr:from>
    <cdr:to>
      <cdr:x>1</cdr:x>
      <cdr:y>0.1703</cdr:y>
    </cdr:to>
    <cdr:sp macro="" textlink="">
      <cdr:nvSpPr>
        <cdr:cNvPr id="2" name="8-Point Star 1"/>
        <cdr:cNvSpPr/>
      </cdr:nvSpPr>
      <cdr:spPr>
        <a:xfrm xmlns:a="http://schemas.openxmlformats.org/drawingml/2006/main">
          <a:off x="4837381" y="49088"/>
          <a:ext cx="704611" cy="396033"/>
        </a:xfrm>
        <a:prstGeom xmlns:a="http://schemas.openxmlformats.org/drawingml/2006/main" prst="star8">
          <a:avLst/>
        </a:prstGeom>
        <a:solidFill xmlns:a="http://schemas.openxmlformats.org/drawingml/2006/main">
          <a:schemeClr val="accent2">
            <a:lumMod val="20000"/>
            <a:lumOff val="80000"/>
          </a:schemeClr>
        </a:solidFill>
        <a:ln xmlns:a="http://schemas.openxmlformats.org/drawingml/2006/main" w="19050">
          <a:noFill/>
        </a:ln>
        <a:effectLst xmlns:a="http://schemas.openxmlformats.org/drawingml/2006/main">
          <a:outerShdw blurRad="107950" dist="12700" dir="5400000" algn="ctr">
            <a:srgbClr val="000000"/>
          </a:outerShdw>
        </a:effectLst>
        <a:scene3d xmlns:a="http://schemas.openxmlformats.org/drawingml/2006/main">
          <a:camera prst="orthographicFront">
            <a:rot lat="0" lon="0" rev="0"/>
          </a:camera>
          <a:lightRig rig="soft" dir="t">
            <a:rot lat="0" lon="0" rev="0"/>
          </a:lightRig>
        </a:scene3d>
        <a:sp3d xmlns:a="http://schemas.openxmlformats.org/drawingml/2006/main" contourW="44450" prstMaterial="matte">
          <a:bevelT w="63500" h="63500" prst="artDeco"/>
          <a:contourClr>
            <a:srgbClr val="FFFFFF"/>
          </a:contourClr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th-TH" sz="1200" b="1" dirty="0" smtClean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100</a:t>
          </a:r>
          <a:endParaRPr lang="th-TH" sz="1200" b="1" dirty="0">
            <a:solidFill>
              <a:schemeClr val="tx1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0.86167</cdr:x>
      <cdr:y>0</cdr:y>
    </cdr:from>
    <cdr:to>
      <cdr:x>1</cdr:x>
      <cdr:y>0.17928</cdr:y>
    </cdr:to>
    <cdr:sp macro="" textlink="">
      <cdr:nvSpPr>
        <cdr:cNvPr id="2" name="8-Point Star 1"/>
        <cdr:cNvSpPr/>
      </cdr:nvSpPr>
      <cdr:spPr>
        <a:xfrm xmlns:a="http://schemas.openxmlformats.org/drawingml/2006/main">
          <a:off x="4509596" y="0"/>
          <a:ext cx="723934" cy="443789"/>
        </a:xfrm>
        <a:prstGeom xmlns:a="http://schemas.openxmlformats.org/drawingml/2006/main" prst="star8">
          <a:avLst/>
        </a:prstGeom>
        <a:solidFill xmlns:a="http://schemas.openxmlformats.org/drawingml/2006/main">
          <a:schemeClr val="accent2">
            <a:lumMod val="20000"/>
            <a:lumOff val="80000"/>
          </a:schemeClr>
        </a:solidFill>
        <a:ln xmlns:a="http://schemas.openxmlformats.org/drawingml/2006/main" w="19050">
          <a:noFill/>
        </a:ln>
        <a:effectLst xmlns:a="http://schemas.openxmlformats.org/drawingml/2006/main">
          <a:outerShdw blurRad="107950" dist="12700" dir="5400000" algn="ctr">
            <a:srgbClr val="000000"/>
          </a:outerShdw>
        </a:effectLst>
        <a:scene3d xmlns:a="http://schemas.openxmlformats.org/drawingml/2006/main">
          <a:camera prst="orthographicFront">
            <a:rot lat="0" lon="0" rev="0"/>
          </a:camera>
          <a:lightRig rig="soft" dir="t">
            <a:rot lat="0" lon="0" rev="0"/>
          </a:lightRig>
        </a:scene3d>
        <a:sp3d xmlns:a="http://schemas.openxmlformats.org/drawingml/2006/main" contourW="44450" prstMaterial="matte">
          <a:bevelT w="63500" h="63500" prst="artDeco"/>
          <a:contourClr>
            <a:srgbClr val="FFFFFF"/>
          </a:contourClr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r>
            <a:rPr lang="th-TH" sz="1200" b="1" dirty="0" smtClean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100</a:t>
          </a:r>
          <a:endParaRPr lang="th-TH" sz="1200" b="1" dirty="0"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0.80784</cdr:x>
      <cdr:y>0.06529</cdr:y>
    </cdr:from>
    <cdr:to>
      <cdr:x>0.95834</cdr:x>
      <cdr:y>0.24068</cdr:y>
    </cdr:to>
    <cdr:sp macro="" textlink="">
      <cdr:nvSpPr>
        <cdr:cNvPr id="2" name="8-Point Star 1"/>
        <cdr:cNvSpPr/>
      </cdr:nvSpPr>
      <cdr:spPr>
        <a:xfrm xmlns:a="http://schemas.openxmlformats.org/drawingml/2006/main">
          <a:off x="4040315" y="154483"/>
          <a:ext cx="752705" cy="414965"/>
        </a:xfrm>
        <a:prstGeom xmlns:a="http://schemas.openxmlformats.org/drawingml/2006/main" prst="star8">
          <a:avLst/>
        </a:prstGeom>
        <a:solidFill xmlns:a="http://schemas.openxmlformats.org/drawingml/2006/main">
          <a:schemeClr val="accent2">
            <a:lumMod val="20000"/>
            <a:lumOff val="80000"/>
          </a:schemeClr>
        </a:solidFill>
        <a:ln xmlns:a="http://schemas.openxmlformats.org/drawingml/2006/main" w="19050">
          <a:noFill/>
        </a:ln>
        <a:effectLst xmlns:a="http://schemas.openxmlformats.org/drawingml/2006/main">
          <a:outerShdw blurRad="107950" dist="12700" dir="5400000" algn="ctr">
            <a:srgbClr val="000000"/>
          </a:outerShdw>
        </a:effectLst>
        <a:scene3d xmlns:a="http://schemas.openxmlformats.org/drawingml/2006/main">
          <a:camera prst="orthographicFront">
            <a:rot lat="0" lon="0" rev="0"/>
          </a:camera>
          <a:lightRig rig="soft" dir="t">
            <a:rot lat="0" lon="0" rev="0"/>
          </a:lightRig>
        </a:scene3d>
        <a:sp3d xmlns:a="http://schemas.openxmlformats.org/drawingml/2006/main" contourW="44450" prstMaterial="matte">
          <a:bevelT w="63500" h="63500" prst="artDeco"/>
          <a:contourClr>
            <a:srgbClr val="FFFFFF"/>
          </a:contourClr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th-TH" sz="1200" b="1" dirty="0" smtClean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100</a:t>
          </a:r>
          <a:endParaRPr lang="th-TH" sz="1200" b="1" dirty="0">
            <a:solidFill>
              <a:schemeClr val="tx1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0.85518</cdr:x>
      <cdr:y>0.10736</cdr:y>
    </cdr:from>
    <cdr:to>
      <cdr:x>0.96113</cdr:x>
      <cdr:y>0.25888</cdr:y>
    </cdr:to>
    <cdr:sp macro="" textlink="">
      <cdr:nvSpPr>
        <cdr:cNvPr id="2" name="8-Point Star 1"/>
        <cdr:cNvSpPr/>
      </cdr:nvSpPr>
      <cdr:spPr>
        <a:xfrm xmlns:a="http://schemas.openxmlformats.org/drawingml/2006/main">
          <a:off x="3661365" y="239302"/>
          <a:ext cx="453602" cy="337734"/>
        </a:xfrm>
        <a:prstGeom xmlns:a="http://schemas.openxmlformats.org/drawingml/2006/main" prst="star8">
          <a:avLst/>
        </a:prstGeom>
        <a:solidFill xmlns:a="http://schemas.openxmlformats.org/drawingml/2006/main">
          <a:schemeClr val="accent2">
            <a:lumMod val="20000"/>
            <a:lumOff val="80000"/>
          </a:schemeClr>
        </a:solidFill>
        <a:ln xmlns:a="http://schemas.openxmlformats.org/drawingml/2006/main" w="19050">
          <a:noFill/>
        </a:ln>
        <a:effectLst xmlns:a="http://schemas.openxmlformats.org/drawingml/2006/main">
          <a:outerShdw blurRad="107950" dist="12700" dir="5400000" algn="ctr">
            <a:srgbClr val="000000"/>
          </a:outerShdw>
        </a:effectLst>
        <a:scene3d xmlns:a="http://schemas.openxmlformats.org/drawingml/2006/main">
          <a:camera prst="orthographicFront">
            <a:rot lat="0" lon="0" rev="0"/>
          </a:camera>
          <a:lightRig rig="soft" dir="t">
            <a:rot lat="0" lon="0" rev="0"/>
          </a:lightRig>
        </a:scene3d>
        <a:sp3d xmlns:a="http://schemas.openxmlformats.org/drawingml/2006/main" contourW="44450" prstMaterial="matte">
          <a:bevelT w="63500" h="63500" prst="artDeco"/>
          <a:contourClr>
            <a:srgbClr val="FFFFFF"/>
          </a:contourClr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th-TH" sz="1200" b="1" dirty="0" smtClean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5</a:t>
          </a:r>
          <a:endParaRPr lang="th-TH" sz="1200" b="1" dirty="0">
            <a:solidFill>
              <a:schemeClr val="tx1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0.82398</cdr:x>
      <cdr:y>0.03369</cdr:y>
    </cdr:from>
    <cdr:to>
      <cdr:x>0.92993</cdr:x>
      <cdr:y>0.18521</cdr:y>
    </cdr:to>
    <cdr:sp macro="" textlink="">
      <cdr:nvSpPr>
        <cdr:cNvPr id="2" name="8-Point Star 1"/>
        <cdr:cNvSpPr/>
      </cdr:nvSpPr>
      <cdr:spPr>
        <a:xfrm xmlns:a="http://schemas.openxmlformats.org/drawingml/2006/main">
          <a:off x="3875095" y="83243"/>
          <a:ext cx="498272" cy="374352"/>
        </a:xfrm>
        <a:prstGeom xmlns:a="http://schemas.openxmlformats.org/drawingml/2006/main" prst="star8">
          <a:avLst/>
        </a:prstGeom>
        <a:solidFill xmlns:a="http://schemas.openxmlformats.org/drawingml/2006/main">
          <a:schemeClr val="accent2">
            <a:lumMod val="20000"/>
            <a:lumOff val="80000"/>
          </a:schemeClr>
        </a:solidFill>
        <a:ln xmlns:a="http://schemas.openxmlformats.org/drawingml/2006/main" w="19050">
          <a:noFill/>
        </a:ln>
        <a:effectLst xmlns:a="http://schemas.openxmlformats.org/drawingml/2006/main">
          <a:outerShdw blurRad="107950" dist="12700" dir="5400000" algn="ctr">
            <a:srgbClr val="000000"/>
          </a:outerShdw>
        </a:effectLst>
        <a:scene3d xmlns:a="http://schemas.openxmlformats.org/drawingml/2006/main">
          <a:camera prst="orthographicFront">
            <a:rot lat="0" lon="0" rev="0"/>
          </a:camera>
          <a:lightRig rig="soft" dir="t">
            <a:rot lat="0" lon="0" rev="0"/>
          </a:lightRig>
        </a:scene3d>
        <a:sp3d xmlns:a="http://schemas.openxmlformats.org/drawingml/2006/main" contourW="44450" prstMaterial="matte">
          <a:bevelT w="63500" h="63500" prst="artDeco"/>
          <a:contourClr>
            <a:srgbClr val="FFFFFF"/>
          </a:contourClr>
        </a:sp3d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th-TH" sz="1200" b="1" dirty="0" smtClean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rPr>
            <a:t> 5 5</a:t>
          </a:r>
          <a:endParaRPr lang="th-TH" sz="1200" b="1" dirty="0">
            <a:solidFill>
              <a:schemeClr val="tx1"/>
            </a:solidFill>
            <a:latin typeface="Chulabhorn Likit Text" panose="00000500000000000000" pitchFamily="50" charset="-34"/>
            <a:cs typeface="Chulabhorn Likit Text" panose="00000500000000000000" pitchFamily="50" charset="-34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7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quarter" idx="1"/>
          </p:nvPr>
        </p:nvSpPr>
        <p:spPr>
          <a:xfrm>
            <a:off x="3902076" y="7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FA74C7-ACB0-4EC4-AC49-EABDB89AEE9D}" type="datetimeFigureOut">
              <a:rPr lang="th-TH" smtClean="0"/>
              <a:t>01/09/66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0" y="9520244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3"/>
          </p:nvPr>
        </p:nvSpPr>
        <p:spPr>
          <a:xfrm>
            <a:off x="3902076" y="9520244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FE47EA-5A7A-4822-8210-06A4D03C7C35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5151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7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902076" y="7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C8BFDC-ECE7-43E2-87D2-133B36FE0225}" type="datetimeFigureOut">
              <a:rPr lang="th-TH" smtClean="0"/>
              <a:t>01/09/66</a:t>
            </a:fld>
            <a:endParaRPr lang="th-TH" dirty="0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0950"/>
            <a:ext cx="6013450" cy="3382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 dirty="0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8975" y="4822827"/>
            <a:ext cx="5511800" cy="394652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9520245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 dirty="0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902076" y="9520245"/>
            <a:ext cx="2986088" cy="501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F51A1-A190-4FE8-BD22-59A8BF5E5BA7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79728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41693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152039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148213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137168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5EBE-8949-4B8A-9DD2-810D76ED3261}" type="slidenum">
              <a:rPr lang="th-TH" smtClean="0"/>
              <a:t>14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047128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307043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687759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090363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626770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771328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7027388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166092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29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1945386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732461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5261821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630967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875338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2264912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0232170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819130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042063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7640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217087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39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851559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2923460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7813515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5EBE-8949-4B8A-9DD2-810D76ED3261}" type="slidenum">
              <a:rPr lang="th-TH" smtClean="0"/>
              <a:t>43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650468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332186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46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16558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3458635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0562107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5EBE-8949-4B8A-9DD2-810D76ED3261}" type="slidenum">
              <a:rPr lang="th-TH" smtClean="0"/>
              <a:t>52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4478397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5EBE-8949-4B8A-9DD2-810D76ED3261}" type="slidenum">
              <a:rPr lang="th-TH" smtClean="0"/>
              <a:t>53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49530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59559493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54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9823776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55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09264900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1890251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55432417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535596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59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8535412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60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6324521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61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236904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62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3186024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5EBE-8949-4B8A-9DD2-810D76ED3261}" type="slidenum">
              <a:rPr lang="th-TH" smtClean="0"/>
              <a:t>64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872498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6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5163032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5EBE-8949-4B8A-9DD2-810D76ED3261}" type="slidenum">
              <a:rPr lang="th-TH" smtClean="0"/>
              <a:t>65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8182718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45EBE-8949-4B8A-9DD2-810D76ED3261}" type="slidenum">
              <a:rPr lang="th-TH" smtClean="0"/>
              <a:t>66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8548065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67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20910786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68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68980262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8A7B4E-EDEB-473E-8BB0-33D000AA0EF8}" type="slidenum">
              <a:rPr lang="th-TH" smtClean="0"/>
              <a:t>69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8445139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70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6356415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8D2766-C49B-4C1A-9FEE-6F146754B0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20862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8D2766-C49B-4C1A-9FEE-6F146754B0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92022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8D2766-C49B-4C1A-9FEE-6F146754B02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240842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276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7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80811359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92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2528424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93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52376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8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79857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9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328383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5F51A1-A190-4FE8-BD22-59A8BF5E5BA7}" type="slidenum">
              <a:rPr lang="th-TH" smtClean="0"/>
              <a:t>10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178487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0000" y="935302"/>
            <a:ext cx="7620000" cy="198966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0000" y="3001698"/>
            <a:ext cx="7620000" cy="1379802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01/09/66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3759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01/09/66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12967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0750" y="304271"/>
            <a:ext cx="2190750" cy="484319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8500" y="304271"/>
            <a:ext cx="6445250" cy="4843198"/>
          </a:xfrm>
        </p:spPr>
        <p:txBody>
          <a:bodyPr vert="eaVert"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01/09/66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406994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PH-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10508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E32617-F728-4345-9B63-C0B5F79DA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F96419-4C10-4573-9A34-A9E44962C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Your Date Here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1271FF-57D3-46C2-B896-B112906AE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73037F-AC0A-45F2-9BE0-E2564EE61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/>
            </a:lvl1pPr>
          </a:lstStyle>
          <a:p>
            <a:fld id="{1C0DB9A4-7C00-41BB-B303-4E91C20728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67351E8-B1DF-47F2-BEAE-438019E48A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8500" y="1703917"/>
            <a:ext cx="8763000" cy="3606799"/>
          </a:xfrm>
          <a:prstGeom prst="rect">
            <a:avLst/>
          </a:prstGeom>
        </p:spPr>
        <p:txBody>
          <a:bodyPr/>
          <a:lstStyle>
            <a:lvl1pPr>
              <a:spcAft>
                <a:spcPts val="750"/>
              </a:spcAft>
              <a:defRPr/>
            </a:lvl1pPr>
            <a:lvl2pPr>
              <a:spcAft>
                <a:spcPts val="750"/>
              </a:spcAft>
              <a:defRPr/>
            </a:lvl2pPr>
            <a:lvl3pPr>
              <a:spcAft>
                <a:spcPts val="750"/>
              </a:spcAft>
              <a:defRPr/>
            </a:lvl3pPr>
            <a:lvl4pPr>
              <a:spcAft>
                <a:spcPts val="750"/>
              </a:spcAft>
              <a:defRPr/>
            </a:lvl4pPr>
            <a:lvl5pPr>
              <a:spcAft>
                <a:spcPts val="750"/>
              </a:spcAft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519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01/09/66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946767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208" y="1424782"/>
            <a:ext cx="8763000" cy="2377281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3208" y="3824553"/>
            <a:ext cx="8763000" cy="1250156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380985" indent="0">
              <a:buNone/>
              <a:defRPr sz="1667">
                <a:solidFill>
                  <a:schemeClr val="tx1">
                    <a:tint val="75000"/>
                  </a:schemeClr>
                </a:solidFill>
              </a:defRPr>
            </a:lvl2pPr>
            <a:lvl3pPr marL="7619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14295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4pPr>
            <a:lvl5pPr marL="152393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5pPr>
            <a:lvl6pPr marL="1904924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6pPr>
            <a:lvl7pPr marL="2285909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7pPr>
            <a:lvl8pPr marL="2666893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8pPr>
            <a:lvl9pPr marL="3047878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01/09/66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34490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8500" y="1521354"/>
            <a:ext cx="4318000" cy="3626115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0" y="1521354"/>
            <a:ext cx="4318000" cy="3626115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01/09/66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866159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3" y="304271"/>
            <a:ext cx="8763000" cy="1104636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824" y="1400969"/>
            <a:ext cx="4298156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9824" y="2087563"/>
            <a:ext cx="4298156" cy="3070490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3500" y="1400969"/>
            <a:ext cx="4319323" cy="686593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3500" y="2087563"/>
            <a:ext cx="4319323" cy="3070490"/>
          </a:xfrm>
        </p:spPr>
        <p:txBody>
          <a:bodyPr/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01/09/66</a:t>
            </a:fld>
            <a:endParaRPr lang="th-T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48374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01/09/66</a:t>
            </a:fld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92608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01/09/66</a:t>
            </a:fld>
            <a:endParaRPr lang="th-TH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37967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9323" y="822855"/>
            <a:ext cx="5143500" cy="406135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01/09/66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916697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824" y="381000"/>
            <a:ext cx="3276864" cy="1333500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19323" y="822855"/>
            <a:ext cx="5143500" cy="4061354"/>
          </a:xfrm>
        </p:spPr>
        <p:txBody>
          <a:bodyPr anchor="t"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9824" y="1714500"/>
            <a:ext cx="3276864" cy="3176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th-TH"/>
              <a:t>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070FC-0B66-45F4-862E-AC35BDE9927B}" type="datetimeFigureOut">
              <a:rPr lang="th-TH" smtClean="0"/>
              <a:t>01/09/66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28248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alphaModFix amt="4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0" y="304271"/>
            <a:ext cx="87630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0" y="1521354"/>
            <a:ext cx="87630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8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070FC-0B66-45F4-862E-AC35BDE9927B}" type="datetimeFigureOut">
              <a:rPr lang="th-TH" smtClean="0"/>
              <a:t>01/09/66</a:t>
            </a:fld>
            <a:endParaRPr lang="th-T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65500" y="5296959"/>
            <a:ext cx="3429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75500" y="5296959"/>
            <a:ext cx="22860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B76DE-B38D-4960-9A84-C5901B2944D9}" type="slidenum">
              <a:rPr lang="th-TH" smtClean="0"/>
              <a:t>‹#›</a:t>
            </a:fld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783032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1" r:id="rId12"/>
    <p:sldLayoutId id="2147483722" r:id="rId13"/>
  </p:sldLayoutIdLst>
  <p:txStyles>
    <p:titleStyle>
      <a:lvl1pPr algn="l" defTabSz="761970" rtl="0" eaLnBrk="1" latinLnBrk="0" hangingPunct="1">
        <a:lnSpc>
          <a:spcPct val="90000"/>
        </a:lnSpc>
        <a:spcBef>
          <a:spcPct val="0"/>
        </a:spcBef>
        <a:buNone/>
        <a:defRPr sz="36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0492" indent="-190492" algn="l" defTabSz="761970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1pPr>
      <a:lvl2pPr marL="57147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2462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3pPr>
      <a:lvl4pPr marL="1333447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1443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hart" Target="../charts/chart1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3.jpg"/><Relationship Id="rId4" Type="http://schemas.openxmlformats.org/officeDocument/2006/relationships/image" Target="../media/image5.png"/><Relationship Id="rId9" Type="http://schemas.openxmlformats.org/officeDocument/2006/relationships/image" Target="../media/image12.jp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5.png"/><Relationship Id="rId7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6.png"/><Relationship Id="rId9" Type="http://schemas.openxmlformats.org/officeDocument/2006/relationships/image" Target="../media/image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10" Type="http://schemas.openxmlformats.org/officeDocument/2006/relationships/image" Target="../media/image25.jpg"/><Relationship Id="rId4" Type="http://schemas.openxmlformats.org/officeDocument/2006/relationships/image" Target="../media/image19.jpg"/><Relationship Id="rId9" Type="http://schemas.openxmlformats.org/officeDocument/2006/relationships/image" Target="../media/image24.jpeg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7.tiff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9.tiff"/><Relationship Id="rId7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8.png"/><Relationship Id="rId7" Type="http://schemas.openxmlformats.org/officeDocument/2006/relationships/image" Target="../media/image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9.tiff"/><Relationship Id="rId9" Type="http://schemas.openxmlformats.org/officeDocument/2006/relationships/image" Target="../media/image8.png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9.tiff"/><Relationship Id="rId7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9.tiff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9.tiff"/><Relationship Id="rId9" Type="http://schemas.openxmlformats.org/officeDocument/2006/relationships/image" Target="../media/image8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29.tiff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tiff"/><Relationship Id="rId3" Type="http://schemas.openxmlformats.org/officeDocument/2006/relationships/image" Target="../media/image5.png"/><Relationship Id="rId7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tiff"/><Relationship Id="rId3" Type="http://schemas.openxmlformats.org/officeDocument/2006/relationships/image" Target="../media/image5.png"/><Relationship Id="rId7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tiff"/><Relationship Id="rId3" Type="http://schemas.openxmlformats.org/officeDocument/2006/relationships/image" Target="../media/image5.png"/><Relationship Id="rId7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tiff"/><Relationship Id="rId3" Type="http://schemas.openxmlformats.org/officeDocument/2006/relationships/image" Target="../media/image5.png"/><Relationship Id="rId7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tiff"/><Relationship Id="rId3" Type="http://schemas.openxmlformats.org/officeDocument/2006/relationships/image" Target="../media/image5.png"/><Relationship Id="rId7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tiff"/><Relationship Id="rId3" Type="http://schemas.openxmlformats.org/officeDocument/2006/relationships/image" Target="../media/image5.png"/><Relationship Id="rId7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tiff"/><Relationship Id="rId3" Type="http://schemas.openxmlformats.org/officeDocument/2006/relationships/image" Target="../media/image5.png"/><Relationship Id="rId7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tiff"/><Relationship Id="rId3" Type="http://schemas.openxmlformats.org/officeDocument/2006/relationships/image" Target="../media/image5.png"/><Relationship Id="rId7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tiff"/><Relationship Id="rId3" Type="http://schemas.openxmlformats.org/officeDocument/2006/relationships/image" Target="../media/image5.png"/><Relationship Id="rId7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9.tiff"/><Relationship Id="rId7" Type="http://schemas.openxmlformats.org/officeDocument/2006/relationships/image" Target="../media/image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4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รูปแบบอิสระ: รูปร่าง 47">
            <a:extLst>
              <a:ext uri="{FF2B5EF4-FFF2-40B4-BE49-F238E27FC236}">
                <a16:creationId xmlns:a16="http://schemas.microsoft.com/office/drawing/2014/main" id="{29036FF3-7A27-455C-9CA3-A5012948D940}"/>
              </a:ext>
            </a:extLst>
          </p:cNvPr>
          <p:cNvSpPr/>
          <p:nvPr/>
        </p:nvSpPr>
        <p:spPr>
          <a:xfrm>
            <a:off x="-840657" y="5749786"/>
            <a:ext cx="5264883" cy="1268"/>
          </a:xfrm>
          <a:custGeom>
            <a:avLst/>
            <a:gdLst>
              <a:gd name="connsiteX0" fmla="*/ 0 w 5679852"/>
              <a:gd name="connsiteY0" fmla="*/ 0 h 908"/>
              <a:gd name="connsiteX1" fmla="*/ 5679852 w 5679852"/>
              <a:gd name="connsiteY1" fmla="*/ 0 h 908"/>
              <a:gd name="connsiteX2" fmla="*/ 5678920 w 5679852"/>
              <a:gd name="connsiteY2" fmla="*/ 908 h 908"/>
              <a:gd name="connsiteX3" fmla="*/ 0 w 5679852"/>
              <a:gd name="connsiteY3" fmla="*/ 908 h 908"/>
              <a:gd name="connsiteX4" fmla="*/ 0 w 5679852"/>
              <a:gd name="connsiteY4" fmla="*/ 0 h 9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679852" h="908">
                <a:moveTo>
                  <a:pt x="0" y="0"/>
                </a:moveTo>
                <a:lnTo>
                  <a:pt x="5679852" y="0"/>
                </a:lnTo>
                <a:lnTo>
                  <a:pt x="5678920" y="908"/>
                </a:lnTo>
                <a:lnTo>
                  <a:pt x="0" y="90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FBE4AE"/>
              </a:gs>
              <a:gs pos="13000">
                <a:srgbClr val="BD922A"/>
              </a:gs>
              <a:gs pos="21001">
                <a:srgbClr val="BD922A"/>
              </a:gs>
              <a:gs pos="63000">
                <a:srgbClr val="FBE4AE"/>
              </a:gs>
              <a:gs pos="67000">
                <a:srgbClr val="BD922A"/>
              </a:gs>
              <a:gs pos="69000">
                <a:srgbClr val="835E17"/>
              </a:gs>
              <a:gs pos="82001">
                <a:srgbClr val="A28949"/>
              </a:gs>
              <a:gs pos="100000">
                <a:srgbClr val="FAE3B7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th-TH" sz="2000"/>
          </a:p>
        </p:txBody>
      </p:sp>
      <p:sp>
        <p:nvSpPr>
          <p:cNvPr id="33" name="สี่เหลี่ยมผืนผ้า 32">
            <a:extLst>
              <a:ext uri="{FF2B5EF4-FFF2-40B4-BE49-F238E27FC236}">
                <a16:creationId xmlns:a16="http://schemas.microsoft.com/office/drawing/2014/main" id="{C7C27DC1-E922-4D56-BF27-89FA35DEDA5D}"/>
              </a:ext>
            </a:extLst>
          </p:cNvPr>
          <p:cNvSpPr/>
          <p:nvPr/>
        </p:nvSpPr>
        <p:spPr>
          <a:xfrm>
            <a:off x="502930" y="2398421"/>
            <a:ext cx="8923661" cy="1873858"/>
          </a:xfrm>
          <a:prstGeom prst="snip2Diag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Aft>
                <a:spcPts val="400"/>
              </a:spcAft>
            </a:pPr>
            <a:r>
              <a:rPr lang="th-TH" sz="2000" b="1" dirty="0">
                <a:solidFill>
                  <a:schemeClr val="tx1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การประชุมคณะกรรมการบริหารกองทุนพัฒนาบทบาทสตรี ครั้งที่ 8/2566</a:t>
            </a:r>
          </a:p>
          <a:p>
            <a:pPr algn="ctr">
              <a:lnSpc>
                <a:spcPct val="150000"/>
              </a:lnSpc>
              <a:spcAft>
                <a:spcPts val="400"/>
              </a:spcAft>
            </a:pPr>
            <a:r>
              <a:rPr lang="th-TH" sz="2000" b="1" dirty="0">
                <a:solidFill>
                  <a:schemeClr val="tx1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วันพฤหัสบดีที่ 31 สิงหาคม 2566</a:t>
            </a:r>
            <a:r>
              <a:rPr lang="en-US" sz="2000" b="1" dirty="0">
                <a:solidFill>
                  <a:schemeClr val="tx1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 </a:t>
            </a:r>
            <a:r>
              <a:rPr lang="th-TH" sz="2000" b="1" dirty="0">
                <a:solidFill>
                  <a:schemeClr val="tx1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เวลา 13.30 - 16.30 น.</a:t>
            </a:r>
            <a:br>
              <a:rPr lang="th-TH" sz="2000" b="1" dirty="0">
                <a:solidFill>
                  <a:schemeClr val="tx1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</a:br>
            <a:r>
              <a:rPr lang="th-TH" sz="2000" b="1" dirty="0">
                <a:solidFill>
                  <a:schemeClr val="tx1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ห้องประชุม </a:t>
            </a:r>
            <a:r>
              <a:rPr lang="en-US" sz="2000" b="1" dirty="0">
                <a:solidFill>
                  <a:schemeClr val="tx1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5001 </a:t>
            </a:r>
            <a:r>
              <a:rPr lang="th-TH" sz="2000" b="1" dirty="0">
                <a:solidFill>
                  <a:schemeClr val="tx1"/>
                </a:solidFill>
                <a:latin typeface="Chulabhorn Likit Display Medium" panose="00000600000000000000" pitchFamily="50" charset="-34"/>
                <a:cs typeface="Chulabhorn Likit Display Medium" panose="00000600000000000000" pitchFamily="50" charset="-34"/>
              </a:rPr>
              <a:t>ชั้น 5 กรมการพัฒนาชุมชน </a:t>
            </a:r>
          </a:p>
        </p:txBody>
      </p:sp>
      <p:grpSp>
        <p:nvGrpSpPr>
          <p:cNvPr id="38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0" y="1969"/>
            <a:ext cx="10193050" cy="575427"/>
            <a:chOff x="-29746" y="-164554"/>
            <a:chExt cx="9173747" cy="517884"/>
          </a:xfrm>
        </p:grpSpPr>
        <p:sp>
          <p:nvSpPr>
            <p:cNvPr id="40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41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pic>
        <p:nvPicPr>
          <p:cNvPr id="46" name="รูปภาพ 34">
            <a:extLst>
              <a:ext uri="{FF2B5EF4-FFF2-40B4-BE49-F238E27FC236}">
                <a16:creationId xmlns:a16="http://schemas.microsoft.com/office/drawing/2014/main" id="{DD640411-EFE3-424B-A910-D36FA66C9B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9297" y="1058389"/>
            <a:ext cx="1229128" cy="1231179"/>
          </a:xfrm>
          <a:prstGeom prst="rect">
            <a:avLst/>
          </a:prstGeom>
        </p:spPr>
      </p:pic>
      <p:pic>
        <p:nvPicPr>
          <p:cNvPr id="47" name="รูปภาพ 35">
            <a:extLst>
              <a:ext uri="{FF2B5EF4-FFF2-40B4-BE49-F238E27FC236}">
                <a16:creationId xmlns:a16="http://schemas.microsoft.com/office/drawing/2014/main" id="{E7EA978A-A5ED-4793-AA82-AD84746372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360" y="1071208"/>
            <a:ext cx="1229128" cy="1229128"/>
          </a:xfrm>
          <a:prstGeom prst="rect">
            <a:avLst/>
          </a:prstGeom>
        </p:spPr>
      </p:pic>
      <p:grpSp>
        <p:nvGrpSpPr>
          <p:cNvPr id="61" name="กลุ่ม 60">
            <a:extLst>
              <a:ext uri="{FF2B5EF4-FFF2-40B4-BE49-F238E27FC236}">
                <a16:creationId xmlns:a16="http://schemas.microsoft.com/office/drawing/2014/main" id="{D08158CA-0F2F-CA75-7DCC-CD7241F53FC4}"/>
              </a:ext>
            </a:extLst>
          </p:cNvPr>
          <p:cNvGrpSpPr/>
          <p:nvPr/>
        </p:nvGrpSpPr>
        <p:grpSpPr>
          <a:xfrm>
            <a:off x="-23585" y="5154909"/>
            <a:ext cx="10183585" cy="694389"/>
            <a:chOff x="-23585" y="5154909"/>
            <a:chExt cx="10183585" cy="694389"/>
          </a:xfrm>
        </p:grpSpPr>
        <p:grpSp>
          <p:nvGrpSpPr>
            <p:cNvPr id="48" name="Group 47"/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49" name="กลุ่ม 1">
                <a:extLst>
                  <a:ext uri="{FF2B5EF4-FFF2-40B4-BE49-F238E27FC236}">
                    <a16:creationId xmlns:a16="http://schemas.microsoft.com/office/drawing/2014/main" id="{58DAA6D8-19A9-434E-BD10-9F227ECAADEE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63" name="กลุ่ม 7">
                  <a:extLst>
                    <a:ext uri="{FF2B5EF4-FFF2-40B4-BE49-F238E27FC236}">
                      <a16:creationId xmlns:a16="http://schemas.microsoft.com/office/drawing/2014/main" id="{30C28730-7CDF-4231-A774-6A7122EB4AEA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67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447532BC-F1AF-418B-B954-69A21822D4D1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68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72AD55B9-27A4-40A2-86AD-A09FD1FBB379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69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0CC04605-512B-40BA-BB6C-C4CA6329F254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64" name="กลุ่ม 4">
                  <a:extLst>
                    <a:ext uri="{FF2B5EF4-FFF2-40B4-BE49-F238E27FC236}">
                      <a16:creationId xmlns:a16="http://schemas.microsoft.com/office/drawing/2014/main" id="{33080593-C486-4A4E-A259-28A964353B4D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65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18287458-5345-45BB-A7B2-0AE1DDE4E433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66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CB515603-CB57-4A48-B8A7-C4BD2C469F4B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62" name="รูปแบบอิสระ: รูปร่าง 49">
                <a:extLst>
                  <a:ext uri="{FF2B5EF4-FFF2-40B4-BE49-F238E27FC236}">
                    <a16:creationId xmlns:a16="http://schemas.microsoft.com/office/drawing/2014/main" id="{0CC04605-512B-40BA-BB6C-C4CA6329F254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39" name="TextBox 7"/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60" name="กลุ่ม 59">
              <a:extLst>
                <a:ext uri="{FF2B5EF4-FFF2-40B4-BE49-F238E27FC236}">
                  <a16:creationId xmlns:a16="http://schemas.microsoft.com/office/drawing/2014/main" id="{8E57D69B-B698-BD83-9ADB-29F615115E55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2" name="Group 7">
                <a:extLst>
                  <a:ext uri="{FF2B5EF4-FFF2-40B4-BE49-F238E27FC236}">
                    <a16:creationId xmlns:a16="http://schemas.microsoft.com/office/drawing/2014/main" id="{C77C0816-2D03-F09D-337D-26E1AB1C9029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3" name="Freeform 8">
                  <a:extLst>
                    <a:ext uri="{FF2B5EF4-FFF2-40B4-BE49-F238E27FC236}">
                      <a16:creationId xmlns:a16="http://schemas.microsoft.com/office/drawing/2014/main" id="{4C5E0833-EA33-6C88-4BC4-B2B44D097F3D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  <p:sp>
              <p:nvSpPr>
                <p:cNvPr id="4" name="Freeform 9">
                  <a:extLst>
                    <a:ext uri="{FF2B5EF4-FFF2-40B4-BE49-F238E27FC236}">
                      <a16:creationId xmlns:a16="http://schemas.microsoft.com/office/drawing/2014/main" id="{7E49791B-FD0B-D635-CF22-082E2F786E6E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5" name="Freeform 10">
                  <a:extLst>
                    <a:ext uri="{FF2B5EF4-FFF2-40B4-BE49-F238E27FC236}">
                      <a16:creationId xmlns:a16="http://schemas.microsoft.com/office/drawing/2014/main" id="{261B7238-9590-1179-C11D-3B576AEC2427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7" name="Freeform 12">
                  <a:extLst>
                    <a:ext uri="{FF2B5EF4-FFF2-40B4-BE49-F238E27FC236}">
                      <a16:creationId xmlns:a16="http://schemas.microsoft.com/office/drawing/2014/main" id="{F68EC416-DA1C-6007-CD61-4C7740EBED01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pic>
            <p:nvPicPr>
              <p:cNvPr id="8" name="Picture 24">
                <a:extLst>
                  <a:ext uri="{FF2B5EF4-FFF2-40B4-BE49-F238E27FC236}">
                    <a16:creationId xmlns:a16="http://schemas.microsoft.com/office/drawing/2014/main" id="{4DD9BCC7-8880-71E1-0FE0-CE12258D91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  <p:pic>
        <p:nvPicPr>
          <p:cNvPr id="43" name="รูปภาพ 42">
            <a:extLst>
              <a:ext uri="{FF2B5EF4-FFF2-40B4-BE49-F238E27FC236}">
                <a16:creationId xmlns:a16="http://schemas.microsoft.com/office/drawing/2014/main" id="{3012CB40-4851-C98C-D460-A1BC09D60B6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clrChange>
              <a:clrFrom>
                <a:srgbClr val="1F2B3C"/>
              </a:clrFrom>
              <a:clrTo>
                <a:srgbClr val="1F2B3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50781" y1="17058" x2="50781" y2="17058"/>
                        <a14:foregroundMark x1="86328" y1="48827" x2="86328" y2="48827"/>
                        <a14:foregroundMark x1="15234" y1="52004" x2="15234" y2="52004"/>
                        <a14:foregroundMark x1="51025" y1="84018" x2="51025" y2="840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51" t="8917" r="10074" b="10590"/>
          <a:stretch/>
        </p:blipFill>
        <p:spPr>
          <a:xfrm>
            <a:off x="8811497" y="2085881"/>
            <a:ext cx="897990" cy="893976"/>
          </a:xfrm>
          <a:prstGeom prst="rect">
            <a:avLst/>
          </a:prstGeom>
        </p:spPr>
      </p:pic>
      <p:pic>
        <p:nvPicPr>
          <p:cNvPr id="44" name="รูปภาพ 43">
            <a:extLst>
              <a:ext uri="{FF2B5EF4-FFF2-40B4-BE49-F238E27FC236}">
                <a16:creationId xmlns:a16="http://schemas.microsoft.com/office/drawing/2014/main" id="{716BD039-48E5-481F-0F97-053A03F9F89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clrChange>
              <a:clrFrom>
                <a:srgbClr val="1F2B3C"/>
              </a:clrFrom>
              <a:clrTo>
                <a:srgbClr val="1F2B3C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50781" y1="17058" x2="50781" y2="17058"/>
                        <a14:foregroundMark x1="86328" y1="48827" x2="86328" y2="48827"/>
                        <a14:foregroundMark x1="15234" y1="52004" x2="15234" y2="52004"/>
                        <a14:foregroundMark x1="51025" y1="84018" x2="51025" y2="840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51" t="8917" r="10074" b="10590"/>
          <a:stretch/>
        </p:blipFill>
        <p:spPr>
          <a:xfrm>
            <a:off x="205406" y="3690843"/>
            <a:ext cx="897990" cy="89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83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7749057"/>
              </p:ext>
            </p:extLst>
          </p:nvPr>
        </p:nvGraphicFramePr>
        <p:xfrm>
          <a:off x="216981" y="587899"/>
          <a:ext cx="9748822" cy="46556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90685">
                  <a:extLst>
                    <a:ext uri="{9D8B030D-6E8A-4147-A177-3AD203B41FA5}">
                      <a16:colId xmlns:a16="http://schemas.microsoft.com/office/drawing/2014/main" val="2931929888"/>
                    </a:ext>
                  </a:extLst>
                </a:gridCol>
                <a:gridCol w="5058137">
                  <a:extLst>
                    <a:ext uri="{9D8B030D-6E8A-4147-A177-3AD203B41FA5}">
                      <a16:colId xmlns:a16="http://schemas.microsoft.com/office/drawing/2014/main" val="4135339946"/>
                    </a:ext>
                  </a:extLst>
                </a:gridCol>
              </a:tblGrid>
              <a:tr h="719278"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b="1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ระเบียบวาระที่ 5</a:t>
                      </a:r>
                      <a:r>
                        <a:rPr lang="th-TH" sz="1600" b="1" u="sng" kern="120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เรื่องเพื่อพิจารณา</a:t>
                      </a:r>
                      <a:endParaRPr lang="th-TH" sz="1600" b="1" u="sng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600" u="non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5.1 การบริหารจัดการหนี้ของกองทุนพัฒนาบทบาทสตรี </a:t>
                      </a:r>
                      <a:endParaRPr lang="th-TH" sz="1600" u="none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80162"/>
                  </a:ext>
                </a:extLst>
              </a:tr>
              <a:tr h="34655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ผลการดำเนินการ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1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57069"/>
                  </a:ext>
                </a:extLst>
              </a:tr>
              <a:tr h="3383600">
                <a:tc>
                  <a:txBody>
                    <a:bodyPr/>
                    <a:lstStyle/>
                    <a:p>
                      <a:pPr algn="l">
                        <a:lnSpc>
                          <a:spcPct val="130000"/>
                        </a:lnSpc>
                      </a:pPr>
                      <a:r>
                        <a:rPr lang="th-TH" sz="1400" b="1" u="sng" kern="120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ที่ประชุมได้ร่วมพิจารณาและมีข้อเสนอแนะ/ข้อสังเกต ดังนี้ </a:t>
                      </a:r>
                      <a:endParaRPr lang="th-TH" sz="1400" b="1" u="sng" kern="1200" spc="0" baseline="0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400" b="0" u="none" kern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   1. ให้สำนักงานกองทุนพัฒนาบทบาทสตรีกำกับ ติดตามจังหวัดอุดรธานีให้หนี้ลดลงให้ได้ร้อยละ 20% </a:t>
                      </a:r>
                      <a:r>
                        <a:rPr lang="th-TH" sz="1400" b="0" u="none" kern="1200" spc="-6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ตามเป้าหมาย</a:t>
                      </a:r>
                      <a:br>
                        <a:rPr lang="th-TH" sz="1400" b="0" u="none" kern="1200" spc="-6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0" u="none" kern="1200" spc="-6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ที่กำหนด ซึ่งจากเดิม เมื่อวันที่ 24 กรกฎาคม 2566 </a:t>
                      </a:r>
                      <a:r>
                        <a:rPr lang="th-TH" sz="1400" b="0" u="none" kern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มีหนี้เกินกำหนดชำระอยู่ที่ร้อยละ 49.45 ซึ่งเป็นลำดับที่ 76 ของประเทศ</a:t>
                      </a:r>
                    </a:p>
                    <a:p>
                      <a:pPr algn="thaiDist">
                        <a:lnSpc>
                          <a:spcPct val="130000"/>
                        </a:lnSpc>
                        <a:tabLst>
                          <a:tab pos="682625" algn="l"/>
                        </a:tabLst>
                      </a:pPr>
                      <a:r>
                        <a:rPr lang="th-TH" sz="1400" b="0" u="none" kern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   2. สำนักงานกองทุนพัฒนาบทบาทสตรีควรพิจารณาวิเคราะห์สภาพปัญหา และศักยภาพของลูกหนี้ทั้งกองทุนเดิม และกองทุนใหม่ และควรมีมาตรการที่ทำให้จังหวัดหรืออำเภอบริหารจัดการหนี้ได้ลดลงตามเป้าหมายที่กำหนด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AEA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400" kern="0" spc="-30" baseline="0" dirty="0" smtClean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จังหวัดอุดรธานี ข้อมูล ณ วันที่ 29 สิงหาคม 2566 หนี้เกินกำหนดชำระอยู่ที่ร้อยละ 35.96 จากเดิม อยู่ที่ร้อยละ 49.45 เกิดผลต่างอยู่ที่ 13.49 </a:t>
                      </a:r>
                      <a:r>
                        <a:rPr lang="th-TH" sz="1400" kern="0" spc="-70" baseline="0" dirty="0" smtClean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โดย สกส. ได้แจ้งจังหวัดอุดรธานีให้บริหารจัดการหนี้ให้เป็นไปตามเป้าหมาย</a:t>
                      </a:r>
                      <a:r>
                        <a:rPr lang="th-TH" sz="1400" kern="0" spc="0" baseline="0" dirty="0" smtClean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เรียบร้อยแล้วในโครงการกองทุนพัฒนาบทบาทสตรี สร้างความมั่นคง</a:t>
                      </a:r>
                      <a:r>
                        <a:rPr lang="th-TH" sz="1400" kern="0" spc="-30" baseline="0" dirty="0" smtClean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ด้านอาชีพ สู่ความเข้มแข็งในชุมชน ระหว่างวันที่ 14 - 15 สิงหาคม 2566 </a:t>
                      </a:r>
                      <a:r>
                        <a:rPr lang="th-TH" sz="1400" kern="0" spc="0" baseline="0" dirty="0" smtClean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ณ ห้องแกรนด์ ไดมอนด์ บอลรูม อาคารศูนย์การประชุม อิมแพ็ค </a:t>
                      </a:r>
                      <a:br>
                        <a:rPr lang="th-TH" sz="1400" kern="0" spc="0" baseline="0" dirty="0" smtClean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</a:br>
                      <a:r>
                        <a:rPr lang="th-TH" sz="1400" kern="0" spc="0" baseline="0" dirty="0" smtClean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เมืองทองธานี อำเภอปากเกร็ด จังหวัดนนทบุรี , โครงการประชุม</a:t>
                      </a:r>
                      <a:br>
                        <a:rPr lang="th-TH" sz="1400" kern="0" spc="0" baseline="0" dirty="0" smtClean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</a:br>
                      <a:r>
                        <a:rPr lang="th-TH" sz="1400" kern="0" spc="-40" baseline="0" dirty="0" smtClean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เชิงปฏิบัติการเพิ่มประสิทธิภาพการบริหารงานกองทุนพัฒนาบทบาทสตรี</a:t>
                      </a:r>
                      <a:r>
                        <a:rPr lang="th-TH" sz="1400" kern="0" spc="-70" baseline="0" dirty="0" smtClean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ระดับอำเภอ/อกส.กทม. รุ่นที่ 1 - 5 ระหว่างเดือนสิงหาคม - กันยายน 2566 </a:t>
                      </a:r>
                      <a:r>
                        <a:rPr lang="th-TH" sz="1400" kern="0" spc="0" baseline="0" dirty="0" smtClean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และในการประชุมติดตามผลการปฏิบัติงานผ่านระบบวิดีทัศน์ทางไกล </a:t>
                      </a:r>
                      <a:r>
                        <a:rPr lang="th-TH" sz="1400" kern="0" spc="-80" baseline="0" dirty="0" smtClean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(</a:t>
                      </a:r>
                      <a:r>
                        <a:rPr lang="en-US" sz="1400" kern="0" spc="-80" baseline="0" dirty="0" smtClean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VIDEO CONFERENCE)</a:t>
                      </a:r>
                      <a:r>
                        <a:rPr lang="th-TH" sz="1400" kern="0" spc="-80" baseline="0" dirty="0" smtClean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 ครั้งที่ 7/2566 เมื่อวันอังคารที่ 22 สิงหาคม 2566 </a:t>
                      </a:r>
                      <a:r>
                        <a:rPr lang="th-TH" sz="1400" kern="0" spc="0" baseline="0" dirty="0" smtClean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และได้มีการกำกับผ่านช่องทางกลุ่มไลน์ “ผอ.กลุ่มงานประสานฯ”, </a:t>
                      </a:r>
                      <a:r>
                        <a:rPr lang="th-TH" sz="1400" kern="0" spc="-50" baseline="0" dirty="0" smtClean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“นวช.กองทุนสตรี” และ “พนักงานกองทุนพัฒนาบทบาทสตรี” ทุกสัปดาห์</a:t>
                      </a:r>
                      <a:endParaRPr lang="th-TH" sz="1400" kern="0" spc="-50" baseline="0" dirty="0">
                        <a:effectLst/>
                        <a:latin typeface="Chulabhorn Likit Text" panose="00000500000000000000" pitchFamily="50" charset="-34"/>
                        <a:ea typeface="Batang" panose="02030600000101010101" pitchFamily="18" charset="-127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3969"/>
                  </a:ext>
                </a:extLst>
              </a:tr>
            </a:tbl>
          </a:graphicData>
        </a:graphic>
      </p:graphicFrame>
      <p:grpSp>
        <p:nvGrpSpPr>
          <p:cNvPr id="22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0" y="-21644"/>
            <a:ext cx="10193050" cy="575427"/>
            <a:chOff x="-29746" y="-164554"/>
            <a:chExt cx="9173747" cy="517884"/>
          </a:xfrm>
        </p:grpSpPr>
        <p:sp>
          <p:nvSpPr>
            <p:cNvPr id="23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24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th-TH" b="1" dirty="0">
                  <a:ln w="0"/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          ระเบียบวาระที่ 3 เรื่อง สืบเนื่องจากการประชุม</a:t>
              </a:r>
            </a:p>
          </p:txBody>
        </p:sp>
      </p:grp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665AAA3B-5D49-A186-62F4-F51F31FA9800}"/>
              </a:ext>
            </a:extLst>
          </p:cNvPr>
          <p:cNvGrpSpPr/>
          <p:nvPr/>
        </p:nvGrpSpPr>
        <p:grpSpPr>
          <a:xfrm>
            <a:off x="-23585" y="5154909"/>
            <a:ext cx="10183585" cy="694389"/>
            <a:chOff x="-23585" y="5154909"/>
            <a:chExt cx="10183585" cy="694389"/>
          </a:xfrm>
        </p:grpSpPr>
        <p:grpSp>
          <p:nvGrpSpPr>
            <p:cNvPr id="4" name="Group 47">
              <a:extLst>
                <a:ext uri="{FF2B5EF4-FFF2-40B4-BE49-F238E27FC236}">
                  <a16:creationId xmlns:a16="http://schemas.microsoft.com/office/drawing/2014/main" id="{0375144C-AAB6-E908-FA7C-B6CF56A0F468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13" name="กลุ่ม 1">
                <a:extLst>
                  <a:ext uri="{FF2B5EF4-FFF2-40B4-BE49-F238E27FC236}">
                    <a16:creationId xmlns:a16="http://schemas.microsoft.com/office/drawing/2014/main" id="{6CAC0CD9-BA67-A4FD-38E6-E53A28E2E2F7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15" name="กลุ่ม 7">
                  <a:extLst>
                    <a:ext uri="{FF2B5EF4-FFF2-40B4-BE49-F238E27FC236}">
                      <a16:creationId xmlns:a16="http://schemas.microsoft.com/office/drawing/2014/main" id="{5970CD1E-2B42-A3F7-72DA-FBC40B945471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19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8D58C86A-44CB-8D8B-BBD0-687562292331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20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01CF8BAB-8C68-6202-484B-FF3F1A8FCE38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21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0678D6E3-2D1E-18F2-A433-09AB25C9E1C2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16" name="กลุ่ม 4">
                  <a:extLst>
                    <a:ext uri="{FF2B5EF4-FFF2-40B4-BE49-F238E27FC236}">
                      <a16:creationId xmlns:a16="http://schemas.microsoft.com/office/drawing/2014/main" id="{07B1EAED-369F-C840-2BC4-80A0C17C26FE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17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3C775695-F499-B7F4-1DB0-E31B40B5DC87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18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07A87718-9AB4-796E-E191-B3815132814F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14" name="รูปแบบอิสระ: รูปร่าง 49">
                <a:extLst>
                  <a:ext uri="{FF2B5EF4-FFF2-40B4-BE49-F238E27FC236}">
                    <a16:creationId xmlns:a16="http://schemas.microsoft.com/office/drawing/2014/main" id="{56ED0B31-3BB6-995D-8F28-EFF133C6DB7A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5" name="TextBox 7">
              <a:extLst>
                <a:ext uri="{FF2B5EF4-FFF2-40B4-BE49-F238E27FC236}">
                  <a16:creationId xmlns:a16="http://schemas.microsoft.com/office/drawing/2014/main" id="{1E19D1F9-7AC9-27E3-26F0-3EA67F68E6A1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6" name="กลุ่ม 5">
              <a:extLst>
                <a:ext uri="{FF2B5EF4-FFF2-40B4-BE49-F238E27FC236}">
                  <a16:creationId xmlns:a16="http://schemas.microsoft.com/office/drawing/2014/main" id="{0C03E5E0-DEE3-832E-6314-91925D246CB8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7" name="Group 7">
                <a:extLst>
                  <a:ext uri="{FF2B5EF4-FFF2-40B4-BE49-F238E27FC236}">
                    <a16:creationId xmlns:a16="http://schemas.microsoft.com/office/drawing/2014/main" id="{DF9F02D9-CD48-EF33-EECF-6CD269153132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id="{E6EA6984-013B-C931-8F47-F4DC091B796E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  <p:sp>
              <p:nvSpPr>
                <p:cNvPr id="10" name="Freeform 9">
                  <a:extLst>
                    <a:ext uri="{FF2B5EF4-FFF2-40B4-BE49-F238E27FC236}">
                      <a16:creationId xmlns:a16="http://schemas.microsoft.com/office/drawing/2014/main" id="{D825EEEA-5703-72F1-B12B-18526B65363F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5E146071-55A9-12C2-CCCC-29B5223599C2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3B9AD5E2-27B7-806C-08DC-3F765AE33BEE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pic>
            <p:nvPicPr>
              <p:cNvPr id="8" name="Picture 24">
                <a:extLst>
                  <a:ext uri="{FF2B5EF4-FFF2-40B4-BE49-F238E27FC236}">
                    <a16:creationId xmlns:a16="http://schemas.microsoft.com/office/drawing/2014/main" id="{E82AB80E-431C-DFCD-B656-181B811923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16184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034870"/>
              </p:ext>
            </p:extLst>
          </p:nvPr>
        </p:nvGraphicFramePr>
        <p:xfrm>
          <a:off x="115747" y="697348"/>
          <a:ext cx="9769033" cy="45064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33104">
                  <a:extLst>
                    <a:ext uri="{9D8B030D-6E8A-4147-A177-3AD203B41FA5}">
                      <a16:colId xmlns:a16="http://schemas.microsoft.com/office/drawing/2014/main" val="2931929888"/>
                    </a:ext>
                  </a:extLst>
                </a:gridCol>
                <a:gridCol w="5335929">
                  <a:extLst>
                    <a:ext uri="{9D8B030D-6E8A-4147-A177-3AD203B41FA5}">
                      <a16:colId xmlns:a16="http://schemas.microsoft.com/office/drawing/2014/main" val="4135339946"/>
                    </a:ext>
                  </a:extLst>
                </a:gridCol>
              </a:tblGrid>
              <a:tr h="812173"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500" b="1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ระเบียบวาระที่ 5</a:t>
                      </a:r>
                      <a:r>
                        <a:rPr lang="th-TH" sz="1500" b="1" u="sng" kern="120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เรื่องเพื่อพิจารณา</a:t>
                      </a:r>
                      <a:endParaRPr lang="th-TH" sz="1500" b="1" u="sng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500" u="non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5.3 ร่างตัวชี้วัดการประเมินผลการดำเนินงานทุนหมุนเวียน ประจำปีบัญชี 2567 </a:t>
                      </a:r>
                      <a:br>
                        <a:rPr lang="th-TH" sz="1500" u="non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500" u="non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กองทุนพัฒนาบทบาทสตรี กรมการพัฒนาชุมชน</a:t>
                      </a:r>
                      <a:endParaRPr lang="th-TH" sz="1500" u="none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80162"/>
                  </a:ext>
                </a:extLst>
              </a:tr>
              <a:tr h="29235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ผลการดำเนินการ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1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57069"/>
                  </a:ext>
                </a:extLst>
              </a:tr>
              <a:tr h="3137207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500" b="1" u="sng" kern="1200" spc="-10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ที่ประชุมได้ร่วมพิจารณาและมีข้อเสนอแนะ/ข้อสังเกต ดังนี้</a:t>
                      </a:r>
                      <a:endParaRPr lang="en-US" sz="1500" b="1" kern="1200" spc="-10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40000"/>
                        </a:lnSpc>
                      </a:pPr>
                      <a:r>
                        <a:rPr lang="th-TH" sz="1400" b="0" kern="1200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 </a:t>
                      </a:r>
                      <a:r>
                        <a:rPr lang="th-TH" sz="14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ตัวชี้วัดด้านที่ 1 การเงิน ตัวชี้วัดที่ 1.1 ร้อยละของ</a:t>
                      </a:r>
                      <a:r>
                        <a:rPr lang="th-TH" sz="1400" b="0" kern="1200" spc="-9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การชำระคืนเงินกู้ยืม ตัวชี้วัดที่ 1.2 อัตราการลดลงของหนี้ค้างชำระ </a:t>
                      </a:r>
                      <a:r>
                        <a:rPr lang="th-TH" sz="14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(</a:t>
                      </a:r>
                      <a:r>
                        <a:rPr lang="en-US" sz="14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Non - Performing Loan : NPL) </a:t>
                      </a:r>
                      <a:r>
                        <a:rPr lang="th-TH" sz="14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ฝ่ายเลขาฯ ควรวิเคราะห์สถานการณ์ทางเศรษฐกิจ และปัจจัยที่ส่งผลกระทบต่อการดำเนินงานกองทุนพัฒนาบทบาทสตรี เพื่อที่จะได้ผลลัพธ์</a:t>
                      </a:r>
                      <a:br>
                        <a:rPr lang="th-TH" sz="14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ที่ชัดเจนของตัวชี้วัดดังกล่าว</a:t>
                      </a:r>
                      <a:endParaRPr lang="th-TH" sz="1400" b="0" kern="1200" spc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AEA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20000"/>
                        </a:lnSpc>
                      </a:pPr>
                      <a:r>
                        <a:rPr lang="th-TH" sz="1400" kern="0" spc="0" baseline="0" dirty="0" smtClean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สกส. ได้ทบทวนร่างตัวชี้วัดการประเมินผลการดำเนินงานทุนหมุนเวียน ประจำปีบัญชี 2567 กองทุนพัฒนาบทบาทสตรี กรมการพัฒนาชุมชน </a:t>
                      </a:r>
                      <a:br>
                        <a:rPr lang="th-TH" sz="1400" kern="0" spc="0" baseline="0" dirty="0" smtClean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</a:br>
                      <a:r>
                        <a:rPr lang="th-TH" sz="1400" kern="0" spc="0" baseline="0" dirty="0" smtClean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โดยนำข้อมูลสถานการณ์ทางเศรษฐกิจมาวิเคราะห์ถึงปัจจัยที่ส่งผลกระทบ</a:t>
                      </a:r>
                      <a:r>
                        <a:rPr lang="th-TH" sz="1400" kern="0" spc="-50" baseline="0" dirty="0" smtClean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ต่อการดำเนินงานกองทุนพัฒนาบทบาทสตรี เพื่อที่จะได้ผลลัพธ์ที่ชัดเจน เช่น </a:t>
                      </a:r>
                    </a:p>
                    <a:p>
                      <a:pPr algn="thaiDist">
                        <a:lnSpc>
                          <a:spcPct val="120000"/>
                        </a:lnSpc>
                      </a:pPr>
                      <a:r>
                        <a:rPr lang="th-TH" sz="1400" kern="0" spc="0" baseline="0" dirty="0" smtClean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   - สงครามรัสเซีย - ยูเครน ทำให้ต้นทุนต่าง ๆ สูงขึ้น น้ำมันราคาสูงกว่า 30 บาท/ลิตร ค่าไฟฟ้า 4.72 บาท/หน่วย อัตราเงินเฟ้อ 37.60 บาท/ </a:t>
                      </a:r>
                      <a:br>
                        <a:rPr lang="th-TH" sz="1400" kern="0" spc="0" baseline="0" dirty="0" smtClean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</a:br>
                      <a:r>
                        <a:rPr lang="th-TH" sz="1400" kern="0" spc="0" baseline="0" dirty="0" smtClean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1 ดอลลาร์ เงินเฟ้อหนักสุดในรอบ 14 ปี </a:t>
                      </a:r>
                    </a:p>
                    <a:p>
                      <a:pPr algn="thaiDist">
                        <a:lnSpc>
                          <a:spcPct val="120000"/>
                        </a:lnSpc>
                      </a:pPr>
                      <a:r>
                        <a:rPr lang="th-TH" sz="1400" kern="0" spc="0" baseline="0" dirty="0" smtClean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   - อัตราการเติบโตทางเศรษฐกิจไทยมีแนวโน้มขยายตัวที่ร้อยละ 2.5, 3.6 และ 3.8 ในปี 2565 , 2566 และ 2567 ซึ่งขยายตัวอย่างช้า ๆ และอาจจะไม่ได้ตามคาดการณ์ส่งผลต่ออัตราเงินเฟ้อของไทยที่สูงตามมา โดยเฉพาะค่าไฟฟ้าที่ปรับขึ้นต่อเนื่องและล่าสุดโครงสร้างค่าไฟฟ้าภาคธุรกิจ อุตสาหกรรม ฯลฯ งวด ม.ค.- เม.ย. 66 เฉลี่ยอยู่ที่ 5.33 บาท</a:t>
                      </a:r>
                      <a:br>
                        <a:rPr lang="th-TH" sz="1400" kern="0" spc="0" baseline="0" dirty="0" smtClean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</a:br>
                      <a:r>
                        <a:rPr lang="th-TH" sz="1400" kern="0" spc="0" baseline="0" dirty="0" smtClean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ต่อหน่วยถือว่าเป็นอัตราที่สูงมากเมื่อเทียบอัตราเงินเฟ้อ </a:t>
                      </a:r>
                      <a:endParaRPr lang="th-TH" sz="1400" kern="0" spc="0" baseline="0" dirty="0">
                        <a:effectLst/>
                        <a:latin typeface="Chulabhorn Likit Text" panose="00000500000000000000" pitchFamily="50" charset="-34"/>
                        <a:ea typeface="Batang" panose="02030600000101010101" pitchFamily="18" charset="-127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3969"/>
                  </a:ext>
                </a:extLst>
              </a:tr>
            </a:tbl>
          </a:graphicData>
        </a:graphic>
      </p:graphicFrame>
      <p:grpSp>
        <p:nvGrpSpPr>
          <p:cNvPr id="22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0" y="-21644"/>
            <a:ext cx="10193050" cy="575427"/>
            <a:chOff x="-29746" y="-164554"/>
            <a:chExt cx="9173747" cy="517884"/>
          </a:xfrm>
        </p:grpSpPr>
        <p:sp>
          <p:nvSpPr>
            <p:cNvPr id="23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24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th-TH" b="1" dirty="0">
                  <a:ln w="0"/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          ระเบียบวาระที่ 3 เรื่อง สืบเนื่องจากการประชุม</a:t>
              </a:r>
            </a:p>
          </p:txBody>
        </p:sp>
      </p:grp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C027032A-CE9A-7993-0CCF-5B1BDEA663D2}"/>
              </a:ext>
            </a:extLst>
          </p:cNvPr>
          <p:cNvGrpSpPr/>
          <p:nvPr/>
        </p:nvGrpSpPr>
        <p:grpSpPr>
          <a:xfrm>
            <a:off x="-23585" y="5154909"/>
            <a:ext cx="10183585" cy="694389"/>
            <a:chOff x="-23585" y="5154909"/>
            <a:chExt cx="10183585" cy="694389"/>
          </a:xfrm>
        </p:grpSpPr>
        <p:grpSp>
          <p:nvGrpSpPr>
            <p:cNvPr id="4" name="Group 47">
              <a:extLst>
                <a:ext uri="{FF2B5EF4-FFF2-40B4-BE49-F238E27FC236}">
                  <a16:creationId xmlns:a16="http://schemas.microsoft.com/office/drawing/2014/main" id="{AB7E3EB6-F042-334A-A264-F4A244A7753E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13" name="กลุ่ม 1">
                <a:extLst>
                  <a:ext uri="{FF2B5EF4-FFF2-40B4-BE49-F238E27FC236}">
                    <a16:creationId xmlns:a16="http://schemas.microsoft.com/office/drawing/2014/main" id="{94203019-9903-A276-68FB-C87FC0EEB0F6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15" name="กลุ่ม 7">
                  <a:extLst>
                    <a:ext uri="{FF2B5EF4-FFF2-40B4-BE49-F238E27FC236}">
                      <a16:creationId xmlns:a16="http://schemas.microsoft.com/office/drawing/2014/main" id="{EA03D8DA-6A6D-214A-3A89-5DF8598B5556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19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57497BCF-5C1B-2D64-880D-B89CABA50C25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20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275A36AF-3940-6D6A-7866-B126AB886DAC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21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94DDC179-8523-D980-64CF-E9E699834394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16" name="กลุ่ม 4">
                  <a:extLst>
                    <a:ext uri="{FF2B5EF4-FFF2-40B4-BE49-F238E27FC236}">
                      <a16:creationId xmlns:a16="http://schemas.microsoft.com/office/drawing/2014/main" id="{54FB9456-B4FF-1E6B-4B75-B3A76B463C00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17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41E57736-1B51-68E5-C6B4-954175B0F4CD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18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7958E424-5101-815E-F82E-09AE939D0DC1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14" name="รูปแบบอิสระ: รูปร่าง 49">
                <a:extLst>
                  <a:ext uri="{FF2B5EF4-FFF2-40B4-BE49-F238E27FC236}">
                    <a16:creationId xmlns:a16="http://schemas.microsoft.com/office/drawing/2014/main" id="{70520F47-BA78-2C17-DAF4-49EE6FC6150B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5" name="TextBox 7">
              <a:extLst>
                <a:ext uri="{FF2B5EF4-FFF2-40B4-BE49-F238E27FC236}">
                  <a16:creationId xmlns:a16="http://schemas.microsoft.com/office/drawing/2014/main" id="{7BC9F14C-C98B-1B40-ACEF-FA1F04E7E085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6" name="กลุ่ม 5">
              <a:extLst>
                <a:ext uri="{FF2B5EF4-FFF2-40B4-BE49-F238E27FC236}">
                  <a16:creationId xmlns:a16="http://schemas.microsoft.com/office/drawing/2014/main" id="{A0DC5B96-693A-6F8B-96DE-091FF65895DF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7" name="Group 7">
                <a:extLst>
                  <a:ext uri="{FF2B5EF4-FFF2-40B4-BE49-F238E27FC236}">
                    <a16:creationId xmlns:a16="http://schemas.microsoft.com/office/drawing/2014/main" id="{7B3C0152-1E9B-0420-D0F8-AE317BF19789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id="{A34A3685-96F2-7CA1-61BD-DF6CDAB950F9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  <p:sp>
              <p:nvSpPr>
                <p:cNvPr id="10" name="Freeform 9">
                  <a:extLst>
                    <a:ext uri="{FF2B5EF4-FFF2-40B4-BE49-F238E27FC236}">
                      <a16:creationId xmlns:a16="http://schemas.microsoft.com/office/drawing/2014/main" id="{20BD8E39-A1C6-ED7E-F714-A417FD46C498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9A61DC43-FB63-01B3-7193-9004F47FE9F1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C16FE239-9531-D8E2-AF58-1549552A64F2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pic>
            <p:nvPicPr>
              <p:cNvPr id="8" name="Picture 24">
                <a:extLst>
                  <a:ext uri="{FF2B5EF4-FFF2-40B4-BE49-F238E27FC236}">
                    <a16:creationId xmlns:a16="http://schemas.microsoft.com/office/drawing/2014/main" id="{96BAB470-9BA4-06BD-7D57-92CEE6DA72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02933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6122818"/>
              </p:ext>
            </p:extLst>
          </p:nvPr>
        </p:nvGraphicFramePr>
        <p:xfrm>
          <a:off x="281456" y="648167"/>
          <a:ext cx="9630137" cy="454620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30137">
                  <a:extLst>
                    <a:ext uri="{9D8B030D-6E8A-4147-A177-3AD203B41FA5}">
                      <a16:colId xmlns:a16="http://schemas.microsoft.com/office/drawing/2014/main" val="4135339946"/>
                    </a:ext>
                  </a:extLst>
                </a:gridCol>
              </a:tblGrid>
              <a:tr h="984403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500" b="1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ระเบียบวาระที่ 5</a:t>
                      </a:r>
                      <a:r>
                        <a:rPr lang="th-TH" sz="1500" b="1" u="sng" kern="120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เรื่องเพื่อพิจารณา</a:t>
                      </a:r>
                      <a:endParaRPr lang="th-TH" sz="1500" b="1" u="sng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500" u="non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5.3 ร่างตัวชี้วัดการประเมินผลการดำเนินงานทุนหมุนเวียน ประจำปีบัญชี 2567 </a:t>
                      </a:r>
                      <a:br>
                        <a:rPr lang="th-TH" sz="1500" u="non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500" u="non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กองทุนพัฒนาบทบาทสตรี กรมการพัฒนาชุมชน</a:t>
                      </a:r>
                      <a:r>
                        <a:rPr lang="th-TH" sz="15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endParaRPr lang="th-TH" sz="1500" u="none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AD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180162"/>
                  </a:ext>
                </a:extLst>
              </a:tr>
              <a:tr h="31159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</a:t>
                      </a:r>
                      <a:r>
                        <a:rPr lang="th-TH" sz="1500" b="1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ดำเนินการ (ต่อ)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1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57069"/>
                  </a:ext>
                </a:extLst>
              </a:tr>
              <a:tr h="3247481">
                <a:tc>
                  <a:txBody>
                    <a:bodyPr/>
                    <a:lstStyle/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400" b="0" kern="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- หนี้สาธารณะของประเทศอยู่ที่ร้อยละ 70 ของ </a:t>
                      </a:r>
                      <a:r>
                        <a:rPr lang="en-US" sz="1400" b="0" kern="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GDP </a:t>
                      </a:r>
                    </a:p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en-US" sz="1400" b="0" kern="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- </a:t>
                      </a:r>
                      <a:r>
                        <a:rPr lang="th-TH" sz="1400" b="0" kern="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หนี้สินครัวเรือนในไตรมาส 1 ปี 2566 หนี้ครัวเรือนอยู่ที่ 16 ล้านล้านบาท คิดเป็น 90.6 % ต่อ </a:t>
                      </a:r>
                      <a:r>
                        <a:rPr lang="en-US" sz="1400" b="0" kern="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GDP</a:t>
                      </a:r>
                    </a:p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en-US" sz="1400" b="0" kern="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- </a:t>
                      </a:r>
                      <a:r>
                        <a:rPr lang="th-TH" sz="1400" b="0" kern="0" spc="-2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สถานการณ์อุทกภัย ภัยแล้ง ปัจจุบันประเทศไทยอยู่อันดับที่ 9 ของโลกจากการจัดอันดับของ </a:t>
                      </a:r>
                      <a:r>
                        <a:rPr lang="en-US" sz="1400" b="0" kern="0" spc="-2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INFORM Risk Index </a:t>
                      </a:r>
                      <a:r>
                        <a:rPr lang="th-TH" sz="1400" b="0" kern="0" spc="-2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จะส่งผลให้ค่าใช้จ่าย</a:t>
                      </a:r>
                      <a:r>
                        <a:rPr lang="th-TH" sz="1400" b="0" kern="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สาธารณะเพิ่มสูงขึ้น ซึ่งลูกหนี้บางส่วนได้รับผลกระทบดังกล่าวแล้วในปีบัญชี 2565 - 2566 </a:t>
                      </a:r>
                    </a:p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400" b="0" kern="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- โรคลัมปี สกินในสัตว์ ตั้งแต่วันที่ 30 เมษายน 2564 - 6 มิถุนายน 2566 พบการระบาดรวม 70 จังหวัด 899 อำเภอ สัตว์ป่วยสะสม 632,469 ตัว และยังคงมีสัตว์ป่วย 19,457 ตัว สัตว์ตายสะสม 67,315 ตัว </a:t>
                      </a:r>
                    </a:p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400" b="0" kern="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- โรคระบาดในสุกร (อหิวาห์) ในปีงบประมาณ 2565 รัฐบาลได้จัดสรรงบประมาณให้กับผู้เลี้ยงสุกรรายย่อย - รายเล็ก 100,000 ราย เกษตรกร 3,000 ราย จำนวนสุกร 60,000 ตัว เป็นเงิน 402.30 ล้านบาท</a:t>
                      </a:r>
                    </a:p>
                    <a:p>
                      <a:pPr algn="thaiDist">
                        <a:lnSpc>
                          <a:spcPct val="130000"/>
                        </a:lnSpc>
                      </a:pPr>
                      <a:r>
                        <a:rPr lang="th-TH" sz="1400" b="0" kern="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    </a:t>
                      </a:r>
                      <a:r>
                        <a:rPr lang="th-TH" sz="1400" b="0" kern="0" spc="-4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 จึงได้ปรับร่างตัวชี้วัดการประเมินผลการดำเนินงานทุนหมุนเวียน ประจำปีบัญชี 2567 กองทุนพัฒนาบทบาทสตรี กรมการพัฒนาชุมชน </a:t>
                      </a:r>
                      <a:r>
                        <a:rPr lang="th-TH" sz="1400" b="0" kern="0" spc="-6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ด้านที่ 1 การเงิน ตัวชี้วัดที่ 1.1 ร้อยละของการชำระคืนเงินกู้ยืม ตัวชี้วัดที่ 1.2 อัตราการลดลงของหนี้ค้างชำระ (</a:t>
                      </a:r>
                      <a:r>
                        <a:rPr lang="en-US" sz="1400" b="0" kern="0" spc="-6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Non - Performing Loan : NPL) </a:t>
                      </a:r>
                      <a:r>
                        <a:rPr lang="en-US" sz="1400" b="0" kern="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(</a:t>
                      </a:r>
                      <a:r>
                        <a:rPr lang="th-TH" sz="1400" b="0" kern="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เอกสารแนบ 2) 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3969"/>
                  </a:ext>
                </a:extLst>
              </a:tr>
            </a:tbl>
          </a:graphicData>
        </a:graphic>
      </p:graphicFrame>
      <p:grpSp>
        <p:nvGrpSpPr>
          <p:cNvPr id="22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0" y="-21644"/>
            <a:ext cx="10193050" cy="575427"/>
            <a:chOff x="-29746" y="-164554"/>
            <a:chExt cx="9173747" cy="517884"/>
          </a:xfrm>
        </p:grpSpPr>
        <p:sp>
          <p:nvSpPr>
            <p:cNvPr id="23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24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th-TH" b="1" dirty="0">
                  <a:ln w="0"/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          ระเบียบวาระที่ 3 เรื่อง สืบเนื่องจากการประชุม</a:t>
              </a:r>
            </a:p>
          </p:txBody>
        </p:sp>
      </p:grp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C027032A-CE9A-7993-0CCF-5B1BDEA663D2}"/>
              </a:ext>
            </a:extLst>
          </p:cNvPr>
          <p:cNvGrpSpPr/>
          <p:nvPr/>
        </p:nvGrpSpPr>
        <p:grpSpPr>
          <a:xfrm>
            <a:off x="-23585" y="5154909"/>
            <a:ext cx="10183585" cy="694389"/>
            <a:chOff x="-23585" y="5154909"/>
            <a:chExt cx="10183585" cy="694389"/>
          </a:xfrm>
        </p:grpSpPr>
        <p:grpSp>
          <p:nvGrpSpPr>
            <p:cNvPr id="4" name="Group 47">
              <a:extLst>
                <a:ext uri="{FF2B5EF4-FFF2-40B4-BE49-F238E27FC236}">
                  <a16:creationId xmlns:a16="http://schemas.microsoft.com/office/drawing/2014/main" id="{AB7E3EB6-F042-334A-A264-F4A244A7753E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13" name="กลุ่ม 1">
                <a:extLst>
                  <a:ext uri="{FF2B5EF4-FFF2-40B4-BE49-F238E27FC236}">
                    <a16:creationId xmlns:a16="http://schemas.microsoft.com/office/drawing/2014/main" id="{94203019-9903-A276-68FB-C87FC0EEB0F6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15" name="กลุ่ม 7">
                  <a:extLst>
                    <a:ext uri="{FF2B5EF4-FFF2-40B4-BE49-F238E27FC236}">
                      <a16:creationId xmlns:a16="http://schemas.microsoft.com/office/drawing/2014/main" id="{EA03D8DA-6A6D-214A-3A89-5DF8598B5556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19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57497BCF-5C1B-2D64-880D-B89CABA50C25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20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275A36AF-3940-6D6A-7866-B126AB886DAC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21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94DDC179-8523-D980-64CF-E9E699834394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16" name="กลุ่ม 4">
                  <a:extLst>
                    <a:ext uri="{FF2B5EF4-FFF2-40B4-BE49-F238E27FC236}">
                      <a16:creationId xmlns:a16="http://schemas.microsoft.com/office/drawing/2014/main" id="{54FB9456-B4FF-1E6B-4B75-B3A76B463C00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17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41E57736-1B51-68E5-C6B4-954175B0F4CD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18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7958E424-5101-815E-F82E-09AE939D0DC1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14" name="รูปแบบอิสระ: รูปร่าง 49">
                <a:extLst>
                  <a:ext uri="{FF2B5EF4-FFF2-40B4-BE49-F238E27FC236}">
                    <a16:creationId xmlns:a16="http://schemas.microsoft.com/office/drawing/2014/main" id="{70520F47-BA78-2C17-DAF4-49EE6FC6150B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5" name="TextBox 7">
              <a:extLst>
                <a:ext uri="{FF2B5EF4-FFF2-40B4-BE49-F238E27FC236}">
                  <a16:creationId xmlns:a16="http://schemas.microsoft.com/office/drawing/2014/main" id="{7BC9F14C-C98B-1B40-ACEF-FA1F04E7E085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6" name="กลุ่ม 5">
              <a:extLst>
                <a:ext uri="{FF2B5EF4-FFF2-40B4-BE49-F238E27FC236}">
                  <a16:creationId xmlns:a16="http://schemas.microsoft.com/office/drawing/2014/main" id="{A0DC5B96-693A-6F8B-96DE-091FF65895DF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7" name="Group 7">
                <a:extLst>
                  <a:ext uri="{FF2B5EF4-FFF2-40B4-BE49-F238E27FC236}">
                    <a16:creationId xmlns:a16="http://schemas.microsoft.com/office/drawing/2014/main" id="{7B3C0152-1E9B-0420-D0F8-AE317BF19789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id="{A34A3685-96F2-7CA1-61BD-DF6CDAB950F9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  <p:sp>
              <p:nvSpPr>
                <p:cNvPr id="10" name="Freeform 9">
                  <a:extLst>
                    <a:ext uri="{FF2B5EF4-FFF2-40B4-BE49-F238E27FC236}">
                      <a16:creationId xmlns:a16="http://schemas.microsoft.com/office/drawing/2014/main" id="{20BD8E39-A1C6-ED7E-F714-A417FD46C498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9A61DC43-FB63-01B3-7193-9004F47FE9F1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C16FE239-9531-D8E2-AF58-1549552A64F2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pic>
            <p:nvPicPr>
              <p:cNvPr id="8" name="Picture 24">
                <a:extLst>
                  <a:ext uri="{FF2B5EF4-FFF2-40B4-BE49-F238E27FC236}">
                    <a16:creationId xmlns:a16="http://schemas.microsoft.com/office/drawing/2014/main" id="{96BAB470-9BA4-06BD-7D57-92CEE6DA72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5355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0" y="2488344"/>
            <a:ext cx="10160000" cy="1283555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4.1 รายงานผลการเบิกจ่ายเงินตามแผนการดำเนินงาน                                              </a:t>
            </a:r>
            <a:b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และแผนการใช้จ่ายงบประมาณ กองทุนพัฒนาบทบาทสตรี                                                              ประจำปีงบประมาณ พ.ศ. 2566</a:t>
            </a:r>
          </a:p>
        </p:txBody>
      </p:sp>
      <p:grpSp>
        <p:nvGrpSpPr>
          <p:cNvPr id="63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23581" y="299"/>
            <a:ext cx="10193050" cy="575427"/>
            <a:chOff x="-29746" y="-164554"/>
            <a:chExt cx="9173747" cy="517884"/>
          </a:xfrm>
        </p:grpSpPr>
        <p:sp>
          <p:nvSpPr>
            <p:cNvPr id="69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71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th-TH" sz="2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        ระเบียบวาระที่ 4 เรื่อง เพื่อทราบ</a:t>
              </a:r>
            </a:p>
          </p:txBody>
        </p:sp>
      </p:grpSp>
      <p:grpSp>
        <p:nvGrpSpPr>
          <p:cNvPr id="26" name="กลุ่ม 2">
            <a:extLst>
              <a:ext uri="{FF2B5EF4-FFF2-40B4-BE49-F238E27FC236}">
                <a16:creationId xmlns:a16="http://schemas.microsoft.com/office/drawing/2014/main" id="{C027032A-CE9A-7993-0CCF-5B1BDEA663D2}"/>
              </a:ext>
            </a:extLst>
          </p:cNvPr>
          <p:cNvGrpSpPr/>
          <p:nvPr/>
        </p:nvGrpSpPr>
        <p:grpSpPr>
          <a:xfrm>
            <a:off x="-23585" y="5154909"/>
            <a:ext cx="10183585" cy="694389"/>
            <a:chOff x="-23585" y="5154909"/>
            <a:chExt cx="10183585" cy="694389"/>
          </a:xfrm>
        </p:grpSpPr>
        <p:grpSp>
          <p:nvGrpSpPr>
            <p:cNvPr id="27" name="Group 47">
              <a:extLst>
                <a:ext uri="{FF2B5EF4-FFF2-40B4-BE49-F238E27FC236}">
                  <a16:creationId xmlns:a16="http://schemas.microsoft.com/office/drawing/2014/main" id="{AB7E3EB6-F042-334A-A264-F4A244A7753E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37" name="กลุ่ม 1">
                <a:extLst>
                  <a:ext uri="{FF2B5EF4-FFF2-40B4-BE49-F238E27FC236}">
                    <a16:creationId xmlns:a16="http://schemas.microsoft.com/office/drawing/2014/main" id="{94203019-9903-A276-68FB-C87FC0EEB0F6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39" name="กลุ่ม 7">
                  <a:extLst>
                    <a:ext uri="{FF2B5EF4-FFF2-40B4-BE49-F238E27FC236}">
                      <a16:creationId xmlns:a16="http://schemas.microsoft.com/office/drawing/2014/main" id="{EA03D8DA-6A6D-214A-3A89-5DF8598B5556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43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57497BCF-5C1B-2D64-880D-B89CABA50C25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4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275A36AF-3940-6D6A-7866-B126AB886DAC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5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94DDC179-8523-D980-64CF-E9E699834394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40" name="กลุ่ม 4">
                  <a:extLst>
                    <a:ext uri="{FF2B5EF4-FFF2-40B4-BE49-F238E27FC236}">
                      <a16:creationId xmlns:a16="http://schemas.microsoft.com/office/drawing/2014/main" id="{54FB9456-B4FF-1E6B-4B75-B3A76B463C00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41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41E57736-1B51-68E5-C6B4-954175B0F4CD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42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7958E424-5101-815E-F82E-09AE939D0DC1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38" name="รูปแบบอิสระ: รูปร่าง 49">
                <a:extLst>
                  <a:ext uri="{FF2B5EF4-FFF2-40B4-BE49-F238E27FC236}">
                    <a16:creationId xmlns:a16="http://schemas.microsoft.com/office/drawing/2014/main" id="{70520F47-BA78-2C17-DAF4-49EE6FC6150B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28" name="TextBox 7">
              <a:extLst>
                <a:ext uri="{FF2B5EF4-FFF2-40B4-BE49-F238E27FC236}">
                  <a16:creationId xmlns:a16="http://schemas.microsoft.com/office/drawing/2014/main" id="{7BC9F14C-C98B-1B40-ACEF-FA1F04E7E085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30" name="กลุ่ม 5">
              <a:extLst>
                <a:ext uri="{FF2B5EF4-FFF2-40B4-BE49-F238E27FC236}">
                  <a16:creationId xmlns:a16="http://schemas.microsoft.com/office/drawing/2014/main" id="{A0DC5B96-693A-6F8B-96DE-091FF65895DF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31" name="Group 7">
                <a:extLst>
                  <a:ext uri="{FF2B5EF4-FFF2-40B4-BE49-F238E27FC236}">
                    <a16:creationId xmlns:a16="http://schemas.microsoft.com/office/drawing/2014/main" id="{7B3C0152-1E9B-0420-D0F8-AE317BF19789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A34A3685-96F2-7CA1-61BD-DF6CDAB950F9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20BD8E39-A1C6-ED7E-F714-A417FD46C498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5" name="Freeform 34">
                  <a:extLst>
                    <a:ext uri="{FF2B5EF4-FFF2-40B4-BE49-F238E27FC236}">
                      <a16:creationId xmlns:a16="http://schemas.microsoft.com/office/drawing/2014/main" id="{9A61DC43-FB63-01B3-7193-9004F47FE9F1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6" name="Freeform 12">
                  <a:extLst>
                    <a:ext uri="{FF2B5EF4-FFF2-40B4-BE49-F238E27FC236}">
                      <a16:creationId xmlns:a16="http://schemas.microsoft.com/office/drawing/2014/main" id="{C16FE239-9531-D8E2-AF58-1549552A64F2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pic>
            <p:nvPicPr>
              <p:cNvPr id="32" name="Picture 24">
                <a:extLst>
                  <a:ext uri="{FF2B5EF4-FFF2-40B4-BE49-F238E27FC236}">
                    <a16:creationId xmlns:a16="http://schemas.microsoft.com/office/drawing/2014/main" id="{96BAB470-9BA4-06BD-7D57-92CEE6DA72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9274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2">
            <a:extLst>
              <a:ext uri="{FF2B5EF4-FFF2-40B4-BE49-F238E27FC236}">
                <a16:creationId xmlns:a16="http://schemas.microsoft.com/office/drawing/2014/main" id="{3A09D283-CB96-48CC-821D-B4DDCA8BE945}"/>
              </a:ext>
            </a:extLst>
          </p:cNvPr>
          <p:cNvSpPr txBox="1"/>
          <p:nvPr/>
        </p:nvSpPr>
        <p:spPr>
          <a:xfrm>
            <a:off x="-29618" y="480189"/>
            <a:ext cx="7368810" cy="6124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622"/>
              </a:lnSpc>
              <a:spcBef>
                <a:spcPct val="0"/>
              </a:spcBef>
            </a:pPr>
            <a:r>
              <a:rPr lang="th-TH" sz="191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ผลการเบิกจ่ายภาพรวม 808,675,155.04 บาท คิดเป็นร้อยละ 91.60 </a:t>
            </a:r>
          </a:p>
        </p:txBody>
      </p:sp>
      <p:sp>
        <p:nvSpPr>
          <p:cNvPr id="97" name="TextBox 25">
            <a:extLst>
              <a:ext uri="{FF2B5EF4-FFF2-40B4-BE49-F238E27FC236}">
                <a16:creationId xmlns:a16="http://schemas.microsoft.com/office/drawing/2014/main" id="{9D64699A-010C-49B2-BDCC-E2436E099DAD}"/>
              </a:ext>
            </a:extLst>
          </p:cNvPr>
          <p:cNvSpPr txBox="1"/>
          <p:nvPr/>
        </p:nvSpPr>
        <p:spPr>
          <a:xfrm>
            <a:off x="4461611" y="4296397"/>
            <a:ext cx="875584" cy="798774"/>
          </a:xfrm>
          <a:prstGeom prst="rect">
            <a:avLst/>
          </a:prstGeom>
        </p:spPr>
        <p:txBody>
          <a:bodyPr lIns="42333" tIns="42333" rIns="42333" bIns="42333" rtlCol="0" anchor="ctr"/>
          <a:lstStyle/>
          <a:p>
            <a:pPr algn="ctr">
              <a:lnSpc>
                <a:spcPts val="1111"/>
              </a:lnSpc>
            </a:pPr>
            <a:endParaRPr sz="150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13" name="กลุ่ม 12">
            <a:extLst>
              <a:ext uri="{FF2B5EF4-FFF2-40B4-BE49-F238E27FC236}">
                <a16:creationId xmlns:a16="http://schemas.microsoft.com/office/drawing/2014/main" id="{F61B0288-2856-51CB-4360-63F23F255925}"/>
              </a:ext>
            </a:extLst>
          </p:cNvPr>
          <p:cNvGrpSpPr/>
          <p:nvPr/>
        </p:nvGrpSpPr>
        <p:grpSpPr>
          <a:xfrm>
            <a:off x="5193754" y="1708158"/>
            <a:ext cx="4833491" cy="3267974"/>
            <a:chOff x="6182722" y="1767602"/>
            <a:chExt cx="5800189" cy="3224756"/>
          </a:xfrm>
        </p:grpSpPr>
        <p:sp>
          <p:nvSpPr>
            <p:cNvPr id="14" name="Google Shape;1342;p36">
              <a:extLst>
                <a:ext uri="{FF2B5EF4-FFF2-40B4-BE49-F238E27FC236}">
                  <a16:creationId xmlns:a16="http://schemas.microsoft.com/office/drawing/2014/main" id="{863711B7-CB8F-FD54-689F-C71872546F7A}"/>
                </a:ext>
              </a:extLst>
            </p:cNvPr>
            <p:cNvSpPr txBox="1"/>
            <p:nvPr/>
          </p:nvSpPr>
          <p:spPr>
            <a:xfrm>
              <a:off x="8735754" y="4597190"/>
              <a:ext cx="2591979" cy="39516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1583" rIns="101583" bIns="101583" anchor="ctr" anchorCtr="0">
              <a:noAutofit/>
            </a:bodyPr>
            <a:lstStyle/>
            <a:p>
              <a:pPr>
                <a:lnSpc>
                  <a:spcPts val="2466"/>
                </a:lnSpc>
                <a:spcBef>
                  <a:spcPct val="0"/>
                </a:spcBef>
              </a:pPr>
              <a:r>
                <a:rPr lang="th-TH" sz="15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80,757,794.96 บาท</a:t>
              </a:r>
            </a:p>
          </p:txBody>
        </p:sp>
        <p:sp>
          <p:nvSpPr>
            <p:cNvPr id="15" name="Google Shape;1338;p36">
              <a:extLst>
                <a:ext uri="{FF2B5EF4-FFF2-40B4-BE49-F238E27FC236}">
                  <a16:creationId xmlns:a16="http://schemas.microsoft.com/office/drawing/2014/main" id="{EFD207BB-E5E7-8B66-F614-62949BEA8C47}"/>
                </a:ext>
              </a:extLst>
            </p:cNvPr>
            <p:cNvSpPr txBox="1"/>
            <p:nvPr/>
          </p:nvSpPr>
          <p:spPr>
            <a:xfrm>
              <a:off x="8648844" y="1767602"/>
              <a:ext cx="3334067" cy="53676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1583" rIns="101583" bIns="101583" anchor="ctr" anchorCtr="0">
              <a:noAutofit/>
            </a:bodyPr>
            <a:lstStyle/>
            <a:p>
              <a:pPr>
                <a:lnSpc>
                  <a:spcPct val="115000"/>
                </a:lnSpc>
              </a:pPr>
              <a:r>
                <a:rPr lang="th-TH" sz="1667" b="1" dirty="0">
                  <a:latin typeface="Chulabhorn Likit Text" panose="00000500000000000000" pitchFamily="50" charset="-34"/>
                  <a:ea typeface="Roboto"/>
                  <a:cs typeface="Chulabhorn Likit Text" panose="00000500000000000000" pitchFamily="50" charset="-34"/>
                  <a:sym typeface="Roboto"/>
                </a:rPr>
                <a:t>         </a:t>
              </a:r>
              <a:r>
                <a:rPr lang="en" sz="1667" b="1" dirty="0">
                  <a:latin typeface="Chulabhorn Likit Text" panose="00000500000000000000" pitchFamily="50" charset="-34"/>
                  <a:ea typeface="Roboto"/>
                  <a:cs typeface="Chulabhorn Likit Text" panose="00000500000000000000" pitchFamily="50" charset="-34"/>
                  <a:sym typeface="Roboto"/>
                </a:rPr>
                <a:t>961,432,950</a:t>
              </a:r>
              <a:r>
                <a:rPr lang="th-TH" sz="1667" b="1" dirty="0">
                  <a:latin typeface="Chulabhorn Likit Text" panose="00000500000000000000" pitchFamily="50" charset="-34"/>
                  <a:ea typeface="Roboto"/>
                  <a:cs typeface="Chulabhorn Likit Text" panose="00000500000000000000" pitchFamily="50" charset="-34"/>
                  <a:sym typeface="Roboto"/>
                </a:rPr>
                <a:t>.00</a:t>
              </a:r>
              <a:r>
                <a:rPr lang="en" sz="1667" b="1" dirty="0">
                  <a:latin typeface="Chulabhorn Likit Text" panose="00000500000000000000" pitchFamily="50" charset="-34"/>
                  <a:ea typeface="Roboto"/>
                  <a:cs typeface="Chulabhorn Likit Text" panose="00000500000000000000" pitchFamily="50" charset="-34"/>
                  <a:sym typeface="Roboto"/>
                </a:rPr>
                <a:t> </a:t>
              </a:r>
              <a:r>
                <a:rPr lang="th-TH" sz="1667" b="1" dirty="0">
                  <a:latin typeface="Chulabhorn Likit Text" panose="00000500000000000000" pitchFamily="50" charset="-34"/>
                  <a:ea typeface="Roboto"/>
                  <a:cs typeface="Chulabhorn Likit Text" panose="00000500000000000000" pitchFamily="50" charset="-34"/>
                  <a:sym typeface="Roboto"/>
                </a:rPr>
                <a:t>บาท</a:t>
              </a:r>
              <a:endParaRPr sz="1667" b="1" dirty="0">
                <a:latin typeface="Chulabhorn Likit Text" panose="00000500000000000000" pitchFamily="50" charset="-34"/>
                <a:ea typeface="Roboto"/>
                <a:cs typeface="Chulabhorn Likit Text" panose="00000500000000000000" pitchFamily="50" charset="-34"/>
                <a:sym typeface="Roboto"/>
              </a:endParaRPr>
            </a:p>
          </p:txBody>
        </p:sp>
        <p:sp>
          <p:nvSpPr>
            <p:cNvPr id="16" name="Google Shape;1339;p36">
              <a:extLst>
                <a:ext uri="{FF2B5EF4-FFF2-40B4-BE49-F238E27FC236}">
                  <a16:creationId xmlns:a16="http://schemas.microsoft.com/office/drawing/2014/main" id="{73B22C50-38AD-5DBC-AF6D-4580D8B0FD7A}"/>
                </a:ext>
              </a:extLst>
            </p:cNvPr>
            <p:cNvSpPr txBox="1"/>
            <p:nvPr/>
          </p:nvSpPr>
          <p:spPr>
            <a:xfrm>
              <a:off x="6362113" y="1876253"/>
              <a:ext cx="2063873" cy="263797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spcFirstLastPara="1" wrap="square" lIns="0" tIns="101583" rIns="0" bIns="101583" anchor="ctr" anchorCtr="0">
              <a:noAutofit/>
            </a:bodyPr>
            <a:lstStyle/>
            <a:p>
              <a:pPr>
                <a:lnSpc>
                  <a:spcPts val="2272"/>
                </a:lnSpc>
                <a:spcBef>
                  <a:spcPct val="0"/>
                </a:spcBef>
              </a:pPr>
              <a:r>
                <a:rPr lang="en-US" sz="16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</a:t>
              </a:r>
              <a:r>
                <a:rPr lang="en-US" sz="1600" b="1" dirty="0" err="1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งบประมาณจัดสรร</a:t>
              </a:r>
              <a:endParaRPr lang="en-US" sz="16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8" name="Google Shape;1343;p36">
              <a:extLst>
                <a:ext uri="{FF2B5EF4-FFF2-40B4-BE49-F238E27FC236}">
                  <a16:creationId xmlns:a16="http://schemas.microsoft.com/office/drawing/2014/main" id="{9825B09E-53B7-CE5D-448D-76199C0F3058}"/>
                </a:ext>
              </a:extLst>
            </p:cNvPr>
            <p:cNvSpPr txBox="1"/>
            <p:nvPr/>
          </p:nvSpPr>
          <p:spPr>
            <a:xfrm>
              <a:off x="6182722" y="4640604"/>
              <a:ext cx="2341221" cy="351754"/>
            </a:xfrm>
            <a:prstGeom prst="rect">
              <a:avLst/>
            </a:prstGeom>
            <a:solidFill>
              <a:srgbClr val="FBF4CD"/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spcFirstLastPara="1" wrap="square" lIns="0" tIns="101583" rIns="0" bIns="101583" anchor="ctr" anchorCtr="0">
              <a:noAutofit/>
            </a:bodyPr>
            <a:lstStyle/>
            <a:p>
              <a:pPr>
                <a:lnSpc>
                  <a:spcPts val="2352"/>
                </a:lnSpc>
                <a:spcBef>
                  <a:spcPct val="0"/>
                </a:spcBef>
              </a:pPr>
              <a:r>
                <a:rPr lang="en-US" sz="1667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 </a:t>
              </a:r>
              <a:r>
                <a:rPr lang="en-US" sz="1667" b="1" dirty="0" err="1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คงเหลืองบประมาณ</a:t>
              </a:r>
              <a:endParaRPr lang="en-US" sz="1667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9" name="Google Shape;1344;p36">
              <a:extLst>
                <a:ext uri="{FF2B5EF4-FFF2-40B4-BE49-F238E27FC236}">
                  <a16:creationId xmlns:a16="http://schemas.microsoft.com/office/drawing/2014/main" id="{20D31918-14C0-A1ED-322E-F382929E6D17}"/>
                </a:ext>
              </a:extLst>
            </p:cNvPr>
            <p:cNvSpPr txBox="1"/>
            <p:nvPr/>
          </p:nvSpPr>
          <p:spPr>
            <a:xfrm>
              <a:off x="6354850" y="3449140"/>
              <a:ext cx="5596022" cy="10938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101583" rIns="101583" bIns="101583" anchor="ctr" anchorCtr="0">
              <a:noAutofit/>
            </a:bodyPr>
            <a:lstStyle/>
            <a:p>
              <a:pPr>
                <a:lnSpc>
                  <a:spcPts val="2466"/>
                </a:lnSpc>
                <a:spcBef>
                  <a:spcPct val="0"/>
                </a:spcBef>
              </a:pPr>
              <a:endParaRPr lang="th-TH" sz="15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  <a:p>
              <a:pPr marL="238115" indent="-238115">
                <a:lnSpc>
                  <a:spcPts val="2466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th-TH" sz="15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งบบริหาร               </a:t>
              </a:r>
              <a:r>
                <a:rPr lang="th-TH" sz="1500" b="1" dirty="0" smtClean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205,166,318.04 </a:t>
              </a:r>
              <a:r>
                <a:rPr lang="th-TH" sz="15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บาท  75.59 %</a:t>
              </a:r>
            </a:p>
            <a:p>
              <a:pPr marL="238115" indent="-238115">
                <a:lnSpc>
                  <a:spcPts val="2466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th-TH" sz="15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งบอุดหนุน              </a:t>
              </a:r>
              <a:r>
                <a:rPr lang="th-TH" sz="1500" b="1" dirty="0" smtClean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 85,949,486.00 </a:t>
              </a:r>
              <a:r>
                <a:rPr lang="th-TH" sz="15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บาท  95.50 %</a:t>
              </a:r>
            </a:p>
            <a:p>
              <a:pPr marL="238115" indent="-238115">
                <a:lnSpc>
                  <a:spcPts val="2466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r>
                <a:rPr lang="th-TH" sz="15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งบทุนหมุนเวียน   </a:t>
              </a:r>
              <a:r>
                <a:rPr lang="th-TH" sz="1500" b="1" dirty="0" smtClean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 589,559,351.00 </a:t>
              </a:r>
              <a:r>
                <a:rPr lang="th-TH" sz="15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บาท  98.26 %</a:t>
              </a:r>
            </a:p>
            <a:p>
              <a:pPr marL="238115" indent="-238115">
                <a:lnSpc>
                  <a:spcPts val="2466"/>
                </a:lnSpc>
                <a:spcBef>
                  <a:spcPct val="0"/>
                </a:spcBef>
                <a:buFont typeface="Arial" panose="020B0604020202020204" pitchFamily="34" charset="0"/>
                <a:buChar char="•"/>
              </a:pPr>
              <a:endParaRPr lang="th-TH" sz="150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52" name="Google Shape;1339;p36">
            <a:extLst>
              <a:ext uri="{FF2B5EF4-FFF2-40B4-BE49-F238E27FC236}">
                <a16:creationId xmlns:a16="http://schemas.microsoft.com/office/drawing/2014/main" id="{73B22C50-38AD-5DBC-AF6D-4580D8B0FD7A}"/>
              </a:ext>
            </a:extLst>
          </p:cNvPr>
          <p:cNvSpPr txBox="1"/>
          <p:nvPr/>
        </p:nvSpPr>
        <p:spPr>
          <a:xfrm>
            <a:off x="5482402" y="2088265"/>
            <a:ext cx="4520778" cy="934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583" rIns="0" bIns="101583" anchor="ctr" anchorCtr="0">
            <a:noAutofit/>
          </a:bodyPr>
          <a:lstStyle/>
          <a:p>
            <a:pPr>
              <a:lnSpc>
                <a:spcPts val="2272"/>
              </a:lnSpc>
              <a:spcBef>
                <a:spcPct val="0"/>
              </a:spcBef>
              <a:tabLst>
                <a:tab pos="2140394" algn="l"/>
              </a:tabLst>
            </a:pPr>
            <a:r>
              <a:rPr lang="th-TH" sz="16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งบบริหาร                         </a:t>
            </a:r>
            <a:r>
              <a:rPr lang="th-TH" sz="1667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271,432,950.00 </a:t>
            </a:r>
            <a:r>
              <a:rPr lang="th-TH" sz="16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บาท </a:t>
            </a:r>
          </a:p>
          <a:p>
            <a:pPr>
              <a:lnSpc>
                <a:spcPts val="2272"/>
              </a:lnSpc>
              <a:spcBef>
                <a:spcPct val="0"/>
              </a:spcBef>
              <a:tabLst>
                <a:tab pos="2189340" algn="l"/>
              </a:tabLst>
            </a:pPr>
            <a:r>
              <a:rPr lang="th-TH" sz="16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งบอุดหนุน                       90,000,000.00 บาท</a:t>
            </a:r>
          </a:p>
          <a:p>
            <a:pPr>
              <a:lnSpc>
                <a:spcPts val="2272"/>
              </a:lnSpc>
              <a:spcBef>
                <a:spcPct val="0"/>
              </a:spcBef>
              <a:tabLst>
                <a:tab pos="2189340" algn="l"/>
              </a:tabLst>
            </a:pPr>
            <a:r>
              <a:rPr lang="th-TH" sz="16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งบเงินทุนหมุนเวียน       600,000,000.00 บาท</a:t>
            </a:r>
            <a:endParaRPr lang="en-US" sz="1667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53" name="Google Shape;1339;p36">
            <a:extLst>
              <a:ext uri="{FF2B5EF4-FFF2-40B4-BE49-F238E27FC236}">
                <a16:creationId xmlns:a16="http://schemas.microsoft.com/office/drawing/2014/main" id="{73B22C50-38AD-5DBC-AF6D-4580D8B0FD7A}"/>
              </a:ext>
            </a:extLst>
          </p:cNvPr>
          <p:cNvSpPr txBox="1"/>
          <p:nvPr/>
        </p:nvSpPr>
        <p:spPr>
          <a:xfrm>
            <a:off x="5337195" y="3153249"/>
            <a:ext cx="1664138" cy="3025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spcFirstLastPara="1" wrap="square" lIns="0" tIns="101583" rIns="0" bIns="101583" anchor="ctr" anchorCtr="0">
            <a:noAutofit/>
          </a:bodyPr>
          <a:lstStyle/>
          <a:p>
            <a:pPr algn="ctr">
              <a:lnSpc>
                <a:spcPts val="2272"/>
              </a:lnSpc>
              <a:spcBef>
                <a:spcPct val="0"/>
              </a:spcBef>
            </a:pPr>
            <a:r>
              <a:rPr lang="th-TH" sz="1667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ผลการเบิกจ่าย</a:t>
            </a:r>
            <a:endParaRPr lang="en-US" sz="1667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60" name="Google Shape;1342;p36">
            <a:extLst>
              <a:ext uri="{FF2B5EF4-FFF2-40B4-BE49-F238E27FC236}">
                <a16:creationId xmlns:a16="http://schemas.microsoft.com/office/drawing/2014/main" id="{863711B7-CB8F-FD54-689F-C71872546F7A}"/>
              </a:ext>
            </a:extLst>
          </p:cNvPr>
          <p:cNvSpPr txBox="1"/>
          <p:nvPr/>
        </p:nvSpPr>
        <p:spPr>
          <a:xfrm>
            <a:off x="7321282" y="4913997"/>
            <a:ext cx="1845291" cy="300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583" rIns="101583" bIns="101583" anchor="ctr" anchorCtr="0">
            <a:noAutofit/>
          </a:bodyPr>
          <a:lstStyle/>
          <a:p>
            <a:pPr>
              <a:lnSpc>
                <a:spcPts val="2466"/>
              </a:lnSpc>
              <a:spcBef>
                <a:spcPct val="0"/>
              </a:spcBef>
            </a:pPr>
            <a:r>
              <a:rPr lang="th-TH" sz="15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คิดเป็นร้อยละ 8.40</a:t>
            </a:r>
            <a:endParaRPr lang="en-US" sz="15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61" name="สี่เหลี่ยมผืนผ้ามุมมน 60"/>
          <p:cNvSpPr/>
          <p:nvPr/>
        </p:nvSpPr>
        <p:spPr>
          <a:xfrm>
            <a:off x="519494" y="4793895"/>
            <a:ext cx="2818207" cy="343859"/>
          </a:xfrm>
          <a:prstGeom prst="round1Rect">
            <a:avLst/>
          </a:prstGeom>
          <a:solidFill>
            <a:schemeClr val="accent5">
              <a:lumMod val="20000"/>
              <a:lumOff val="80000"/>
              <a:alpha val="80000"/>
            </a:schemeClr>
          </a:solidFill>
          <a:ln w="15875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h-TH" sz="1333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29 สิงหาคม 2566</a:t>
            </a:r>
          </a:p>
        </p:txBody>
      </p:sp>
      <p:graphicFrame>
        <p:nvGraphicFramePr>
          <p:cNvPr id="69" name="แผนภูมิ 16">
            <a:extLst>
              <a:ext uri="{FF2B5EF4-FFF2-40B4-BE49-F238E27FC236}">
                <a16:creationId xmlns:a16="http://schemas.microsoft.com/office/drawing/2014/main" id="{A349E9B1-0B4C-1DBF-63E6-B500026152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8001866"/>
              </p:ext>
            </p:extLst>
          </p:nvPr>
        </p:nvGraphicFramePr>
        <p:xfrm>
          <a:off x="254869" y="1428959"/>
          <a:ext cx="4798328" cy="3389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7" name="Google Shape;1346;p36">
            <a:extLst>
              <a:ext uri="{FF2B5EF4-FFF2-40B4-BE49-F238E27FC236}">
                <a16:creationId xmlns:a16="http://schemas.microsoft.com/office/drawing/2014/main" id="{217B991C-78C6-81B5-E1D6-888EC1BEFE0C}"/>
              </a:ext>
            </a:extLst>
          </p:cNvPr>
          <p:cNvSpPr txBox="1"/>
          <p:nvPr/>
        </p:nvSpPr>
        <p:spPr>
          <a:xfrm>
            <a:off x="1568473" y="1919761"/>
            <a:ext cx="459073" cy="3019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583" rIns="0" bIns="101583" anchor="ctr" anchorCtr="0">
            <a:noAutofit/>
          </a:bodyPr>
          <a:lstStyle/>
          <a:p>
            <a:pPr algn="ctr"/>
            <a:r>
              <a:rPr lang="th-TH" sz="917" b="1" dirty="0">
                <a:latin typeface="Chulabhorn Likit Text" panose="00000500000000000000" pitchFamily="50" charset="-34"/>
                <a:ea typeface="Fira Sans Extra Condensed Medium"/>
                <a:cs typeface="Chulabhorn Likit Text" panose="00000500000000000000" pitchFamily="50" charset="-34"/>
                <a:sym typeface="Fira Sans Extra Condensed Medium"/>
              </a:rPr>
              <a:t>75.59 </a:t>
            </a:r>
            <a:r>
              <a:rPr lang="en" sz="917" b="1" dirty="0">
                <a:latin typeface="Chulabhorn Likit Text" panose="00000500000000000000" pitchFamily="50" charset="-34"/>
                <a:ea typeface="Fira Sans Extra Condensed Medium"/>
                <a:cs typeface="Chulabhorn Likit Text" panose="00000500000000000000" pitchFamily="50" charset="-34"/>
                <a:sym typeface="Fira Sans Extra Condensed Medium"/>
              </a:rPr>
              <a:t>%</a:t>
            </a:r>
            <a:endParaRPr sz="917" b="1" dirty="0">
              <a:latin typeface="Chulabhorn Likit Text" panose="00000500000000000000" pitchFamily="50" charset="-34"/>
              <a:ea typeface="Fira Sans Extra Condensed Medium"/>
              <a:cs typeface="Chulabhorn Likit Text" panose="00000500000000000000" pitchFamily="50" charset="-34"/>
              <a:sym typeface="Fira Sans Extra Condensed Medium"/>
            </a:endParaRPr>
          </a:p>
        </p:txBody>
      </p:sp>
      <p:sp>
        <p:nvSpPr>
          <p:cNvPr id="150" name="Google Shape;1346;p36">
            <a:extLst>
              <a:ext uri="{FF2B5EF4-FFF2-40B4-BE49-F238E27FC236}">
                <a16:creationId xmlns:a16="http://schemas.microsoft.com/office/drawing/2014/main" id="{E6380EC4-6F27-8F32-0FB0-65C8D45BF603}"/>
              </a:ext>
            </a:extLst>
          </p:cNvPr>
          <p:cNvSpPr txBox="1"/>
          <p:nvPr/>
        </p:nvSpPr>
        <p:spPr>
          <a:xfrm>
            <a:off x="1188037" y="1374613"/>
            <a:ext cx="382108" cy="3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583" rIns="0" bIns="101583" anchor="ctr" anchorCtr="0">
            <a:noAutofit/>
          </a:bodyPr>
          <a:lstStyle/>
          <a:p>
            <a:pPr algn="r"/>
            <a:r>
              <a:rPr lang="en" sz="917" b="1" dirty="0">
                <a:solidFill>
                  <a:srgbClr val="C00000"/>
                </a:solidFill>
                <a:latin typeface="Chulabhorn Likit Text" panose="00000500000000000000" pitchFamily="50" charset="-34"/>
                <a:ea typeface="Fira Sans Extra Condensed Medium"/>
                <a:cs typeface="Chulabhorn Likit Text" panose="00000500000000000000" pitchFamily="50" charset="-34"/>
                <a:sym typeface="Fira Sans Extra Condensed Medium"/>
              </a:rPr>
              <a:t>100 %</a:t>
            </a:r>
            <a:endParaRPr sz="917" b="1" dirty="0">
              <a:solidFill>
                <a:srgbClr val="C00000"/>
              </a:solidFill>
              <a:latin typeface="Chulabhorn Likit Text" panose="00000500000000000000" pitchFamily="50" charset="-34"/>
              <a:ea typeface="Fira Sans Extra Condensed Medium"/>
              <a:cs typeface="Chulabhorn Likit Text" panose="00000500000000000000" pitchFamily="50" charset="-34"/>
              <a:sym typeface="Fira Sans Extra Condensed Medium"/>
            </a:endParaRPr>
          </a:p>
        </p:txBody>
      </p:sp>
      <p:sp>
        <p:nvSpPr>
          <p:cNvPr id="151" name="Google Shape;1346;p36">
            <a:extLst>
              <a:ext uri="{FF2B5EF4-FFF2-40B4-BE49-F238E27FC236}">
                <a16:creationId xmlns:a16="http://schemas.microsoft.com/office/drawing/2014/main" id="{37D0F704-4A57-A766-B3D6-11AD9CA916CE}"/>
              </a:ext>
            </a:extLst>
          </p:cNvPr>
          <p:cNvSpPr txBox="1"/>
          <p:nvPr/>
        </p:nvSpPr>
        <p:spPr>
          <a:xfrm>
            <a:off x="2088796" y="1399749"/>
            <a:ext cx="382108" cy="3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583" rIns="0" bIns="101583" anchor="ctr" anchorCtr="0">
            <a:noAutofit/>
          </a:bodyPr>
          <a:lstStyle/>
          <a:p>
            <a:pPr algn="r"/>
            <a:r>
              <a:rPr lang="en" sz="917" b="1" dirty="0">
                <a:solidFill>
                  <a:srgbClr val="C00000"/>
                </a:solidFill>
                <a:latin typeface="Chulabhorn Likit Text" panose="00000500000000000000" pitchFamily="50" charset="-34"/>
                <a:ea typeface="Fira Sans Extra Condensed Medium"/>
                <a:cs typeface="Chulabhorn Likit Text" panose="00000500000000000000" pitchFamily="50" charset="-34"/>
                <a:sym typeface="Fira Sans Extra Condensed Medium"/>
              </a:rPr>
              <a:t>100 %</a:t>
            </a:r>
            <a:endParaRPr sz="917" b="1" dirty="0">
              <a:solidFill>
                <a:srgbClr val="C00000"/>
              </a:solidFill>
              <a:latin typeface="Chulabhorn Likit Text" panose="00000500000000000000" pitchFamily="50" charset="-34"/>
              <a:ea typeface="Fira Sans Extra Condensed Medium"/>
              <a:cs typeface="Chulabhorn Likit Text" panose="00000500000000000000" pitchFamily="50" charset="-34"/>
              <a:sym typeface="Fira Sans Extra Condensed Medium"/>
            </a:endParaRPr>
          </a:p>
        </p:txBody>
      </p:sp>
      <p:sp>
        <p:nvSpPr>
          <p:cNvPr id="148" name="Google Shape;1346;p36">
            <a:extLst>
              <a:ext uri="{FF2B5EF4-FFF2-40B4-BE49-F238E27FC236}">
                <a16:creationId xmlns:a16="http://schemas.microsoft.com/office/drawing/2014/main" id="{5C6097E7-9AB3-FDC6-8E88-D89E6EA7D6B0}"/>
              </a:ext>
            </a:extLst>
          </p:cNvPr>
          <p:cNvSpPr txBox="1"/>
          <p:nvPr/>
        </p:nvSpPr>
        <p:spPr>
          <a:xfrm>
            <a:off x="2470129" y="1499574"/>
            <a:ext cx="576196" cy="304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583" rIns="0" bIns="101583" anchor="ctr" anchorCtr="0">
            <a:noAutofit/>
          </a:bodyPr>
          <a:lstStyle/>
          <a:p>
            <a:pPr algn="ctr"/>
            <a:r>
              <a:rPr lang="th-TH" sz="917" b="1" dirty="0">
                <a:latin typeface="Chulabhorn Likit Text" panose="00000500000000000000" pitchFamily="50" charset="-34"/>
                <a:ea typeface="Fira Sans Extra Condensed Medium"/>
                <a:cs typeface="Chulabhorn Likit Text" panose="00000500000000000000" pitchFamily="50" charset="-34"/>
                <a:sym typeface="Fira Sans Extra Condensed Medium"/>
              </a:rPr>
              <a:t>95.50 </a:t>
            </a:r>
            <a:r>
              <a:rPr lang="en" sz="917" b="1" dirty="0">
                <a:latin typeface="Chulabhorn Likit Text" panose="00000500000000000000" pitchFamily="50" charset="-34"/>
                <a:ea typeface="Fira Sans Extra Condensed Medium"/>
                <a:cs typeface="Chulabhorn Likit Text" panose="00000500000000000000" pitchFamily="50" charset="-34"/>
                <a:sym typeface="Fira Sans Extra Condensed Medium"/>
              </a:rPr>
              <a:t>%</a:t>
            </a:r>
            <a:endParaRPr sz="917" b="1" dirty="0">
              <a:latin typeface="Chulabhorn Likit Text" panose="00000500000000000000" pitchFamily="50" charset="-34"/>
              <a:ea typeface="Fira Sans Extra Condensed Medium"/>
              <a:cs typeface="Chulabhorn Likit Text" panose="00000500000000000000" pitchFamily="50" charset="-34"/>
              <a:sym typeface="Fira Sans Extra Condensed Medium"/>
            </a:endParaRPr>
          </a:p>
        </p:txBody>
      </p:sp>
      <p:sp>
        <p:nvSpPr>
          <p:cNvPr id="152" name="Google Shape;1346;p36">
            <a:extLst>
              <a:ext uri="{FF2B5EF4-FFF2-40B4-BE49-F238E27FC236}">
                <a16:creationId xmlns:a16="http://schemas.microsoft.com/office/drawing/2014/main" id="{BB1DE3E6-8D86-9C7A-C2AE-F987EC34EBD8}"/>
              </a:ext>
            </a:extLst>
          </p:cNvPr>
          <p:cNvSpPr txBox="1"/>
          <p:nvPr/>
        </p:nvSpPr>
        <p:spPr>
          <a:xfrm>
            <a:off x="3021964" y="1399749"/>
            <a:ext cx="382108" cy="3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583" rIns="0" bIns="101583" anchor="ctr" anchorCtr="0">
            <a:noAutofit/>
          </a:bodyPr>
          <a:lstStyle/>
          <a:p>
            <a:pPr algn="r"/>
            <a:r>
              <a:rPr lang="en" sz="917" b="1" dirty="0">
                <a:solidFill>
                  <a:srgbClr val="C00000"/>
                </a:solidFill>
                <a:latin typeface="Chulabhorn Likit Text" panose="00000500000000000000" pitchFamily="50" charset="-34"/>
                <a:ea typeface="Fira Sans Extra Condensed Medium"/>
                <a:cs typeface="Chulabhorn Likit Text" panose="00000500000000000000" pitchFamily="50" charset="-34"/>
                <a:sym typeface="Fira Sans Extra Condensed Medium"/>
              </a:rPr>
              <a:t>100 %</a:t>
            </a:r>
            <a:endParaRPr sz="917" b="1" dirty="0">
              <a:solidFill>
                <a:srgbClr val="C00000"/>
              </a:solidFill>
              <a:latin typeface="Chulabhorn Likit Text" panose="00000500000000000000" pitchFamily="50" charset="-34"/>
              <a:ea typeface="Fira Sans Extra Condensed Medium"/>
              <a:cs typeface="Chulabhorn Likit Text" panose="00000500000000000000" pitchFamily="50" charset="-34"/>
              <a:sym typeface="Fira Sans Extra Condensed Medium"/>
            </a:endParaRPr>
          </a:p>
        </p:txBody>
      </p:sp>
      <p:sp>
        <p:nvSpPr>
          <p:cNvPr id="149" name="Google Shape;1346;p36">
            <a:extLst>
              <a:ext uri="{FF2B5EF4-FFF2-40B4-BE49-F238E27FC236}">
                <a16:creationId xmlns:a16="http://schemas.microsoft.com/office/drawing/2014/main" id="{2F8D7341-C4CA-FB0B-5B33-2A89DB6E3CF9}"/>
              </a:ext>
            </a:extLst>
          </p:cNvPr>
          <p:cNvSpPr txBox="1"/>
          <p:nvPr/>
        </p:nvSpPr>
        <p:spPr>
          <a:xfrm>
            <a:off x="3491139" y="1479178"/>
            <a:ext cx="451675" cy="344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583" rIns="0" bIns="101583" anchor="ctr" anchorCtr="0">
            <a:noAutofit/>
          </a:bodyPr>
          <a:lstStyle/>
          <a:p>
            <a:pPr algn="r"/>
            <a:r>
              <a:rPr lang="th-TH" sz="917" b="1" dirty="0">
                <a:latin typeface="Chulabhorn Likit Text" panose="00000500000000000000" pitchFamily="50" charset="-34"/>
                <a:ea typeface="Fira Sans Extra Condensed Medium"/>
                <a:cs typeface="Chulabhorn Likit Text" panose="00000500000000000000" pitchFamily="50" charset="-34"/>
                <a:sym typeface="Fira Sans Extra Condensed Medium"/>
              </a:rPr>
              <a:t>98.26 </a:t>
            </a:r>
            <a:r>
              <a:rPr lang="en" sz="917" b="1" dirty="0">
                <a:latin typeface="Chulabhorn Likit Text" panose="00000500000000000000" pitchFamily="50" charset="-34"/>
                <a:ea typeface="Fira Sans Extra Condensed Medium"/>
                <a:cs typeface="Chulabhorn Likit Text" panose="00000500000000000000" pitchFamily="50" charset="-34"/>
                <a:sym typeface="Fira Sans Extra Condensed Medium"/>
              </a:rPr>
              <a:t>%</a:t>
            </a:r>
            <a:endParaRPr sz="917" b="1" dirty="0">
              <a:latin typeface="Chulabhorn Likit Text" panose="00000500000000000000" pitchFamily="50" charset="-34"/>
              <a:ea typeface="Fira Sans Extra Condensed Medium"/>
              <a:cs typeface="Chulabhorn Likit Text" panose="00000500000000000000" pitchFamily="50" charset="-34"/>
              <a:sym typeface="Fira Sans Extra Condensed Medium"/>
            </a:endParaRPr>
          </a:p>
        </p:txBody>
      </p:sp>
      <p:sp>
        <p:nvSpPr>
          <p:cNvPr id="2" name="Google Shape;1346;p36">
            <a:extLst>
              <a:ext uri="{FF2B5EF4-FFF2-40B4-BE49-F238E27FC236}">
                <a16:creationId xmlns:a16="http://schemas.microsoft.com/office/drawing/2014/main" id="{3212A49B-F7E1-D371-F276-D9102295234A}"/>
              </a:ext>
            </a:extLst>
          </p:cNvPr>
          <p:cNvSpPr txBox="1"/>
          <p:nvPr/>
        </p:nvSpPr>
        <p:spPr>
          <a:xfrm>
            <a:off x="3999581" y="1438303"/>
            <a:ext cx="366424" cy="2494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583" rIns="0" bIns="101583" anchor="ctr" anchorCtr="0">
            <a:noAutofit/>
          </a:bodyPr>
          <a:lstStyle/>
          <a:p>
            <a:pPr algn="r"/>
            <a:r>
              <a:rPr lang="en" sz="917" b="1" dirty="0">
                <a:solidFill>
                  <a:srgbClr val="C00000"/>
                </a:solidFill>
                <a:latin typeface="Chulabhorn Likit Text" panose="00000500000000000000" pitchFamily="50" charset="-34"/>
                <a:ea typeface="Fira Sans Extra Condensed Medium"/>
                <a:cs typeface="Chulabhorn Likit Text" panose="00000500000000000000" pitchFamily="50" charset="-34"/>
                <a:sym typeface="Fira Sans Extra Condensed Medium"/>
              </a:rPr>
              <a:t>100 %</a:t>
            </a:r>
            <a:endParaRPr sz="917" b="1" dirty="0">
              <a:solidFill>
                <a:srgbClr val="C00000"/>
              </a:solidFill>
              <a:latin typeface="Chulabhorn Likit Text" panose="00000500000000000000" pitchFamily="50" charset="-34"/>
              <a:ea typeface="Fira Sans Extra Condensed Medium"/>
              <a:cs typeface="Chulabhorn Likit Text" panose="00000500000000000000" pitchFamily="50" charset="-34"/>
              <a:sym typeface="Fira Sans Extra Condensed Medium"/>
            </a:endParaRPr>
          </a:p>
        </p:txBody>
      </p:sp>
      <p:sp>
        <p:nvSpPr>
          <p:cNvPr id="3" name="Google Shape;1346;p36">
            <a:extLst>
              <a:ext uri="{FF2B5EF4-FFF2-40B4-BE49-F238E27FC236}">
                <a16:creationId xmlns:a16="http://schemas.microsoft.com/office/drawing/2014/main" id="{9F2D370A-A924-E7D6-278A-4C0CFF816D7C}"/>
              </a:ext>
            </a:extLst>
          </p:cNvPr>
          <p:cNvSpPr txBox="1"/>
          <p:nvPr/>
        </p:nvSpPr>
        <p:spPr>
          <a:xfrm>
            <a:off x="4415414" y="1601782"/>
            <a:ext cx="451675" cy="3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01583" rIns="0" bIns="101583" anchor="ctr" anchorCtr="0">
            <a:noAutofit/>
          </a:bodyPr>
          <a:lstStyle/>
          <a:p>
            <a:pPr algn="ctr"/>
            <a:r>
              <a:rPr lang="th-TH" sz="917" b="1" dirty="0">
                <a:latin typeface="Chulabhorn Likit Text" panose="00000500000000000000" pitchFamily="50" charset="-34"/>
                <a:ea typeface="Fira Sans Extra Condensed Medium"/>
                <a:cs typeface="Chulabhorn Likit Text" panose="00000500000000000000" pitchFamily="50" charset="-34"/>
                <a:sym typeface="Fira Sans Extra Condensed Medium"/>
              </a:rPr>
              <a:t>91.60 </a:t>
            </a:r>
            <a:r>
              <a:rPr lang="en" sz="917" b="1" dirty="0">
                <a:latin typeface="Chulabhorn Likit Text" panose="00000500000000000000" pitchFamily="50" charset="-34"/>
                <a:ea typeface="Fira Sans Extra Condensed Medium"/>
                <a:cs typeface="Chulabhorn Likit Text" panose="00000500000000000000" pitchFamily="50" charset="-34"/>
                <a:sym typeface="Fira Sans Extra Condensed Medium"/>
              </a:rPr>
              <a:t>%</a:t>
            </a:r>
            <a:endParaRPr sz="917" b="1" dirty="0">
              <a:latin typeface="Chulabhorn Likit Text" panose="00000500000000000000" pitchFamily="50" charset="-34"/>
              <a:ea typeface="Fira Sans Extra Condensed Medium"/>
              <a:cs typeface="Chulabhorn Likit Text" panose="00000500000000000000" pitchFamily="50" charset="-34"/>
              <a:sym typeface="Fira Sans Extra Condensed Medium"/>
            </a:endParaRPr>
          </a:p>
        </p:txBody>
      </p:sp>
      <p:grpSp>
        <p:nvGrpSpPr>
          <p:cNvPr id="45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1" y="-30070"/>
            <a:ext cx="10193050" cy="575427"/>
            <a:chOff x="-29746" y="-164554"/>
            <a:chExt cx="9173747" cy="517884"/>
          </a:xfrm>
        </p:grpSpPr>
        <p:sp>
          <p:nvSpPr>
            <p:cNvPr id="46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47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200" b="1" dirty="0" smtClean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  4.1 </a:t>
              </a:r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รายงานผลการเบิกจ่ายตามแผนการดำเนินงานและแผนการใช้จ่ายงบประมาณ กองทุนพัฒนาบทบาทสตรี </a:t>
              </a:r>
              <a:r>
                <a:rPr lang="th-TH" sz="1200" b="1" dirty="0" smtClean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ประจำปี</a:t>
              </a:r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งบประมาณ พ.ศ. 2566</a:t>
              </a:r>
              <a:endPara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42" name="กลุ่ม 2">
            <a:extLst>
              <a:ext uri="{FF2B5EF4-FFF2-40B4-BE49-F238E27FC236}">
                <a16:creationId xmlns:a16="http://schemas.microsoft.com/office/drawing/2014/main" id="{C027032A-CE9A-7993-0CCF-5B1BDEA663D2}"/>
              </a:ext>
            </a:extLst>
          </p:cNvPr>
          <p:cNvGrpSpPr/>
          <p:nvPr/>
        </p:nvGrpSpPr>
        <p:grpSpPr>
          <a:xfrm>
            <a:off x="-23585" y="5154909"/>
            <a:ext cx="10183585" cy="694389"/>
            <a:chOff x="-23585" y="5154909"/>
            <a:chExt cx="10183585" cy="694389"/>
          </a:xfrm>
        </p:grpSpPr>
        <p:grpSp>
          <p:nvGrpSpPr>
            <p:cNvPr id="43" name="Group 47">
              <a:extLst>
                <a:ext uri="{FF2B5EF4-FFF2-40B4-BE49-F238E27FC236}">
                  <a16:creationId xmlns:a16="http://schemas.microsoft.com/office/drawing/2014/main" id="{AB7E3EB6-F042-334A-A264-F4A244A7753E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76" name="กลุ่ม 1">
                <a:extLst>
                  <a:ext uri="{FF2B5EF4-FFF2-40B4-BE49-F238E27FC236}">
                    <a16:creationId xmlns:a16="http://schemas.microsoft.com/office/drawing/2014/main" id="{94203019-9903-A276-68FB-C87FC0EEB0F6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78" name="กลุ่ม 7">
                  <a:extLst>
                    <a:ext uri="{FF2B5EF4-FFF2-40B4-BE49-F238E27FC236}">
                      <a16:creationId xmlns:a16="http://schemas.microsoft.com/office/drawing/2014/main" id="{EA03D8DA-6A6D-214A-3A89-5DF8598B5556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82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57497BCF-5C1B-2D64-880D-B89CABA50C25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83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275A36AF-3940-6D6A-7866-B126AB886DAC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84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94DDC179-8523-D980-64CF-E9E699834394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79" name="กลุ่ม 4">
                  <a:extLst>
                    <a:ext uri="{FF2B5EF4-FFF2-40B4-BE49-F238E27FC236}">
                      <a16:creationId xmlns:a16="http://schemas.microsoft.com/office/drawing/2014/main" id="{54FB9456-B4FF-1E6B-4B75-B3A76B463C00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80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41E57736-1B51-68E5-C6B4-954175B0F4CD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81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7958E424-5101-815E-F82E-09AE939D0DC1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77" name="รูปแบบอิสระ: รูปร่าง 49">
                <a:extLst>
                  <a:ext uri="{FF2B5EF4-FFF2-40B4-BE49-F238E27FC236}">
                    <a16:creationId xmlns:a16="http://schemas.microsoft.com/office/drawing/2014/main" id="{70520F47-BA78-2C17-DAF4-49EE6FC6150B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44" name="TextBox 7">
              <a:extLst>
                <a:ext uri="{FF2B5EF4-FFF2-40B4-BE49-F238E27FC236}">
                  <a16:creationId xmlns:a16="http://schemas.microsoft.com/office/drawing/2014/main" id="{7BC9F14C-C98B-1B40-ACEF-FA1F04E7E085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48" name="กลุ่ม 5">
              <a:extLst>
                <a:ext uri="{FF2B5EF4-FFF2-40B4-BE49-F238E27FC236}">
                  <a16:creationId xmlns:a16="http://schemas.microsoft.com/office/drawing/2014/main" id="{A0DC5B96-693A-6F8B-96DE-091FF65895DF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70" name="Group 7">
                <a:extLst>
                  <a:ext uri="{FF2B5EF4-FFF2-40B4-BE49-F238E27FC236}">
                    <a16:creationId xmlns:a16="http://schemas.microsoft.com/office/drawing/2014/main" id="{7B3C0152-1E9B-0420-D0F8-AE317BF19789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72" name="Freeform 71">
                  <a:extLst>
                    <a:ext uri="{FF2B5EF4-FFF2-40B4-BE49-F238E27FC236}">
                      <a16:creationId xmlns:a16="http://schemas.microsoft.com/office/drawing/2014/main" id="{A34A3685-96F2-7CA1-61BD-DF6CDAB950F9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  <p:sp>
              <p:nvSpPr>
                <p:cNvPr id="73" name="Freeform 72">
                  <a:extLst>
                    <a:ext uri="{FF2B5EF4-FFF2-40B4-BE49-F238E27FC236}">
                      <a16:creationId xmlns:a16="http://schemas.microsoft.com/office/drawing/2014/main" id="{20BD8E39-A1C6-ED7E-F714-A417FD46C498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74" name="Freeform 73">
                  <a:extLst>
                    <a:ext uri="{FF2B5EF4-FFF2-40B4-BE49-F238E27FC236}">
                      <a16:creationId xmlns:a16="http://schemas.microsoft.com/office/drawing/2014/main" id="{9A61DC43-FB63-01B3-7193-9004F47FE9F1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75" name="Freeform 12">
                  <a:extLst>
                    <a:ext uri="{FF2B5EF4-FFF2-40B4-BE49-F238E27FC236}">
                      <a16:creationId xmlns:a16="http://schemas.microsoft.com/office/drawing/2014/main" id="{C16FE239-9531-D8E2-AF58-1549552A64F2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pic>
            <p:nvPicPr>
              <p:cNvPr id="71" name="Picture 24">
                <a:extLst>
                  <a:ext uri="{FF2B5EF4-FFF2-40B4-BE49-F238E27FC236}">
                    <a16:creationId xmlns:a16="http://schemas.microsoft.com/office/drawing/2014/main" id="{96BAB470-9BA4-06BD-7D57-92CEE6DA72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417950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2">
            <a:extLst>
              <a:ext uri="{FF2B5EF4-FFF2-40B4-BE49-F238E27FC236}">
                <a16:creationId xmlns:a16="http://schemas.microsoft.com/office/drawing/2014/main" id="{2EA90F75-1F36-C5AA-270A-A054D51D3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868362"/>
              </p:ext>
            </p:extLst>
          </p:nvPr>
        </p:nvGraphicFramePr>
        <p:xfrm>
          <a:off x="295998" y="653367"/>
          <a:ext cx="9658230" cy="4567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5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7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71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47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1358">
                  <a:extLst>
                    <a:ext uri="{9D8B030D-6E8A-4147-A177-3AD203B41FA5}">
                      <a16:colId xmlns:a16="http://schemas.microsoft.com/office/drawing/2014/main" val="1470791809"/>
                    </a:ext>
                  </a:extLst>
                </a:gridCol>
                <a:gridCol w="1632031">
                  <a:extLst>
                    <a:ext uri="{9D8B030D-6E8A-4147-A177-3AD203B41FA5}">
                      <a16:colId xmlns:a16="http://schemas.microsoft.com/office/drawing/2014/main" val="3504360862"/>
                    </a:ext>
                  </a:extLst>
                </a:gridCol>
              </a:tblGrid>
              <a:tr h="452860"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spc="-7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งบประมาณจัดสรร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สูง/ต่ำ กว่าเป้าหมาย</a:t>
                      </a:r>
                      <a:b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ผลการเบิกจ่ายไตรมาส 4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คงเหลืองบประมาณ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470">
                <a:tc vMerge="1">
                  <a:txBody>
                    <a:bodyPr/>
                    <a:lstStyle/>
                    <a:p>
                      <a:pPr algn="ctr"/>
                      <a:endParaRPr lang="th-TH" sz="13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th-TH" sz="13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 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840699"/>
                  </a:ext>
                </a:extLst>
              </a:tr>
              <a:tr h="41193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สุรินทร์ </a:t>
                      </a:r>
                      <a:r>
                        <a:rPr lang="th-TH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*</a:t>
                      </a:r>
                      <a:endParaRPr lang="th-TH" sz="1200" b="1" i="0" u="none" strike="noStrike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18,552,265.00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18,529,505.40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99.88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-0.12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22,759.60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81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กาญจนบุรี </a:t>
                      </a:r>
                      <a:r>
                        <a:rPr lang="th-TH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*</a:t>
                      </a:r>
                      <a:endParaRPr lang="th-TH" sz="1800" b="1" i="0" u="none" strike="noStrike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13,459,215.00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13,353,711.02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99.22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-0.78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105,503.98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58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แพร่ </a:t>
                      </a:r>
                      <a:r>
                        <a:rPr lang="th-TH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*</a:t>
                      </a:r>
                      <a:endParaRPr lang="th-TH" sz="1800" b="1" i="0" u="none" strike="noStrike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11,859,080.00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11,765,684.35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99.21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-0.79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93,395.65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เพชรบูรณ์ </a:t>
                      </a:r>
                      <a:r>
                        <a:rPr lang="th-TH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15,009,501.00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14,871,484.00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99.08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-0.92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138,017.00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สุโขทัย </a:t>
                      </a:r>
                      <a:r>
                        <a:rPr lang="th-TH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*</a:t>
                      </a:r>
                      <a:endParaRPr lang="th-TH" sz="1400" b="1" i="0" u="none" strike="noStrike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14,190,415.00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14,042,938.00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98.96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-1.04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147,477.00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พิษณุโลก </a:t>
                      </a:r>
                      <a:endParaRPr lang="th-TH" sz="1200" b="1" i="0" u="none" strike="noStrike" dirty="0" smtClean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9,605,590.00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9,499,487.00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98.90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-1.10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106,103.00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ตรัง</a:t>
                      </a:r>
                      <a:r>
                        <a:rPr lang="th-TH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*</a:t>
                      </a:r>
                      <a:endParaRPr lang="th-TH" sz="1200" b="1" i="0" u="none" strike="noStrike" dirty="0" smtClean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10,908,290.00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10,778,557.06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98.81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-1.19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129,732.94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ชัยภูมิ </a:t>
                      </a:r>
                      <a:r>
                        <a:rPr lang="th-TH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*</a:t>
                      </a:r>
                      <a:endParaRPr lang="th-TH" sz="1200" b="1" i="0" u="none" strike="noStrike" dirty="0" smtClean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19,788,880.00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19,513,788.00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98.61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-1.39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275,092.00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สมุทรสาคร </a:t>
                      </a:r>
                      <a:r>
                        <a:rPr lang="th-TH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*</a:t>
                      </a:r>
                      <a:endParaRPr lang="th-TH" sz="1200" b="1" i="0" u="none" strike="noStrike" dirty="0" smtClean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12,132,905.00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11,938,887.80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98.40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-1.60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194,017.20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6197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เชียงราย </a:t>
                      </a:r>
                      <a:r>
                        <a:rPr lang="th-TH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*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13,783,390.00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13,559,422.00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98.38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-1.62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223,968.00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29" name="กลุ่ม 25">
            <a:extLst>
              <a:ext uri="{FF2B5EF4-FFF2-40B4-BE49-F238E27FC236}">
                <a16:creationId xmlns:a16="http://schemas.microsoft.com/office/drawing/2014/main" id="{7D06518B-9B45-4201-A300-3BEEF5DCD03B}"/>
              </a:ext>
            </a:extLst>
          </p:cNvPr>
          <p:cNvGrpSpPr/>
          <p:nvPr/>
        </p:nvGrpSpPr>
        <p:grpSpPr>
          <a:xfrm>
            <a:off x="-23582" y="-19382"/>
            <a:ext cx="10201628" cy="562646"/>
            <a:chOff x="-21224" y="-57269"/>
            <a:chExt cx="9181465" cy="506381"/>
          </a:xfrm>
        </p:grpSpPr>
        <p:sp>
          <p:nvSpPr>
            <p:cNvPr id="30" name="รูปแบบอิสระ: รูปร่าง 62">
              <a:extLst>
                <a:ext uri="{FF2B5EF4-FFF2-40B4-BE49-F238E27FC236}">
                  <a16:creationId xmlns:a16="http://schemas.microsoft.com/office/drawing/2014/main" id="{763F6E50-E3DE-4F2F-B389-800C6A2058F9}"/>
                </a:ext>
              </a:extLst>
            </p:cNvPr>
            <p:cNvSpPr/>
            <p:nvPr/>
          </p:nvSpPr>
          <p:spPr>
            <a:xfrm rot="10800000">
              <a:off x="-21224" y="301194"/>
              <a:ext cx="9181465" cy="147918"/>
            </a:xfrm>
            <a:prstGeom prst="rect">
              <a:avLst/>
            </a:pr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 dirty="0"/>
            </a:p>
          </p:txBody>
        </p:sp>
        <p:sp>
          <p:nvSpPr>
            <p:cNvPr id="31" name="สี่เหลี่ยมผืนผ้า 11">
              <a:extLst>
                <a:ext uri="{FF2B5EF4-FFF2-40B4-BE49-F238E27FC236}">
                  <a16:creationId xmlns:a16="http://schemas.microsoft.com/office/drawing/2014/main" id="{F9F4841F-3BBC-4457-AA88-3D070EC45B06}"/>
                </a:ext>
              </a:extLst>
            </p:cNvPr>
            <p:cNvSpPr/>
            <p:nvPr/>
          </p:nvSpPr>
          <p:spPr>
            <a:xfrm>
              <a:off x="0" y="-57269"/>
              <a:ext cx="9160241" cy="40481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4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การเบิกจ่ายงบประมาณกองทุนพัฒนาบทบาทสตรี ประจำปีงบประมาณ พ.ศ. 2566 (ข้อมูล ณ 29 สิงหาคม 2566) (ต่อ)</a:t>
              </a:r>
            </a:p>
          </p:txBody>
        </p:sp>
      </p:grpSp>
      <p:grpSp>
        <p:nvGrpSpPr>
          <p:cNvPr id="23" name="กลุ่ม 2">
            <a:extLst>
              <a:ext uri="{FF2B5EF4-FFF2-40B4-BE49-F238E27FC236}">
                <a16:creationId xmlns:a16="http://schemas.microsoft.com/office/drawing/2014/main" id="{C027032A-CE9A-7993-0CCF-5B1BDEA663D2}"/>
              </a:ext>
            </a:extLst>
          </p:cNvPr>
          <p:cNvGrpSpPr/>
          <p:nvPr/>
        </p:nvGrpSpPr>
        <p:grpSpPr>
          <a:xfrm>
            <a:off x="-23585" y="5154909"/>
            <a:ext cx="10183585" cy="694389"/>
            <a:chOff x="-23585" y="5154909"/>
            <a:chExt cx="10183585" cy="694389"/>
          </a:xfrm>
        </p:grpSpPr>
        <p:grpSp>
          <p:nvGrpSpPr>
            <p:cNvPr id="24" name="Group 47">
              <a:extLst>
                <a:ext uri="{FF2B5EF4-FFF2-40B4-BE49-F238E27FC236}">
                  <a16:creationId xmlns:a16="http://schemas.microsoft.com/office/drawing/2014/main" id="{AB7E3EB6-F042-334A-A264-F4A244A7753E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36" name="กลุ่ม 1">
                <a:extLst>
                  <a:ext uri="{FF2B5EF4-FFF2-40B4-BE49-F238E27FC236}">
                    <a16:creationId xmlns:a16="http://schemas.microsoft.com/office/drawing/2014/main" id="{94203019-9903-A276-68FB-C87FC0EEB0F6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38" name="กลุ่ม 7">
                  <a:extLst>
                    <a:ext uri="{FF2B5EF4-FFF2-40B4-BE49-F238E27FC236}">
                      <a16:creationId xmlns:a16="http://schemas.microsoft.com/office/drawing/2014/main" id="{EA03D8DA-6A6D-214A-3A89-5DF8598B5556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42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57497BCF-5C1B-2D64-880D-B89CABA50C25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3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275A36AF-3940-6D6A-7866-B126AB886DAC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4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94DDC179-8523-D980-64CF-E9E699834394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39" name="กลุ่ม 4">
                  <a:extLst>
                    <a:ext uri="{FF2B5EF4-FFF2-40B4-BE49-F238E27FC236}">
                      <a16:creationId xmlns:a16="http://schemas.microsoft.com/office/drawing/2014/main" id="{54FB9456-B4FF-1E6B-4B75-B3A76B463C00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40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41E57736-1B51-68E5-C6B4-954175B0F4CD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41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7958E424-5101-815E-F82E-09AE939D0DC1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37" name="รูปแบบอิสระ: รูปร่าง 49">
                <a:extLst>
                  <a:ext uri="{FF2B5EF4-FFF2-40B4-BE49-F238E27FC236}">
                    <a16:creationId xmlns:a16="http://schemas.microsoft.com/office/drawing/2014/main" id="{70520F47-BA78-2C17-DAF4-49EE6FC6150B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7BC9F14C-C98B-1B40-ACEF-FA1F04E7E085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26" name="กลุ่ม 5">
              <a:extLst>
                <a:ext uri="{FF2B5EF4-FFF2-40B4-BE49-F238E27FC236}">
                  <a16:creationId xmlns:a16="http://schemas.microsoft.com/office/drawing/2014/main" id="{A0DC5B96-693A-6F8B-96DE-091FF65895DF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27" name="Group 7">
                <a:extLst>
                  <a:ext uri="{FF2B5EF4-FFF2-40B4-BE49-F238E27FC236}">
                    <a16:creationId xmlns:a16="http://schemas.microsoft.com/office/drawing/2014/main" id="{7B3C0152-1E9B-0420-D0F8-AE317BF19789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A34A3685-96F2-7CA1-61BD-DF6CDAB950F9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20BD8E39-A1C6-ED7E-F714-A417FD46C498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9A61DC43-FB63-01B3-7193-9004F47FE9F1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5" name="Freeform 12">
                  <a:extLst>
                    <a:ext uri="{FF2B5EF4-FFF2-40B4-BE49-F238E27FC236}">
                      <a16:creationId xmlns:a16="http://schemas.microsoft.com/office/drawing/2014/main" id="{C16FE239-9531-D8E2-AF58-1549552A64F2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pic>
            <p:nvPicPr>
              <p:cNvPr id="28" name="Picture 24">
                <a:extLst>
                  <a:ext uri="{FF2B5EF4-FFF2-40B4-BE49-F238E27FC236}">
                    <a16:creationId xmlns:a16="http://schemas.microsoft.com/office/drawing/2014/main" id="{96BAB470-9BA4-06BD-7D57-92CEE6DA72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0577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2">
            <a:extLst>
              <a:ext uri="{FF2B5EF4-FFF2-40B4-BE49-F238E27FC236}">
                <a16:creationId xmlns:a16="http://schemas.microsoft.com/office/drawing/2014/main" id="{2EA90F75-1F36-C5AA-270A-A054D51D3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175948"/>
              </p:ext>
            </p:extLst>
          </p:nvPr>
        </p:nvGraphicFramePr>
        <p:xfrm>
          <a:off x="295998" y="653367"/>
          <a:ext cx="9611931" cy="4567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6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84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01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96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03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71952">
                  <a:extLst>
                    <a:ext uri="{9D8B030D-6E8A-4147-A177-3AD203B41FA5}">
                      <a16:colId xmlns:a16="http://schemas.microsoft.com/office/drawing/2014/main" val="1470791809"/>
                    </a:ext>
                  </a:extLst>
                </a:gridCol>
                <a:gridCol w="1564882">
                  <a:extLst>
                    <a:ext uri="{9D8B030D-6E8A-4147-A177-3AD203B41FA5}">
                      <a16:colId xmlns:a16="http://schemas.microsoft.com/office/drawing/2014/main" val="3504360862"/>
                    </a:ext>
                  </a:extLst>
                </a:gridCol>
              </a:tblGrid>
              <a:tr h="452860"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spc="-7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งบประมาณจัดสรร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สูง/ต่ำ กว่าเป้าหมาย</a:t>
                      </a:r>
                      <a:b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ผลการเบิกจ่ายไตรมาส 4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คงเหลืองบประมาณ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470">
                <a:tc vMerge="1">
                  <a:txBody>
                    <a:bodyPr/>
                    <a:lstStyle/>
                    <a:p>
                      <a:pPr algn="ctr"/>
                      <a:endParaRPr lang="th-TH" sz="13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th-TH" sz="13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 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840699"/>
                  </a:ext>
                </a:extLst>
              </a:tr>
              <a:tr h="41193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อุตรดิตถ์ </a:t>
                      </a:r>
                      <a:r>
                        <a:rPr lang="th-TH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*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8,919,805.00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8,758,252.30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98.19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    1.81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161,552.70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81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พิจิตร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12,012,780.00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11,763,363.20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97.92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  2.08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249,416.80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58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มหาสารคาม </a:t>
                      </a:r>
                      <a:r>
                        <a:rPr lang="th-TH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*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16,511,815.00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16,154,900.37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97.84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   2.16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356,914.63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อุทัยธานี </a:t>
                      </a:r>
                      <a:r>
                        <a:rPr lang="th-TH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*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10,750,380.00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10,499,086.00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97.66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   2.34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251,294.00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ร้อยเอ็ด </a:t>
                      </a:r>
                      <a:r>
                        <a:rPr lang="th-TH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*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15,058,340.00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14,684,517.50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97.52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   2.48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373,822.50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นครสวรรค์ </a:t>
                      </a:r>
                      <a:r>
                        <a:rPr lang="th-TH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*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10,064,915.00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9,810,328.13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97.47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   2.53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254,586.87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ตาก </a:t>
                      </a:r>
                      <a:r>
                        <a:rPr lang="th-TH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*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13,764,915.00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13,413,290.30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97.45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   2.55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351,624.70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อ่างทอง </a:t>
                      </a:r>
                      <a:r>
                        <a:rPr lang="th-TH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*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14,499,415.00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14,120,529.80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97.39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   2.61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378,885.20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ยโสธร </a:t>
                      </a:r>
                      <a:r>
                        <a:rPr lang="th-TH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*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12,926,555.00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12,580,750.18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97.32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  2.68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345,804.82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ประจวบคีรีขันธ์ </a:t>
                      </a:r>
                      <a:r>
                        <a:rPr lang="th-TH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*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14,789,380.00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14,389,341.09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97.30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   2.70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400,038.91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29" name="กลุ่ม 25">
            <a:extLst>
              <a:ext uri="{FF2B5EF4-FFF2-40B4-BE49-F238E27FC236}">
                <a16:creationId xmlns:a16="http://schemas.microsoft.com/office/drawing/2014/main" id="{7D06518B-9B45-4201-A300-3BEEF5DCD03B}"/>
              </a:ext>
            </a:extLst>
          </p:cNvPr>
          <p:cNvGrpSpPr/>
          <p:nvPr/>
        </p:nvGrpSpPr>
        <p:grpSpPr>
          <a:xfrm>
            <a:off x="-23582" y="-19382"/>
            <a:ext cx="10201628" cy="562646"/>
            <a:chOff x="-21224" y="-57269"/>
            <a:chExt cx="9181465" cy="506381"/>
          </a:xfrm>
        </p:grpSpPr>
        <p:sp>
          <p:nvSpPr>
            <p:cNvPr id="30" name="รูปแบบอิสระ: รูปร่าง 62">
              <a:extLst>
                <a:ext uri="{FF2B5EF4-FFF2-40B4-BE49-F238E27FC236}">
                  <a16:creationId xmlns:a16="http://schemas.microsoft.com/office/drawing/2014/main" id="{763F6E50-E3DE-4F2F-B389-800C6A2058F9}"/>
                </a:ext>
              </a:extLst>
            </p:cNvPr>
            <p:cNvSpPr/>
            <p:nvPr/>
          </p:nvSpPr>
          <p:spPr>
            <a:xfrm rot="10800000">
              <a:off x="-21224" y="301194"/>
              <a:ext cx="9181465" cy="147918"/>
            </a:xfrm>
            <a:prstGeom prst="rect">
              <a:avLst/>
            </a:pr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 dirty="0"/>
            </a:p>
          </p:txBody>
        </p:sp>
        <p:sp>
          <p:nvSpPr>
            <p:cNvPr id="31" name="สี่เหลี่ยมผืนผ้า 11">
              <a:extLst>
                <a:ext uri="{FF2B5EF4-FFF2-40B4-BE49-F238E27FC236}">
                  <a16:creationId xmlns:a16="http://schemas.microsoft.com/office/drawing/2014/main" id="{F9F4841F-3BBC-4457-AA88-3D070EC45B06}"/>
                </a:ext>
              </a:extLst>
            </p:cNvPr>
            <p:cNvSpPr/>
            <p:nvPr/>
          </p:nvSpPr>
          <p:spPr>
            <a:xfrm>
              <a:off x="0" y="-57269"/>
              <a:ext cx="9160241" cy="40481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4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การเบิกจ่ายงบประมาณกองทุนพัฒนาบทบาทสตรี ประจำปีงบประมาณ พ.ศ. 2566 (ข้อมูล ณ 29 สิงหาคม 2566) (ต่อ)</a:t>
              </a:r>
            </a:p>
          </p:txBody>
        </p:sp>
      </p:grpSp>
      <p:grpSp>
        <p:nvGrpSpPr>
          <p:cNvPr id="23" name="กลุ่ม 2">
            <a:extLst>
              <a:ext uri="{FF2B5EF4-FFF2-40B4-BE49-F238E27FC236}">
                <a16:creationId xmlns:a16="http://schemas.microsoft.com/office/drawing/2014/main" id="{C027032A-CE9A-7993-0CCF-5B1BDEA663D2}"/>
              </a:ext>
            </a:extLst>
          </p:cNvPr>
          <p:cNvGrpSpPr/>
          <p:nvPr/>
        </p:nvGrpSpPr>
        <p:grpSpPr>
          <a:xfrm>
            <a:off x="-23585" y="5154909"/>
            <a:ext cx="10183585" cy="694389"/>
            <a:chOff x="-23585" y="5154909"/>
            <a:chExt cx="10183585" cy="694389"/>
          </a:xfrm>
        </p:grpSpPr>
        <p:grpSp>
          <p:nvGrpSpPr>
            <p:cNvPr id="24" name="Group 47">
              <a:extLst>
                <a:ext uri="{FF2B5EF4-FFF2-40B4-BE49-F238E27FC236}">
                  <a16:creationId xmlns:a16="http://schemas.microsoft.com/office/drawing/2014/main" id="{AB7E3EB6-F042-334A-A264-F4A244A7753E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36" name="กลุ่ม 1">
                <a:extLst>
                  <a:ext uri="{FF2B5EF4-FFF2-40B4-BE49-F238E27FC236}">
                    <a16:creationId xmlns:a16="http://schemas.microsoft.com/office/drawing/2014/main" id="{94203019-9903-A276-68FB-C87FC0EEB0F6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38" name="กลุ่ม 7">
                  <a:extLst>
                    <a:ext uri="{FF2B5EF4-FFF2-40B4-BE49-F238E27FC236}">
                      <a16:creationId xmlns:a16="http://schemas.microsoft.com/office/drawing/2014/main" id="{EA03D8DA-6A6D-214A-3A89-5DF8598B5556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42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57497BCF-5C1B-2D64-880D-B89CABA50C25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3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275A36AF-3940-6D6A-7866-B126AB886DAC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4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94DDC179-8523-D980-64CF-E9E699834394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39" name="กลุ่ม 4">
                  <a:extLst>
                    <a:ext uri="{FF2B5EF4-FFF2-40B4-BE49-F238E27FC236}">
                      <a16:creationId xmlns:a16="http://schemas.microsoft.com/office/drawing/2014/main" id="{54FB9456-B4FF-1E6B-4B75-B3A76B463C00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40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41E57736-1B51-68E5-C6B4-954175B0F4CD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41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7958E424-5101-815E-F82E-09AE939D0DC1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37" name="รูปแบบอิสระ: รูปร่าง 49">
                <a:extLst>
                  <a:ext uri="{FF2B5EF4-FFF2-40B4-BE49-F238E27FC236}">
                    <a16:creationId xmlns:a16="http://schemas.microsoft.com/office/drawing/2014/main" id="{70520F47-BA78-2C17-DAF4-49EE6FC6150B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7BC9F14C-C98B-1B40-ACEF-FA1F04E7E085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26" name="กลุ่ม 5">
              <a:extLst>
                <a:ext uri="{FF2B5EF4-FFF2-40B4-BE49-F238E27FC236}">
                  <a16:creationId xmlns:a16="http://schemas.microsoft.com/office/drawing/2014/main" id="{A0DC5B96-693A-6F8B-96DE-091FF65895DF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27" name="Group 7">
                <a:extLst>
                  <a:ext uri="{FF2B5EF4-FFF2-40B4-BE49-F238E27FC236}">
                    <a16:creationId xmlns:a16="http://schemas.microsoft.com/office/drawing/2014/main" id="{7B3C0152-1E9B-0420-D0F8-AE317BF19789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A34A3685-96F2-7CA1-61BD-DF6CDAB950F9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20BD8E39-A1C6-ED7E-F714-A417FD46C498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9A61DC43-FB63-01B3-7193-9004F47FE9F1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5" name="Freeform 12">
                  <a:extLst>
                    <a:ext uri="{FF2B5EF4-FFF2-40B4-BE49-F238E27FC236}">
                      <a16:creationId xmlns:a16="http://schemas.microsoft.com/office/drawing/2014/main" id="{C16FE239-9531-D8E2-AF58-1549552A64F2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pic>
            <p:nvPicPr>
              <p:cNvPr id="28" name="Picture 24">
                <a:extLst>
                  <a:ext uri="{FF2B5EF4-FFF2-40B4-BE49-F238E27FC236}">
                    <a16:creationId xmlns:a16="http://schemas.microsoft.com/office/drawing/2014/main" id="{96BAB470-9BA4-06BD-7D57-92CEE6DA72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239076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2">
            <a:extLst>
              <a:ext uri="{FF2B5EF4-FFF2-40B4-BE49-F238E27FC236}">
                <a16:creationId xmlns:a16="http://schemas.microsoft.com/office/drawing/2014/main" id="{2EA90F75-1F36-C5AA-270A-A054D51D3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739103"/>
              </p:ext>
            </p:extLst>
          </p:nvPr>
        </p:nvGraphicFramePr>
        <p:xfrm>
          <a:off x="295998" y="653367"/>
          <a:ext cx="9600357" cy="4567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5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167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8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77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930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52383">
                  <a:extLst>
                    <a:ext uri="{9D8B030D-6E8A-4147-A177-3AD203B41FA5}">
                      <a16:colId xmlns:a16="http://schemas.microsoft.com/office/drawing/2014/main" val="1470791809"/>
                    </a:ext>
                  </a:extLst>
                </a:gridCol>
                <a:gridCol w="1480313">
                  <a:extLst>
                    <a:ext uri="{9D8B030D-6E8A-4147-A177-3AD203B41FA5}">
                      <a16:colId xmlns:a16="http://schemas.microsoft.com/office/drawing/2014/main" val="3504360862"/>
                    </a:ext>
                  </a:extLst>
                </a:gridCol>
              </a:tblGrid>
              <a:tr h="452860"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spc="-7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งบประมาณจัดสรร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สูง/ต่ำ กว่าเป้าหมาย</a:t>
                      </a:r>
                      <a:b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ผลการเบิกจ่ายไตรมาส 4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คงเหลืองบประมาณ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470">
                <a:tc vMerge="1">
                  <a:txBody>
                    <a:bodyPr/>
                    <a:lstStyle/>
                    <a:p>
                      <a:pPr algn="ctr"/>
                      <a:endParaRPr lang="th-TH" sz="13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th-TH" sz="13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 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840699"/>
                  </a:ext>
                </a:extLst>
              </a:tr>
              <a:tr h="41193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ระยอง </a:t>
                      </a:r>
                      <a:r>
                        <a:rPr lang="th-TH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*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11,252,350.00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10,944,635.64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97.27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   2.73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307,714.36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81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ปัตตานี </a:t>
                      </a:r>
                      <a:r>
                        <a:rPr lang="th-TH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*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10,849,942.00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10,515,323.05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96.92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  3.08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334,618.95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58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ศรีสะเกษ </a:t>
                      </a:r>
                      <a:r>
                        <a:rPr lang="th-TH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*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14,090,910.00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13,648,898.00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96.86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   3.14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442,012.00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หนองคาย </a:t>
                      </a:r>
                      <a:r>
                        <a:rPr lang="th-TH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*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10,385,255.00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10,052,130.70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96.79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   3.21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333,124.30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เชียงใหม่ </a:t>
                      </a:r>
                      <a:r>
                        <a:rPr lang="th-TH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*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21,426,757.00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20,724,314.82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96.72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  3.28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702,442.18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บึงกาฬ </a:t>
                      </a:r>
                      <a:r>
                        <a:rPr lang="th-TH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*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8,716,780.00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8,425,203.25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96.65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  3.35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291,576.75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พระนครศรีอยุธยา </a:t>
                      </a:r>
                      <a:r>
                        <a:rPr lang="th-TH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*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12,391,190.00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11,974,239.94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96.64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  3.36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416,950.06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บุรีรัมย์ </a:t>
                      </a:r>
                      <a:r>
                        <a:rPr lang="th-TH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*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16,579,765.00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15,990,150.63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96.44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  3.56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589,614.37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ปราจีนบุรี </a:t>
                      </a:r>
                      <a:r>
                        <a:rPr lang="th-TH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*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10,329,290.00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9,960,900.81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96.43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   3.57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368,389.19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ลำพูน </a:t>
                      </a:r>
                      <a:r>
                        <a:rPr lang="th-TH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*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9,159,405.00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8,810,304.00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96.19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   3.81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349,101.00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29" name="กลุ่ม 25">
            <a:extLst>
              <a:ext uri="{FF2B5EF4-FFF2-40B4-BE49-F238E27FC236}">
                <a16:creationId xmlns:a16="http://schemas.microsoft.com/office/drawing/2014/main" id="{7D06518B-9B45-4201-A300-3BEEF5DCD03B}"/>
              </a:ext>
            </a:extLst>
          </p:cNvPr>
          <p:cNvGrpSpPr/>
          <p:nvPr/>
        </p:nvGrpSpPr>
        <p:grpSpPr>
          <a:xfrm>
            <a:off x="-23582" y="-19382"/>
            <a:ext cx="10201628" cy="562646"/>
            <a:chOff x="-21224" y="-57269"/>
            <a:chExt cx="9181465" cy="506381"/>
          </a:xfrm>
        </p:grpSpPr>
        <p:sp>
          <p:nvSpPr>
            <p:cNvPr id="30" name="รูปแบบอิสระ: รูปร่าง 62">
              <a:extLst>
                <a:ext uri="{FF2B5EF4-FFF2-40B4-BE49-F238E27FC236}">
                  <a16:creationId xmlns:a16="http://schemas.microsoft.com/office/drawing/2014/main" id="{763F6E50-E3DE-4F2F-B389-800C6A2058F9}"/>
                </a:ext>
              </a:extLst>
            </p:cNvPr>
            <p:cNvSpPr/>
            <p:nvPr/>
          </p:nvSpPr>
          <p:spPr>
            <a:xfrm rot="10800000">
              <a:off x="-21224" y="301194"/>
              <a:ext cx="9181465" cy="147918"/>
            </a:xfrm>
            <a:prstGeom prst="rect">
              <a:avLst/>
            </a:pr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 dirty="0"/>
            </a:p>
          </p:txBody>
        </p:sp>
        <p:sp>
          <p:nvSpPr>
            <p:cNvPr id="31" name="สี่เหลี่ยมผืนผ้า 11">
              <a:extLst>
                <a:ext uri="{FF2B5EF4-FFF2-40B4-BE49-F238E27FC236}">
                  <a16:creationId xmlns:a16="http://schemas.microsoft.com/office/drawing/2014/main" id="{F9F4841F-3BBC-4457-AA88-3D070EC45B06}"/>
                </a:ext>
              </a:extLst>
            </p:cNvPr>
            <p:cNvSpPr/>
            <p:nvPr/>
          </p:nvSpPr>
          <p:spPr>
            <a:xfrm>
              <a:off x="0" y="-57269"/>
              <a:ext cx="9160241" cy="40481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4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การเบิกจ่ายงบประมาณกองทุนพัฒนาบทบาทสตรี ประจำปีงบประมาณ พ.ศ. 2566 (ข้อมูล ณ 29 สิงหาคม 2566) (ต่อ)</a:t>
              </a:r>
            </a:p>
          </p:txBody>
        </p:sp>
      </p:grpSp>
      <p:grpSp>
        <p:nvGrpSpPr>
          <p:cNvPr id="23" name="กลุ่ม 2">
            <a:extLst>
              <a:ext uri="{FF2B5EF4-FFF2-40B4-BE49-F238E27FC236}">
                <a16:creationId xmlns:a16="http://schemas.microsoft.com/office/drawing/2014/main" id="{C027032A-CE9A-7993-0CCF-5B1BDEA663D2}"/>
              </a:ext>
            </a:extLst>
          </p:cNvPr>
          <p:cNvGrpSpPr/>
          <p:nvPr/>
        </p:nvGrpSpPr>
        <p:grpSpPr>
          <a:xfrm>
            <a:off x="-23585" y="5154909"/>
            <a:ext cx="10183585" cy="694389"/>
            <a:chOff x="-23585" y="5154909"/>
            <a:chExt cx="10183585" cy="694389"/>
          </a:xfrm>
        </p:grpSpPr>
        <p:grpSp>
          <p:nvGrpSpPr>
            <p:cNvPr id="24" name="Group 47">
              <a:extLst>
                <a:ext uri="{FF2B5EF4-FFF2-40B4-BE49-F238E27FC236}">
                  <a16:creationId xmlns:a16="http://schemas.microsoft.com/office/drawing/2014/main" id="{AB7E3EB6-F042-334A-A264-F4A244A7753E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36" name="กลุ่ม 1">
                <a:extLst>
                  <a:ext uri="{FF2B5EF4-FFF2-40B4-BE49-F238E27FC236}">
                    <a16:creationId xmlns:a16="http://schemas.microsoft.com/office/drawing/2014/main" id="{94203019-9903-A276-68FB-C87FC0EEB0F6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38" name="กลุ่ม 7">
                  <a:extLst>
                    <a:ext uri="{FF2B5EF4-FFF2-40B4-BE49-F238E27FC236}">
                      <a16:creationId xmlns:a16="http://schemas.microsoft.com/office/drawing/2014/main" id="{EA03D8DA-6A6D-214A-3A89-5DF8598B5556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42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57497BCF-5C1B-2D64-880D-B89CABA50C25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3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275A36AF-3940-6D6A-7866-B126AB886DAC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4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94DDC179-8523-D980-64CF-E9E699834394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39" name="กลุ่ม 4">
                  <a:extLst>
                    <a:ext uri="{FF2B5EF4-FFF2-40B4-BE49-F238E27FC236}">
                      <a16:creationId xmlns:a16="http://schemas.microsoft.com/office/drawing/2014/main" id="{54FB9456-B4FF-1E6B-4B75-B3A76B463C00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40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41E57736-1B51-68E5-C6B4-954175B0F4CD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41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7958E424-5101-815E-F82E-09AE939D0DC1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37" name="รูปแบบอิสระ: รูปร่าง 49">
                <a:extLst>
                  <a:ext uri="{FF2B5EF4-FFF2-40B4-BE49-F238E27FC236}">
                    <a16:creationId xmlns:a16="http://schemas.microsoft.com/office/drawing/2014/main" id="{70520F47-BA78-2C17-DAF4-49EE6FC6150B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7BC9F14C-C98B-1B40-ACEF-FA1F04E7E085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26" name="กลุ่ม 5">
              <a:extLst>
                <a:ext uri="{FF2B5EF4-FFF2-40B4-BE49-F238E27FC236}">
                  <a16:creationId xmlns:a16="http://schemas.microsoft.com/office/drawing/2014/main" id="{A0DC5B96-693A-6F8B-96DE-091FF65895DF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27" name="Group 7">
                <a:extLst>
                  <a:ext uri="{FF2B5EF4-FFF2-40B4-BE49-F238E27FC236}">
                    <a16:creationId xmlns:a16="http://schemas.microsoft.com/office/drawing/2014/main" id="{7B3C0152-1E9B-0420-D0F8-AE317BF19789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A34A3685-96F2-7CA1-61BD-DF6CDAB950F9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20BD8E39-A1C6-ED7E-F714-A417FD46C498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9A61DC43-FB63-01B3-7193-9004F47FE9F1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5" name="Freeform 12">
                  <a:extLst>
                    <a:ext uri="{FF2B5EF4-FFF2-40B4-BE49-F238E27FC236}">
                      <a16:creationId xmlns:a16="http://schemas.microsoft.com/office/drawing/2014/main" id="{C16FE239-9531-D8E2-AF58-1549552A64F2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pic>
            <p:nvPicPr>
              <p:cNvPr id="28" name="Picture 24">
                <a:extLst>
                  <a:ext uri="{FF2B5EF4-FFF2-40B4-BE49-F238E27FC236}">
                    <a16:creationId xmlns:a16="http://schemas.microsoft.com/office/drawing/2014/main" id="{96BAB470-9BA4-06BD-7D57-92CEE6DA72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56567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2">
            <a:extLst>
              <a:ext uri="{FF2B5EF4-FFF2-40B4-BE49-F238E27FC236}">
                <a16:creationId xmlns:a16="http://schemas.microsoft.com/office/drawing/2014/main" id="{2EA90F75-1F36-C5AA-270A-A054D51D3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1238590"/>
              </p:ext>
            </p:extLst>
          </p:nvPr>
        </p:nvGraphicFramePr>
        <p:xfrm>
          <a:off x="295998" y="653367"/>
          <a:ext cx="9635079" cy="4567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82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18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39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34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25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05680">
                  <a:extLst>
                    <a:ext uri="{9D8B030D-6E8A-4147-A177-3AD203B41FA5}">
                      <a16:colId xmlns:a16="http://schemas.microsoft.com/office/drawing/2014/main" val="1470791809"/>
                    </a:ext>
                  </a:extLst>
                </a:gridCol>
                <a:gridCol w="1539431">
                  <a:extLst>
                    <a:ext uri="{9D8B030D-6E8A-4147-A177-3AD203B41FA5}">
                      <a16:colId xmlns:a16="http://schemas.microsoft.com/office/drawing/2014/main" val="3504360862"/>
                    </a:ext>
                  </a:extLst>
                </a:gridCol>
              </a:tblGrid>
              <a:tr h="452860"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spc="-7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งบประมาณจัดสรร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สูง/ต่ำ กว่าเป้าหมาย</a:t>
                      </a:r>
                      <a:b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ผลการเบิกจ่ายไตรมาส 4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คงเหลืองบประมาณ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470">
                <a:tc vMerge="1">
                  <a:txBody>
                    <a:bodyPr/>
                    <a:lstStyle/>
                    <a:p>
                      <a:pPr algn="ctr"/>
                      <a:endParaRPr lang="th-TH" sz="13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th-TH" sz="13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 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840699"/>
                  </a:ext>
                </a:extLst>
              </a:tr>
              <a:tr h="41193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มุกดาหาร </a:t>
                      </a:r>
                      <a:r>
                        <a:rPr lang="th-TH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*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8,182,135.00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7,826,177.44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95.65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   4.35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355,957.56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81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สระบุรี </a:t>
                      </a:r>
                      <a:r>
                        <a:rPr lang="th-TH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*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14,406,215.00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13,778,748.00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95.64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  4.36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627,467.00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58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กระบี่ </a:t>
                      </a:r>
                      <a:r>
                        <a:rPr lang="th-TH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*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6,292,855.00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6,003,357.66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95.40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  4.60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289,497.34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ราชบุรี </a:t>
                      </a:r>
                      <a:r>
                        <a:rPr lang="th-TH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*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13,281,515.00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12,666,545.46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95.37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  4.63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614,969.54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นครศรีธรรมราช </a:t>
                      </a:r>
                      <a:r>
                        <a:rPr lang="th-TH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*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14,192,565.00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13,518,013.00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95.25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   4.75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674,552.00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สงขลา </a:t>
                      </a:r>
                      <a:r>
                        <a:rPr lang="th-TH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*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9,973,546.00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9,492,014.88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95.17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  4.83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481,531.12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สตูล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5,876,170.00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5,588,538.00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95.11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  4.89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287,632.00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นครพนม </a:t>
                      </a:r>
                      <a:r>
                        <a:rPr lang="th-TH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*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11,442,540.00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10,872,436.72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95.02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  4.98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570,103.28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ฉะเชิงเทรา </a:t>
                      </a:r>
                      <a:r>
                        <a:rPr lang="th-TH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*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9,118,787.00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8,660,326.26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94.97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  5.03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458,460.74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พะเยา </a:t>
                      </a:r>
                      <a:r>
                        <a:rPr lang="th-TH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*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9,550,361.00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9,069,369.37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94.96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   5.04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480,991.63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29" name="กลุ่ม 25">
            <a:extLst>
              <a:ext uri="{FF2B5EF4-FFF2-40B4-BE49-F238E27FC236}">
                <a16:creationId xmlns:a16="http://schemas.microsoft.com/office/drawing/2014/main" id="{7D06518B-9B45-4201-A300-3BEEF5DCD03B}"/>
              </a:ext>
            </a:extLst>
          </p:cNvPr>
          <p:cNvGrpSpPr/>
          <p:nvPr/>
        </p:nvGrpSpPr>
        <p:grpSpPr>
          <a:xfrm>
            <a:off x="-23582" y="-19382"/>
            <a:ext cx="10201628" cy="562646"/>
            <a:chOff x="-21224" y="-57269"/>
            <a:chExt cx="9181465" cy="506381"/>
          </a:xfrm>
        </p:grpSpPr>
        <p:sp>
          <p:nvSpPr>
            <p:cNvPr id="30" name="รูปแบบอิสระ: รูปร่าง 62">
              <a:extLst>
                <a:ext uri="{FF2B5EF4-FFF2-40B4-BE49-F238E27FC236}">
                  <a16:creationId xmlns:a16="http://schemas.microsoft.com/office/drawing/2014/main" id="{763F6E50-E3DE-4F2F-B389-800C6A2058F9}"/>
                </a:ext>
              </a:extLst>
            </p:cNvPr>
            <p:cNvSpPr/>
            <p:nvPr/>
          </p:nvSpPr>
          <p:spPr>
            <a:xfrm rot="10800000">
              <a:off x="-21224" y="301194"/>
              <a:ext cx="9181465" cy="147918"/>
            </a:xfrm>
            <a:prstGeom prst="rect">
              <a:avLst/>
            </a:pr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 dirty="0"/>
            </a:p>
          </p:txBody>
        </p:sp>
        <p:sp>
          <p:nvSpPr>
            <p:cNvPr id="31" name="สี่เหลี่ยมผืนผ้า 11">
              <a:extLst>
                <a:ext uri="{FF2B5EF4-FFF2-40B4-BE49-F238E27FC236}">
                  <a16:creationId xmlns:a16="http://schemas.microsoft.com/office/drawing/2014/main" id="{F9F4841F-3BBC-4457-AA88-3D070EC45B06}"/>
                </a:ext>
              </a:extLst>
            </p:cNvPr>
            <p:cNvSpPr/>
            <p:nvPr/>
          </p:nvSpPr>
          <p:spPr>
            <a:xfrm>
              <a:off x="0" y="-57269"/>
              <a:ext cx="9160241" cy="40481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4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การเบิกจ่ายงบประมาณกองทุนพัฒนาบทบาทสตรี ประจำปีงบประมาณ พ.ศ. 2566 (ข้อมูล ณ 29 สิงหาคม 2566) (ต่อ)</a:t>
              </a:r>
            </a:p>
          </p:txBody>
        </p:sp>
      </p:grpSp>
      <p:grpSp>
        <p:nvGrpSpPr>
          <p:cNvPr id="23" name="กลุ่ม 2">
            <a:extLst>
              <a:ext uri="{FF2B5EF4-FFF2-40B4-BE49-F238E27FC236}">
                <a16:creationId xmlns:a16="http://schemas.microsoft.com/office/drawing/2014/main" id="{C027032A-CE9A-7993-0CCF-5B1BDEA663D2}"/>
              </a:ext>
            </a:extLst>
          </p:cNvPr>
          <p:cNvGrpSpPr/>
          <p:nvPr/>
        </p:nvGrpSpPr>
        <p:grpSpPr>
          <a:xfrm>
            <a:off x="-23585" y="5154909"/>
            <a:ext cx="10183585" cy="694389"/>
            <a:chOff x="-23585" y="5154909"/>
            <a:chExt cx="10183585" cy="694389"/>
          </a:xfrm>
        </p:grpSpPr>
        <p:grpSp>
          <p:nvGrpSpPr>
            <p:cNvPr id="24" name="Group 47">
              <a:extLst>
                <a:ext uri="{FF2B5EF4-FFF2-40B4-BE49-F238E27FC236}">
                  <a16:creationId xmlns:a16="http://schemas.microsoft.com/office/drawing/2014/main" id="{AB7E3EB6-F042-334A-A264-F4A244A7753E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36" name="กลุ่ม 1">
                <a:extLst>
                  <a:ext uri="{FF2B5EF4-FFF2-40B4-BE49-F238E27FC236}">
                    <a16:creationId xmlns:a16="http://schemas.microsoft.com/office/drawing/2014/main" id="{94203019-9903-A276-68FB-C87FC0EEB0F6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38" name="กลุ่ม 7">
                  <a:extLst>
                    <a:ext uri="{FF2B5EF4-FFF2-40B4-BE49-F238E27FC236}">
                      <a16:creationId xmlns:a16="http://schemas.microsoft.com/office/drawing/2014/main" id="{EA03D8DA-6A6D-214A-3A89-5DF8598B5556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42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57497BCF-5C1B-2D64-880D-B89CABA50C25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3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275A36AF-3940-6D6A-7866-B126AB886DAC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4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94DDC179-8523-D980-64CF-E9E699834394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39" name="กลุ่ม 4">
                  <a:extLst>
                    <a:ext uri="{FF2B5EF4-FFF2-40B4-BE49-F238E27FC236}">
                      <a16:creationId xmlns:a16="http://schemas.microsoft.com/office/drawing/2014/main" id="{54FB9456-B4FF-1E6B-4B75-B3A76B463C00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40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41E57736-1B51-68E5-C6B4-954175B0F4CD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41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7958E424-5101-815E-F82E-09AE939D0DC1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37" name="รูปแบบอิสระ: รูปร่าง 49">
                <a:extLst>
                  <a:ext uri="{FF2B5EF4-FFF2-40B4-BE49-F238E27FC236}">
                    <a16:creationId xmlns:a16="http://schemas.microsoft.com/office/drawing/2014/main" id="{70520F47-BA78-2C17-DAF4-49EE6FC6150B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7BC9F14C-C98B-1B40-ACEF-FA1F04E7E085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26" name="กลุ่ม 5">
              <a:extLst>
                <a:ext uri="{FF2B5EF4-FFF2-40B4-BE49-F238E27FC236}">
                  <a16:creationId xmlns:a16="http://schemas.microsoft.com/office/drawing/2014/main" id="{A0DC5B96-693A-6F8B-96DE-091FF65895DF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27" name="Group 7">
                <a:extLst>
                  <a:ext uri="{FF2B5EF4-FFF2-40B4-BE49-F238E27FC236}">
                    <a16:creationId xmlns:a16="http://schemas.microsoft.com/office/drawing/2014/main" id="{7B3C0152-1E9B-0420-D0F8-AE317BF19789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A34A3685-96F2-7CA1-61BD-DF6CDAB950F9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20BD8E39-A1C6-ED7E-F714-A417FD46C498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9A61DC43-FB63-01B3-7193-9004F47FE9F1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5" name="Freeform 12">
                  <a:extLst>
                    <a:ext uri="{FF2B5EF4-FFF2-40B4-BE49-F238E27FC236}">
                      <a16:creationId xmlns:a16="http://schemas.microsoft.com/office/drawing/2014/main" id="{C16FE239-9531-D8E2-AF58-1549552A64F2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pic>
            <p:nvPicPr>
              <p:cNvPr id="28" name="Picture 24">
                <a:extLst>
                  <a:ext uri="{FF2B5EF4-FFF2-40B4-BE49-F238E27FC236}">
                    <a16:creationId xmlns:a16="http://schemas.microsoft.com/office/drawing/2014/main" id="{96BAB470-9BA4-06BD-7D57-92CEE6DA72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31568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2">
            <a:extLst>
              <a:ext uri="{FF2B5EF4-FFF2-40B4-BE49-F238E27FC236}">
                <a16:creationId xmlns:a16="http://schemas.microsoft.com/office/drawing/2014/main" id="{2EA90F75-1F36-C5AA-270A-A054D51D3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5349606"/>
              </p:ext>
            </p:extLst>
          </p:nvPr>
        </p:nvGraphicFramePr>
        <p:xfrm>
          <a:off x="295998" y="653367"/>
          <a:ext cx="9669805" cy="4567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6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9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90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58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52818">
                  <a:extLst>
                    <a:ext uri="{9D8B030D-6E8A-4147-A177-3AD203B41FA5}">
                      <a16:colId xmlns:a16="http://schemas.microsoft.com/office/drawing/2014/main" val="1470791809"/>
                    </a:ext>
                  </a:extLst>
                </a:gridCol>
                <a:gridCol w="1504709">
                  <a:extLst>
                    <a:ext uri="{9D8B030D-6E8A-4147-A177-3AD203B41FA5}">
                      <a16:colId xmlns:a16="http://schemas.microsoft.com/office/drawing/2014/main" val="3504360862"/>
                    </a:ext>
                  </a:extLst>
                </a:gridCol>
              </a:tblGrid>
              <a:tr h="452860"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spc="-7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งบประมาณจัดสรร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สูง/ต่ำ กว่าเป้าหมาย</a:t>
                      </a:r>
                      <a:b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ผลการเบิกจ่ายไตรมาส 4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คงเหลืองบประมาณ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470">
                <a:tc vMerge="1">
                  <a:txBody>
                    <a:bodyPr/>
                    <a:lstStyle/>
                    <a:p>
                      <a:pPr algn="ctr"/>
                      <a:endParaRPr lang="th-TH" sz="13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th-TH" sz="13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 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840699"/>
                  </a:ext>
                </a:extLst>
              </a:tr>
              <a:tr h="41193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ลพบุรี </a:t>
                      </a:r>
                      <a:r>
                        <a:rPr lang="th-TH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*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12,218,115.00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11,593,444.44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94.89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    5.11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624,670.56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81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เพชรบุรี </a:t>
                      </a:r>
                      <a:r>
                        <a:rPr lang="th-TH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*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9,328,195.00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8,846,770.60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94.84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   5.16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481,424.40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58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อุบลราชธานี </a:t>
                      </a:r>
                      <a:r>
                        <a:rPr lang="th-TH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*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13,034,405.00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12,350,488.30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94.75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   5.25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683,916.70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สุราษฎร์ธานี </a:t>
                      </a:r>
                      <a:r>
                        <a:rPr lang="th-TH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*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11,256,085.00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10,644,778.30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94.57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   5.43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611,306.70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ระนอง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6,865,755.00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6,478,511.00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94.36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   5.64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387,244.00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อุดรธานี </a:t>
                      </a:r>
                      <a:r>
                        <a:rPr lang="th-TH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*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13,477,055.00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12,715,348.00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94.35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   5.65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761,707.00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สกลนคร </a:t>
                      </a:r>
                      <a:r>
                        <a:rPr lang="th-TH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*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18,093,390.00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17,024,569.00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94.09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   5.91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1,068,821.00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พังงา </a:t>
                      </a:r>
                      <a:r>
                        <a:rPr lang="th-TH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*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4,622,580.00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4,349,322.00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94.09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   5.91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273,258.00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น่าน </a:t>
                      </a:r>
                      <a:r>
                        <a:rPr lang="th-TH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*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12,153,605.00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11,407,851.73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93.86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   6.14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745,753.27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ชัยนาท </a:t>
                      </a:r>
                      <a:r>
                        <a:rPr lang="th-TH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*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8,582,980.00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8,054,039.04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93.84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   6.16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528,940.96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29" name="กลุ่ม 25">
            <a:extLst>
              <a:ext uri="{FF2B5EF4-FFF2-40B4-BE49-F238E27FC236}">
                <a16:creationId xmlns:a16="http://schemas.microsoft.com/office/drawing/2014/main" id="{7D06518B-9B45-4201-A300-3BEEF5DCD03B}"/>
              </a:ext>
            </a:extLst>
          </p:cNvPr>
          <p:cNvGrpSpPr/>
          <p:nvPr/>
        </p:nvGrpSpPr>
        <p:grpSpPr>
          <a:xfrm>
            <a:off x="-23582" y="-19382"/>
            <a:ext cx="10201628" cy="562646"/>
            <a:chOff x="-21224" y="-57269"/>
            <a:chExt cx="9181465" cy="506381"/>
          </a:xfrm>
        </p:grpSpPr>
        <p:sp>
          <p:nvSpPr>
            <p:cNvPr id="30" name="รูปแบบอิสระ: รูปร่าง 62">
              <a:extLst>
                <a:ext uri="{FF2B5EF4-FFF2-40B4-BE49-F238E27FC236}">
                  <a16:creationId xmlns:a16="http://schemas.microsoft.com/office/drawing/2014/main" id="{763F6E50-E3DE-4F2F-B389-800C6A2058F9}"/>
                </a:ext>
              </a:extLst>
            </p:cNvPr>
            <p:cNvSpPr/>
            <p:nvPr/>
          </p:nvSpPr>
          <p:spPr>
            <a:xfrm rot="10800000">
              <a:off x="-21224" y="301194"/>
              <a:ext cx="9181465" cy="147918"/>
            </a:xfrm>
            <a:prstGeom prst="rect">
              <a:avLst/>
            </a:pr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 dirty="0"/>
            </a:p>
          </p:txBody>
        </p:sp>
        <p:sp>
          <p:nvSpPr>
            <p:cNvPr id="31" name="สี่เหลี่ยมผืนผ้า 11">
              <a:extLst>
                <a:ext uri="{FF2B5EF4-FFF2-40B4-BE49-F238E27FC236}">
                  <a16:creationId xmlns:a16="http://schemas.microsoft.com/office/drawing/2014/main" id="{F9F4841F-3BBC-4457-AA88-3D070EC45B06}"/>
                </a:ext>
              </a:extLst>
            </p:cNvPr>
            <p:cNvSpPr/>
            <p:nvPr/>
          </p:nvSpPr>
          <p:spPr>
            <a:xfrm>
              <a:off x="0" y="-57269"/>
              <a:ext cx="9160241" cy="40481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4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การเบิกจ่ายงบประมาณกองทุนพัฒนาบทบาทสตรี ประจำปีงบประมาณ พ.ศ. 2566 (ข้อมูล ณ 29 สิงหาคม 2566) (ต่อ)</a:t>
              </a:r>
            </a:p>
          </p:txBody>
        </p:sp>
      </p:grpSp>
      <p:grpSp>
        <p:nvGrpSpPr>
          <p:cNvPr id="23" name="กลุ่ม 2">
            <a:extLst>
              <a:ext uri="{FF2B5EF4-FFF2-40B4-BE49-F238E27FC236}">
                <a16:creationId xmlns:a16="http://schemas.microsoft.com/office/drawing/2014/main" id="{C027032A-CE9A-7993-0CCF-5B1BDEA663D2}"/>
              </a:ext>
            </a:extLst>
          </p:cNvPr>
          <p:cNvGrpSpPr/>
          <p:nvPr/>
        </p:nvGrpSpPr>
        <p:grpSpPr>
          <a:xfrm>
            <a:off x="-23585" y="5154909"/>
            <a:ext cx="10183585" cy="694389"/>
            <a:chOff x="-23585" y="5154909"/>
            <a:chExt cx="10183585" cy="694389"/>
          </a:xfrm>
        </p:grpSpPr>
        <p:grpSp>
          <p:nvGrpSpPr>
            <p:cNvPr id="24" name="Group 47">
              <a:extLst>
                <a:ext uri="{FF2B5EF4-FFF2-40B4-BE49-F238E27FC236}">
                  <a16:creationId xmlns:a16="http://schemas.microsoft.com/office/drawing/2014/main" id="{AB7E3EB6-F042-334A-A264-F4A244A7753E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36" name="กลุ่ม 1">
                <a:extLst>
                  <a:ext uri="{FF2B5EF4-FFF2-40B4-BE49-F238E27FC236}">
                    <a16:creationId xmlns:a16="http://schemas.microsoft.com/office/drawing/2014/main" id="{94203019-9903-A276-68FB-C87FC0EEB0F6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38" name="กลุ่ม 7">
                  <a:extLst>
                    <a:ext uri="{FF2B5EF4-FFF2-40B4-BE49-F238E27FC236}">
                      <a16:creationId xmlns:a16="http://schemas.microsoft.com/office/drawing/2014/main" id="{EA03D8DA-6A6D-214A-3A89-5DF8598B5556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42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57497BCF-5C1B-2D64-880D-B89CABA50C25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3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275A36AF-3940-6D6A-7866-B126AB886DAC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4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94DDC179-8523-D980-64CF-E9E699834394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39" name="กลุ่ม 4">
                  <a:extLst>
                    <a:ext uri="{FF2B5EF4-FFF2-40B4-BE49-F238E27FC236}">
                      <a16:creationId xmlns:a16="http://schemas.microsoft.com/office/drawing/2014/main" id="{54FB9456-B4FF-1E6B-4B75-B3A76B463C00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40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41E57736-1B51-68E5-C6B4-954175B0F4CD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41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7958E424-5101-815E-F82E-09AE939D0DC1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37" name="รูปแบบอิสระ: รูปร่าง 49">
                <a:extLst>
                  <a:ext uri="{FF2B5EF4-FFF2-40B4-BE49-F238E27FC236}">
                    <a16:creationId xmlns:a16="http://schemas.microsoft.com/office/drawing/2014/main" id="{70520F47-BA78-2C17-DAF4-49EE6FC6150B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7BC9F14C-C98B-1B40-ACEF-FA1F04E7E085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26" name="กลุ่ม 5">
              <a:extLst>
                <a:ext uri="{FF2B5EF4-FFF2-40B4-BE49-F238E27FC236}">
                  <a16:creationId xmlns:a16="http://schemas.microsoft.com/office/drawing/2014/main" id="{A0DC5B96-693A-6F8B-96DE-091FF65895DF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27" name="Group 7">
                <a:extLst>
                  <a:ext uri="{FF2B5EF4-FFF2-40B4-BE49-F238E27FC236}">
                    <a16:creationId xmlns:a16="http://schemas.microsoft.com/office/drawing/2014/main" id="{7B3C0152-1E9B-0420-D0F8-AE317BF19789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A34A3685-96F2-7CA1-61BD-DF6CDAB950F9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20BD8E39-A1C6-ED7E-F714-A417FD46C498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9A61DC43-FB63-01B3-7193-9004F47FE9F1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5" name="Freeform 12">
                  <a:extLst>
                    <a:ext uri="{FF2B5EF4-FFF2-40B4-BE49-F238E27FC236}">
                      <a16:creationId xmlns:a16="http://schemas.microsoft.com/office/drawing/2014/main" id="{C16FE239-9531-D8E2-AF58-1549552A64F2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pic>
            <p:nvPicPr>
              <p:cNvPr id="28" name="Picture 24">
                <a:extLst>
                  <a:ext uri="{FF2B5EF4-FFF2-40B4-BE49-F238E27FC236}">
                    <a16:creationId xmlns:a16="http://schemas.microsoft.com/office/drawing/2014/main" id="{96BAB470-9BA4-06BD-7D57-92CEE6DA72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32363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กลุ่ม 5"/>
          <p:cNvGrpSpPr/>
          <p:nvPr/>
        </p:nvGrpSpPr>
        <p:grpSpPr>
          <a:xfrm>
            <a:off x="168092" y="1760040"/>
            <a:ext cx="3898457" cy="521770"/>
            <a:chOff x="93335" y="732358"/>
            <a:chExt cx="3707409" cy="521770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7" name="กลุ่ม 6"/>
            <p:cNvGrpSpPr/>
            <p:nvPr/>
          </p:nvGrpSpPr>
          <p:grpSpPr>
            <a:xfrm>
              <a:off x="93335" y="732358"/>
              <a:ext cx="3707409" cy="521770"/>
              <a:chOff x="215660" y="1172957"/>
              <a:chExt cx="4767359" cy="469594"/>
            </a:xfrm>
          </p:grpSpPr>
          <p:sp>
            <p:nvSpPr>
              <p:cNvPr id="8" name="สี่เหลี่ยมผืนผ้ามุมมน 10"/>
              <p:cNvSpPr/>
              <p:nvPr/>
            </p:nvSpPr>
            <p:spPr>
              <a:xfrm>
                <a:off x="503238" y="1177925"/>
                <a:ext cx="4479781" cy="461963"/>
              </a:xfrm>
              <a:prstGeom prst="roundRect">
                <a:avLst/>
              </a:prstGeom>
              <a:solidFill>
                <a:srgbClr val="FDF5F5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9" name="สี่เหลี่ยมผืนผ้ามุมมน 10"/>
              <p:cNvSpPr/>
              <p:nvPr/>
            </p:nvSpPr>
            <p:spPr>
              <a:xfrm>
                <a:off x="215660" y="1177926"/>
                <a:ext cx="4220681" cy="461963"/>
              </a:xfrm>
              <a:prstGeom prst="roundRect">
                <a:avLst/>
              </a:prstGeom>
              <a:solidFill>
                <a:srgbClr val="EB9999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0" name="สี่เหลี่ยมผืนผ้ามุมมน 10"/>
              <p:cNvSpPr/>
              <p:nvPr/>
            </p:nvSpPr>
            <p:spPr>
              <a:xfrm>
                <a:off x="215660" y="1172957"/>
                <a:ext cx="4124426" cy="469594"/>
              </a:xfrm>
              <a:prstGeom prst="roundRect">
                <a:avLst/>
              </a:prstGeom>
              <a:solidFill>
                <a:srgbClr val="F7DAD9">
                  <a:alpha val="89804"/>
                </a:srgb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1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 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ประธานแจ้งให้ประชุมทราบ</a:t>
                </a:r>
              </a:p>
            </p:txBody>
          </p:sp>
        </p:grpSp>
        <p:sp>
          <p:nvSpPr>
            <p:cNvPr id="11" name="สี่เหลี่ยมผืนผ้า 10"/>
            <p:cNvSpPr/>
            <p:nvPr/>
          </p:nvSpPr>
          <p:spPr>
            <a:xfrm>
              <a:off x="3423644" y="833278"/>
              <a:ext cx="30519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th-TH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</a:t>
              </a:r>
              <a:endPara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12" name="สี่เหลี่ยมผืนผ้ามุมมน 8"/>
          <p:cNvSpPr/>
          <p:nvPr/>
        </p:nvSpPr>
        <p:spPr>
          <a:xfrm>
            <a:off x="4065184" y="2843914"/>
            <a:ext cx="5744194" cy="640071"/>
          </a:xfrm>
          <a:prstGeom prst="roundRect">
            <a:avLst>
              <a:gd name="adj" fmla="val 7784"/>
            </a:avLst>
          </a:prstGeom>
          <a:noFill/>
          <a:ln w="12700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thaiDist">
              <a:lnSpc>
                <a:spcPct val="150000"/>
              </a:lnSpc>
              <a:spcAft>
                <a:spcPts val="1000"/>
              </a:spcAft>
            </a:pPr>
            <a:endParaRPr lang="th-TH" sz="1200" b="1" dirty="0">
              <a:solidFill>
                <a:schemeClr val="tx1"/>
              </a:solidFill>
              <a:latin typeface="Chulabhorn Likit Text Light" panose="00000400000000000000" pitchFamily="50" charset="-34"/>
              <a:cs typeface="Chulabhorn Likit Text Light" panose="00000400000000000000" pitchFamily="50" charset="-34"/>
            </a:endParaRPr>
          </a:p>
          <a:p>
            <a:pPr algn="thaiDist">
              <a:lnSpc>
                <a:spcPct val="150000"/>
              </a:lnSpc>
              <a:spcAft>
                <a:spcPts val="1000"/>
              </a:spcAft>
            </a:pPr>
            <a:r>
              <a:rPr lang="th-TH" sz="14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รับรองรายงานการประชุมคณะกรรมการบริหารกองทุนพัฒนาบทบาทสตรี                      ครั้งที่ </a:t>
            </a:r>
            <a:r>
              <a:rPr lang="th-TH" sz="1400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7/2566 </a:t>
            </a:r>
            <a:r>
              <a:rPr lang="th-TH" sz="14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เมื่อวันพฤหัสบดีที่ </a:t>
            </a:r>
            <a:r>
              <a:rPr lang="th-TH" sz="1400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27 กรกฎาคม </a:t>
            </a:r>
            <a:r>
              <a:rPr lang="th-TH" sz="14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  <a:endParaRPr lang="en-US" sz="1400" dirty="0">
              <a:solidFill>
                <a:schemeClr val="tx1"/>
              </a:solidFill>
              <a:latin typeface="Chulabhorn Likit Text" panose="00000500000000000000" pitchFamily="50" charset="-34"/>
              <a:ea typeface="Calibri"/>
              <a:cs typeface="Chulabhorn Likit Text" panose="00000500000000000000" pitchFamily="50" charset="-34"/>
            </a:endParaRPr>
          </a:p>
          <a:p>
            <a:pPr defTabSz="299858">
              <a:spcAft>
                <a:spcPts val="333"/>
              </a:spcAft>
              <a:defRPr/>
            </a:pPr>
            <a:endParaRPr lang="th-TH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2" name="กลุ่ม 31"/>
          <p:cNvGrpSpPr/>
          <p:nvPr/>
        </p:nvGrpSpPr>
        <p:grpSpPr>
          <a:xfrm>
            <a:off x="144757" y="2861584"/>
            <a:ext cx="3859228" cy="534184"/>
            <a:chOff x="11007" y="1616845"/>
            <a:chExt cx="3768905" cy="480765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13" name="กลุ่ม 12"/>
            <p:cNvGrpSpPr/>
            <p:nvPr/>
          </p:nvGrpSpPr>
          <p:grpSpPr>
            <a:xfrm>
              <a:off x="11007" y="1616845"/>
              <a:ext cx="3768905" cy="480765"/>
              <a:chOff x="122178" y="1159124"/>
              <a:chExt cx="4962585" cy="480765"/>
            </a:xfrm>
          </p:grpSpPr>
          <p:sp>
            <p:nvSpPr>
              <p:cNvPr id="14" name="สี่เหลี่ยมผืนผ้ามุมมน 10"/>
              <p:cNvSpPr/>
              <p:nvPr/>
            </p:nvSpPr>
            <p:spPr>
              <a:xfrm>
                <a:off x="503238" y="1177925"/>
                <a:ext cx="4581525" cy="461963"/>
              </a:xfrm>
              <a:prstGeom prst="roundRect">
                <a:avLst/>
              </a:prstGeom>
              <a:solidFill>
                <a:srgbClr val="FFF5D9"/>
              </a:solidFill>
              <a:ln>
                <a:solidFill>
                  <a:srgbClr val="FFF5D9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r>
                  <a:rPr lang="th-TH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สร้างสรรค์ชุมชนให้พึ่งตนเองได้</a:t>
                </a: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5" name="สี่เหลี่ยมผืนผ้ามุมมน 10"/>
              <p:cNvSpPr/>
              <p:nvPr/>
            </p:nvSpPr>
            <p:spPr>
              <a:xfrm>
                <a:off x="350838" y="1177925"/>
                <a:ext cx="4167187" cy="461963"/>
              </a:xfrm>
              <a:prstGeom prst="roundRect">
                <a:avLst/>
              </a:prstGeom>
              <a:solidFill>
                <a:srgbClr val="FFDF85"/>
              </a:solidFill>
              <a:ln>
                <a:solidFill>
                  <a:srgbClr val="FFDF85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16" name="สี่เหลี่ยมผืนผ้ามุมมน 10"/>
              <p:cNvSpPr/>
              <p:nvPr/>
            </p:nvSpPr>
            <p:spPr>
              <a:xfrm>
                <a:off x="122178" y="1159124"/>
                <a:ext cx="4278406" cy="480765"/>
              </a:xfrm>
              <a:prstGeom prst="roundRect">
                <a:avLst/>
              </a:prstGeom>
              <a:solidFill>
                <a:srgbClr val="FFEFC1"/>
              </a:solidFill>
              <a:ln>
                <a:solidFill>
                  <a:srgbClr val="FFEFC1"/>
                </a:solidFill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2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รับรองรายงานการประชุม</a:t>
                </a:r>
              </a:p>
            </p:txBody>
          </p:sp>
        </p:grpSp>
        <p:sp>
          <p:nvSpPr>
            <p:cNvPr id="17" name="สี่เหลี่ยมผืนผ้า 16"/>
            <p:cNvSpPr/>
            <p:nvPr/>
          </p:nvSpPr>
          <p:spPr>
            <a:xfrm>
              <a:off x="3400678" y="1713488"/>
              <a:ext cx="324368" cy="3600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</a:t>
              </a:r>
              <a:endPara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22" name="สี่เหลี่ยมผืนผ้า 21"/>
          <p:cNvSpPr/>
          <p:nvPr/>
        </p:nvSpPr>
        <p:spPr>
          <a:xfrm>
            <a:off x="4065184" y="4039416"/>
            <a:ext cx="5939275" cy="3724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th-TH" sz="1400" spc="-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3.1 การติดตามมติที่ประชุมครั้งที่ </a:t>
            </a:r>
            <a:r>
              <a:rPr lang="th-TH" sz="1400" spc="-5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7/2566 </a:t>
            </a:r>
            <a:r>
              <a:rPr lang="th-TH" sz="1400" spc="-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เมื่อวันพฤหัสบดีที่ </a:t>
            </a:r>
            <a:r>
              <a:rPr lang="th-TH" sz="1400" spc="-5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27 กรกฎาคม </a:t>
            </a:r>
            <a:r>
              <a:rPr lang="th-TH" sz="1400" spc="-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  <a:endParaRPr lang="en-US" sz="1400" spc="-50" dirty="0">
              <a:latin typeface="Chulabhorn Likit Text" panose="00000500000000000000" pitchFamily="50" charset="-34"/>
              <a:ea typeface="Calibri"/>
              <a:cs typeface="Chulabhorn Likit Text" panose="00000500000000000000" pitchFamily="50" charset="-34"/>
            </a:endParaRPr>
          </a:p>
        </p:txBody>
      </p:sp>
      <p:grpSp>
        <p:nvGrpSpPr>
          <p:cNvPr id="24" name="กลุ่ม 23"/>
          <p:cNvGrpSpPr/>
          <p:nvPr/>
        </p:nvGrpSpPr>
        <p:grpSpPr>
          <a:xfrm>
            <a:off x="144757" y="3898533"/>
            <a:ext cx="3846182" cy="513293"/>
            <a:chOff x="107504" y="2499742"/>
            <a:chExt cx="3672408" cy="461963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18" name="กลุ่ม 17"/>
            <p:cNvGrpSpPr/>
            <p:nvPr/>
          </p:nvGrpSpPr>
          <p:grpSpPr>
            <a:xfrm>
              <a:off x="107504" y="2499742"/>
              <a:ext cx="3672408" cy="461963"/>
              <a:chOff x="249238" y="1177925"/>
              <a:chExt cx="4835525" cy="461963"/>
            </a:xfrm>
          </p:grpSpPr>
          <p:sp>
            <p:nvSpPr>
              <p:cNvPr id="19" name="สี่เหลี่ยมผืนผ้ามุมมน 10"/>
              <p:cNvSpPr/>
              <p:nvPr/>
            </p:nvSpPr>
            <p:spPr>
              <a:xfrm>
                <a:off x="503238" y="1177925"/>
                <a:ext cx="4581525" cy="461963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r>
                  <a:rPr lang="th-TH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สร้างสรรค์ชุมชนให้พึ่งตนเองได้</a:t>
                </a: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0" name="สี่เหลี่ยมผืนผ้ามุมมน 10"/>
              <p:cNvSpPr/>
              <p:nvPr/>
            </p:nvSpPr>
            <p:spPr>
              <a:xfrm>
                <a:off x="350838" y="1177925"/>
                <a:ext cx="4167187" cy="461963"/>
              </a:xfrm>
              <a:prstGeom prst="roundRect">
                <a:avLst/>
              </a:prstGeom>
              <a:solidFill>
                <a:srgbClr val="A8D072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r>
                  <a:rPr lang="th-TH" sz="2000" b="1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H SarabunPSK" pitchFamily="34" charset="-34"/>
                    <a:ea typeface="Tahoma" pitchFamily="34" charset="0"/>
                    <a:cs typeface="TH SarabunPSK" pitchFamily="34" charset="-34"/>
                  </a:rPr>
                  <a:t>สร้างสรรค์ชุมชนให้พึ่งตนเองได้</a:t>
                </a: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21" name="สี่เหลี่ยมผืนผ้ามุมมน 10"/>
              <p:cNvSpPr/>
              <p:nvPr/>
            </p:nvSpPr>
            <p:spPr>
              <a:xfrm>
                <a:off x="249238" y="1177925"/>
                <a:ext cx="4167187" cy="461963"/>
              </a:xfrm>
              <a:prstGeom prst="roundRect">
                <a:avLst/>
              </a:prstGeom>
              <a:solidFill>
                <a:srgbClr val="DCECC6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3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สืบเนื่องจากการประชุม</a:t>
                </a:r>
              </a:p>
            </p:txBody>
          </p:sp>
        </p:grpSp>
        <p:sp>
          <p:nvSpPr>
            <p:cNvPr id="23" name="สี่เหลี่ยมผืนผ้า 22"/>
            <p:cNvSpPr/>
            <p:nvPr/>
          </p:nvSpPr>
          <p:spPr>
            <a:xfrm>
              <a:off x="3401268" y="2581106"/>
              <a:ext cx="332197" cy="3600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</a:t>
              </a:r>
              <a:endPara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4117057" y="1893080"/>
            <a:ext cx="55462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</a:t>
            </a:r>
            <a:endParaRPr lang="en-US" sz="14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56" name="TextBox 7"/>
          <p:cNvSpPr txBox="1"/>
          <p:nvPr/>
        </p:nvSpPr>
        <p:spPr>
          <a:xfrm>
            <a:off x="216981" y="5442506"/>
            <a:ext cx="51669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เศรษฐกิจฐานรากมั่นคง ชุมชนเข้มแข็งอย่างยั่งยืน ด้วยหลักปรัชญาของเศรษฐกิจพอเพียง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0" y="884220"/>
            <a:ext cx="7202708" cy="369332"/>
          </a:xfrm>
          <a:prstGeom prst="rect">
            <a:avLst/>
          </a:pr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ระเบียบวาระการประชุมคณะกรรมการบริหารกองทุนพัฒนาบทบาทสตรี </a:t>
            </a:r>
          </a:p>
        </p:txBody>
      </p:sp>
      <p:grpSp>
        <p:nvGrpSpPr>
          <p:cNvPr id="62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0" y="-21644"/>
            <a:ext cx="10193050" cy="575427"/>
            <a:chOff x="-29746" y="-164554"/>
            <a:chExt cx="9173747" cy="517884"/>
          </a:xfrm>
        </p:grpSpPr>
        <p:sp>
          <p:nvSpPr>
            <p:cNvPr id="63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64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50" name="กลุ่ม 49">
            <a:extLst>
              <a:ext uri="{FF2B5EF4-FFF2-40B4-BE49-F238E27FC236}">
                <a16:creationId xmlns:a16="http://schemas.microsoft.com/office/drawing/2014/main" id="{849317D7-17EC-27AC-C874-B65A3AA71EC4}"/>
              </a:ext>
            </a:extLst>
          </p:cNvPr>
          <p:cNvGrpSpPr/>
          <p:nvPr/>
        </p:nvGrpSpPr>
        <p:grpSpPr>
          <a:xfrm>
            <a:off x="-23585" y="5154909"/>
            <a:ext cx="10183585" cy="694389"/>
            <a:chOff x="-23585" y="5154909"/>
            <a:chExt cx="10183585" cy="694389"/>
          </a:xfrm>
        </p:grpSpPr>
        <p:grpSp>
          <p:nvGrpSpPr>
            <p:cNvPr id="51" name="Group 47">
              <a:extLst>
                <a:ext uri="{FF2B5EF4-FFF2-40B4-BE49-F238E27FC236}">
                  <a16:creationId xmlns:a16="http://schemas.microsoft.com/office/drawing/2014/main" id="{C08CE942-9CAF-5272-863C-8CF4E6182D9C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61" name="กลุ่ม 1">
                <a:extLst>
                  <a:ext uri="{FF2B5EF4-FFF2-40B4-BE49-F238E27FC236}">
                    <a16:creationId xmlns:a16="http://schemas.microsoft.com/office/drawing/2014/main" id="{CA5971FF-1060-CB03-6A57-331E0A7335ED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67" name="กลุ่ม 7">
                  <a:extLst>
                    <a:ext uri="{FF2B5EF4-FFF2-40B4-BE49-F238E27FC236}">
                      <a16:creationId xmlns:a16="http://schemas.microsoft.com/office/drawing/2014/main" id="{F4460304-52AE-348A-20A5-FEA5F20BD4E6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71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8E82D7F5-A959-700B-CAC8-E2A73D63FF5D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72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07BFBDC0-B050-9058-A3A0-188F77002577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73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5E3E86B9-1659-B086-9270-B5EB6393F9C9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68" name="กลุ่ม 4">
                  <a:extLst>
                    <a:ext uri="{FF2B5EF4-FFF2-40B4-BE49-F238E27FC236}">
                      <a16:creationId xmlns:a16="http://schemas.microsoft.com/office/drawing/2014/main" id="{AC05CD3D-F0F1-DF29-E92C-A574CC0CCA0D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69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86ECE5E0-CE94-9EBB-5C4F-3E0F14085EA7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70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549550AA-01CC-E303-BFC4-D071EB9C61B5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66" name="รูปแบบอิสระ: รูปร่าง 49">
                <a:extLst>
                  <a:ext uri="{FF2B5EF4-FFF2-40B4-BE49-F238E27FC236}">
                    <a16:creationId xmlns:a16="http://schemas.microsoft.com/office/drawing/2014/main" id="{DA0A20D1-FB07-1050-8B8C-263EF88B29BC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52" name="TextBox 7">
              <a:extLst>
                <a:ext uri="{FF2B5EF4-FFF2-40B4-BE49-F238E27FC236}">
                  <a16:creationId xmlns:a16="http://schemas.microsoft.com/office/drawing/2014/main" id="{A1C2F33E-9D42-C5A1-2E55-0E64AD572D4B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53" name="กลุ่ม 52">
              <a:extLst>
                <a:ext uri="{FF2B5EF4-FFF2-40B4-BE49-F238E27FC236}">
                  <a16:creationId xmlns:a16="http://schemas.microsoft.com/office/drawing/2014/main" id="{52216EF9-079B-02C5-BEFB-3B6306584A7C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54" name="Group 7">
                <a:extLst>
                  <a:ext uri="{FF2B5EF4-FFF2-40B4-BE49-F238E27FC236}">
                    <a16:creationId xmlns:a16="http://schemas.microsoft.com/office/drawing/2014/main" id="{69895E18-34B9-9B94-56F3-C825EF3FBBD5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57" name="Freeform 8">
                  <a:extLst>
                    <a:ext uri="{FF2B5EF4-FFF2-40B4-BE49-F238E27FC236}">
                      <a16:creationId xmlns:a16="http://schemas.microsoft.com/office/drawing/2014/main" id="{0B8E3153-4E06-60F7-3EAD-05D762BE85A9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  <p:sp>
              <p:nvSpPr>
                <p:cNvPr id="58" name="Freeform 9">
                  <a:extLst>
                    <a:ext uri="{FF2B5EF4-FFF2-40B4-BE49-F238E27FC236}">
                      <a16:creationId xmlns:a16="http://schemas.microsoft.com/office/drawing/2014/main" id="{E167405C-F126-9E32-8BD1-108E46FEC3A3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59" name="Freeform 10">
                  <a:extLst>
                    <a:ext uri="{FF2B5EF4-FFF2-40B4-BE49-F238E27FC236}">
                      <a16:creationId xmlns:a16="http://schemas.microsoft.com/office/drawing/2014/main" id="{8833113F-3F55-4E39-ACE1-296586BF4C4B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60" name="Freeform 12">
                  <a:extLst>
                    <a:ext uri="{FF2B5EF4-FFF2-40B4-BE49-F238E27FC236}">
                      <a16:creationId xmlns:a16="http://schemas.microsoft.com/office/drawing/2014/main" id="{FF07B113-D2E3-8D7C-D2E9-C05436CFEE94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pic>
            <p:nvPicPr>
              <p:cNvPr id="55" name="Picture 24">
                <a:extLst>
                  <a:ext uri="{FF2B5EF4-FFF2-40B4-BE49-F238E27FC236}">
                    <a16:creationId xmlns:a16="http://schemas.microsoft.com/office/drawing/2014/main" id="{71C3D2B6-1DC1-1C5D-E0D4-4556415566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2">
            <a:extLst>
              <a:ext uri="{FF2B5EF4-FFF2-40B4-BE49-F238E27FC236}">
                <a16:creationId xmlns:a16="http://schemas.microsoft.com/office/drawing/2014/main" id="{2EA90F75-1F36-C5AA-270A-A054D51D3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554662"/>
              </p:ext>
            </p:extLst>
          </p:nvPr>
        </p:nvGraphicFramePr>
        <p:xfrm>
          <a:off x="295998" y="653367"/>
          <a:ext cx="9658231" cy="4567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9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52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7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71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47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81387">
                  <a:extLst>
                    <a:ext uri="{9D8B030D-6E8A-4147-A177-3AD203B41FA5}">
                      <a16:colId xmlns:a16="http://schemas.microsoft.com/office/drawing/2014/main" val="1470791809"/>
                    </a:ext>
                  </a:extLst>
                </a:gridCol>
                <a:gridCol w="1572002">
                  <a:extLst>
                    <a:ext uri="{9D8B030D-6E8A-4147-A177-3AD203B41FA5}">
                      <a16:colId xmlns:a16="http://schemas.microsoft.com/office/drawing/2014/main" val="3504360862"/>
                    </a:ext>
                  </a:extLst>
                </a:gridCol>
              </a:tblGrid>
              <a:tr h="452860"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spc="-7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งบประมาณจัดสรร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สูง/ต่ำ กว่าเป้าหมาย</a:t>
                      </a:r>
                      <a:b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ผลการเบิกจ่ายไตรมาส 4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คงเหลืองบประมาณ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470">
                <a:tc vMerge="1">
                  <a:txBody>
                    <a:bodyPr/>
                    <a:lstStyle/>
                    <a:p>
                      <a:pPr algn="ctr"/>
                      <a:endParaRPr lang="th-TH" sz="13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th-TH" sz="13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 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840699"/>
                  </a:ext>
                </a:extLst>
              </a:tr>
              <a:tr h="41193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ชลบุรี </a:t>
                      </a:r>
                      <a:r>
                        <a:rPr lang="th-TH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*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10,381,940.00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9,722,302.16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93.65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  6.35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659,637.84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81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พัทลุง </a:t>
                      </a:r>
                      <a:r>
                        <a:rPr lang="th-TH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*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4,192,100.00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3,924,417.59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93.61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  6.39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267,682.41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58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นราธิวาส </a:t>
                      </a:r>
                      <a:r>
                        <a:rPr lang="th-TH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*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12,559,685.00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11,749,495.42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93.55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   6.45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810,189.58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ชุมพร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8,513,380.00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7,961,305.55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93.52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  6.48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552,074.45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นครปฐม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6,959,915.00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6,500,821.00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93.40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  6.60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459,094.00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กำแพงเพชร </a:t>
                      </a:r>
                      <a:r>
                        <a:rPr lang="th-TH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*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11,052,465.00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10,289,263.00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93.09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   6.91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763,202.00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นครราชสีมา </a:t>
                      </a:r>
                      <a:r>
                        <a:rPr lang="th-TH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*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20,407,167.00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18,984,751.40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93.03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  6.97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1,422,415.60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ภูเก็ต </a:t>
                      </a:r>
                      <a:r>
                        <a:rPr lang="th-TH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*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4,503,300.00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4,177,488.00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92.77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   7.23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325,812.00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สมุทรสงคราม </a:t>
                      </a:r>
                      <a:r>
                        <a:rPr lang="th-TH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*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5,311,869.00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4,920,365.95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92.63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   7.37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391,503.05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แม่ฮ่องสอน </a:t>
                      </a:r>
                      <a:r>
                        <a:rPr lang="th-TH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*</a:t>
                      </a: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11,618,805.00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10,754,080.00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92.56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   7.44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864,725.00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29" name="กลุ่ม 25">
            <a:extLst>
              <a:ext uri="{FF2B5EF4-FFF2-40B4-BE49-F238E27FC236}">
                <a16:creationId xmlns:a16="http://schemas.microsoft.com/office/drawing/2014/main" id="{7D06518B-9B45-4201-A300-3BEEF5DCD03B}"/>
              </a:ext>
            </a:extLst>
          </p:cNvPr>
          <p:cNvGrpSpPr/>
          <p:nvPr/>
        </p:nvGrpSpPr>
        <p:grpSpPr>
          <a:xfrm>
            <a:off x="-23582" y="-19382"/>
            <a:ext cx="10201628" cy="562646"/>
            <a:chOff x="-21224" y="-57269"/>
            <a:chExt cx="9181465" cy="506381"/>
          </a:xfrm>
        </p:grpSpPr>
        <p:sp>
          <p:nvSpPr>
            <p:cNvPr id="30" name="รูปแบบอิสระ: รูปร่าง 62">
              <a:extLst>
                <a:ext uri="{FF2B5EF4-FFF2-40B4-BE49-F238E27FC236}">
                  <a16:creationId xmlns:a16="http://schemas.microsoft.com/office/drawing/2014/main" id="{763F6E50-E3DE-4F2F-B389-800C6A2058F9}"/>
                </a:ext>
              </a:extLst>
            </p:cNvPr>
            <p:cNvSpPr/>
            <p:nvPr/>
          </p:nvSpPr>
          <p:spPr>
            <a:xfrm rot="10800000">
              <a:off x="-21224" y="301194"/>
              <a:ext cx="9181465" cy="147918"/>
            </a:xfrm>
            <a:prstGeom prst="rect">
              <a:avLst/>
            </a:pr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 dirty="0"/>
            </a:p>
          </p:txBody>
        </p:sp>
        <p:sp>
          <p:nvSpPr>
            <p:cNvPr id="31" name="สี่เหลี่ยมผืนผ้า 11">
              <a:extLst>
                <a:ext uri="{FF2B5EF4-FFF2-40B4-BE49-F238E27FC236}">
                  <a16:creationId xmlns:a16="http://schemas.microsoft.com/office/drawing/2014/main" id="{F9F4841F-3BBC-4457-AA88-3D070EC45B06}"/>
                </a:ext>
              </a:extLst>
            </p:cNvPr>
            <p:cNvSpPr/>
            <p:nvPr/>
          </p:nvSpPr>
          <p:spPr>
            <a:xfrm>
              <a:off x="0" y="-57269"/>
              <a:ext cx="9160241" cy="40481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4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การเบิกจ่ายงบประมาณกองทุนพัฒนาบทบาทสตรี ประจำปีงบประมาณ พ.ศ. 2566 (ข้อมูล ณ 29 สิงหาคม 2566) (ต่อ)</a:t>
              </a:r>
            </a:p>
          </p:txBody>
        </p:sp>
      </p:grpSp>
      <p:grpSp>
        <p:nvGrpSpPr>
          <p:cNvPr id="23" name="กลุ่ม 2">
            <a:extLst>
              <a:ext uri="{FF2B5EF4-FFF2-40B4-BE49-F238E27FC236}">
                <a16:creationId xmlns:a16="http://schemas.microsoft.com/office/drawing/2014/main" id="{C027032A-CE9A-7993-0CCF-5B1BDEA663D2}"/>
              </a:ext>
            </a:extLst>
          </p:cNvPr>
          <p:cNvGrpSpPr/>
          <p:nvPr/>
        </p:nvGrpSpPr>
        <p:grpSpPr>
          <a:xfrm>
            <a:off x="-23585" y="5154909"/>
            <a:ext cx="10183585" cy="694389"/>
            <a:chOff x="-23585" y="5154909"/>
            <a:chExt cx="10183585" cy="694389"/>
          </a:xfrm>
        </p:grpSpPr>
        <p:grpSp>
          <p:nvGrpSpPr>
            <p:cNvPr id="24" name="Group 47">
              <a:extLst>
                <a:ext uri="{FF2B5EF4-FFF2-40B4-BE49-F238E27FC236}">
                  <a16:creationId xmlns:a16="http://schemas.microsoft.com/office/drawing/2014/main" id="{AB7E3EB6-F042-334A-A264-F4A244A7753E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36" name="กลุ่ม 1">
                <a:extLst>
                  <a:ext uri="{FF2B5EF4-FFF2-40B4-BE49-F238E27FC236}">
                    <a16:creationId xmlns:a16="http://schemas.microsoft.com/office/drawing/2014/main" id="{94203019-9903-A276-68FB-C87FC0EEB0F6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38" name="กลุ่ม 7">
                  <a:extLst>
                    <a:ext uri="{FF2B5EF4-FFF2-40B4-BE49-F238E27FC236}">
                      <a16:creationId xmlns:a16="http://schemas.microsoft.com/office/drawing/2014/main" id="{EA03D8DA-6A6D-214A-3A89-5DF8598B5556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42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57497BCF-5C1B-2D64-880D-B89CABA50C25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3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275A36AF-3940-6D6A-7866-B126AB886DAC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4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94DDC179-8523-D980-64CF-E9E699834394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39" name="กลุ่ม 4">
                  <a:extLst>
                    <a:ext uri="{FF2B5EF4-FFF2-40B4-BE49-F238E27FC236}">
                      <a16:creationId xmlns:a16="http://schemas.microsoft.com/office/drawing/2014/main" id="{54FB9456-B4FF-1E6B-4B75-B3A76B463C00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40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41E57736-1B51-68E5-C6B4-954175B0F4CD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41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7958E424-5101-815E-F82E-09AE939D0DC1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37" name="รูปแบบอิสระ: รูปร่าง 49">
                <a:extLst>
                  <a:ext uri="{FF2B5EF4-FFF2-40B4-BE49-F238E27FC236}">
                    <a16:creationId xmlns:a16="http://schemas.microsoft.com/office/drawing/2014/main" id="{70520F47-BA78-2C17-DAF4-49EE6FC6150B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7BC9F14C-C98B-1B40-ACEF-FA1F04E7E085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26" name="กลุ่ม 5">
              <a:extLst>
                <a:ext uri="{FF2B5EF4-FFF2-40B4-BE49-F238E27FC236}">
                  <a16:creationId xmlns:a16="http://schemas.microsoft.com/office/drawing/2014/main" id="{A0DC5B96-693A-6F8B-96DE-091FF65895DF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27" name="Group 7">
                <a:extLst>
                  <a:ext uri="{FF2B5EF4-FFF2-40B4-BE49-F238E27FC236}">
                    <a16:creationId xmlns:a16="http://schemas.microsoft.com/office/drawing/2014/main" id="{7B3C0152-1E9B-0420-D0F8-AE317BF19789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A34A3685-96F2-7CA1-61BD-DF6CDAB950F9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20BD8E39-A1C6-ED7E-F714-A417FD46C498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9A61DC43-FB63-01B3-7193-9004F47FE9F1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5" name="Freeform 12">
                  <a:extLst>
                    <a:ext uri="{FF2B5EF4-FFF2-40B4-BE49-F238E27FC236}">
                      <a16:creationId xmlns:a16="http://schemas.microsoft.com/office/drawing/2014/main" id="{C16FE239-9531-D8E2-AF58-1549552A64F2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pic>
            <p:nvPicPr>
              <p:cNvPr id="28" name="Picture 24">
                <a:extLst>
                  <a:ext uri="{FF2B5EF4-FFF2-40B4-BE49-F238E27FC236}">
                    <a16:creationId xmlns:a16="http://schemas.microsoft.com/office/drawing/2014/main" id="{96BAB470-9BA4-06BD-7D57-92CEE6DA72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44395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32">
            <a:extLst>
              <a:ext uri="{FF2B5EF4-FFF2-40B4-BE49-F238E27FC236}">
                <a16:creationId xmlns:a16="http://schemas.microsoft.com/office/drawing/2014/main" id="{2EA90F75-1F36-C5AA-270A-A054D51D3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098067"/>
              </p:ext>
            </p:extLst>
          </p:nvPr>
        </p:nvGraphicFramePr>
        <p:xfrm>
          <a:off x="295998" y="653367"/>
          <a:ext cx="9669805" cy="4567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0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69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95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690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58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06519">
                  <a:extLst>
                    <a:ext uri="{9D8B030D-6E8A-4147-A177-3AD203B41FA5}">
                      <a16:colId xmlns:a16="http://schemas.microsoft.com/office/drawing/2014/main" val="1470791809"/>
                    </a:ext>
                  </a:extLst>
                </a:gridCol>
                <a:gridCol w="1551008">
                  <a:extLst>
                    <a:ext uri="{9D8B030D-6E8A-4147-A177-3AD203B41FA5}">
                      <a16:colId xmlns:a16="http://schemas.microsoft.com/office/drawing/2014/main" val="3504360862"/>
                    </a:ext>
                  </a:extLst>
                </a:gridCol>
              </a:tblGrid>
              <a:tr h="452860"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spc="-7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งบประมาณจัดสรร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สูง/ต่ำ กว่าเป้าหมาย</a:t>
                      </a:r>
                      <a:b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ผลการเบิกจ่ายไตรมาส 4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คงเหลืองบประมาณ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470">
                <a:tc vMerge="1">
                  <a:txBody>
                    <a:bodyPr/>
                    <a:lstStyle/>
                    <a:p>
                      <a:pPr algn="ctr"/>
                      <a:endParaRPr lang="th-TH" sz="13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th-TH" sz="13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 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840699"/>
                  </a:ext>
                </a:extLst>
              </a:tr>
              <a:tr h="41193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จันทบุรี </a:t>
                      </a:r>
                      <a:r>
                        <a:rPr lang="th-TH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*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7,186,973.00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6,648,563.44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92.51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   7.49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538,409.56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81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อำนาจเจริญ </a:t>
                      </a:r>
                      <a:r>
                        <a:rPr lang="th-TH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*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7,510,955.00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6,902,324.73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91.90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   8.10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608,630.27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58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ขอนแก่น </a:t>
                      </a:r>
                      <a:r>
                        <a:rPr lang="th-TH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*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13,826,647.00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12,686,332.70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91.75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   8.25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1,140,314.30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ปทุมธานี </a:t>
                      </a:r>
                      <a:r>
                        <a:rPr lang="th-TH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*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4,620,413.00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4,238,647.66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91.74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  8.26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381,765.34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ยะลา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3,728,780.00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3,404,631.63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91.31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  8.69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324,148.37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กาฬสินธุ์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12,865,190.00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11,568,102.00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89.92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10.08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1,297,088.00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สมุทรปราการ </a:t>
                      </a:r>
                      <a:r>
                        <a:rPr lang="th-TH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*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5,768,158.00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5,180,294.44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89.81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 10.19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587,863.56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เลย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8,251,674.00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7,385,110.58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89.50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 10.50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866,563.42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ลำปาง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9,362,696.00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8,351,496.06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89.20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10.80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1,011,199.94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68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หนองบัวลำภู</a:t>
                      </a:r>
                      <a:r>
                        <a:rPr lang="th-TH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*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9,744,980.00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8,632,732.00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88.59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  11.41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1,112,248.00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29" name="กลุ่ม 25">
            <a:extLst>
              <a:ext uri="{FF2B5EF4-FFF2-40B4-BE49-F238E27FC236}">
                <a16:creationId xmlns:a16="http://schemas.microsoft.com/office/drawing/2014/main" id="{7D06518B-9B45-4201-A300-3BEEF5DCD03B}"/>
              </a:ext>
            </a:extLst>
          </p:cNvPr>
          <p:cNvGrpSpPr/>
          <p:nvPr/>
        </p:nvGrpSpPr>
        <p:grpSpPr>
          <a:xfrm>
            <a:off x="-23582" y="-19382"/>
            <a:ext cx="10201628" cy="562646"/>
            <a:chOff x="-21224" y="-57269"/>
            <a:chExt cx="9181465" cy="506381"/>
          </a:xfrm>
        </p:grpSpPr>
        <p:sp>
          <p:nvSpPr>
            <p:cNvPr id="30" name="รูปแบบอิสระ: รูปร่าง 62">
              <a:extLst>
                <a:ext uri="{FF2B5EF4-FFF2-40B4-BE49-F238E27FC236}">
                  <a16:creationId xmlns:a16="http://schemas.microsoft.com/office/drawing/2014/main" id="{763F6E50-E3DE-4F2F-B389-800C6A2058F9}"/>
                </a:ext>
              </a:extLst>
            </p:cNvPr>
            <p:cNvSpPr/>
            <p:nvPr/>
          </p:nvSpPr>
          <p:spPr>
            <a:xfrm rot="10800000">
              <a:off x="-21224" y="301194"/>
              <a:ext cx="9181465" cy="147918"/>
            </a:xfrm>
            <a:prstGeom prst="rect">
              <a:avLst/>
            </a:pr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 dirty="0"/>
            </a:p>
          </p:txBody>
        </p:sp>
        <p:sp>
          <p:nvSpPr>
            <p:cNvPr id="31" name="สี่เหลี่ยมผืนผ้า 11">
              <a:extLst>
                <a:ext uri="{FF2B5EF4-FFF2-40B4-BE49-F238E27FC236}">
                  <a16:creationId xmlns:a16="http://schemas.microsoft.com/office/drawing/2014/main" id="{F9F4841F-3BBC-4457-AA88-3D070EC45B06}"/>
                </a:ext>
              </a:extLst>
            </p:cNvPr>
            <p:cNvSpPr/>
            <p:nvPr/>
          </p:nvSpPr>
          <p:spPr>
            <a:xfrm>
              <a:off x="0" y="-57269"/>
              <a:ext cx="9160241" cy="40481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4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การเบิกจ่ายงบประมาณกองทุนพัฒนาบทบาทสตรี ประจำปีงบประมาณ พ.ศ. 2566 (ข้อมูล ณ 29 สิงหาคม 2566) (ต่อ)</a:t>
              </a:r>
            </a:p>
          </p:txBody>
        </p:sp>
      </p:grpSp>
      <p:grpSp>
        <p:nvGrpSpPr>
          <p:cNvPr id="23" name="กลุ่ม 2">
            <a:extLst>
              <a:ext uri="{FF2B5EF4-FFF2-40B4-BE49-F238E27FC236}">
                <a16:creationId xmlns:a16="http://schemas.microsoft.com/office/drawing/2014/main" id="{C027032A-CE9A-7993-0CCF-5B1BDEA663D2}"/>
              </a:ext>
            </a:extLst>
          </p:cNvPr>
          <p:cNvGrpSpPr/>
          <p:nvPr/>
        </p:nvGrpSpPr>
        <p:grpSpPr>
          <a:xfrm>
            <a:off x="-23585" y="5154909"/>
            <a:ext cx="10183585" cy="694389"/>
            <a:chOff x="-23585" y="5154909"/>
            <a:chExt cx="10183585" cy="694389"/>
          </a:xfrm>
        </p:grpSpPr>
        <p:grpSp>
          <p:nvGrpSpPr>
            <p:cNvPr id="24" name="Group 47">
              <a:extLst>
                <a:ext uri="{FF2B5EF4-FFF2-40B4-BE49-F238E27FC236}">
                  <a16:creationId xmlns:a16="http://schemas.microsoft.com/office/drawing/2014/main" id="{AB7E3EB6-F042-334A-A264-F4A244A7753E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36" name="กลุ่ม 1">
                <a:extLst>
                  <a:ext uri="{FF2B5EF4-FFF2-40B4-BE49-F238E27FC236}">
                    <a16:creationId xmlns:a16="http://schemas.microsoft.com/office/drawing/2014/main" id="{94203019-9903-A276-68FB-C87FC0EEB0F6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38" name="กลุ่ม 7">
                  <a:extLst>
                    <a:ext uri="{FF2B5EF4-FFF2-40B4-BE49-F238E27FC236}">
                      <a16:creationId xmlns:a16="http://schemas.microsoft.com/office/drawing/2014/main" id="{EA03D8DA-6A6D-214A-3A89-5DF8598B5556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42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57497BCF-5C1B-2D64-880D-B89CABA50C25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3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275A36AF-3940-6D6A-7866-B126AB886DAC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4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94DDC179-8523-D980-64CF-E9E699834394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39" name="กลุ่ม 4">
                  <a:extLst>
                    <a:ext uri="{FF2B5EF4-FFF2-40B4-BE49-F238E27FC236}">
                      <a16:creationId xmlns:a16="http://schemas.microsoft.com/office/drawing/2014/main" id="{54FB9456-B4FF-1E6B-4B75-B3A76B463C00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40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41E57736-1B51-68E5-C6B4-954175B0F4CD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41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7958E424-5101-815E-F82E-09AE939D0DC1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37" name="รูปแบบอิสระ: รูปร่าง 49">
                <a:extLst>
                  <a:ext uri="{FF2B5EF4-FFF2-40B4-BE49-F238E27FC236}">
                    <a16:creationId xmlns:a16="http://schemas.microsoft.com/office/drawing/2014/main" id="{70520F47-BA78-2C17-DAF4-49EE6FC6150B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25" name="TextBox 7">
              <a:extLst>
                <a:ext uri="{FF2B5EF4-FFF2-40B4-BE49-F238E27FC236}">
                  <a16:creationId xmlns:a16="http://schemas.microsoft.com/office/drawing/2014/main" id="{7BC9F14C-C98B-1B40-ACEF-FA1F04E7E085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26" name="กลุ่ม 5">
              <a:extLst>
                <a:ext uri="{FF2B5EF4-FFF2-40B4-BE49-F238E27FC236}">
                  <a16:creationId xmlns:a16="http://schemas.microsoft.com/office/drawing/2014/main" id="{A0DC5B96-693A-6F8B-96DE-091FF65895DF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27" name="Group 7">
                <a:extLst>
                  <a:ext uri="{FF2B5EF4-FFF2-40B4-BE49-F238E27FC236}">
                    <a16:creationId xmlns:a16="http://schemas.microsoft.com/office/drawing/2014/main" id="{7B3C0152-1E9B-0420-D0F8-AE317BF19789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32" name="Freeform 31">
                  <a:extLst>
                    <a:ext uri="{FF2B5EF4-FFF2-40B4-BE49-F238E27FC236}">
                      <a16:creationId xmlns:a16="http://schemas.microsoft.com/office/drawing/2014/main" id="{A34A3685-96F2-7CA1-61BD-DF6CDAB950F9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  <p:sp>
              <p:nvSpPr>
                <p:cNvPr id="33" name="Freeform 32">
                  <a:extLst>
                    <a:ext uri="{FF2B5EF4-FFF2-40B4-BE49-F238E27FC236}">
                      <a16:creationId xmlns:a16="http://schemas.microsoft.com/office/drawing/2014/main" id="{20BD8E39-A1C6-ED7E-F714-A417FD46C498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4" name="Freeform 33">
                  <a:extLst>
                    <a:ext uri="{FF2B5EF4-FFF2-40B4-BE49-F238E27FC236}">
                      <a16:creationId xmlns:a16="http://schemas.microsoft.com/office/drawing/2014/main" id="{9A61DC43-FB63-01B3-7193-9004F47FE9F1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5" name="Freeform 12">
                  <a:extLst>
                    <a:ext uri="{FF2B5EF4-FFF2-40B4-BE49-F238E27FC236}">
                      <a16:creationId xmlns:a16="http://schemas.microsoft.com/office/drawing/2014/main" id="{C16FE239-9531-D8E2-AF58-1549552A64F2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pic>
            <p:nvPicPr>
              <p:cNvPr id="28" name="Picture 24">
                <a:extLst>
                  <a:ext uri="{FF2B5EF4-FFF2-40B4-BE49-F238E27FC236}">
                    <a16:creationId xmlns:a16="http://schemas.microsoft.com/office/drawing/2014/main" id="{96BAB470-9BA4-06BD-7D57-92CEE6DA72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87498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กลุ่ม 25">
            <a:extLst>
              <a:ext uri="{FF2B5EF4-FFF2-40B4-BE49-F238E27FC236}">
                <a16:creationId xmlns:a16="http://schemas.microsoft.com/office/drawing/2014/main" id="{7D06518B-9B45-4201-A300-3BEEF5DCD03B}"/>
              </a:ext>
            </a:extLst>
          </p:cNvPr>
          <p:cNvGrpSpPr/>
          <p:nvPr/>
        </p:nvGrpSpPr>
        <p:grpSpPr>
          <a:xfrm>
            <a:off x="-23582" y="-19382"/>
            <a:ext cx="10201628" cy="562646"/>
            <a:chOff x="-21224" y="-57269"/>
            <a:chExt cx="9181465" cy="506381"/>
          </a:xfrm>
        </p:grpSpPr>
        <p:sp>
          <p:nvSpPr>
            <p:cNvPr id="76" name="รูปแบบอิสระ: รูปร่าง 62">
              <a:extLst>
                <a:ext uri="{FF2B5EF4-FFF2-40B4-BE49-F238E27FC236}">
                  <a16:creationId xmlns:a16="http://schemas.microsoft.com/office/drawing/2014/main" id="{763F6E50-E3DE-4F2F-B389-800C6A2058F9}"/>
                </a:ext>
              </a:extLst>
            </p:cNvPr>
            <p:cNvSpPr/>
            <p:nvPr/>
          </p:nvSpPr>
          <p:spPr>
            <a:xfrm rot="10800000">
              <a:off x="-21224" y="301194"/>
              <a:ext cx="9181465" cy="147918"/>
            </a:xfrm>
            <a:prstGeom prst="rect">
              <a:avLst/>
            </a:prstGeom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th-TH" sz="2000" dirty="0"/>
            </a:p>
          </p:txBody>
        </p:sp>
        <p:sp>
          <p:nvSpPr>
            <p:cNvPr id="78" name="สี่เหลี่ยมผืนผ้า 11">
              <a:extLst>
                <a:ext uri="{FF2B5EF4-FFF2-40B4-BE49-F238E27FC236}">
                  <a16:creationId xmlns:a16="http://schemas.microsoft.com/office/drawing/2014/main" id="{F9F4841F-3BBC-4457-AA88-3D070EC45B06}"/>
                </a:ext>
              </a:extLst>
            </p:cNvPr>
            <p:cNvSpPr/>
            <p:nvPr/>
          </p:nvSpPr>
          <p:spPr>
            <a:xfrm>
              <a:off x="0" y="-57269"/>
              <a:ext cx="9160241" cy="404810"/>
            </a:xfrm>
            <a:prstGeom prst="rect">
              <a:avLst/>
            </a:prstGeom>
            <a:solidFill>
              <a:srgbClr val="002060"/>
            </a:solidFill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4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การเบิกจ่ายงบประมาณกองทุนพัฒนาบทบาทสตรี ประจำปีงบประมาณ พ.ศ. 2566 (ข้อมูล ณ 29 สิงหาคม 2566) (ต่อ)</a:t>
              </a:r>
            </a:p>
          </p:txBody>
        </p:sp>
      </p:grpSp>
      <p:graphicFrame>
        <p:nvGraphicFramePr>
          <p:cNvPr id="2" name="Table 32">
            <a:extLst>
              <a:ext uri="{FF2B5EF4-FFF2-40B4-BE49-F238E27FC236}">
                <a16:creationId xmlns:a16="http://schemas.microsoft.com/office/drawing/2014/main" id="{2EA90F75-1F36-C5AA-270A-A054D51D38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5801728"/>
              </p:ext>
            </p:extLst>
          </p:nvPr>
        </p:nvGraphicFramePr>
        <p:xfrm>
          <a:off x="216981" y="717709"/>
          <a:ext cx="9538518" cy="39064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07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81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774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35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77033">
                  <a:extLst>
                    <a:ext uri="{9D8B030D-6E8A-4147-A177-3AD203B41FA5}">
                      <a16:colId xmlns:a16="http://schemas.microsoft.com/office/drawing/2014/main" val="1470791809"/>
                    </a:ext>
                  </a:extLst>
                </a:gridCol>
                <a:gridCol w="1633552">
                  <a:extLst>
                    <a:ext uri="{9D8B030D-6E8A-4147-A177-3AD203B41FA5}">
                      <a16:colId xmlns:a16="http://schemas.microsoft.com/office/drawing/2014/main" val="3504360862"/>
                    </a:ext>
                  </a:extLst>
                </a:gridCol>
              </a:tblGrid>
              <a:tr h="515934"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spc="-7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ลำดับที่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งบประมาณจัดสรร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30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สูง/ต่ำ กว่าเป้าหมาย</a:t>
                      </a:r>
                      <a:b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ผลการเบิกจ่ายไตรมาส 4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คงเหลืองบประมาณ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2444">
                <a:tc vMerge="1">
                  <a:txBody>
                    <a:bodyPr/>
                    <a:lstStyle/>
                    <a:p>
                      <a:pPr algn="ctr"/>
                      <a:endParaRPr lang="th-TH" sz="1300" b="1" dirty="0">
                        <a:solidFill>
                          <a:srgbClr val="002060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09728" marR="109728" marT="54864" marB="5486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th-TH" sz="13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 marL="11430" marR="11430" marT="1143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เป็นเงิน (บาท)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 100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(บาท)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840699"/>
                  </a:ext>
                </a:extLst>
              </a:tr>
              <a:tr h="41197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สระแก้ว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*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14,865,464.00 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13,123,810.08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88.28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  11.72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1,741,653.92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84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สุพรรณบุรี </a:t>
                      </a:r>
                      <a:r>
                        <a:rPr lang="th-TH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*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13,891,890.00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11,603,946.05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83.53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 16.47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2,287,943.95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61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ตราด </a:t>
                      </a:r>
                      <a:r>
                        <a:rPr lang="th-TH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*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6,523,205.00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5,422,526.90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83.13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 16.87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1,100,678.10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92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สิงห์บุรี </a:t>
                      </a:r>
                      <a:r>
                        <a:rPr lang="th-TH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*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4,349,980.00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3,523,138.87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80.99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 19.01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826,841.13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692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นนทบุรี </a:t>
                      </a:r>
                      <a:r>
                        <a:rPr lang="th-TH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*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6,070,298.00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4,588,625.00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75.59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 24.41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1,481,673.00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692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นครนายก </a:t>
                      </a:r>
                      <a:r>
                        <a:rPr lang="th-TH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*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6,918,625.00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4,624,775.44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66.85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 33.15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2,293,849.56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692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กทม. + ส่วนกลาง </a:t>
                      </a:r>
                      <a:r>
                        <a:rPr lang="th-TH" sz="12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*</a:t>
                      </a:r>
                      <a:endParaRPr lang="th-TH" sz="12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124,728,067.00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87,791,233.85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70.39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 29.61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36,936,833.15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3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6925">
                <a:tc gridSpan="2"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 77 จังหวัด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th-TH" sz="1200" b="1" i="0" u="none" strike="noStrik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F4F5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961,432,950.00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880,675,155.04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91.60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  8.40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80,757,794.96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D4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42" name="กลุ่ม 2">
            <a:extLst>
              <a:ext uri="{FF2B5EF4-FFF2-40B4-BE49-F238E27FC236}">
                <a16:creationId xmlns:a16="http://schemas.microsoft.com/office/drawing/2014/main" id="{C027032A-CE9A-7993-0CCF-5B1BDEA663D2}"/>
              </a:ext>
            </a:extLst>
          </p:cNvPr>
          <p:cNvGrpSpPr/>
          <p:nvPr/>
        </p:nvGrpSpPr>
        <p:grpSpPr>
          <a:xfrm>
            <a:off x="-23585" y="5154909"/>
            <a:ext cx="10183585" cy="694389"/>
            <a:chOff x="-23585" y="5154909"/>
            <a:chExt cx="10183585" cy="694389"/>
          </a:xfrm>
        </p:grpSpPr>
        <p:grpSp>
          <p:nvGrpSpPr>
            <p:cNvPr id="43" name="Group 47">
              <a:extLst>
                <a:ext uri="{FF2B5EF4-FFF2-40B4-BE49-F238E27FC236}">
                  <a16:creationId xmlns:a16="http://schemas.microsoft.com/office/drawing/2014/main" id="{AB7E3EB6-F042-334A-A264-F4A244A7753E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52" name="กลุ่ม 1">
                <a:extLst>
                  <a:ext uri="{FF2B5EF4-FFF2-40B4-BE49-F238E27FC236}">
                    <a16:creationId xmlns:a16="http://schemas.microsoft.com/office/drawing/2014/main" id="{94203019-9903-A276-68FB-C87FC0EEB0F6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54" name="กลุ่ม 7">
                  <a:extLst>
                    <a:ext uri="{FF2B5EF4-FFF2-40B4-BE49-F238E27FC236}">
                      <a16:creationId xmlns:a16="http://schemas.microsoft.com/office/drawing/2014/main" id="{EA03D8DA-6A6D-214A-3A89-5DF8598B5556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58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57497BCF-5C1B-2D64-880D-B89CABA50C25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77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275A36AF-3940-6D6A-7866-B126AB886DAC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79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94DDC179-8523-D980-64CF-E9E699834394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55" name="กลุ่ม 4">
                  <a:extLst>
                    <a:ext uri="{FF2B5EF4-FFF2-40B4-BE49-F238E27FC236}">
                      <a16:creationId xmlns:a16="http://schemas.microsoft.com/office/drawing/2014/main" id="{54FB9456-B4FF-1E6B-4B75-B3A76B463C00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56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41E57736-1B51-68E5-C6B4-954175B0F4CD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57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7958E424-5101-815E-F82E-09AE939D0DC1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53" name="รูปแบบอิสระ: รูปร่าง 49">
                <a:extLst>
                  <a:ext uri="{FF2B5EF4-FFF2-40B4-BE49-F238E27FC236}">
                    <a16:creationId xmlns:a16="http://schemas.microsoft.com/office/drawing/2014/main" id="{70520F47-BA78-2C17-DAF4-49EE6FC6150B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44" name="TextBox 7">
              <a:extLst>
                <a:ext uri="{FF2B5EF4-FFF2-40B4-BE49-F238E27FC236}">
                  <a16:creationId xmlns:a16="http://schemas.microsoft.com/office/drawing/2014/main" id="{7BC9F14C-C98B-1B40-ACEF-FA1F04E7E085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45" name="กลุ่ม 5">
              <a:extLst>
                <a:ext uri="{FF2B5EF4-FFF2-40B4-BE49-F238E27FC236}">
                  <a16:creationId xmlns:a16="http://schemas.microsoft.com/office/drawing/2014/main" id="{A0DC5B96-693A-6F8B-96DE-091FF65895DF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46" name="Group 7">
                <a:extLst>
                  <a:ext uri="{FF2B5EF4-FFF2-40B4-BE49-F238E27FC236}">
                    <a16:creationId xmlns:a16="http://schemas.microsoft.com/office/drawing/2014/main" id="{7B3C0152-1E9B-0420-D0F8-AE317BF19789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48" name="Freeform 47">
                  <a:extLst>
                    <a:ext uri="{FF2B5EF4-FFF2-40B4-BE49-F238E27FC236}">
                      <a16:creationId xmlns:a16="http://schemas.microsoft.com/office/drawing/2014/main" id="{A34A3685-96F2-7CA1-61BD-DF6CDAB950F9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  <p:sp>
              <p:nvSpPr>
                <p:cNvPr id="49" name="Freeform 48">
                  <a:extLst>
                    <a:ext uri="{FF2B5EF4-FFF2-40B4-BE49-F238E27FC236}">
                      <a16:creationId xmlns:a16="http://schemas.microsoft.com/office/drawing/2014/main" id="{20BD8E39-A1C6-ED7E-F714-A417FD46C498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50" name="Freeform 49">
                  <a:extLst>
                    <a:ext uri="{FF2B5EF4-FFF2-40B4-BE49-F238E27FC236}">
                      <a16:creationId xmlns:a16="http://schemas.microsoft.com/office/drawing/2014/main" id="{9A61DC43-FB63-01B3-7193-9004F47FE9F1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51" name="Freeform 12">
                  <a:extLst>
                    <a:ext uri="{FF2B5EF4-FFF2-40B4-BE49-F238E27FC236}">
                      <a16:creationId xmlns:a16="http://schemas.microsoft.com/office/drawing/2014/main" id="{C16FE239-9531-D8E2-AF58-1549552A64F2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pic>
            <p:nvPicPr>
              <p:cNvPr id="47" name="Picture 24">
                <a:extLst>
                  <a:ext uri="{FF2B5EF4-FFF2-40B4-BE49-F238E27FC236}">
                    <a16:creationId xmlns:a16="http://schemas.microsoft.com/office/drawing/2014/main" id="{96BAB470-9BA4-06BD-7D57-92CEE6DA72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  <p:sp>
        <p:nvSpPr>
          <p:cNvPr id="3" name="TextBox 2"/>
          <p:cNvSpPr txBox="1"/>
          <p:nvPr/>
        </p:nvSpPr>
        <p:spPr>
          <a:xfrm>
            <a:off x="467771" y="4741594"/>
            <a:ext cx="7808510" cy="4985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th-TH" sz="1200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หมายเหตุ </a:t>
            </a:r>
            <a:r>
              <a:rPr lang="en-GB" sz="1200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:</a:t>
            </a:r>
            <a:r>
              <a:rPr lang="th-TH" sz="1200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* จังหวัดที่ได้รับการจัดสรรเงินอุดหนุนเพิ่มเติม จำนวน 21 จังหวัด เงินทุนหมุนเวียนเพิ่มเติม จำนวน 65 จังหวัด   </a:t>
            </a:r>
          </a:p>
          <a:p>
            <a:r>
              <a:rPr lang="th-TH" sz="1200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      และจังหวัดที่ไม่ได้รับเงินจัดสรรเพิ่มเติม จำนวน 10 จังหวัด</a:t>
            </a:r>
          </a:p>
        </p:txBody>
      </p:sp>
    </p:spTree>
    <p:extLst>
      <p:ext uri="{BB962C8B-B14F-4D97-AF65-F5344CB8AC3E}">
        <p14:creationId xmlns:p14="http://schemas.microsoft.com/office/powerpoint/2010/main" val="142863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-23582" y="2403562"/>
            <a:ext cx="10160000" cy="1283555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2000" b="1" spc="-4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4.2 </a:t>
            </a:r>
            <a:r>
              <a:rPr lang="th-TH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รายงานผลการดำเนินงานการประเมินผลการดำเนินงานทุนหมุนเวียน ประจำปีบัญชี 2566 </a:t>
            </a:r>
          </a:p>
          <a:p>
            <a:pPr algn="ctr">
              <a:lnSpc>
                <a:spcPct val="130000"/>
              </a:lnSpc>
            </a:pPr>
            <a:r>
              <a:rPr lang="th-TH" sz="2000" b="1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 กรมการพัฒนาชุมชน </a:t>
            </a:r>
          </a:p>
        </p:txBody>
      </p:sp>
      <p:grpSp>
        <p:nvGrpSpPr>
          <p:cNvPr id="87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23581" y="299"/>
            <a:ext cx="10193050" cy="575427"/>
            <a:chOff x="-29746" y="-164554"/>
            <a:chExt cx="9173747" cy="517884"/>
          </a:xfrm>
        </p:grpSpPr>
        <p:sp>
          <p:nvSpPr>
            <p:cNvPr id="92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94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</p:grpSp>
      <p:grpSp>
        <p:nvGrpSpPr>
          <p:cNvPr id="22" name="กลุ่ม 21">
            <a:extLst>
              <a:ext uri="{FF2B5EF4-FFF2-40B4-BE49-F238E27FC236}">
                <a16:creationId xmlns:a16="http://schemas.microsoft.com/office/drawing/2014/main" id="{8EBD376C-7AB6-A4E6-0BA3-A2F3E24B8EB6}"/>
              </a:ext>
            </a:extLst>
          </p:cNvPr>
          <p:cNvGrpSpPr/>
          <p:nvPr/>
        </p:nvGrpSpPr>
        <p:grpSpPr>
          <a:xfrm>
            <a:off x="-23585" y="5154909"/>
            <a:ext cx="10183585" cy="694389"/>
            <a:chOff x="-23585" y="5154909"/>
            <a:chExt cx="10183585" cy="694389"/>
          </a:xfrm>
        </p:grpSpPr>
        <p:grpSp>
          <p:nvGrpSpPr>
            <p:cNvPr id="23" name="Group 47">
              <a:extLst>
                <a:ext uri="{FF2B5EF4-FFF2-40B4-BE49-F238E27FC236}">
                  <a16:creationId xmlns:a16="http://schemas.microsoft.com/office/drawing/2014/main" id="{77D24EA2-0A68-A79E-EF12-3774EB9BA34F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34" name="กลุ่ม 1">
                <a:extLst>
                  <a:ext uri="{FF2B5EF4-FFF2-40B4-BE49-F238E27FC236}">
                    <a16:creationId xmlns:a16="http://schemas.microsoft.com/office/drawing/2014/main" id="{D2E840BA-5A5A-753E-2705-93EF5799D90F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36" name="กลุ่ม 7">
                  <a:extLst>
                    <a:ext uri="{FF2B5EF4-FFF2-40B4-BE49-F238E27FC236}">
                      <a16:creationId xmlns:a16="http://schemas.microsoft.com/office/drawing/2014/main" id="{C7F6DB83-3C0C-313B-2ED1-3A9DC408F5AC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40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412AD9AE-42D5-A7E3-1396-FB09C3864531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1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F7021B67-BD2B-749A-4ED8-1C8C3D0573FA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2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837B8D17-350A-F226-8B82-11C17A516FC1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37" name="กลุ่ม 4">
                  <a:extLst>
                    <a:ext uri="{FF2B5EF4-FFF2-40B4-BE49-F238E27FC236}">
                      <a16:creationId xmlns:a16="http://schemas.microsoft.com/office/drawing/2014/main" id="{8CF3E473-6C00-EF39-6370-9B33CFF3AF3E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38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22BE052B-06A1-E96E-E057-153B75EDD188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39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E9EE32D5-BAFE-2956-2F60-EC2A23586665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35" name="รูปแบบอิสระ: รูปร่าง 49">
                <a:extLst>
                  <a:ext uri="{FF2B5EF4-FFF2-40B4-BE49-F238E27FC236}">
                    <a16:creationId xmlns:a16="http://schemas.microsoft.com/office/drawing/2014/main" id="{347D1C98-AB8B-029D-4E63-EA4CB3CB5A70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24" name="TextBox 7">
              <a:extLst>
                <a:ext uri="{FF2B5EF4-FFF2-40B4-BE49-F238E27FC236}">
                  <a16:creationId xmlns:a16="http://schemas.microsoft.com/office/drawing/2014/main" id="{9B784B3B-0576-5951-C152-8C739DE43502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25" name="กลุ่ม 24">
              <a:extLst>
                <a:ext uri="{FF2B5EF4-FFF2-40B4-BE49-F238E27FC236}">
                  <a16:creationId xmlns:a16="http://schemas.microsoft.com/office/drawing/2014/main" id="{0E7D08CC-04FE-BBEE-0E10-ED910E20AC14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26" name="Group 7">
                <a:extLst>
                  <a:ext uri="{FF2B5EF4-FFF2-40B4-BE49-F238E27FC236}">
                    <a16:creationId xmlns:a16="http://schemas.microsoft.com/office/drawing/2014/main" id="{AE472568-17DD-58A4-9905-8B9D13A648F3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28" name="Freeform 8">
                  <a:extLst>
                    <a:ext uri="{FF2B5EF4-FFF2-40B4-BE49-F238E27FC236}">
                      <a16:creationId xmlns:a16="http://schemas.microsoft.com/office/drawing/2014/main" id="{D676B344-4982-8FFF-F1AD-F0A13690B023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  <p:sp>
              <p:nvSpPr>
                <p:cNvPr id="29" name="Freeform 9">
                  <a:extLst>
                    <a:ext uri="{FF2B5EF4-FFF2-40B4-BE49-F238E27FC236}">
                      <a16:creationId xmlns:a16="http://schemas.microsoft.com/office/drawing/2014/main" id="{D6EA9517-476C-1FD8-6AC1-D1C2A00EEB6E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0" name="Freeform 10">
                  <a:extLst>
                    <a:ext uri="{FF2B5EF4-FFF2-40B4-BE49-F238E27FC236}">
                      <a16:creationId xmlns:a16="http://schemas.microsoft.com/office/drawing/2014/main" id="{245A74FA-D00B-E868-2047-6FA4EBB0594B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3" name="Freeform 12">
                  <a:extLst>
                    <a:ext uri="{FF2B5EF4-FFF2-40B4-BE49-F238E27FC236}">
                      <a16:creationId xmlns:a16="http://schemas.microsoft.com/office/drawing/2014/main" id="{71423A84-33C3-EF17-6DB3-6E595D0DF989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pic>
            <p:nvPicPr>
              <p:cNvPr id="27" name="Picture 24">
                <a:extLst>
                  <a:ext uri="{FF2B5EF4-FFF2-40B4-BE49-F238E27FC236}">
                    <a16:creationId xmlns:a16="http://schemas.microsoft.com/office/drawing/2014/main" id="{CCCCD9B3-1E5A-A2E9-3F31-147ABF335B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62156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6130739"/>
              </p:ext>
            </p:extLst>
          </p:nvPr>
        </p:nvGraphicFramePr>
        <p:xfrm>
          <a:off x="-11289" y="633682"/>
          <a:ext cx="10163333" cy="5131729"/>
        </p:xfrm>
        <a:graphic>
          <a:graphicData uri="http://schemas.openxmlformats.org/drawingml/2006/table">
            <a:tbl>
              <a:tblPr firstRow="1" bandRow="1"/>
              <a:tblGrid>
                <a:gridCol w="1016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56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2566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4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600"/>
                        </a:spcAf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4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1 การเงิน</a:t>
                      </a:r>
                    </a:p>
                    <a:p>
                      <a:r>
                        <a:rPr lang="th-TH" sz="1400" baseline="0" dirty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</a:t>
                      </a:r>
                      <a:r>
                        <a:rPr lang="th-TH" sz="14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ตัวชี้วัดที่ 1.1 ร้อยละของการชำระคืนเงินกู้ยืม</a:t>
                      </a:r>
                    </a:p>
                    <a:p>
                      <a:endParaRPr lang="th-TH" sz="12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2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2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2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6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6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>
            <p:extLst/>
          </p:nvPr>
        </p:nvGraphicFramePr>
        <p:xfrm>
          <a:off x="650777" y="1638110"/>
          <a:ext cx="8839200" cy="3792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7840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767840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97953">
                <a:tc gridSpan="5"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312565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4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anchor="ctr"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anchor="ctr"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297953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62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63.50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65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66.50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68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2870465">
                <a:tc gridSpan="5">
                  <a:txBody>
                    <a:bodyPr/>
                    <a:lstStyle/>
                    <a:p>
                      <a:pPr algn="thaiDist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</a:tbl>
          </a:graphicData>
        </a:graphic>
      </p:graphicFrame>
      <p:grpSp>
        <p:nvGrpSpPr>
          <p:cNvPr id="8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11289" y="-1727"/>
            <a:ext cx="10193050" cy="575427"/>
            <a:chOff x="-29746" y="-164554"/>
            <a:chExt cx="9173747" cy="517884"/>
          </a:xfrm>
        </p:grpSpPr>
        <p:sp>
          <p:nvSpPr>
            <p:cNvPr id="9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10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4.2 รายงานผลการดำเนินงานการประเมินผลการดำเนินงานทุนหมุนเวียน ประจำปี 2566</a:t>
              </a:r>
              <a:endParaRPr lang="th-TH" sz="16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782515" y="3059722"/>
            <a:ext cx="3327147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ct val="130000"/>
              </a:lnSpc>
              <a:spcAft>
                <a:spcPts val="600"/>
              </a:spcAft>
            </a:pPr>
            <a:r>
              <a:rPr lang="th-TH" sz="1400" b="1" u="sng" dirty="0">
                <a:solidFill>
                  <a:srgbClr val="C00000"/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ผลงาน</a:t>
            </a:r>
            <a:r>
              <a:rPr lang="th-TH" sz="1400" b="1" dirty="0">
                <a:solidFill>
                  <a:srgbClr val="C00000"/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</a:t>
            </a:r>
            <a:r>
              <a:rPr lang="en-US" sz="1400" b="1" dirty="0">
                <a:solidFill>
                  <a:srgbClr val="C00000"/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: </a:t>
            </a:r>
            <a:r>
              <a:rPr lang="th-TH" sz="1400" b="1" dirty="0">
                <a:solidFill>
                  <a:srgbClr val="C00000"/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ได้ค่าเกณฑ์วัดระดับ </a:t>
            </a:r>
            <a:r>
              <a:rPr lang="th-TH" sz="1400" b="1" dirty="0" smtClean="0">
                <a:solidFill>
                  <a:srgbClr val="C00000"/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1</a:t>
            </a:r>
            <a:r>
              <a:rPr lang="th-TH" sz="1400" dirty="0" smtClean="0">
                <a:solidFill>
                  <a:srgbClr val="C00000"/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  </a:t>
            </a:r>
            <a:r>
              <a:rPr lang="th-TH" sz="1400" dirty="0" smtClean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</a:t>
            </a:r>
            <a:r>
              <a:rPr lang="th-TH" sz="1400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th-TH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มีหนี้ที่ครบกำหนดชำระในปีบัญชี 2566 </a:t>
            </a:r>
          </a:p>
          <a:p>
            <a:pPr>
              <a:lnSpc>
                <a:spcPct val="130000"/>
              </a:lnSpc>
            </a:pPr>
            <a:r>
              <a:rPr lang="th-TH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(1 ตุลาคม </a:t>
            </a:r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2565 – </a:t>
            </a:r>
            <a:r>
              <a:rPr lang="en-US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</a:t>
            </a:r>
            <a:r>
              <a:rPr lang="th-TH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 </a:t>
            </a:r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สิงหาคม </a:t>
            </a:r>
            <a:r>
              <a:rPr lang="th-TH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2566)      </a:t>
            </a:r>
          </a:p>
          <a:p>
            <a:pPr>
              <a:lnSpc>
                <a:spcPct val="130000"/>
              </a:lnSpc>
            </a:pPr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จำนวน 1,932,025,434.81 บาท </a:t>
            </a:r>
          </a:p>
          <a:p>
            <a:pPr>
              <a:lnSpc>
                <a:spcPct val="130000"/>
              </a:lnSpc>
            </a:pPr>
            <a:r>
              <a:rPr lang="th-TH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รับ</a:t>
            </a:r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ชำระคืน</a:t>
            </a:r>
            <a:r>
              <a:rPr lang="th-TH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เงินกู้ยืม จำนวน 1,056,220,301.39 บาท</a:t>
            </a:r>
          </a:p>
          <a:p>
            <a:pPr>
              <a:lnSpc>
                <a:spcPct val="130000"/>
              </a:lnSpc>
            </a:pPr>
            <a:r>
              <a:rPr lang="th-TH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เงิน</a:t>
            </a:r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ที่ยังไม่ได้รับ</a:t>
            </a:r>
            <a:r>
              <a:rPr lang="th-TH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ชำระ 749</a:t>
            </a:r>
            <a:r>
              <a:rPr lang="en-US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,</a:t>
            </a:r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943</a:t>
            </a:r>
            <a:r>
              <a:rPr lang="en-US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,</a:t>
            </a:r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286.16 บาท</a:t>
            </a:r>
            <a:r>
              <a:rPr lang="th-TH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</a:p>
          <a:p>
            <a:pPr marL="171450" indent="-171450">
              <a:lnSpc>
                <a:spcPct val="130000"/>
              </a:lnSpc>
              <a:buFontTx/>
              <a:buChar char="-"/>
            </a:pPr>
            <a:r>
              <a:rPr lang="th-TH" sz="1100" b="1" dirty="0" smtClean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คิด</a:t>
            </a:r>
            <a:r>
              <a:rPr lang="th-TH" sz="1100" b="1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เป็นร้อยละ 60.22 </a:t>
            </a:r>
            <a:endParaRPr lang="en-US" sz="1100" b="1" dirty="0">
              <a:solidFill>
                <a:srgbClr val="C0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17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3942162"/>
              </p:ext>
            </p:extLst>
          </p:nvPr>
        </p:nvGraphicFramePr>
        <p:xfrm>
          <a:off x="4293289" y="2743200"/>
          <a:ext cx="5196687" cy="26310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7298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6500282"/>
              </p:ext>
            </p:extLst>
          </p:nvPr>
        </p:nvGraphicFramePr>
        <p:xfrm>
          <a:off x="-11289" y="633682"/>
          <a:ext cx="10163333" cy="5088059"/>
        </p:xfrm>
        <a:graphic>
          <a:graphicData uri="http://schemas.openxmlformats.org/drawingml/2006/table">
            <a:tbl>
              <a:tblPr firstRow="1" bandRow="1"/>
              <a:tblGrid>
                <a:gridCol w="1016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56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2566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4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spcAft>
                          <a:spcPts val="600"/>
                        </a:spcAf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4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1 การเงิน</a:t>
                      </a:r>
                    </a:p>
                    <a:p>
                      <a:r>
                        <a:rPr lang="th-TH" sz="140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</a:t>
                      </a:r>
                      <a:r>
                        <a:rPr lang="th-TH" sz="14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ตัวชี้วัดที่ 1.2 อัตราหนี้ค้างชำระ (</a:t>
                      </a:r>
                      <a:r>
                        <a:rPr lang="en-US" sz="14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Non-performing Loan : NPL) </a:t>
                      </a:r>
                      <a:endParaRPr lang="th-TH" sz="1400" b="1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560467" y="1673314"/>
          <a:ext cx="9019820" cy="40288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3964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803964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803964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803964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803964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93480">
                <a:tc gridSpan="5"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93480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</a:t>
                      </a:r>
                      <a:r>
                        <a:rPr lang="th-TH" sz="14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293480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18.5</a:t>
                      </a:r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3114443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th-TH" sz="1200" b="1" i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</a:tbl>
          </a:graphicData>
        </a:graphic>
      </p:graphicFrame>
      <p:grpSp>
        <p:nvGrpSpPr>
          <p:cNvPr id="9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11289" y="-1727"/>
            <a:ext cx="10193050" cy="575427"/>
            <a:chOff x="-29746" y="-164554"/>
            <a:chExt cx="9173747" cy="517884"/>
          </a:xfrm>
        </p:grpSpPr>
        <p:sp>
          <p:nvSpPr>
            <p:cNvPr id="10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11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4.2 รายงานผลการดำเนินงานการประเมินผลการดำเนินงานทุนหมุนเวียน ประจำปี 2566 </a:t>
              </a:r>
              <a:endParaRPr lang="th-TH" sz="16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82515" y="3059722"/>
            <a:ext cx="35449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1400" b="1" u="sng" dirty="0">
                <a:solidFill>
                  <a:srgbClr val="C00000"/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ผลงาน</a:t>
            </a:r>
            <a:r>
              <a:rPr lang="th-TH" sz="1400" b="1" dirty="0">
                <a:solidFill>
                  <a:srgbClr val="C00000"/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</a:t>
            </a:r>
            <a:r>
              <a:rPr lang="en-US" sz="1400" b="1" dirty="0">
                <a:solidFill>
                  <a:srgbClr val="C00000"/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: </a:t>
            </a:r>
            <a:r>
              <a:rPr lang="th-TH" sz="1400" b="1" dirty="0">
                <a:solidFill>
                  <a:srgbClr val="C00000"/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ได้ค่าเกณฑ์วัดระดับ </a:t>
            </a:r>
            <a:r>
              <a:rPr lang="th-TH" sz="1400" b="1" dirty="0" smtClean="0">
                <a:solidFill>
                  <a:srgbClr val="C00000"/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1</a:t>
            </a:r>
            <a:r>
              <a:rPr lang="th-TH" sz="1200" dirty="0" smtClean="0">
                <a:solidFill>
                  <a:srgbClr val="C00000"/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  </a:t>
            </a:r>
            <a:r>
              <a:rPr lang="th-TH" sz="1200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th-TH" sz="12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จำนวนเงินที่ได้รับอนุมัติตามสัญญา</a:t>
            </a:r>
          </a:p>
          <a:p>
            <a:pPr>
              <a:lnSpc>
                <a:spcPct val="150000"/>
              </a:lnSpc>
            </a:pPr>
            <a:r>
              <a:rPr lang="th-TH" sz="12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2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ในปีบัญชี 2556 - 2566 ณวันที่ 11 สิงหาคม 2566 </a:t>
            </a:r>
          </a:p>
          <a:p>
            <a:pPr>
              <a:lnSpc>
                <a:spcPct val="150000"/>
              </a:lnSpc>
            </a:pPr>
            <a:r>
              <a:rPr lang="th-TH" sz="12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2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เป็นเงิน 17,003,200,508.69 </a:t>
            </a:r>
            <a:r>
              <a:rPr lang="th-TH" sz="12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บาท 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th-TH" sz="12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รับ</a:t>
            </a:r>
            <a:r>
              <a:rPr lang="th-TH" sz="12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ชำระ</a:t>
            </a:r>
            <a:r>
              <a:rPr lang="th-TH" sz="12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คืน 1,056,220,301.39 </a:t>
            </a:r>
            <a:r>
              <a:rPr lang="th-TH" sz="12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บาท </a:t>
            </a:r>
            <a:endParaRPr lang="th-TH" sz="1200" dirty="0" smtClean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50000"/>
              </a:lnSpc>
            </a:pPr>
            <a:r>
              <a:rPr lang="th-TH" sz="12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 มีหนี้คงเหลือ 3,863,556,738.45 บาท</a:t>
            </a:r>
          </a:p>
          <a:p>
            <a:pPr>
              <a:lnSpc>
                <a:spcPct val="150000"/>
              </a:lnSpc>
            </a:pPr>
            <a:r>
              <a:rPr lang="th-TH" sz="12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 แยกเป็นหนี้เกินกำหนดชำระ 919,723,329.60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th-TH" sz="1200" b="1" dirty="0" smtClean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คิด</a:t>
            </a:r>
            <a:r>
              <a:rPr lang="th-TH" sz="1200" b="1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เป็นร้อยละ </a:t>
            </a:r>
            <a:r>
              <a:rPr lang="th-TH" sz="1200" b="1" dirty="0" smtClean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23.81 </a:t>
            </a:r>
            <a:endParaRPr lang="en-US" sz="1200" b="1" dirty="0">
              <a:solidFill>
                <a:srgbClr val="C0000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13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0357768"/>
              </p:ext>
            </p:extLst>
          </p:nvPr>
        </p:nvGraphicFramePr>
        <p:xfrm>
          <a:off x="4167324" y="2609636"/>
          <a:ext cx="5412963" cy="3079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9486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911779"/>
              </p:ext>
            </p:extLst>
          </p:nvPr>
        </p:nvGraphicFramePr>
        <p:xfrm>
          <a:off x="-11289" y="633682"/>
          <a:ext cx="10163333" cy="5088059"/>
        </p:xfrm>
        <a:graphic>
          <a:graphicData uri="http://schemas.openxmlformats.org/drawingml/2006/table">
            <a:tbl>
              <a:tblPr firstRow="1" bandRow="1"/>
              <a:tblGrid>
                <a:gridCol w="1016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56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2566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4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50"/>
                        </a:spcAf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4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 การสนองประโยชน์ต่อผู้มีส่วนได้ส่วนเสีย </a:t>
                      </a:r>
                      <a:r>
                        <a:rPr lang="th-TH" sz="140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>
                        <a:spcAft>
                          <a:spcPts val="50"/>
                        </a:spcAft>
                      </a:pPr>
                      <a:r>
                        <a:rPr lang="th-TH" sz="11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</a:t>
                      </a:r>
                      <a:r>
                        <a:rPr lang="th-TH" sz="14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ตัวชี้วัดที่ 2.1 ความพึงพอใจของผู้มีส่วนได้ส่วนเสีย</a:t>
                      </a:r>
                      <a:endParaRPr lang="th-TH" sz="1400" b="0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95604"/>
              </p:ext>
            </p:extLst>
          </p:nvPr>
        </p:nvGraphicFramePr>
        <p:xfrm>
          <a:off x="538912" y="1727200"/>
          <a:ext cx="9082175" cy="38074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6435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816435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816435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816435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816435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388653">
                <a:tc gridSpan="5"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 anchor="ctr"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91681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 anchor="ctr"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anchor="ctr"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287823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75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85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90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b="1" i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95</a:t>
                      </a:r>
                      <a:endParaRPr lang="en-US" sz="1200" b="1" i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2812216">
                <a:tc gridSpan="5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th-TH" sz="1400" b="1" i="0" u="sng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th-TH" sz="1400" b="0" i="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</a:t>
                      </a:r>
                      <a:endParaRPr lang="en-US" sz="1400" b="0" i="0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</a:tbl>
          </a:graphicData>
        </a:graphic>
      </p:graphicFrame>
      <p:grpSp>
        <p:nvGrpSpPr>
          <p:cNvPr id="8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11289" y="-1727"/>
            <a:ext cx="10193050" cy="575427"/>
            <a:chOff x="-29746" y="-164554"/>
            <a:chExt cx="9173747" cy="517884"/>
          </a:xfrm>
        </p:grpSpPr>
        <p:sp>
          <p:nvSpPr>
            <p:cNvPr id="10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11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4.2 รายงานผลการดำเนินงานการประเมินผลการดำเนินงานทุนหมุนเวียน ประจำปี 2566</a:t>
              </a:r>
              <a:endParaRPr lang="th-TH" sz="16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82516" y="3059722"/>
            <a:ext cx="316276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1400" b="1" u="sng" dirty="0">
                <a:solidFill>
                  <a:srgbClr val="C00000"/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ผลงาน</a:t>
            </a:r>
            <a:r>
              <a:rPr lang="th-TH" sz="1400" b="1" dirty="0">
                <a:solidFill>
                  <a:srgbClr val="C00000"/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</a:t>
            </a:r>
            <a:r>
              <a:rPr lang="en-US" sz="1400" b="1" dirty="0">
                <a:solidFill>
                  <a:srgbClr val="C00000"/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: </a:t>
            </a:r>
            <a:r>
              <a:rPr lang="th-TH" sz="1400" b="1" dirty="0">
                <a:solidFill>
                  <a:srgbClr val="C00000"/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ได้ค่าเกณฑ์วัดระดับ </a:t>
            </a:r>
            <a:r>
              <a:rPr lang="en-US" sz="1400" b="1" dirty="0" smtClean="0">
                <a:solidFill>
                  <a:srgbClr val="C00000"/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n/a</a:t>
            </a:r>
            <a:r>
              <a:rPr lang="th-TH" sz="1200" dirty="0" smtClean="0">
                <a:solidFill>
                  <a:srgbClr val="C00000"/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  </a:t>
            </a:r>
            <a:r>
              <a:rPr lang="th-TH" sz="1200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th-TH" sz="12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สกส. ทบทวนแบบสอบถามความพึงพอใจ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th-TH" sz="12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กรมบัญชีและ บจก.ทริส ให้ความเห็นชอบแบบสอบถามความพึงพอใจ</a:t>
            </a:r>
            <a:endParaRPr lang="th-TH" sz="12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th-TH" sz="12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จังหวัด และกทม. ดำเนินการผลิตและจัดเก็บข้อมูลตามแบบสอบถามความพึงพอใจ</a:t>
            </a:r>
          </a:p>
          <a:p>
            <a:pPr>
              <a:lnSpc>
                <a:spcPct val="150000"/>
              </a:lnSpc>
            </a:pPr>
            <a:r>
              <a:rPr lang="th-TH" sz="12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ประเภทเงินทุนหมุนเวียนและเงินอุดหนุน </a:t>
            </a:r>
          </a:p>
          <a:p>
            <a:pPr>
              <a:lnSpc>
                <a:spcPct val="150000"/>
              </a:lnSpc>
            </a:pPr>
            <a:r>
              <a:rPr lang="th-TH" sz="1200" b="1" u="sng" dirty="0">
                <a:solidFill>
                  <a:srgbClr val="C00000"/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แผนงาน</a:t>
            </a:r>
            <a:r>
              <a:rPr lang="th-TH" sz="1200" b="1" dirty="0">
                <a:solidFill>
                  <a:srgbClr val="C00000"/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</a:t>
            </a:r>
            <a:r>
              <a:rPr lang="en-US" sz="1200" b="1" dirty="0">
                <a:solidFill>
                  <a:srgbClr val="C00000"/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: </a:t>
            </a:r>
            <a:r>
              <a:rPr lang="th-TH" sz="12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สกส.วิเคราะห์ข้อมูลและประมวลผล</a:t>
            </a:r>
          </a:p>
        </p:txBody>
      </p:sp>
      <p:graphicFrame>
        <p:nvGraphicFramePr>
          <p:cNvPr id="13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221155"/>
              </p:ext>
            </p:extLst>
          </p:nvPr>
        </p:nvGraphicFramePr>
        <p:xfrm>
          <a:off x="4167324" y="2804844"/>
          <a:ext cx="5453763" cy="2784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1465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773331"/>
              </p:ext>
            </p:extLst>
          </p:nvPr>
        </p:nvGraphicFramePr>
        <p:xfrm>
          <a:off x="11289" y="633682"/>
          <a:ext cx="10140755" cy="5157129"/>
        </p:xfrm>
        <a:graphic>
          <a:graphicData uri="http://schemas.openxmlformats.org/drawingml/2006/table">
            <a:tbl>
              <a:tblPr firstRow="1" bandRow="1"/>
              <a:tblGrid>
                <a:gridCol w="10140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56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</a:t>
                      </a:r>
                      <a:r>
                        <a:rPr lang="th-TH" sz="14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4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50"/>
                        </a:spcAft>
                      </a:pPr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400" b="1" baseline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2 การสนองประโยชน์ต่อผู้มีส่วนได้ส่วนเสีย  </a:t>
                      </a:r>
                    </a:p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baseline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</a:t>
                      </a:r>
                      <a:r>
                        <a:rPr lang="th-TH" sz="1300" b="1" baseline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ตัวชี้วัดที่ 2.2 ร้อยละโครงการที่ได้รับการส</a:t>
                      </a:r>
                      <a:r>
                        <a:rPr lang="th-TH" sz="1300" b="1" i="0" u="none" strike="noStrike" kern="1200" cap="non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Arial"/>
                        </a:rPr>
                        <a:t>นับสนุนจากกองทุนฯ ที่ผู้เข้าร่วมโครงการมีคุณภาพชีวิตที่ดีและผ่านเกณฑ์การประเมินผล</a:t>
                      </a:r>
                      <a:endParaRPr lang="en-US" sz="1300" b="1" i="0" u="none" strike="noStrike" kern="1200" cap="none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pPr>
                        <a:spcAft>
                          <a:spcPts val="50"/>
                        </a:spcAft>
                      </a:pPr>
                      <a:r>
                        <a:rPr lang="th-TH" sz="1400" b="1" baseline="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endParaRPr lang="th-TH" sz="1400" b="0" baseline="0" dirty="0" smtClean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826919"/>
              </p:ext>
            </p:extLst>
          </p:nvPr>
        </p:nvGraphicFramePr>
        <p:xfrm>
          <a:off x="522623" y="1869497"/>
          <a:ext cx="9098843" cy="37083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7677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716779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841179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816323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2126885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377011">
                <a:tc gridSpan="5">
                  <a:txBody>
                    <a:bodyPr/>
                    <a:lstStyle/>
                    <a:p>
                      <a:pPr algn="ctr"/>
                      <a:r>
                        <a:rPr lang="th-TH" sz="140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  <a:endParaRPr lang="th-TH" sz="140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339720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anchor="ctr"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321795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1400" b="1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80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90</a:t>
                      </a:r>
                      <a:endParaRPr lang="th-TH" sz="14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100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2654853">
                <a:tc gridSpan="5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i="0" u="none" baseline="0" dirty="0" smtClean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0596" y="2975409"/>
            <a:ext cx="384811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1400" b="1" u="sng" dirty="0">
                <a:solidFill>
                  <a:srgbClr val="C00000"/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ผลงาน</a:t>
            </a:r>
            <a:r>
              <a:rPr lang="th-TH" sz="1400" b="1" dirty="0">
                <a:solidFill>
                  <a:srgbClr val="C00000"/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</a:t>
            </a:r>
            <a:r>
              <a:rPr lang="en-US" sz="1400" b="1" dirty="0">
                <a:solidFill>
                  <a:srgbClr val="C00000"/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: </a:t>
            </a:r>
            <a:r>
              <a:rPr lang="th-TH" sz="1400" b="1" dirty="0">
                <a:solidFill>
                  <a:srgbClr val="C00000"/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ได้ค่าเกณฑ์วัดระดับ </a:t>
            </a:r>
            <a:r>
              <a:rPr lang="en-US" sz="1400" b="1" dirty="0" smtClean="0">
                <a:solidFill>
                  <a:srgbClr val="C00000"/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n/a</a:t>
            </a:r>
            <a:r>
              <a:rPr lang="th-TH" sz="1200" dirty="0" smtClean="0">
                <a:solidFill>
                  <a:srgbClr val="C00000"/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  </a:t>
            </a:r>
            <a:r>
              <a:rPr lang="th-TH" sz="1200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th-TH" sz="12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สกส. จัดทำแนวทางปฏิบัติ, ออกแบบเครื่องมือ</a:t>
            </a:r>
          </a:p>
          <a:p>
            <a:pPr>
              <a:lnSpc>
                <a:spcPct val="150000"/>
              </a:lnSpc>
            </a:pPr>
            <a:r>
              <a:rPr lang="th-TH" sz="12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จัดทำฐานข้อมูล , กำหนดกลุ่มเป้าหมาย              </a:t>
            </a:r>
          </a:p>
          <a:p>
            <a:pPr>
              <a:lnSpc>
                <a:spcPct val="150000"/>
              </a:lnSpc>
            </a:pPr>
            <a:r>
              <a:rPr lang="th-TH" sz="12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2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เป็นโครงการที่ดำเนินการในปีบัญชี 2564 </a:t>
            </a:r>
          </a:p>
          <a:p>
            <a:pPr>
              <a:lnSpc>
                <a:spcPct val="150000"/>
              </a:lnSpc>
            </a:pPr>
            <a:r>
              <a:rPr lang="th-TH" sz="12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2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จำนวน 1,164 โครงการ (10% ของ 11,637 โครงการ)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th-TH" sz="12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จังหวัดดำเนินการจัดเก็บแบบสอบถามผลสำเร็จของโครงการที่ได้รบการสนับสนุนจากกองทุนฯ ที่ผู้เข้าร่วมโครงการมีคุณภาพชีวิตที่ดีและผ่านเกณฑ์การประเมินผล</a:t>
            </a:r>
          </a:p>
          <a:p>
            <a:pPr>
              <a:lnSpc>
                <a:spcPct val="150000"/>
              </a:lnSpc>
            </a:pPr>
            <a:r>
              <a:rPr lang="th-TH" sz="1200" b="1" u="sng" dirty="0" smtClean="0">
                <a:solidFill>
                  <a:srgbClr val="C00000"/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แผนงาน</a:t>
            </a:r>
            <a:r>
              <a:rPr lang="th-TH" sz="1200" b="1" dirty="0" smtClean="0">
                <a:solidFill>
                  <a:srgbClr val="C00000"/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</a:t>
            </a:r>
            <a:r>
              <a:rPr lang="en-US" sz="1200" b="1" dirty="0">
                <a:solidFill>
                  <a:srgbClr val="C00000"/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: </a:t>
            </a:r>
            <a:r>
              <a:rPr lang="th-TH" sz="1200" b="1" spc="-2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สกส. ดำเนินการวิเคราะห์ข้อมูลและประมวลผล </a:t>
            </a:r>
          </a:p>
        </p:txBody>
      </p:sp>
      <p:graphicFrame>
        <p:nvGraphicFramePr>
          <p:cNvPr id="10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9576776"/>
              </p:ext>
            </p:extLst>
          </p:nvPr>
        </p:nvGraphicFramePr>
        <p:xfrm>
          <a:off x="4054071" y="2930426"/>
          <a:ext cx="5470073" cy="2613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1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11289" y="-1727"/>
            <a:ext cx="10193050" cy="575427"/>
            <a:chOff x="-29746" y="-164554"/>
            <a:chExt cx="9173747" cy="517884"/>
          </a:xfrm>
        </p:grpSpPr>
        <p:sp>
          <p:nvSpPr>
            <p:cNvPr id="12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13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4.2 รายงานผลการดำเนินงานการประเมินผลการดำเนินงานทุนหมุนเวียน ประจำปี 2566</a:t>
              </a:r>
              <a:endParaRPr lang="th-TH" sz="16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346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767048"/>
              </p:ext>
            </p:extLst>
          </p:nvPr>
        </p:nvGraphicFramePr>
        <p:xfrm>
          <a:off x="11289" y="633682"/>
          <a:ext cx="10140755" cy="5144429"/>
        </p:xfrm>
        <a:graphic>
          <a:graphicData uri="http://schemas.openxmlformats.org/drawingml/2006/table">
            <a:tbl>
              <a:tblPr firstRow="1" bandRow="1"/>
              <a:tblGrid>
                <a:gridCol w="10140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56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2566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4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50"/>
                        </a:spcAf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4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3 การปฏิบัติการ</a:t>
                      </a:r>
                      <a:endParaRPr lang="th-TH" sz="1400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ตัวชี้วัดที่ 3.1 ผลลัพธ์จากการดำเนินงานตามวัตถุประสงค์ของกองทุนฯ</a:t>
                      </a:r>
                      <a:endParaRPr lang="th-TH" sz="1400" b="0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b="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/>
          </p:nvPr>
        </p:nvGraphicFramePr>
        <p:xfrm>
          <a:off x="735106" y="1705158"/>
          <a:ext cx="8973340" cy="39362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4668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794668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794668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794668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794668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99242">
                <a:tc gridSpan="5"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 anchor="ctr"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99242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 anchor="ctr"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anchor="ctr"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1080723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ผลลัพธ์ที่</a:t>
                      </a:r>
                      <a:r>
                        <a:rPr lang="th-TH" sz="1100" b="0" kern="120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ได้</a:t>
                      </a:r>
                      <a:r>
                        <a:rPr lang="th-TH" sz="1100" b="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จาก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การดำเนินงาน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ตามวัตถุประสงค์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ของกองทุนฯ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0" kern="120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เป็นไปตามเป้าหมาย 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 60</a:t>
                      </a:r>
                      <a:endParaRPr lang="th-TH" sz="1100" b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ผลลัพธ์ ที่ได้จาก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การดำเนินงาน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ตามวัตถุประสงค์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ของกองทุนฯ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เป็นไปตามเป้าหมาย 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 70</a:t>
                      </a:r>
                      <a:endParaRPr lang="th-TH" sz="1100" b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ผลลัพธ์ที่ได้จาก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การดำเนินงาน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ตามวัตถุประสงค์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ของกองทุนฯ</a:t>
                      </a:r>
                      <a:endParaRPr lang="th-TH" sz="1100" kern="120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เป็นไปตามเป้าหมาย 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 80</a:t>
                      </a:r>
                      <a:endParaRPr lang="th-TH" sz="1100" b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ผลลัพธ์ ที่ได้จาก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การดำเนินงาน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ตามวัตถุประสงค์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ของกองทุนฯ</a:t>
                      </a:r>
                      <a:r>
                        <a:rPr lang="th-TH" sz="1100" kern="120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เป็นไปตามเป้าหมาย 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 90</a:t>
                      </a:r>
                      <a:endParaRPr lang="th-TH" sz="1100" b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ผลลัพธ์ที่ได้จาก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การดำเนินงาน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ตามวัตถุประสงค์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ของกองทุนฯ</a:t>
                      </a:r>
                      <a:r>
                        <a:rPr lang="th-TH" sz="1100" kern="120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เป็นไปตามเป้าหมาย 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 100</a:t>
                      </a:r>
                      <a:endParaRPr lang="th-TH" sz="1100" b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2229356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endParaRPr lang="en-US" sz="12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</a:tbl>
          </a:graphicData>
        </a:graphic>
      </p:graphicFrame>
      <p:grpSp>
        <p:nvGrpSpPr>
          <p:cNvPr id="8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11289" y="-1727"/>
            <a:ext cx="10193050" cy="575427"/>
            <a:chOff x="-29746" y="-164554"/>
            <a:chExt cx="9173747" cy="517884"/>
          </a:xfrm>
        </p:grpSpPr>
        <p:sp>
          <p:nvSpPr>
            <p:cNvPr id="10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11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4.2 รายงานผลการดำเนินงานการประเมินผลการดำเนินงานทุนหมุนเวียน ประจำปี 2566</a:t>
              </a:r>
              <a:endParaRPr lang="th-TH" sz="16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735106" y="3382856"/>
            <a:ext cx="3949909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spcAft>
                <a:spcPts val="0"/>
              </a:spcAft>
            </a:pPr>
            <a:r>
              <a:rPr lang="th-TH" sz="1400" b="1" u="sng" dirty="0" smtClean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ผลงาน</a:t>
            </a:r>
            <a:r>
              <a:rPr lang="th-TH" sz="1400" b="1" dirty="0" smtClean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</a:t>
            </a:r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: </a:t>
            </a:r>
            <a:r>
              <a:rPr lang="th-TH" sz="1400" b="1" dirty="0" smtClean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ได้ค่าเกณฑ์วัดระดับ </a:t>
            </a:r>
            <a:r>
              <a:rPr lang="en-US" sz="1400" b="1" dirty="0" smtClean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4</a:t>
            </a:r>
            <a:r>
              <a:rPr lang="th-TH" sz="1200" dirty="0" smtClean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th-TH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สกส. จัดทำแผนการดำเนินงานเพื่อติดตามและประเมินผลลัพธ์จากการดำเนินงานตามวัตถุประสงค์ของกองทุน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th-TH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จัดทำฐานข้อมูลผู้กู้ในปีบัญชี 2565 เพื่อกำหนดเป้าหมายในการติดตามและประเมินผลลัพธ์ตามวัตถุประสงค์ของกองทุนฯ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th-TH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จัดทำคู่มือติดตามผลลัพธ์และประเมินผลลัพธ์ </a:t>
            </a:r>
          </a:p>
          <a:p>
            <a:pPr marL="171450" indent="-171450">
              <a:lnSpc>
                <a:spcPct val="150000"/>
              </a:lnSpc>
              <a:buFontTx/>
              <a:buChar char="-"/>
            </a:pPr>
            <a:r>
              <a:rPr lang="th-TH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ติดตามผลลัพธ์เชิงคุณภาพและเชิงปริมาณ </a:t>
            </a:r>
          </a:p>
          <a:p>
            <a:pPr>
              <a:lnSpc>
                <a:spcPct val="150000"/>
              </a:lnSpc>
            </a:pPr>
            <a:r>
              <a:rPr lang="th-TH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  สรุปผลการติดตามผลลัพธ์ที่ได้จากการดำเนินงานตามวัตถุประสงค์ของกองทุนเป็นไปตามเป้าหมายร้อยละ 96.13 </a:t>
            </a:r>
          </a:p>
        </p:txBody>
      </p:sp>
      <p:graphicFrame>
        <p:nvGraphicFramePr>
          <p:cNvPr id="13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6796221"/>
              </p:ext>
            </p:extLst>
          </p:nvPr>
        </p:nvGraphicFramePr>
        <p:xfrm>
          <a:off x="4474916" y="3362667"/>
          <a:ext cx="5233530" cy="24754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00885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202105"/>
              </p:ext>
            </p:extLst>
          </p:nvPr>
        </p:nvGraphicFramePr>
        <p:xfrm>
          <a:off x="11289" y="633685"/>
          <a:ext cx="10140755" cy="5133340"/>
        </p:xfrm>
        <a:graphic>
          <a:graphicData uri="http://schemas.openxmlformats.org/drawingml/2006/table">
            <a:tbl>
              <a:tblPr firstRow="1" bandRow="1"/>
              <a:tblGrid>
                <a:gridCol w="10140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111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2566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5392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50"/>
                        </a:spcAf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4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3 การปฏิบัติการ</a:t>
                      </a:r>
                      <a:endParaRPr lang="th-TH" sz="1400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ตัวชี้วัดที่ 3.2 </a:t>
                      </a:r>
                      <a:r>
                        <a:rPr lang="th-TH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Arial"/>
                        </a:rPr>
                        <a:t>ความสำเร็จในการดำเนินการตามแผนงานเพื่อสนับสนุนโครงการส่งเสริมอาชีพ</a:t>
                      </a:r>
                      <a:endParaRPr lang="en-US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b="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7343571"/>
              </p:ext>
            </p:extLst>
          </p:nvPr>
        </p:nvGraphicFramePr>
        <p:xfrm>
          <a:off x="393715" y="1617441"/>
          <a:ext cx="9144000" cy="40744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7799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764650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860556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803014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927981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323044">
                <a:tc gridSpan="5"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 anchor="ctr"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309072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 anchor="ctr"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anchor="ctr"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1011723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ดำเนินงานตามแผนงาน                       เพื่อสนับสนุน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โครงการส่งเสริมอาชีพ</a:t>
                      </a: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ได้ร้อยละ 80</a:t>
                      </a:r>
                      <a:endParaRPr lang="th-TH" sz="1200" b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ดำเนินการตามแผนงาน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เพื่อสนับสนุน</a:t>
                      </a:r>
                    </a:p>
                    <a:p>
                      <a:pPr algn="ctr"/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โครงการส่งเสริมอาชีพ </a:t>
                      </a:r>
                    </a:p>
                    <a:p>
                      <a:pPr algn="ctr"/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ได้ร้อยละ 85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ดำเนินการตามแผนงาน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เพื่อสนับสนุน</a:t>
                      </a:r>
                    </a:p>
                    <a:p>
                      <a:pPr algn="ctr"/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โครงการส่งเสริมอาชีพ </a:t>
                      </a:r>
                    </a:p>
                    <a:p>
                      <a:pPr algn="ctr"/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ได้ร้อยละ 90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ดำเนินการตามแผนงาน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เพื่อสนับสนุน</a:t>
                      </a:r>
                    </a:p>
                    <a:p>
                      <a:pPr algn="ctr"/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โครงการส่งเสริมอาชีพ </a:t>
                      </a:r>
                    </a:p>
                    <a:p>
                      <a:pPr algn="ctr"/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ได้ร้อยละ 95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ดำเนินการตามแผนงาน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/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เพื่อสนับสนุน</a:t>
                      </a:r>
                    </a:p>
                    <a:p>
                      <a:pPr algn="ctr"/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โครงการส่งเสริมอาชีพ</a:t>
                      </a:r>
                    </a:p>
                    <a:p>
                      <a:pPr algn="ctr"/>
                      <a:r>
                        <a:rPr lang="th-TH" sz="12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ได้ร้อยละ 100</a:t>
                      </a:r>
                      <a:endParaRPr lang="en-US" sz="1200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2430570">
                <a:tc gridSpan="5"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</a:pPr>
                      <a:endParaRPr lang="en-US" sz="120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</a:tbl>
          </a:graphicData>
        </a:graphic>
      </p:graphicFrame>
      <p:grpSp>
        <p:nvGrpSpPr>
          <p:cNvPr id="8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11289" y="-1727"/>
            <a:ext cx="10193050" cy="575427"/>
            <a:chOff x="-29746" y="-164554"/>
            <a:chExt cx="9173747" cy="517884"/>
          </a:xfrm>
        </p:grpSpPr>
        <p:sp>
          <p:nvSpPr>
            <p:cNvPr id="9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10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4.2 รายงานผลการดำเนินงานการประเมินผลการดำเนินงานทุนหมุนเวียน ประจำปี 2566</a:t>
              </a:r>
              <a:endParaRPr lang="th-TH" sz="16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93715" y="3201464"/>
            <a:ext cx="4142636" cy="2548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ct val="120000"/>
              </a:lnSpc>
              <a:spcAft>
                <a:spcPts val="0"/>
              </a:spcAft>
            </a:pPr>
            <a:r>
              <a:rPr lang="th-TH" sz="1200" b="1" u="sng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ผลงาน</a:t>
            </a:r>
            <a:r>
              <a:rPr lang="th-TH" sz="1200" b="1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: </a:t>
            </a:r>
            <a:r>
              <a:rPr lang="th-TH" sz="1200" b="1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ได้ค่าเกณฑ์วัดระดับ </a:t>
            </a:r>
            <a:r>
              <a:rPr lang="en-US" sz="1200" b="1" dirty="0" smtClean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5</a:t>
            </a:r>
            <a:r>
              <a:rPr lang="th-TH" sz="1200" dirty="0" smtClean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</a:t>
            </a:r>
          </a:p>
          <a:p>
            <a:pPr marL="171450" indent="-171450">
              <a:lnSpc>
                <a:spcPct val="120000"/>
              </a:lnSpc>
              <a:buFontTx/>
              <a:buChar char="-"/>
            </a:pPr>
            <a:r>
              <a:rPr lang="th-TH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สกส. รวบรวมข้อมูลการเบิกจ่ายเงินอุดหนุน ตามแผนการดำเนินงานและแผนการใช้จ่ายงบประมาณกองทุนพัฒนาบทบาทสตรี ประจำปี งบประเมาณ พ.ศ. 2566</a:t>
            </a:r>
          </a:p>
          <a:p>
            <a:pPr marL="171450" indent="-171450">
              <a:lnSpc>
                <a:spcPct val="120000"/>
              </a:lnSpc>
              <a:buFontTx/>
              <a:buChar char="-"/>
            </a:pPr>
            <a:r>
              <a:rPr lang="th-TH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ดำเนินการวิเคราะห์ข้อมูลโครงการที่ได้รับการสนับสนุนเงินอุดหนุน</a:t>
            </a:r>
          </a:p>
          <a:p>
            <a:pPr>
              <a:lnSpc>
                <a:spcPct val="120000"/>
              </a:lnSpc>
            </a:pPr>
            <a:r>
              <a:rPr lang="th-TH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จากกองทุนฯ ซึ่งเป็นโครงการส่งเสริมอาชีพแก่สมาชิกกองทุนฯ                   </a:t>
            </a:r>
          </a:p>
          <a:p>
            <a:pPr>
              <a:lnSpc>
                <a:spcPct val="120000"/>
              </a:lnSpc>
            </a:pPr>
            <a:r>
              <a:rPr lang="th-TH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รวมยอดสะสมตั้งแต่ตุลาคม 2565 - สิงหาคม 2566 </a:t>
            </a:r>
          </a:p>
          <a:p>
            <a:pPr>
              <a:lnSpc>
                <a:spcPct val="120000"/>
              </a:lnSpc>
            </a:pPr>
            <a:r>
              <a:rPr lang="th-TH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ทั้งหมดจำนวน 962 โครงการ จำนวนเงิน 32,201,361 บาท </a:t>
            </a:r>
          </a:p>
          <a:p>
            <a:pPr marL="171450" indent="-171450">
              <a:lnSpc>
                <a:spcPct val="120000"/>
              </a:lnSpc>
              <a:buFontTx/>
              <a:buChar char="-"/>
            </a:pPr>
            <a:r>
              <a:rPr lang="th-TH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คิดเป็นร้อยละ 119.26 </a:t>
            </a:r>
          </a:p>
          <a:p>
            <a:pPr marL="171450" indent="-171450">
              <a:lnSpc>
                <a:spcPct val="120000"/>
              </a:lnSpc>
              <a:buFontTx/>
              <a:buChar char="-"/>
            </a:pPr>
            <a:r>
              <a:rPr lang="th-TH" sz="1100" b="1" u="sng" dirty="0" smtClean="0">
                <a:solidFill>
                  <a:srgbClr val="C00000"/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แผนงาน</a:t>
            </a:r>
            <a:r>
              <a:rPr lang="th-TH" sz="1100" b="1" dirty="0" smtClean="0">
                <a:solidFill>
                  <a:srgbClr val="C00000"/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</a:t>
            </a:r>
            <a:r>
              <a:rPr lang="en-US" sz="1100" b="1" dirty="0" smtClean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: </a:t>
            </a:r>
            <a:r>
              <a:rPr lang="th-TH" sz="1100" b="1" dirty="0" smtClean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สกส. จะ</a:t>
            </a:r>
            <a:r>
              <a:rPr lang="th-TH" sz="11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ดำเนินการ</a:t>
            </a:r>
            <a:r>
              <a:rPr lang="th-TH" sz="11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วิเคราะห์ข้อมูลโครงการที่ได้รับการสนับสนุนเงิน</a:t>
            </a:r>
            <a:r>
              <a:rPr lang="th-TH" sz="11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อุดหนุนจาก</a:t>
            </a:r>
            <a:r>
              <a:rPr lang="th-TH" sz="11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กองทุนฯ ซึ่งเป็นโครงการส่งเสริมอาชีพแก่สมาชิกกองทุนฯ </a:t>
            </a:r>
            <a:r>
              <a:rPr lang="th-TH" sz="11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ประจำเดือนกันยายน 2566 ต่อไป                  </a:t>
            </a:r>
            <a:endParaRPr lang="th-TH" sz="11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12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2384307"/>
              </p:ext>
            </p:extLst>
          </p:nvPr>
        </p:nvGraphicFramePr>
        <p:xfrm>
          <a:off x="4536351" y="3292679"/>
          <a:ext cx="5001364" cy="2365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9028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กลุ่ม 34"/>
          <p:cNvGrpSpPr/>
          <p:nvPr/>
        </p:nvGrpSpPr>
        <p:grpSpPr>
          <a:xfrm>
            <a:off x="216981" y="1065854"/>
            <a:ext cx="3782589" cy="523183"/>
            <a:chOff x="204478" y="2499742"/>
            <a:chExt cx="3551339" cy="470863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56" name="กลุ่ม 17"/>
            <p:cNvGrpSpPr/>
            <p:nvPr/>
          </p:nvGrpSpPr>
          <p:grpSpPr>
            <a:xfrm>
              <a:off x="204478" y="2499742"/>
              <a:ext cx="3551339" cy="470863"/>
              <a:chOff x="376926" y="1177925"/>
              <a:chExt cx="4676112" cy="470863"/>
            </a:xfrm>
          </p:grpSpPr>
          <p:sp>
            <p:nvSpPr>
              <p:cNvPr id="58" name="สี่เหลี่ยมผืนผ้ามุมมน 10"/>
              <p:cNvSpPr/>
              <p:nvPr/>
            </p:nvSpPr>
            <p:spPr>
              <a:xfrm>
                <a:off x="503239" y="1177925"/>
                <a:ext cx="4549799" cy="461963"/>
              </a:xfrm>
              <a:prstGeom prst="roundRect">
                <a:avLst/>
              </a:prstGeom>
              <a:solidFill>
                <a:srgbClr val="E7E5DD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9" name="สี่เหลี่ยมผืนผ้ามุมมน 10"/>
              <p:cNvSpPr/>
              <p:nvPr/>
            </p:nvSpPr>
            <p:spPr>
              <a:xfrm>
                <a:off x="376926" y="1186825"/>
                <a:ext cx="4172666" cy="461963"/>
              </a:xfrm>
              <a:prstGeom prst="roundRect">
                <a:avLst/>
              </a:prstGeom>
              <a:solidFill>
                <a:srgbClr val="ABA387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defTabSz="761945">
                  <a:defRPr/>
                </a:pPr>
                <a:endParaRPr lang="th-TH" sz="20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0" name="สี่เหลี่ยมผืนผ้ามุมมน 10"/>
              <p:cNvSpPr/>
              <p:nvPr/>
            </p:nvSpPr>
            <p:spPr>
              <a:xfrm>
                <a:off x="376927" y="1181109"/>
                <a:ext cx="4082923" cy="464821"/>
              </a:xfrm>
              <a:prstGeom prst="roundRect">
                <a:avLst/>
              </a:prstGeom>
              <a:solidFill>
                <a:srgbClr val="D6D2C4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4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เพื่อทราบ</a:t>
                </a:r>
              </a:p>
            </p:txBody>
          </p:sp>
        </p:grpSp>
        <p:sp>
          <p:nvSpPr>
            <p:cNvPr id="57" name="สี่เหลี่ยมผืนผ้า 36"/>
            <p:cNvSpPr/>
            <p:nvPr/>
          </p:nvSpPr>
          <p:spPr>
            <a:xfrm>
              <a:off x="3393719" y="2587857"/>
              <a:ext cx="328211" cy="3600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</a:t>
              </a:r>
              <a:endPara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61" name="สี่เหลี่ยมผืนผ้า 21"/>
          <p:cNvSpPr/>
          <p:nvPr/>
        </p:nvSpPr>
        <p:spPr>
          <a:xfrm>
            <a:off x="4089626" y="1059553"/>
            <a:ext cx="5939275" cy="373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30000"/>
              </a:lnSpc>
            </a:pP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4.1 รายงานผลการเบิกจ่ายตามแผนการดำเนินงานและแผนการใช้จ่ายงบประมาณ          </a:t>
            </a:r>
          </a:p>
          <a:p>
            <a:pPr>
              <a:lnSpc>
                <a:spcPct val="130000"/>
              </a:lnSpc>
            </a:pP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 ประจำปีงบประมาณ พ.ศ. 2566</a:t>
            </a:r>
          </a:p>
          <a:p>
            <a:pPr algn="thaiDist">
              <a:lnSpc>
                <a:spcPct val="130000"/>
              </a:lnSpc>
            </a:pP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รายงานผลการดำเนินงานการประเมินผลการดำเนินงานทุนหมุนเวียน ประจำปีบัญชี 2566 กองทุนพัฒนาบทบาทสตรี กรมการพัฒนาชุมชน </a:t>
            </a:r>
            <a:endParaRPr lang="th-TH" sz="1400" dirty="0" smtClean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thaiDist">
              <a:lnSpc>
                <a:spcPct val="130000"/>
              </a:lnSpc>
            </a:pP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4.3 รายงานผลการดำเนินงานตามตัวชี้วัดที่ 5.1 บทบาทคณะกรรมการบริหาร</a:t>
            </a:r>
            <a:r>
              <a:rPr lang="th-TH" sz="1400" spc="-6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เงินทุนหมุนเวียน </a:t>
            </a:r>
            <a:r>
              <a:rPr lang="th-TH" sz="1400" spc="-6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เรื่อง </a:t>
            </a:r>
            <a:r>
              <a:rPr lang="th-TH" sz="1400" spc="-6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สรุปผลการดำเนินงานกองทุนพัฒนาบทบาทสตรี ประจำปี 2566 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สิ้นไตรมาส 3 </a:t>
            </a: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เมษายน - มิถุนายน 2566)</a:t>
            </a:r>
          </a:p>
          <a:p>
            <a:pPr algn="thaiDist">
              <a:lnSpc>
                <a:spcPct val="130000"/>
              </a:lnSpc>
            </a:pP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4.4 รายงานการจัดสรรงบประมาณเงินอุดหนุน และเงินทุนหมุนเวียน กองทุนพัฒนาบทบาทสตรี เพิ่มเติม </a:t>
            </a: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ประจำปี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งบประมาณ พ.ศ. </a:t>
            </a: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  <a:endParaRPr lang="th-TH" sz="14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thaiDist">
              <a:lnSpc>
                <a:spcPct val="130000"/>
              </a:lnSpc>
            </a:pP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4.5 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รายงานผลข้อมูลการดำเนินการทางกฎหมายเกี่ยวกับการดำเนินคดีแพ่ง </a:t>
            </a:r>
            <a:b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และคดีอาญาของกองทุนพัฒนาบทบาทสตรี</a:t>
            </a:r>
          </a:p>
          <a:p>
            <a:pPr algn="thaiDist">
              <a:lnSpc>
                <a:spcPct val="130000"/>
              </a:lnSpc>
            </a:pP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4.6 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ตามประกาศคณะกรรมการบริหารกองทุนพัฒนาบทบาทสตรีให้ความช่วยเหลือและบรรเทาความเดือดร้อนให้แก่ลูกหนี้</a:t>
            </a:r>
          </a:p>
        </p:txBody>
      </p:sp>
      <p:grpSp>
        <p:nvGrpSpPr>
          <p:cNvPr id="55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0" y="-21644"/>
            <a:ext cx="10193050" cy="575427"/>
            <a:chOff x="-29746" y="-164554"/>
            <a:chExt cx="9173747" cy="517884"/>
          </a:xfrm>
        </p:grpSpPr>
        <p:sp>
          <p:nvSpPr>
            <p:cNvPr id="62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63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22" name="กลุ่ม 21">
            <a:extLst>
              <a:ext uri="{FF2B5EF4-FFF2-40B4-BE49-F238E27FC236}">
                <a16:creationId xmlns:a16="http://schemas.microsoft.com/office/drawing/2014/main" id="{74929B38-EAA7-A9DB-C9C1-745A1EE28EB6}"/>
              </a:ext>
            </a:extLst>
          </p:cNvPr>
          <p:cNvGrpSpPr/>
          <p:nvPr/>
        </p:nvGrpSpPr>
        <p:grpSpPr>
          <a:xfrm>
            <a:off x="-23585" y="5154909"/>
            <a:ext cx="10183585" cy="694389"/>
            <a:chOff x="-23585" y="5154909"/>
            <a:chExt cx="10183585" cy="694389"/>
          </a:xfrm>
        </p:grpSpPr>
        <p:grpSp>
          <p:nvGrpSpPr>
            <p:cNvPr id="23" name="Group 47">
              <a:extLst>
                <a:ext uri="{FF2B5EF4-FFF2-40B4-BE49-F238E27FC236}">
                  <a16:creationId xmlns:a16="http://schemas.microsoft.com/office/drawing/2014/main" id="{E379300B-7578-7B64-7D21-A26C5F28CB54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32" name="กลุ่ม 1">
                <a:extLst>
                  <a:ext uri="{FF2B5EF4-FFF2-40B4-BE49-F238E27FC236}">
                    <a16:creationId xmlns:a16="http://schemas.microsoft.com/office/drawing/2014/main" id="{B51C9093-43B6-1374-6AB3-43906D5BA148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35" name="กลุ่ม 7">
                  <a:extLst>
                    <a:ext uri="{FF2B5EF4-FFF2-40B4-BE49-F238E27FC236}">
                      <a16:creationId xmlns:a16="http://schemas.microsoft.com/office/drawing/2014/main" id="{A4B0987E-CF5A-1301-AF55-A36E6AEEF57A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41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A83CF8AC-5E02-3F5E-ED90-86D8E72EF2A4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2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54BC4C37-3810-8C8D-24CB-56FBE2845840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3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BD29BE7E-4041-4596-A078-3B0DA5919841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38" name="กลุ่ม 4">
                  <a:extLst>
                    <a:ext uri="{FF2B5EF4-FFF2-40B4-BE49-F238E27FC236}">
                      <a16:creationId xmlns:a16="http://schemas.microsoft.com/office/drawing/2014/main" id="{2D36A430-13FD-7E60-865D-0B1EF971D30C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39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93F1F86D-0536-971F-A8D1-D421DF3552C6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40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E7414A76-AE88-58C5-0478-8B5A866D845C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33" name="รูปแบบอิสระ: รูปร่าง 49">
                <a:extLst>
                  <a:ext uri="{FF2B5EF4-FFF2-40B4-BE49-F238E27FC236}">
                    <a16:creationId xmlns:a16="http://schemas.microsoft.com/office/drawing/2014/main" id="{44B0CD15-2ED9-4C44-88B5-F4C2927EAD01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24" name="TextBox 7">
              <a:extLst>
                <a:ext uri="{FF2B5EF4-FFF2-40B4-BE49-F238E27FC236}">
                  <a16:creationId xmlns:a16="http://schemas.microsoft.com/office/drawing/2014/main" id="{2FC05757-D753-3241-1E7E-B395FCA60889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25" name="กลุ่ม 24">
              <a:extLst>
                <a:ext uri="{FF2B5EF4-FFF2-40B4-BE49-F238E27FC236}">
                  <a16:creationId xmlns:a16="http://schemas.microsoft.com/office/drawing/2014/main" id="{73380724-2F10-8588-6631-1ED85DCDF9DC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26" name="Group 7">
                <a:extLst>
                  <a:ext uri="{FF2B5EF4-FFF2-40B4-BE49-F238E27FC236}">
                    <a16:creationId xmlns:a16="http://schemas.microsoft.com/office/drawing/2014/main" id="{CC96230E-1B31-4355-6C50-2FD79F4BB61C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28" name="Freeform 8">
                  <a:extLst>
                    <a:ext uri="{FF2B5EF4-FFF2-40B4-BE49-F238E27FC236}">
                      <a16:creationId xmlns:a16="http://schemas.microsoft.com/office/drawing/2014/main" id="{5A1A962E-B88E-A7D3-D340-B5C75C128EB2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  <p:sp>
              <p:nvSpPr>
                <p:cNvPr id="29" name="Freeform 9">
                  <a:extLst>
                    <a:ext uri="{FF2B5EF4-FFF2-40B4-BE49-F238E27FC236}">
                      <a16:creationId xmlns:a16="http://schemas.microsoft.com/office/drawing/2014/main" id="{6DD4EE19-1A20-2EC4-7704-5E41BBD96D71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0" name="Freeform 10">
                  <a:extLst>
                    <a:ext uri="{FF2B5EF4-FFF2-40B4-BE49-F238E27FC236}">
                      <a16:creationId xmlns:a16="http://schemas.microsoft.com/office/drawing/2014/main" id="{64191D67-311B-CABF-4F98-49536ABFD51B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1" name="Freeform 12">
                  <a:extLst>
                    <a:ext uri="{FF2B5EF4-FFF2-40B4-BE49-F238E27FC236}">
                      <a16:creationId xmlns:a16="http://schemas.microsoft.com/office/drawing/2014/main" id="{DD8D70DA-25E1-D70F-83E8-92BC9C2D3EF7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pic>
            <p:nvPicPr>
              <p:cNvPr id="27" name="Picture 24">
                <a:extLst>
                  <a:ext uri="{FF2B5EF4-FFF2-40B4-BE49-F238E27FC236}">
                    <a16:creationId xmlns:a16="http://schemas.microsoft.com/office/drawing/2014/main" id="{72ED7C8E-2BBA-728D-3A59-43BDD04974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97188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215416"/>
              </p:ext>
            </p:extLst>
          </p:nvPr>
        </p:nvGraphicFramePr>
        <p:xfrm>
          <a:off x="-11289" y="633682"/>
          <a:ext cx="10163333" cy="5096679"/>
        </p:xfrm>
        <a:graphic>
          <a:graphicData uri="http://schemas.openxmlformats.org/drawingml/2006/table">
            <a:tbl>
              <a:tblPr firstRow="1" bandRow="1"/>
              <a:tblGrid>
                <a:gridCol w="1016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118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2566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4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4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3 การปฏิบัติการ</a:t>
                      </a:r>
                      <a:endParaRPr lang="th-TH" sz="1400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ตัวชี้วัดที่ 3.3 </a:t>
                      </a:r>
                      <a:r>
                        <a:rPr lang="th-TH" sz="1400" b="1" i="0" u="none" strike="noStrike" kern="1200" cap="non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Arial"/>
                        </a:rPr>
                        <a:t>ความสำเร็จในการปรับปรุงกระบวนการบริหารลูกหนี้โครงการ</a:t>
                      </a:r>
                      <a:r>
                        <a:rPr lang="th-TH" sz="1400" b="1" i="0" u="none" strike="noStrike" kern="1200" cap="none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  <a:sym typeface="Arial"/>
                        </a:rPr>
                        <a:t> เพื่อให้งบการเงินของกองทุน ได้รับการรับรอง</a:t>
                      </a:r>
                      <a:endParaRPr lang="en-US" sz="1400" b="1" i="0" u="none" strike="noStrike" kern="1200" cap="non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400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390873"/>
              </p:ext>
            </p:extLst>
          </p:nvPr>
        </p:nvGraphicFramePr>
        <p:xfrm>
          <a:off x="287079" y="1664408"/>
          <a:ext cx="9378239" cy="4100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5741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956731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816191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967542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2062034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96246">
                <a:tc gridSpan="5">
                  <a:txBody>
                    <a:bodyPr/>
                    <a:lstStyle/>
                    <a:p>
                      <a:pPr algn="ctr"/>
                      <a:r>
                        <a:rPr lang="th-TH" sz="13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80654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 anchor="ctr"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anchor="ctr"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1294646">
                <a:tc>
                  <a:txBody>
                    <a:bodyPr/>
                    <a:lstStyle/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ดำเนินการจัดทำข้อมูลยืนยัน</a:t>
                      </a:r>
                    </a:p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ลูกหนี้โครงการได้รับครบถ้วน</a:t>
                      </a:r>
                    </a:p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</a:t>
                      </a:r>
                      <a:r>
                        <a:rPr lang="th-TH" sz="900" kern="120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100</a:t>
                      </a:r>
                    </a:p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900" b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th-TH" sz="900" b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ผ่านเกณฑ์วัดระดับ 1  และดำเนินการประชุมหารือร่วมกับ</a:t>
                      </a:r>
                      <a:r>
                        <a:rPr lang="th-TH" sz="900" b="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สตง. ภายในไตรมาสที่ 2 ของปีบัญชี 2566 เพื่อหาข้อสรุป/มาตรการ ที่เกี่ยวกับกระบวนการบริหารลูกหนี้โครงการตามข้อสังเกตของ สตง.</a:t>
                      </a:r>
                      <a:endParaRPr lang="th-TH" sz="900" b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900" b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ผ่านค่าเกณฑ์วัดระดับ</a:t>
                      </a:r>
                      <a:r>
                        <a:rPr lang="th-TH" sz="9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2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9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และดำเนินการนำข้อมูล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9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ยอดลูกหนี้โครงการเข้าระบบบัญชีการเงิน (</a:t>
                      </a:r>
                      <a:r>
                        <a:rPr lang="en-US" sz="9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ERP) </a:t>
                      </a:r>
                      <a:r>
                        <a:rPr lang="th-TH" sz="9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และระบบโปรแกรมทะเบียนลูกหนี้ (</a:t>
                      </a:r>
                      <a:r>
                        <a:rPr lang="en-US" sz="9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LM) </a:t>
                      </a:r>
                      <a:r>
                        <a:rPr lang="th-TH" sz="9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ได้ครบถ้วน ร้อยละ 100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900" b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ผ่านค่าเกณฑ์วัดระดับ</a:t>
                      </a:r>
                      <a:r>
                        <a:rPr lang="th-TH" sz="9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3 และดำเนินการนำข้อมูลยอดลูกหนี้โครงการเข้าระบบบัญชีการเงิน (</a:t>
                      </a:r>
                      <a:r>
                        <a:rPr lang="en-US" sz="9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ERP) </a:t>
                      </a:r>
                      <a:r>
                        <a:rPr lang="th-TH" sz="9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และระบบโปรแกรมทะเบียนลูกหนี้ (</a:t>
                      </a:r>
                      <a:r>
                        <a:rPr lang="en-US" sz="9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LM) </a:t>
                      </a:r>
                      <a:r>
                        <a:rPr lang="th-TH" sz="9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พร้อมใช้งาน, ดำเนินการได้</a:t>
                      </a:r>
                      <a:r>
                        <a:rPr lang="th-TH" sz="900" b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อย่างต่อเนื่อง</a:t>
                      </a:r>
                      <a:r>
                        <a:rPr lang="th-TH" sz="9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ครอบคลุมการ</a:t>
                      </a:r>
                      <a:r>
                        <a:rPr lang="th-TH" sz="900" b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ดำเนินงาน </a:t>
                      </a:r>
                      <a:br>
                        <a:rPr lang="th-TH" sz="900" b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</a:br>
                      <a:r>
                        <a:rPr lang="th-TH" sz="900" b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ทั้ง</a:t>
                      </a:r>
                      <a:r>
                        <a:rPr lang="th-TH" sz="9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ส่วนกลาง</a:t>
                      </a:r>
                      <a:r>
                        <a:rPr lang="th-TH" sz="900" b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และส่วน</a:t>
                      </a:r>
                      <a:r>
                        <a:rPr lang="th-TH" sz="9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ภูมิภาค</a:t>
                      </a:r>
                      <a:endParaRPr lang="en-US" sz="900" b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900" b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ผ่านค่าเกณฑ์วัดระดับ</a:t>
                      </a:r>
                      <a:r>
                        <a:rPr lang="th-TH" sz="9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 4 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9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และดำเนินการนำข้อมูล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h-TH" sz="9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ยอดลูกหนี้โครงการเข้าระบบบัญชีการเงิน (</a:t>
                      </a:r>
                      <a:r>
                        <a:rPr lang="en-US" sz="9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ERP) </a:t>
                      </a:r>
                      <a:r>
                        <a:rPr lang="th-TH" sz="9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และระบบโปรแกรมทะเบียนลูกหนี้ (</a:t>
                      </a:r>
                      <a:r>
                        <a:rPr lang="en-US" sz="9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LM) </a:t>
                      </a:r>
                      <a:r>
                        <a:rPr lang="th-TH" sz="9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สามารถออกหลักฐาน</a:t>
                      </a:r>
                      <a:r>
                        <a:rPr lang="th-TH" sz="900" b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รายงาน เพื่อปิ</a:t>
                      </a:r>
                      <a:r>
                        <a:rPr lang="th-TH" sz="9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ดงบการเงินได้ถูกต้องและมีประสิทธิภาพ </a:t>
                      </a:r>
                      <a:r>
                        <a:rPr lang="th-TH" sz="900" b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เพื่อให้</a:t>
                      </a:r>
                      <a:r>
                        <a:rPr lang="th-TH" sz="9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งบการเงินของกองทุนฯ ได้รับการรับรอง</a:t>
                      </a:r>
                      <a:endParaRPr lang="en-US" sz="900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2228998">
                <a:tc gridSpan="5">
                  <a:txBody>
                    <a:bodyPr/>
                    <a:lstStyle/>
                    <a:p>
                      <a:pPr algn="thaiDist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th-TH" sz="1100" b="0" i="0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</a:tbl>
          </a:graphicData>
        </a:graphic>
      </p:graphicFrame>
      <p:grpSp>
        <p:nvGrpSpPr>
          <p:cNvPr id="8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11289" y="-1727"/>
            <a:ext cx="10193050" cy="575427"/>
            <a:chOff x="-29746" y="-164554"/>
            <a:chExt cx="9173747" cy="517884"/>
          </a:xfrm>
        </p:grpSpPr>
        <p:sp>
          <p:nvSpPr>
            <p:cNvPr id="10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11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4.2 รายงานผลการดำเนินงานการประเมินผลการดำเนินงานทุนหมุนเวียน ประจำปี 2566</a:t>
              </a:r>
              <a:endParaRPr lang="th-TH" sz="16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87079" y="3444653"/>
            <a:ext cx="5096836" cy="2326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ct val="110000"/>
              </a:lnSpc>
              <a:spcAft>
                <a:spcPts val="0"/>
              </a:spcAft>
            </a:pPr>
            <a:r>
              <a:rPr lang="th-TH" sz="1200" b="1" u="sng" dirty="0">
                <a:solidFill>
                  <a:schemeClr val="accent5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ผลงาน</a:t>
            </a:r>
            <a:r>
              <a:rPr lang="th-TH" sz="1200" b="1" dirty="0">
                <a:solidFill>
                  <a:schemeClr val="accent5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</a:t>
            </a:r>
            <a:r>
              <a:rPr lang="en-US" sz="1200" b="1" dirty="0">
                <a:solidFill>
                  <a:schemeClr val="accent5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: </a:t>
            </a:r>
            <a:r>
              <a:rPr lang="th-TH" sz="1200" b="1" dirty="0">
                <a:solidFill>
                  <a:schemeClr val="accent5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ได้ค่าเกณฑ์วัดระดับ </a:t>
            </a:r>
            <a:r>
              <a:rPr lang="en-US" sz="1200" b="1" dirty="0" smtClean="0">
                <a:solidFill>
                  <a:schemeClr val="accent5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3</a:t>
            </a:r>
            <a:r>
              <a:rPr lang="th-TH" sz="1200" dirty="0" smtClean="0">
                <a:solidFill>
                  <a:schemeClr val="accent5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</a:t>
            </a:r>
          </a:p>
          <a:p>
            <a:pPr>
              <a:lnSpc>
                <a:spcPct val="110000"/>
              </a:lnSpc>
            </a:pP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สกส. มีหนังสือถึงจังหวัดและกรุงเทพมหานคร ให้จัดเก็บข้อมูลยืนยันลูกหนี้โครงการ </a:t>
            </a:r>
            <a:b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จำนวน 58,709 สัญญา ณ วันที่ 30 กันยายน 2565</a:t>
            </a:r>
          </a:p>
          <a:p>
            <a:pPr>
              <a:lnSpc>
                <a:spcPct val="110000"/>
              </a:lnSpc>
            </a:pP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กอง</a:t>
            </a: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ทุนฯ </a:t>
            </a: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ดำเนินการ</a:t>
            </a: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ตรวจสอบข้อมูลยืนยันยอดลูกหนี้โครงการ </a:t>
            </a: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จำนวน 52,495 </a:t>
            </a: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สัญญา </a:t>
            </a: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(</a:t>
            </a: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ณ วันที่ 25 ตุลาคม 2565</a:t>
            </a: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) มีผลต่าง 6,214 โครงการ </a:t>
            </a:r>
            <a:b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</a:t>
            </a:r>
            <a:r>
              <a:rPr lang="th-TH" sz="1000" spc="-3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มีลูกหนี้โครงการบางคนไม่สามารถยืนยัน</a:t>
            </a:r>
            <a:r>
              <a:rPr lang="th-TH" sz="1000" spc="-3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ยอดได้  เช่น </a:t>
            </a:r>
            <a:r>
              <a:rPr lang="th-TH" sz="1000" spc="-3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ลูกหนี้โครงการ</a:t>
            </a:r>
            <a:r>
              <a:rPr lang="th-TH" sz="1000" spc="-3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บางรายไม่</a:t>
            </a:r>
            <a:r>
              <a:rPr lang="th-TH" sz="1000" spc="-3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อยู่ในพื้นที่, ตาย </a:t>
            </a:r>
          </a:p>
          <a:p>
            <a:pPr>
              <a:lnSpc>
                <a:spcPct val="110000"/>
              </a:lnSpc>
            </a:pP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สกส. จัดประชุมร่วมกับสำนักงานตรวจสเงินแนดินเพื่อหาข้อสรุปในการ</a:t>
            </a:r>
          </a:p>
          <a:p>
            <a:pPr>
              <a:lnSpc>
                <a:spcPct val="110000"/>
              </a:lnSpc>
            </a:pP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ปรับปรุงกระบวนการบริหารลูกหนี้โครงการเพื่อให้งบการเงินของกองทุนฯ ได้รับการรับรอง</a:t>
            </a:r>
          </a:p>
          <a:p>
            <a:pPr>
              <a:lnSpc>
                <a:spcPct val="110000"/>
              </a:lnSpc>
            </a:pP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สกส. ดำเนินการคัดแยกลูกหนี้รายโครงการ  และนำข้อมูลจากระบบทะเบียน  </a:t>
            </a:r>
          </a:p>
          <a:p>
            <a:pPr>
              <a:lnSpc>
                <a:spcPct val="110000"/>
              </a:lnSpc>
            </a:pP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ลูกหนี้ (</a:t>
            </a:r>
            <a:r>
              <a:rPr lang="en-US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SARA) </a:t>
            </a: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1 เมษายน 2566 เข้าระบบบัญชีการเงิน (</a:t>
            </a:r>
            <a:r>
              <a:rPr lang="en-US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ERP) </a:t>
            </a: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</a:t>
            </a:r>
          </a:p>
          <a:p>
            <a:pPr>
              <a:lnSpc>
                <a:spcPct val="11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และระบบโปรแกรมลูกหนี้ใหม่ (</a:t>
            </a:r>
            <a:r>
              <a:rPr lang="en-US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LM) </a:t>
            </a: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ได้ครบถ้วนร้อยละ 100</a:t>
            </a:r>
          </a:p>
          <a:p>
            <a:pPr>
              <a:lnSpc>
                <a:spcPct val="110000"/>
              </a:lnSpc>
            </a:pPr>
            <a:r>
              <a:rPr lang="th-TH" sz="1000" b="1" u="sng" dirty="0">
                <a:solidFill>
                  <a:srgbClr val="C00000"/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แผนงาน</a:t>
            </a:r>
            <a:r>
              <a:rPr lang="th-TH" sz="1000" b="1" dirty="0">
                <a:solidFill>
                  <a:srgbClr val="C00000"/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</a:t>
            </a:r>
            <a:r>
              <a:rPr lang="en-US" sz="1000" b="1" dirty="0" smtClean="0">
                <a:solidFill>
                  <a:srgbClr val="C00000"/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:</a:t>
            </a:r>
            <a:r>
              <a:rPr lang="th-TH" sz="1000" b="1" dirty="0" smtClean="0">
                <a:solidFill>
                  <a:srgbClr val="C00000"/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</a:t>
            </a:r>
            <a:r>
              <a:rPr lang="th-TH" sz="1000" b="1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ระบบ</a:t>
            </a:r>
            <a:r>
              <a:rPr lang="th-TH" sz="1000" b="1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บัญชีการเงิน (</a:t>
            </a:r>
            <a:r>
              <a:rPr lang="en-US" sz="1000" b="1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ERP) </a:t>
            </a:r>
            <a:r>
              <a:rPr lang="th-TH" sz="1000" b="1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และระบบโปรแกรมทะเบียนลูกหนี้ (</a:t>
            </a:r>
            <a:r>
              <a:rPr lang="en-US" sz="1000" b="1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LM</a:t>
            </a:r>
            <a:r>
              <a:rPr lang="en-US" sz="1000" b="1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) </a:t>
            </a:r>
            <a:r>
              <a:rPr lang="th-TH" sz="1000" b="1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พร้อมใช้งาน สามารถออกหลักฐานเพื่อปิดงบการเงินได้</a:t>
            </a:r>
            <a:r>
              <a:rPr lang="en-US" sz="1000" b="1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</a:t>
            </a:r>
            <a:endParaRPr lang="en-US" sz="100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13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6703162"/>
              </p:ext>
            </p:extLst>
          </p:nvPr>
        </p:nvGraphicFramePr>
        <p:xfrm>
          <a:off x="5383915" y="3501393"/>
          <a:ext cx="4281403" cy="2228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91691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00201"/>
              </p:ext>
            </p:extLst>
          </p:nvPr>
        </p:nvGraphicFramePr>
        <p:xfrm>
          <a:off x="-11289" y="633682"/>
          <a:ext cx="10163333" cy="5088059"/>
        </p:xfrm>
        <a:graphic>
          <a:graphicData uri="http://schemas.openxmlformats.org/drawingml/2006/table">
            <a:tbl>
              <a:tblPr firstRow="1" bandRow="1"/>
              <a:tblGrid>
                <a:gridCol w="1016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56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2566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4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30"/>
                        </a:spcAf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4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4 การปฏิบัติการ</a:t>
                      </a:r>
                      <a:endParaRPr lang="th-TH" sz="1400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50"/>
                        </a:spcAft>
                      </a:pPr>
                      <a:r>
                        <a:rPr lang="th-TH" sz="14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ตัวชี้วัดที่ 4.1 การบริหารความเสี่ยงและการควบคุมภายใน</a:t>
                      </a:r>
                      <a:endParaRPr lang="th-TH" sz="1400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023690"/>
              </p:ext>
            </p:extLst>
          </p:nvPr>
        </p:nvGraphicFramePr>
        <p:xfrm>
          <a:off x="210313" y="1709391"/>
          <a:ext cx="9217616" cy="4005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2192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778857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875535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817530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943502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337364">
                <a:tc gridSpan="5"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337364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875460">
                <a:tc gridSpan="5">
                  <a:txBody>
                    <a:bodyPr/>
                    <a:lstStyle/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เกณฑ์การประเมิน ดังนี้ </a:t>
                      </a:r>
                      <a:r>
                        <a:rPr lang="th-TH" sz="12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1. สภาพแวดล้อมการควบคุมภายใน  </a:t>
                      </a:r>
                      <a:r>
                        <a:rPr lang="th-TH" sz="1200" b="0" spc="-2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2. การกำหนดวัตถุประสงค์การบริหารความเสี่ยง</a:t>
                      </a: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0" spc="-2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                               </a:t>
                      </a:r>
                      <a:r>
                        <a:rPr lang="th-TH" sz="12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3. การระบุความเสี่ยงระดับองค์กร     </a:t>
                      </a:r>
                      <a:r>
                        <a:rPr lang="th-TH" sz="12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4. กิจกรรมการควบคุมภายใน </a:t>
                      </a: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                             5. </a:t>
                      </a:r>
                      <a:r>
                        <a:rPr lang="th-TH" sz="12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สารสนเทศและการสื่อสาร            6. การติดตามผลและการประเมินผล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1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0" i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b="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0" i="0" dirty="0">
                        <a:effectLst/>
                        <a:latin typeface="Chulabhorn Likit Text Light" panose="00000400000000000000" pitchFamily="50" charset="-34"/>
                        <a:ea typeface="Cordia New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  <a:tr h="2455421">
                <a:tc gridSpan="5"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200" b="1" i="0" u="sng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220223"/>
                  </a:ext>
                </a:extLst>
              </a:tr>
            </a:tbl>
          </a:graphicData>
        </a:graphic>
      </p:graphicFrame>
      <p:grpSp>
        <p:nvGrpSpPr>
          <p:cNvPr id="8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11289" y="-1727"/>
            <a:ext cx="10193050" cy="575427"/>
            <a:chOff x="-29746" y="-164554"/>
            <a:chExt cx="9173747" cy="517884"/>
          </a:xfrm>
        </p:grpSpPr>
        <p:sp>
          <p:nvSpPr>
            <p:cNvPr id="9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10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4.2 รายงานผลการดำเนินงานการประเมินผลการดำเนินงานทุนหมุนเวียน ประจำปี 2566</a:t>
              </a:r>
              <a:endParaRPr lang="th-TH" sz="16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77077" y="3354267"/>
            <a:ext cx="4496941" cy="2294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ct val="120000"/>
              </a:lnSpc>
              <a:spcAft>
                <a:spcPts val="600"/>
              </a:spcAft>
            </a:pPr>
            <a:r>
              <a:rPr lang="th-TH" sz="1050" b="1" u="sng" dirty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ผลงาน</a:t>
            </a:r>
            <a:r>
              <a:rPr lang="th-TH" sz="1050" b="1" dirty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</a:t>
            </a:r>
            <a:r>
              <a:rPr lang="en-US" sz="1050" b="1" dirty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: </a:t>
            </a:r>
            <a:r>
              <a:rPr lang="th-TH" sz="1050" b="1" dirty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ได้ค่าเกณฑ์วัดระดับ </a:t>
            </a:r>
            <a:r>
              <a:rPr lang="en-US" sz="1050" b="1" dirty="0" smtClean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4</a:t>
            </a:r>
            <a:r>
              <a:rPr lang="th-TH" sz="1050" dirty="0" smtClean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</a:t>
            </a:r>
          </a:p>
          <a:p>
            <a:pPr>
              <a:lnSpc>
                <a:spcPct val="120000"/>
              </a:lnSpc>
            </a:pPr>
            <a:r>
              <a:rPr lang="th-TH" sz="105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สกส. มีการกำหนดช่องทางข้อร้องเรียนไว้ จำนวน 6 ช่องทาง</a:t>
            </a:r>
          </a:p>
          <a:p>
            <a:pPr>
              <a:lnSpc>
                <a:spcPct val="120000"/>
              </a:lnSpc>
            </a:pPr>
            <a:r>
              <a:rPr lang="th-TH" sz="105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คกส. ให้ความเห็นชอบคู่มือการบริหารความเสี่ยง และสกส. มีการเผยแพร่ </a:t>
            </a:r>
          </a:p>
          <a:p>
            <a:pPr>
              <a:lnSpc>
                <a:spcPct val="120000"/>
              </a:lnSpc>
            </a:pPr>
            <a:r>
              <a:rPr lang="th-TH" sz="10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05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คู่มือการบริหารความเสี่ยง ให้กับผู้บริหารและบุคลากรในองค์กรทราบ</a:t>
            </a:r>
          </a:p>
          <a:p>
            <a:pPr>
              <a:lnSpc>
                <a:spcPct val="120000"/>
              </a:lnSpc>
            </a:pPr>
            <a:r>
              <a:rPr lang="th-TH" sz="105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สกส. มีการประเมินทั้งโอกาสและผลกระทบ โดยใช้ฐานข้อมูลในอดีต </a:t>
            </a:r>
            <a:br>
              <a:rPr lang="th-TH" sz="105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5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และจัดทำแผนภาพความเสี่ยงระดับองค์กร (</a:t>
            </a:r>
            <a:r>
              <a:rPr lang="en-US" sz="105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Risk Profile)</a:t>
            </a:r>
            <a:endParaRPr lang="th-TH" sz="1050" dirty="0" smtClean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20000"/>
              </a:lnSpc>
            </a:pPr>
            <a:r>
              <a:rPr lang="th-TH" sz="105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สกส. มีการวางระบบการควบคุมภายใน และจัดทำ </a:t>
            </a:r>
            <a:r>
              <a:rPr lang="en-US" sz="105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Workflow </a:t>
            </a:r>
            <a:r>
              <a:rPr lang="th-TH" sz="105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บรรจุไว้                 </a:t>
            </a:r>
          </a:p>
          <a:p>
            <a:pPr>
              <a:lnSpc>
                <a:spcPct val="120000"/>
              </a:lnSpc>
            </a:pPr>
            <a:r>
              <a:rPr lang="th-TH" sz="10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05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ในคู่มือการบริหารความเสี่ยง และดำเนินการตามแผนบริหารความเสี่ยง</a:t>
            </a:r>
          </a:p>
          <a:p>
            <a:pPr>
              <a:lnSpc>
                <a:spcPct val="120000"/>
              </a:lnSpc>
            </a:pPr>
            <a:r>
              <a:rPr lang="th-TH" sz="1050" b="1" u="sng" dirty="0" smtClean="0">
                <a:solidFill>
                  <a:srgbClr val="C00000"/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แผนงาน</a:t>
            </a:r>
            <a:r>
              <a:rPr lang="th-TH" sz="1050" b="1" dirty="0" smtClean="0">
                <a:solidFill>
                  <a:srgbClr val="C00000"/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</a:t>
            </a:r>
            <a:r>
              <a:rPr lang="en-US" sz="1050" b="1" dirty="0">
                <a:solidFill>
                  <a:srgbClr val="C00000"/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:</a:t>
            </a:r>
            <a:r>
              <a:rPr lang="th-TH" sz="1050" b="1" dirty="0">
                <a:solidFill>
                  <a:srgbClr val="C00000"/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</a:t>
            </a:r>
            <a:r>
              <a:rPr lang="th-TH" sz="105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สกส. ดำเนินการประเมินผลการควบคุมภายใน และส่งรายงาน</a:t>
            </a:r>
            <a:br>
              <a:rPr lang="th-TH" sz="105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50" b="1" spc="-2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การประเมินผลการควบคุมภายในให้กลุ่มตรวจสอบภายใน กรมการพัฒนาชุมชน</a:t>
            </a:r>
            <a:r>
              <a:rPr lang="th-TH" sz="105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ทราบในเดือนตุลาคม 2566 </a:t>
            </a:r>
          </a:p>
        </p:txBody>
      </p:sp>
      <p:graphicFrame>
        <p:nvGraphicFramePr>
          <p:cNvPr id="12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1336467"/>
              </p:ext>
            </p:extLst>
          </p:nvPr>
        </p:nvGraphicFramePr>
        <p:xfrm>
          <a:off x="4676973" y="3177711"/>
          <a:ext cx="4702899" cy="2470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9705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638195"/>
              </p:ext>
            </p:extLst>
          </p:nvPr>
        </p:nvGraphicFramePr>
        <p:xfrm>
          <a:off x="-11289" y="633682"/>
          <a:ext cx="10163333" cy="5088059"/>
        </p:xfrm>
        <a:graphic>
          <a:graphicData uri="http://schemas.openxmlformats.org/drawingml/2006/table">
            <a:tbl>
              <a:tblPr firstRow="1" bandRow="1"/>
              <a:tblGrid>
                <a:gridCol w="1016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56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2566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4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Aft>
                          <a:spcPts val="30"/>
                        </a:spcAft>
                      </a:pPr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4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4 การบริหารจัดการทุนหมุนเวียน</a:t>
                      </a:r>
                      <a:endParaRPr lang="th-TH" sz="1400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50"/>
                        </a:spcAft>
                      </a:pPr>
                      <a:r>
                        <a:rPr lang="th-TH" sz="14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ตัวชี้วัดที่ 4.2 การตรวจสอบภายใน</a:t>
                      </a:r>
                      <a:endParaRPr lang="th-TH" sz="1400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8451998"/>
              </p:ext>
            </p:extLst>
          </p:nvPr>
        </p:nvGraphicFramePr>
        <p:xfrm>
          <a:off x="302593" y="1596601"/>
          <a:ext cx="9070860" cy="4118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3499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750535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845674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788593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912559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320402">
                <a:tc gridSpan="5">
                  <a:txBody>
                    <a:bodyPr/>
                    <a:lstStyle/>
                    <a:p>
                      <a:pPr algn="ctr"/>
                      <a:r>
                        <a:rPr lang="th-TH" sz="14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320402"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320402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400" b="1" dirty="0">
                        <a:solidFill>
                          <a:srgbClr val="C0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4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4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4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611603">
                <a:tc gridSpan="5">
                  <a:txBody>
                    <a:bodyPr/>
                    <a:lstStyle/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2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เกณฑ์การประเมิน ดังนี้  </a:t>
                      </a:r>
                      <a:r>
                        <a:rPr lang="th-TH" sz="12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1. การปฏิบัติงานตรวจสอบ 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  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2. การประชุมปิดตรวจ</a:t>
                      </a:r>
                      <a:endParaRPr lang="en-US" sz="1200" b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2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         </a:t>
                      </a:r>
                      <a:r>
                        <a:rPr lang="th-TH" sz="12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       3. การปฏิบัติงานตามข้อเสนอแนะ 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4. การรายงานผลการบริหารความเสี่ยงเพื่อการวางแผนตรวจสอบ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1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0" i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b="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0" i="0" dirty="0">
                        <a:effectLst/>
                        <a:latin typeface="Chulabhorn Likit Text Light" panose="00000400000000000000" pitchFamily="50" charset="-34"/>
                        <a:ea typeface="Cordia New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  <a:tr h="2545590">
                <a:tc gridSpan="5"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200" b="1" i="0" u="sng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220223"/>
                  </a:ext>
                </a:extLst>
              </a:tr>
            </a:tbl>
          </a:graphicData>
        </a:graphic>
      </p:graphicFrame>
      <p:grpSp>
        <p:nvGrpSpPr>
          <p:cNvPr id="8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11289" y="-1727"/>
            <a:ext cx="10193050" cy="575427"/>
            <a:chOff x="-29746" y="-164554"/>
            <a:chExt cx="9173747" cy="517884"/>
          </a:xfrm>
        </p:grpSpPr>
        <p:sp>
          <p:nvSpPr>
            <p:cNvPr id="9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10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4.2 รายงานผลการดำเนินงานการประเมินผลการดำเนินงานทุนหมุนเวียน ประจำปี 2566</a:t>
              </a:r>
              <a:endParaRPr lang="th-TH" sz="16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41347" y="3352373"/>
            <a:ext cx="4280040" cy="2210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ct val="120000"/>
              </a:lnSpc>
              <a:spcAft>
                <a:spcPts val="600"/>
              </a:spcAft>
            </a:pPr>
            <a:r>
              <a:rPr lang="th-TH" sz="1200" b="1" u="sng" dirty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ผลงาน</a:t>
            </a:r>
            <a:r>
              <a:rPr lang="th-TH" sz="1200" b="1" dirty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</a:t>
            </a:r>
            <a:r>
              <a:rPr lang="en-US" sz="1200" b="1" dirty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: </a:t>
            </a:r>
            <a:r>
              <a:rPr lang="th-TH" sz="1200" b="1" dirty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ได้ค่าเกณฑ์วัดระดับ </a:t>
            </a:r>
            <a:r>
              <a:rPr lang="en-US" sz="1200" b="1" dirty="0" smtClean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4</a:t>
            </a:r>
            <a:r>
              <a:rPr lang="th-TH" sz="1200" dirty="0" smtClean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</a:t>
            </a:r>
          </a:p>
          <a:p>
            <a:pPr>
              <a:lnSpc>
                <a:spcPct val="120000"/>
              </a:lnSpc>
            </a:pPr>
            <a:r>
              <a:rPr lang="th-TH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สกส. ได้รับการตรวจสอบจากกลุ่มตรวจสอบภายใน กรมการพัฒนาชุมชน</a:t>
            </a:r>
          </a:p>
          <a:p>
            <a:pPr>
              <a:lnSpc>
                <a:spcPct val="120000"/>
              </a:lnSpc>
            </a:pPr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ตามแผนการตรวจสอบระยะยาว (พ.ศ. 2565-2568) </a:t>
            </a:r>
          </a:p>
          <a:p>
            <a:pPr>
              <a:lnSpc>
                <a:spcPct val="120000"/>
              </a:lnSpc>
            </a:pPr>
            <a:r>
              <a:rPr lang="th-TH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มีการประชุมปิดตรวจร่วมกันระหว่างผู้อำนวยการ สกส.                      </a:t>
            </a:r>
          </a:p>
          <a:p>
            <a:pPr>
              <a:lnSpc>
                <a:spcPct val="120000"/>
              </a:lnSpc>
            </a:pPr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กับกลุ่มตรวจสอบภายใน กรมการพัฒนาชุมชน </a:t>
            </a:r>
          </a:p>
          <a:p>
            <a:pPr marL="171450" indent="-171450">
              <a:lnSpc>
                <a:spcPct val="120000"/>
              </a:lnSpc>
              <a:buFontTx/>
              <a:buChar char="-"/>
            </a:pPr>
            <a:r>
              <a:rPr lang="th-TH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สกส. ปฏิบัติตามข้อเสนอแนะและแก้ไขได้ตามระยะเวลาที่กำหนด     นำเสนอรายงานผลการตรวจสอบดังกล่าวต่อคกส. โดยได้มอบนโยบายในการปฏิบัติงานที่สอดคล้องกับรายงานผลการตรวจสอบ</a:t>
            </a:r>
          </a:p>
          <a:p>
            <a:pPr>
              <a:lnSpc>
                <a:spcPct val="120000"/>
              </a:lnSpc>
            </a:pPr>
            <a:r>
              <a:rPr lang="th-TH" sz="1100" b="1" u="sng" dirty="0">
                <a:solidFill>
                  <a:srgbClr val="C00000"/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แผนงาน</a:t>
            </a:r>
            <a:r>
              <a:rPr lang="th-TH" sz="1100" b="1" dirty="0">
                <a:solidFill>
                  <a:srgbClr val="C00000"/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</a:t>
            </a:r>
            <a:r>
              <a:rPr lang="en-US" sz="1100" b="1" dirty="0">
                <a:solidFill>
                  <a:srgbClr val="C00000"/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:</a:t>
            </a:r>
            <a:r>
              <a:rPr lang="th-TH" sz="1100" b="1" dirty="0">
                <a:solidFill>
                  <a:srgbClr val="C00000"/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</a:t>
            </a:r>
            <a:r>
              <a:rPr lang="th-TH" sz="11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สกส. ดำเนินการตามแผนบริหารความเสี่ยง และ</a:t>
            </a:r>
            <a:r>
              <a:rPr lang="th-TH" sz="1100" b="1" spc="-1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รายงานผลการบริหารความเสี่ยงให้ผู้ตรวจสอบภายใน กรมการพัฒนาชุมชนทราบ</a:t>
            </a:r>
            <a:endParaRPr lang="en-US" sz="1100" b="1" spc="-1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12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5105727"/>
              </p:ext>
            </p:extLst>
          </p:nvPr>
        </p:nvGraphicFramePr>
        <p:xfrm>
          <a:off x="4460140" y="3222352"/>
          <a:ext cx="4913313" cy="2470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3533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1758381"/>
              </p:ext>
            </p:extLst>
          </p:nvPr>
        </p:nvGraphicFramePr>
        <p:xfrm>
          <a:off x="-11289" y="633682"/>
          <a:ext cx="10163333" cy="5088059"/>
        </p:xfrm>
        <a:graphic>
          <a:graphicData uri="http://schemas.openxmlformats.org/drawingml/2006/table">
            <a:tbl>
              <a:tblPr firstRow="1" bandRow="1"/>
              <a:tblGrid>
                <a:gridCol w="1016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56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2566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4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Aft>
                          <a:spcPts val="30"/>
                        </a:spcAft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2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4 การบริหารจัดการทุนหมุนเวียน</a:t>
                      </a:r>
                      <a:endParaRPr lang="th-TH" sz="1200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76197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ตัวชี้วัดที่ 4.3 การบริหารจัดการสารสนเทศและดิจิทัล</a:t>
                      </a:r>
                      <a:endParaRPr lang="th-TH" sz="1300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3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3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3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365074"/>
              </p:ext>
            </p:extLst>
          </p:nvPr>
        </p:nvGraphicFramePr>
        <p:xfrm>
          <a:off x="339030" y="1547951"/>
          <a:ext cx="8952329" cy="41737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325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727660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821556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765221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887567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317696">
                <a:tc gridSpan="5">
                  <a:txBody>
                    <a:bodyPr/>
                    <a:lstStyle/>
                    <a:p>
                      <a:pPr algn="ctr"/>
                      <a:r>
                        <a:rPr lang="th-TH" sz="13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 anchor="ctr"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354986"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 anchor="b"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anchor="b"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anchor="b"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 anchor="b"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3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 anchor="b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1288614">
                <a:tc gridSpan="5">
                  <a:txBody>
                    <a:bodyPr/>
                    <a:lstStyle/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1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เกณฑ์การประเมิน ดังนี้</a:t>
                      </a: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1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1. แผนปฏิบัติการดิจิทัล (ระยะยาว) และแผนปฏิบัติการดิจิทัลประจำปีบัญชี</a:t>
                      </a: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1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2. การบริหารจัดการสารสนเทศและดิจิทัล</a:t>
                      </a: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1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    2.1 การบริหารจัดการสารสนเทศที่สนับสนุนการตัดสินใจของผู้บริหาร (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EIS/MIS</a:t>
                      </a:r>
                      <a:r>
                        <a:rPr lang="en-US" sz="1100" b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)</a:t>
                      </a:r>
                      <a:r>
                        <a:rPr lang="th-TH" sz="1100" b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2.2 </a:t>
                      </a:r>
                      <a:r>
                        <a:rPr lang="th-TH" sz="11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ระบบสารสนเทศสนับสนุนผู้ใช้บริการภายในทุนหมุนเวียน</a:t>
                      </a:r>
                    </a:p>
                    <a:p>
                      <a:pPr marL="0" marR="0" indent="0" algn="thaiDist" defTabSz="6858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    2.3 ระบบสารสนเทศสนับสนุนผู้ใช้บริการภายนอกทุนหมุนเวียนและตอบสนองนโยบายดิจิทัล รวมทั้งนโยบายต่าง ๆ ที่สำคัญของภาครัฐ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1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0" i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b="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0" i="0" dirty="0">
                        <a:effectLst/>
                        <a:latin typeface="Chulabhorn Likit Text Light" panose="00000400000000000000" pitchFamily="50" charset="-34"/>
                        <a:ea typeface="Cordia New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  <a:tr h="2212494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100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220223"/>
                  </a:ext>
                </a:extLst>
              </a:tr>
            </a:tbl>
          </a:graphicData>
        </a:graphic>
      </p:graphicFrame>
      <p:grpSp>
        <p:nvGrpSpPr>
          <p:cNvPr id="8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11289" y="-1727"/>
            <a:ext cx="10193050" cy="575427"/>
            <a:chOff x="-29746" y="-164554"/>
            <a:chExt cx="9173747" cy="517884"/>
          </a:xfrm>
        </p:grpSpPr>
        <p:sp>
          <p:nvSpPr>
            <p:cNvPr id="10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11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4.2 รายงานผลการดำเนินงานการประเมินผลการดำเนินงานทุนหมุนเวียน ประจำปี 2566</a:t>
              </a:r>
              <a:endParaRPr lang="th-TH" sz="16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39030" y="3393926"/>
            <a:ext cx="3967156" cy="2396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th-TH" sz="1100" b="1" u="sng" dirty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ผลงาน</a:t>
            </a:r>
            <a:r>
              <a:rPr lang="th-TH" sz="1100" b="1" dirty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</a:t>
            </a:r>
            <a:r>
              <a:rPr lang="en-US" sz="1100" b="1" dirty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: </a:t>
            </a:r>
            <a:r>
              <a:rPr lang="th-TH" sz="1100" b="1" dirty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ได้ค่าเกณฑ์วัดระดับ </a:t>
            </a:r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4</a:t>
            </a:r>
            <a:r>
              <a:rPr lang="th-TH" sz="1100" dirty="0" smtClean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</a:t>
            </a:r>
          </a:p>
          <a:p>
            <a:pPr>
              <a:lnSpc>
                <a:spcPct val="120000"/>
              </a:lnSpc>
            </a:pP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สกส. ดำเนินการทบทวนแผนปฏิบัติการดิจิทัล (ระยะยาว)</a:t>
            </a:r>
          </a:p>
          <a:p>
            <a:pPr>
              <a:lnSpc>
                <a:spcPct val="120000"/>
              </a:lnSpc>
            </a:pP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พ.ศ. 2566-2568 และจัดทำแผนปฏิบัติการดิจิทัล ประจำปี 2567   </a:t>
            </a:r>
          </a:p>
          <a:p>
            <a:pPr>
              <a:lnSpc>
                <a:spcPct val="12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และ คกส. ให้ความเห็นชอบ </a:t>
            </a:r>
          </a:p>
          <a:p>
            <a:pPr>
              <a:lnSpc>
                <a:spcPct val="120000"/>
              </a:lnSpc>
            </a:pP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สกส. มีระบบสารสนเทศสนับสนุนการตัดสินใจของผู้บริหาร (</a:t>
            </a:r>
            <a:r>
              <a:rPr lang="en-US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EIS) </a:t>
            </a:r>
            <a:endParaRPr lang="th-TH" sz="1000" dirty="0" smtClean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20000"/>
              </a:lnSpc>
            </a:pP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มีการประเมินผลข้อมูลทุกสิ้นเดือน นำเสนอในรูปแบบกราฟ, ตาราง </a:t>
            </a:r>
          </a:p>
          <a:p>
            <a:pPr>
              <a:lnSpc>
                <a:spcPct val="120000"/>
              </a:lnSpc>
            </a:pP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สกส. มีระบบสานสนเทศที่สนับสนุนผู้ใช้บริการภายใน และภายนอก</a:t>
            </a:r>
          </a:p>
          <a:p>
            <a:pPr>
              <a:lnSpc>
                <a:spcPct val="120000"/>
              </a:lnSpc>
            </a:pP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คกส. กำหนดเป้าหมายของการนำระบบมาใช้ในการประเมินผลลัพธ์</a:t>
            </a:r>
          </a:p>
          <a:p>
            <a:pPr>
              <a:lnSpc>
                <a:spcPct val="120000"/>
              </a:lnSpc>
            </a:pP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ตามเป้าหมายโดยผลลัพธ์แสดงว่ามีผลการดำเนินงานในระดับที่ดีกว่า </a:t>
            </a:r>
          </a:p>
          <a:p>
            <a:pPr>
              <a:lnSpc>
                <a:spcPct val="12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หรือเป็นไปตามเป้าหมาย</a:t>
            </a:r>
          </a:p>
          <a:p>
            <a:pPr algn="thaiDist">
              <a:lnSpc>
                <a:spcPct val="120000"/>
              </a:lnSpc>
            </a:pPr>
            <a:r>
              <a:rPr lang="th-TH" sz="1000" b="1" u="sng" dirty="0">
                <a:solidFill>
                  <a:srgbClr val="C00000"/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แผนงาน</a:t>
            </a:r>
            <a:r>
              <a:rPr lang="th-TH" sz="1000" b="1" dirty="0">
                <a:solidFill>
                  <a:srgbClr val="C00000"/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</a:t>
            </a:r>
            <a:r>
              <a:rPr lang="en-US" sz="1000" b="1" dirty="0" smtClean="0">
                <a:solidFill>
                  <a:srgbClr val="C00000"/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:</a:t>
            </a:r>
            <a:r>
              <a:rPr lang="th-TH" sz="1000" b="1" dirty="0" smtClean="0">
                <a:solidFill>
                  <a:srgbClr val="C00000"/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</a:t>
            </a:r>
            <a:r>
              <a:rPr lang="th-TH" sz="1000" b="1" spc="-20" dirty="0" smtClean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สกส. ดำเนินการ</a:t>
            </a:r>
            <a:r>
              <a:rPr lang="th-TH" sz="1000" b="1" spc="-20" dirty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ประเมินผลลัพธ์ระบบสานสนเทศ</a:t>
            </a:r>
            <a:r>
              <a:rPr lang="th-TH" sz="1000" b="1" spc="-20" dirty="0" smtClean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ที่สนับสนุน</a:t>
            </a:r>
            <a:r>
              <a:rPr lang="th-TH" sz="1000" b="1" dirty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ผู้ใช้บริการภายใน และภายนอก</a:t>
            </a:r>
            <a:endParaRPr lang="en-US" sz="10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13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6987832"/>
              </p:ext>
            </p:extLst>
          </p:nvPr>
        </p:nvGraphicFramePr>
        <p:xfrm>
          <a:off x="4204189" y="3367243"/>
          <a:ext cx="5087170" cy="2236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4666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478463"/>
              </p:ext>
            </p:extLst>
          </p:nvPr>
        </p:nvGraphicFramePr>
        <p:xfrm>
          <a:off x="-11289" y="633682"/>
          <a:ext cx="10163333" cy="5081318"/>
        </p:xfrm>
        <a:graphic>
          <a:graphicData uri="http://schemas.openxmlformats.org/drawingml/2006/table">
            <a:tbl>
              <a:tblPr firstRow="1" bandRow="1"/>
              <a:tblGrid>
                <a:gridCol w="1016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3817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2566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7501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Aft>
                          <a:spcPts val="100"/>
                        </a:spcAft>
                      </a:pPr>
                      <a:r>
                        <a:rPr lang="th-TH" sz="13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3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5 การปฏิบัติงานของคณะกรรมการ ผู้บริหารทุนหมุนเวียน พนักงาน และลูกจ้าง</a:t>
                      </a:r>
                      <a:endParaRPr lang="th-TH" sz="1300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50"/>
                        </a:spcAft>
                      </a:pPr>
                      <a:r>
                        <a:rPr lang="th-TH" sz="13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ตัวชี้วัดที่ 5.1 บทบาทคณะกรรมการบริหารทุนหมุนเวียน</a:t>
                      </a:r>
                      <a:endParaRPr lang="th-TH" sz="1300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9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11289" y="-1727"/>
            <a:ext cx="10193050" cy="575427"/>
            <a:chOff x="-29746" y="-164554"/>
            <a:chExt cx="9173747" cy="517884"/>
          </a:xfrm>
        </p:grpSpPr>
        <p:sp>
          <p:nvSpPr>
            <p:cNvPr id="10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11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4.2 รายงานผลการดำเนินงานการประเมินผลการดำเนินงานทุนหมุนเวียน ประจำปี 2566</a:t>
              </a:r>
              <a:endParaRPr lang="th-TH" sz="16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2859486"/>
              </p:ext>
            </p:extLst>
          </p:nvPr>
        </p:nvGraphicFramePr>
        <p:xfrm>
          <a:off x="497638" y="1527855"/>
          <a:ext cx="9121422" cy="41871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3385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760293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855962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798562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923220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319912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85959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 anchor="ctr"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anchor="ctr"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319912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2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885155">
                <a:tc gridSpan="5">
                  <a:txBody>
                    <a:bodyPr/>
                    <a:lstStyle/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0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เกณฑ์การประเมิน ดังนี้</a:t>
                      </a: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0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1. จัดให้มีหรือทบทวนแผนปฏิบัติการระยะยาว (3 - 5 ปี) และแผนปฏิบัติการ ประจำปีบัญชี </a:t>
                      </a:r>
                      <a:r>
                        <a:rPr lang="th-TH" sz="1000" b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2567 2</a:t>
                      </a:r>
                      <a:r>
                        <a:rPr lang="th-TH" sz="10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. การติดตามระบบการบริหารจัดการที่สำคัญ และผลการปฏิบัติงาน</a:t>
                      </a:r>
                      <a:r>
                        <a:rPr lang="th-TH" sz="1000" b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ตาม</a:t>
                      </a: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000" b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ภารกิจ</a:t>
                      </a:r>
                      <a:r>
                        <a:rPr lang="th-TH" sz="10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ของทุน</a:t>
                      </a:r>
                      <a:r>
                        <a:rPr lang="th-TH" sz="1000" b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หมุนเวียน 3</a:t>
                      </a:r>
                      <a:r>
                        <a:rPr lang="th-TH" sz="10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. การจัดให้มีระบบประเมินผลผู้บริหารทุน</a:t>
                      </a:r>
                      <a:r>
                        <a:rPr lang="th-TH" sz="1000" b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หมุนเวียน 4</a:t>
                      </a:r>
                      <a:r>
                        <a:rPr lang="th-TH" sz="10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. การเปิดเผยข้อมูลข่าวสารแก่ผู้มีส่วนได้ส่วนเสีย</a:t>
                      </a:r>
                    </a:p>
                    <a:p>
                      <a:pPr algn="thaiDi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th-TH" sz="10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5. ผลสำเร็จจากการกำกับดูแลทุนหมุนเวียนของคณะกรรมการบริหารทุนหมุนเวียน 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1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0" i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b="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0" i="0" dirty="0">
                        <a:effectLst/>
                        <a:latin typeface="Chulabhorn Likit Text Light" panose="00000400000000000000" pitchFamily="50" charset="-34"/>
                        <a:ea typeface="Cordia New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  <a:tr h="2376206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000" b="0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220223"/>
                  </a:ext>
                </a:extLst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80619" y="3328193"/>
            <a:ext cx="4246965" cy="2386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ct val="110000"/>
              </a:lnSpc>
              <a:spcAft>
                <a:spcPts val="600"/>
              </a:spcAft>
            </a:pPr>
            <a:r>
              <a:rPr lang="th-TH" sz="1100" b="1" u="sng" dirty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ผลงาน</a:t>
            </a:r>
            <a:r>
              <a:rPr lang="th-TH" sz="1100" b="1" dirty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</a:t>
            </a:r>
            <a:r>
              <a:rPr lang="en-US" sz="1100" b="1" dirty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: </a:t>
            </a:r>
            <a:r>
              <a:rPr lang="th-TH" sz="1100" b="1" dirty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ได้ค่าเกณฑ์วัดระดับ </a:t>
            </a:r>
            <a:r>
              <a:rPr lang="en-US" sz="1100" b="1" dirty="0" smtClean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4</a:t>
            </a:r>
            <a:r>
              <a:rPr lang="th-TH" sz="1100" dirty="0" smtClean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</a:t>
            </a:r>
          </a:p>
          <a:p>
            <a:pPr>
              <a:lnSpc>
                <a:spcPct val="110000"/>
              </a:lnSpc>
            </a:pP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สกส. ดำเนินการทบทวนแผนปฏิบัติการระยะยาว พ.ศ. 2566-2570 </a:t>
            </a:r>
          </a:p>
          <a:p>
            <a:pPr>
              <a:lnSpc>
                <a:spcPct val="110000"/>
              </a:lnSpc>
            </a:pP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และจัดทำแผนปฏิบัติการ ประจำปี 2567 และ คกส. ให้ความเห็นชอบ </a:t>
            </a:r>
          </a:p>
          <a:p>
            <a:pPr>
              <a:lnSpc>
                <a:spcPct val="110000"/>
              </a:lnSpc>
            </a:pP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สกส. กำหนดให้มีการประชุม คกส. จำนวน 10 ครั้ง</a:t>
            </a:r>
          </a:p>
          <a:p>
            <a:pPr>
              <a:lnSpc>
                <a:spcPct val="110000"/>
              </a:lnSpc>
            </a:pP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มีการติดตามระบบการบริหารจัดการที่สำคัญและผลการปฏิบัติงาน</a:t>
            </a:r>
          </a:p>
          <a:p>
            <a:pPr>
              <a:lnSpc>
                <a:spcPct val="11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เป็นรายไตรมาส</a:t>
            </a:r>
          </a:p>
          <a:p>
            <a:pPr>
              <a:lnSpc>
                <a:spcPct val="110000"/>
              </a:lnSpc>
            </a:pP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สกส. จัดให้มีการประเมินผลผู้บริหารที่เป็นระบบ โดยจัดให้มีพิธีลงนาม</a:t>
            </a:r>
          </a:p>
          <a:p>
            <a:pPr>
              <a:lnSpc>
                <a:spcPct val="110000"/>
              </a:lnSpc>
            </a:pP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ข้อตกลงระหว่าง ผอ.สกส. และ ผอ.กลุ่มงาน 4 กลุ่ม</a:t>
            </a:r>
          </a:p>
          <a:p>
            <a:pPr>
              <a:lnSpc>
                <a:spcPct val="110000"/>
              </a:lnSpc>
            </a:pP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สกส. มีการเปิดเผยข้อมูลสารสนเทศที่ครบถ้วน ถูกต้อง เชื่อถือได้                    </a:t>
            </a:r>
          </a:p>
          <a:p>
            <a:pPr>
              <a:lnSpc>
                <a:spcPct val="110000"/>
              </a:lnSpc>
            </a:pP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0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มีการเปิดเผยครบถ้วน 10 ประเด็น ผ่านทางเว็บไซต์กองทุนฯ</a:t>
            </a:r>
          </a:p>
          <a:p>
            <a:pPr>
              <a:lnSpc>
                <a:spcPct val="110000"/>
              </a:lnSpc>
            </a:pPr>
            <a:r>
              <a:rPr lang="th-TH" sz="1000" b="1" u="sng" dirty="0" smtClean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แผนงาน</a:t>
            </a:r>
            <a:r>
              <a:rPr lang="th-TH" sz="1000" b="1" dirty="0" smtClean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en-GB" sz="1000" b="1" dirty="0" smtClean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: </a:t>
            </a:r>
            <a:r>
              <a:rPr lang="th-TH" sz="10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สกส. ได้จัดส่งแผนปฏิบัติ</a:t>
            </a:r>
            <a:r>
              <a:rPr lang="th-TH" sz="1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การระยะยาว พ.ศ. 2566-2570 </a:t>
            </a:r>
            <a:r>
              <a:rPr lang="th-TH" sz="10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0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</a:t>
            </a:r>
            <a:r>
              <a:rPr lang="th-TH" sz="1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จัดทำแผนปฏิบัติการ ประจำปี 2567 </a:t>
            </a:r>
            <a:r>
              <a:rPr lang="th-TH" sz="10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ให้กรมบัญชีกลางและแจ้งจังหวัดเมื่อวันที่ 22 สิงหาคม 2566 เรียบร้อยแล้ว</a:t>
            </a:r>
            <a:endParaRPr lang="en-US" sz="10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13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464639"/>
              </p:ext>
            </p:extLst>
          </p:nvPr>
        </p:nvGraphicFramePr>
        <p:xfrm>
          <a:off x="4730697" y="3148559"/>
          <a:ext cx="4898997" cy="2065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77626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875947"/>
              </p:ext>
            </p:extLst>
          </p:nvPr>
        </p:nvGraphicFramePr>
        <p:xfrm>
          <a:off x="-11289" y="633682"/>
          <a:ext cx="10163333" cy="5081318"/>
        </p:xfrm>
        <a:graphic>
          <a:graphicData uri="http://schemas.openxmlformats.org/drawingml/2006/table">
            <a:tbl>
              <a:tblPr firstRow="1" bandRow="1"/>
              <a:tblGrid>
                <a:gridCol w="1016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5475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2566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656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10000"/>
                        </a:lnSpc>
                        <a:spcAft>
                          <a:spcPts val="100"/>
                        </a:spcAft>
                      </a:pPr>
                      <a:r>
                        <a:rPr lang="th-TH" sz="1400" b="1" spc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400" b="1" spc="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5 การปฏิบัติงานของคณะกรรมการ ผู้บริหารทุนหมุนเวียน พนักงาน และลูกจ้าง</a:t>
                      </a:r>
                      <a:endParaRPr lang="th-TH" sz="1400" spc="0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50"/>
                        </a:spcAft>
                      </a:pPr>
                      <a:r>
                        <a:rPr lang="th-TH" sz="1400" b="1" spc="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ตัวชี้วัดที่ 5.2 การบริหารทรัพยากรบุคคล</a:t>
                      </a:r>
                      <a:endParaRPr lang="th-TH" sz="1400" spc="0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5103924"/>
              </p:ext>
            </p:extLst>
          </p:nvPr>
        </p:nvGraphicFramePr>
        <p:xfrm>
          <a:off x="429797" y="1575358"/>
          <a:ext cx="9161172" cy="41396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1157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767964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864050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806400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931601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90709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 anchor="ctr"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74559"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 anchor="ctr">
                    <a:solidFill>
                      <a:srgbClr val="EBA5AF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anchor="ctr"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290709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100" b="1" dirty="0">
                        <a:solidFill>
                          <a:srgbClr val="FF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200" b="1" dirty="0">
                        <a:solidFill>
                          <a:schemeClr val="accent5">
                            <a:lumMod val="50000"/>
                          </a:schemeClr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700" kern="120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785179">
                <a:tc gridSpan="5">
                  <a:txBody>
                    <a:bodyPr/>
                    <a:lstStyle/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1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รายละเอียดเกณฑ์การประเมิน ดังนี้</a:t>
                      </a: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1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1. การจัดให้มีปัจจัยพื้นฐาน</a:t>
                      </a: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100" b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2. การจัดทำและดำเนินงานตามแผนการบริหารทรัพยากรบุคคล (ระยะยาว) และแผนปฏิบัติการ ด้านการบริหารทรัพยากรบุคคล ประจำปีบัญชี 2567</a:t>
                      </a: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1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800" b="0" i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b="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endParaRPr lang="en-US" sz="1100" b="0" i="0" dirty="0">
                        <a:effectLst/>
                        <a:latin typeface="Chulabhorn Likit Text Light" panose="00000400000000000000" pitchFamily="50" charset="-34"/>
                        <a:ea typeface="Cordia New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  <a:tr h="2498486">
                <a:tc gridSpan="5"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th-TH" sz="1000" u="none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220223"/>
                  </a:ext>
                </a:extLst>
              </a:tr>
            </a:tbl>
          </a:graphicData>
        </a:graphic>
      </p:graphicFrame>
      <p:grpSp>
        <p:nvGrpSpPr>
          <p:cNvPr id="8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11289" y="-1727"/>
            <a:ext cx="10193050" cy="575427"/>
            <a:chOff x="-29746" y="-164554"/>
            <a:chExt cx="9173747" cy="517884"/>
          </a:xfrm>
        </p:grpSpPr>
        <p:sp>
          <p:nvSpPr>
            <p:cNvPr id="9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10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4.2 รายงานผลการดำเนินงานการประเมินผลการดำเนินงานทุนหมุนเวียน ประจำปี 2566</a:t>
              </a:r>
              <a:endParaRPr lang="th-TH" sz="16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29796" y="3174342"/>
            <a:ext cx="4356879" cy="2497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ct val="120000"/>
              </a:lnSpc>
              <a:spcAft>
                <a:spcPts val="600"/>
              </a:spcAft>
            </a:pPr>
            <a:r>
              <a:rPr lang="th-TH" sz="1200" b="1" u="sng" dirty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ผลงาน</a:t>
            </a:r>
            <a:r>
              <a:rPr lang="th-TH" sz="1200" b="1" dirty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</a:t>
            </a:r>
            <a:r>
              <a:rPr lang="en-US" sz="1200" b="1" dirty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: </a:t>
            </a:r>
            <a:r>
              <a:rPr lang="th-TH" sz="1200" b="1" dirty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ได้ค่าเกณฑ์วัดระดับ </a:t>
            </a:r>
            <a:r>
              <a:rPr lang="en-US" sz="1200" b="1" dirty="0" smtClean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4</a:t>
            </a:r>
            <a:r>
              <a:rPr lang="th-TH" sz="1200" dirty="0" smtClean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</a:t>
            </a:r>
          </a:p>
          <a:p>
            <a:pPr>
              <a:lnSpc>
                <a:spcPct val="120000"/>
              </a:lnSpc>
            </a:pPr>
            <a:r>
              <a:rPr lang="th-TH" sz="105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สกส. มีการปรับปรุงแนวทางการประเมินผลการปฏิบัติงาน และกำหนด</a:t>
            </a:r>
          </a:p>
          <a:p>
            <a:pPr>
              <a:lnSpc>
                <a:spcPct val="120000"/>
              </a:lnSpc>
            </a:pPr>
            <a:r>
              <a:rPr lang="th-TH" sz="105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ตัวชี้วัดสำหรับบุคลากรทุกระดับ มีการประเมินผลการปฏิบัติงานในการ</a:t>
            </a:r>
          </a:p>
          <a:p>
            <a:pPr>
              <a:lnSpc>
                <a:spcPct val="120000"/>
              </a:lnSpc>
            </a:pPr>
            <a:r>
              <a:rPr lang="th-TH" sz="10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05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พิจารณาผลตอบแทน/เลื่อนขั้น/เลื่อนตำแหน่ง</a:t>
            </a:r>
          </a:p>
          <a:p>
            <a:pPr>
              <a:lnSpc>
                <a:spcPct val="120000"/>
              </a:lnSpc>
            </a:pPr>
            <a:r>
              <a:rPr lang="th-TH" sz="105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สกส. ดำเนินการตามแผนปฏิบัติการ ประจำปีบัญชี 2566 ประกอบด้วย </a:t>
            </a:r>
          </a:p>
          <a:p>
            <a:pPr>
              <a:lnSpc>
                <a:spcPct val="120000"/>
              </a:lnSpc>
            </a:pPr>
            <a:r>
              <a:rPr lang="th-TH" sz="105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3 ประเด็นการพัฒนา 10 แผนงาน 22 โครกการ ได้ร้อยละ 100</a:t>
            </a:r>
          </a:p>
          <a:p>
            <a:pPr>
              <a:lnSpc>
                <a:spcPct val="120000"/>
              </a:lnSpc>
            </a:pPr>
            <a:r>
              <a:rPr lang="th-TH" sz="105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และจัดทำแผนปฏิบัติการ ประจำปี 2567 และ คกส. ให้ความเห็นชอบ </a:t>
            </a:r>
          </a:p>
          <a:p>
            <a:pPr marL="171450" indent="-171450">
              <a:lnSpc>
                <a:spcPct val="120000"/>
              </a:lnSpc>
              <a:buFontTx/>
              <a:buChar char="-"/>
            </a:pPr>
            <a:r>
              <a:rPr lang="th-TH" sz="105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สกส. จัดทำ/ทบทวนแผนการบริหารทรัพยากรบุคคล (ระยะยาว) และแผนปฏิบัติการ ประจำปีบัญชี 2567 และ คกส. ให้ความเห็นชอบ รวมทั้งมีการสื่อสารให้ผู้บริหารและหน่วยงานภายในที่เกี่ยวข้องทราบ</a:t>
            </a:r>
          </a:p>
          <a:p>
            <a:pPr marL="171450" indent="-171450">
              <a:lnSpc>
                <a:spcPct val="120000"/>
              </a:lnSpc>
              <a:buFontTx/>
              <a:buChar char="-"/>
            </a:pPr>
            <a:r>
              <a:rPr lang="th-TH" sz="1000" b="1" u="sng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แผนงาน</a:t>
            </a:r>
            <a:r>
              <a:rPr lang="th-TH" sz="1000" b="1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en-GB" sz="1000" b="1" dirty="0" smtClean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: </a:t>
            </a:r>
            <a:r>
              <a:rPr lang="th-TH" sz="10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สกส. ดำเนินการประเมินผลการปฏิบัติงานรอบการประเมินที่ 2 ในการพิจารณาผลตอบแทน/เลื่อนขั้น/เลื่อนเงินเดือนต่อไป</a:t>
            </a:r>
            <a:endParaRPr lang="th-TH" sz="1000" dirty="0" smtClean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12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5958665"/>
              </p:ext>
            </p:extLst>
          </p:nvPr>
        </p:nvGraphicFramePr>
        <p:xfrm>
          <a:off x="4865879" y="3260094"/>
          <a:ext cx="4804293" cy="2454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2738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7884580"/>
              </p:ext>
            </p:extLst>
          </p:nvPr>
        </p:nvGraphicFramePr>
        <p:xfrm>
          <a:off x="-11289" y="633682"/>
          <a:ext cx="10163333" cy="5088059"/>
        </p:xfrm>
        <a:graphic>
          <a:graphicData uri="http://schemas.openxmlformats.org/drawingml/2006/table">
            <a:tbl>
              <a:tblPr firstRow="1" bandRow="1"/>
              <a:tblGrid>
                <a:gridCol w="1016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56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2566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4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76197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2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6 การดำเนินงานตามนโยบายรัฐ/กระทรวงการคลัง</a:t>
                      </a:r>
                      <a:endParaRPr lang="th-TH" sz="1200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50"/>
                        </a:spcAft>
                      </a:pPr>
                      <a:r>
                        <a:rPr lang="en-US" sz="120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</a:t>
                      </a:r>
                      <a:r>
                        <a:rPr lang="th-TH" sz="12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ตัวชี้วัดที่ 6.1 การใช้จ่ายเงินตามแผนการใช้จ่ายที่ได้รับอนุมัติ</a:t>
                      </a:r>
                    </a:p>
                    <a:p>
                      <a:pPr>
                        <a:lnSpc>
                          <a:spcPct val="110000"/>
                        </a:lnSpc>
                        <a:spcAft>
                          <a:spcPts val="50"/>
                        </a:spcAft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         (1) ร้อยละการใช้จ่ายงบลงทุนเทียบกับแผนการใช้จ่ายงบลงทุน ประจำปีบัญชี 2566 </a:t>
                      </a: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598311" y="1779189"/>
          <a:ext cx="9234312" cy="3935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05455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782079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878933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820823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947022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76509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76509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>
                    <a:solidFill>
                      <a:srgbClr val="D6D2C4">
                        <a:alpha val="9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27650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th-TH" sz="1200" b="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0" i="0" baseline="0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th-TH" sz="1200" b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th-TH" sz="1200" b="1" i="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5</a:t>
                      </a:r>
                      <a:endParaRPr lang="en-US" sz="1200" b="1" i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811094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ใช้จ่ายได้น้อยกว่า                   มติ ครม. ร้อยละ 12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(88%)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ใช้จ่ายได้น้อยกว่า                    มติ ครม. ร้อยละ 9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(91%)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ใช้จ่ายได้น้อยกว่า                    มติ ครม. ร้อยละ 6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(94%)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ใช้จ่ายได้น้อยกว่า                    มติ ครม. ร้อยละ 3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(97%)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ใช้จ่ายได้ตามมติ ครม.                    ร้อยละ 100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(100%)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7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  <a:tr h="2295189">
                <a:tc gridSpan="5">
                  <a:txBody>
                    <a:bodyPr/>
                    <a:lstStyle/>
                    <a:p>
                      <a:pPr algn="l">
                        <a:lnSpc>
                          <a:spcPct val="120000"/>
                        </a:lnSpc>
                        <a:spcBef>
                          <a:spcPts val="600"/>
                        </a:spcBef>
                      </a:pPr>
                      <a:endParaRPr lang="th-TH" sz="1400" b="1" u="sng" baseline="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220223"/>
                  </a:ext>
                </a:extLst>
              </a:tr>
            </a:tbl>
          </a:graphicData>
        </a:graphic>
      </p:graphicFrame>
      <p:grpSp>
        <p:nvGrpSpPr>
          <p:cNvPr id="11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11289" y="-1727"/>
            <a:ext cx="10193050" cy="575427"/>
            <a:chOff x="-29746" y="-164554"/>
            <a:chExt cx="9173747" cy="517884"/>
          </a:xfrm>
        </p:grpSpPr>
        <p:sp>
          <p:nvSpPr>
            <p:cNvPr id="12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13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4.2 รายงานผลการดำเนินงานการประเมินผลการดำเนินงานทุนหมุนเวียน ประจำปี 2566</a:t>
              </a:r>
              <a:endParaRPr lang="th-TH" sz="16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753926" y="3564759"/>
            <a:ext cx="3869445" cy="2142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1200" b="1" u="sng" dirty="0" smtClean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ผลงาน</a:t>
            </a:r>
            <a:r>
              <a:rPr lang="th-TH" sz="1200" b="1" dirty="0" smtClean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: </a:t>
            </a:r>
            <a:r>
              <a:rPr lang="th-TH" sz="1200" b="1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ได้ค่าเกณฑ์วัดระดับ 5</a:t>
            </a:r>
            <a:r>
              <a:rPr lang="th-TH" sz="1200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 </a:t>
            </a:r>
          </a:p>
          <a:p>
            <a:pPr>
              <a:lnSpc>
                <a:spcPct val="120000"/>
              </a:lnSpc>
            </a:pPr>
            <a:r>
              <a:rPr lang="th-TH" sz="1200" dirty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- งบประมาณจัดสรร 895,600 บาท </a:t>
            </a:r>
          </a:p>
          <a:p>
            <a:pPr>
              <a:lnSpc>
                <a:spcPct val="120000"/>
              </a:lnSpc>
            </a:pPr>
            <a:r>
              <a:rPr lang="th-TH" sz="1200" dirty="0" smtClean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- ใช้</a:t>
            </a:r>
            <a:r>
              <a:rPr lang="th-TH" sz="1200" dirty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จ่ายได้ </a:t>
            </a:r>
            <a:r>
              <a:rPr lang="th-TH" sz="12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869,353.80 </a:t>
            </a:r>
            <a:r>
              <a:rPr lang="th-TH" sz="1200" dirty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บาท </a:t>
            </a:r>
            <a:r>
              <a:rPr lang="th-TH" sz="1200" dirty="0" smtClean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คงเหลือ </a:t>
            </a:r>
            <a:r>
              <a:rPr lang="th-TH" sz="1200" dirty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26,246.20 </a:t>
            </a:r>
            <a:r>
              <a:rPr lang="th-TH" sz="1200" dirty="0" smtClean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บาท </a:t>
            </a:r>
          </a:p>
          <a:p>
            <a:pPr>
              <a:lnSpc>
                <a:spcPct val="120000"/>
              </a:lnSpc>
            </a:pPr>
            <a:r>
              <a:rPr lang="th-TH" sz="1200" dirty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</a:t>
            </a:r>
            <a:r>
              <a:rPr lang="th-TH" sz="1200" dirty="0" smtClean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 (ใช้จ่ายที่เกิดขึ้นจริงน้อยกว่าแผนงบลงทุน) </a:t>
            </a:r>
            <a:endParaRPr lang="th-TH" sz="1200" dirty="0">
              <a:latin typeface="Chulabhorn Likit Text" panose="00000500000000000000" pitchFamily="50" charset="-34"/>
              <a:ea typeface="Cordia New"/>
              <a:cs typeface="Chulabhorn Likit Text" panose="00000500000000000000" pitchFamily="50" charset="-34"/>
            </a:endParaRPr>
          </a:p>
          <a:p>
            <a:pPr marL="171450" indent="-171450">
              <a:lnSpc>
                <a:spcPct val="120000"/>
              </a:lnSpc>
              <a:buFontTx/>
              <a:buChar char="-"/>
            </a:pPr>
            <a:r>
              <a:rPr lang="th-TH" sz="1200" dirty="0" smtClean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คิด</a:t>
            </a:r>
            <a:r>
              <a:rPr lang="th-TH" sz="1200" dirty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เป็นร้อยละ 97.07 </a:t>
            </a:r>
            <a:endParaRPr lang="th-TH" sz="1200" dirty="0" smtClean="0">
              <a:latin typeface="Chulabhorn Likit Text" panose="00000500000000000000" pitchFamily="50" charset="-34"/>
              <a:ea typeface="Cordia New"/>
              <a:cs typeface="Chulabhorn Likit Text" panose="00000500000000000000" pitchFamily="50" charset="-34"/>
            </a:endParaRPr>
          </a:p>
          <a:p>
            <a:pPr>
              <a:lnSpc>
                <a:spcPct val="120000"/>
              </a:lnSpc>
            </a:pPr>
            <a:r>
              <a:rPr lang="th-TH" sz="1200" b="1" u="sng" dirty="0" smtClean="0">
                <a:solidFill>
                  <a:srgbClr val="C00000"/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แผนงาน</a:t>
            </a:r>
            <a:r>
              <a:rPr lang="th-TH" sz="1200" b="1" dirty="0" smtClean="0">
                <a:solidFill>
                  <a:srgbClr val="C00000"/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</a:t>
            </a:r>
            <a:r>
              <a:rPr lang="en-GB" sz="1200" b="1" dirty="0" smtClean="0">
                <a:solidFill>
                  <a:srgbClr val="C00000"/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:</a:t>
            </a:r>
            <a:r>
              <a:rPr lang="th-TH" sz="1200" dirty="0" smtClean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</a:t>
            </a:r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ใช้จ่ายได้ตามมติ ครม. ร้อยละ 100 เนื่องจากความสามารถในการต่อรองราคา ส่งผลให้มูลค่าที่ทาสัญญาจัดซื้อจัดจ้างต่ากว่าแผนที่วางไว้	</a:t>
            </a:r>
          </a:p>
          <a:p>
            <a:pPr>
              <a:lnSpc>
                <a:spcPct val="120000"/>
              </a:lnSpc>
            </a:pPr>
            <a:endParaRPr lang="th-TH" sz="1200" dirty="0">
              <a:latin typeface="Chulabhorn Likit Text" panose="00000500000000000000" pitchFamily="50" charset="-34"/>
              <a:ea typeface="Cordia New"/>
              <a:cs typeface="Chulabhorn Likit Text" panose="00000500000000000000" pitchFamily="50" charset="-34"/>
            </a:endParaRPr>
          </a:p>
        </p:txBody>
      </p:sp>
      <p:graphicFrame>
        <p:nvGraphicFramePr>
          <p:cNvPr id="9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4900538"/>
              </p:ext>
            </p:extLst>
          </p:nvPr>
        </p:nvGraphicFramePr>
        <p:xfrm>
          <a:off x="4778986" y="3431569"/>
          <a:ext cx="5053636" cy="23501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5044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355058"/>
              </p:ext>
            </p:extLst>
          </p:nvPr>
        </p:nvGraphicFramePr>
        <p:xfrm>
          <a:off x="-11289" y="633682"/>
          <a:ext cx="10163333" cy="5081317"/>
        </p:xfrm>
        <a:graphic>
          <a:graphicData uri="http://schemas.openxmlformats.org/drawingml/2006/table">
            <a:tbl>
              <a:tblPr firstRow="1" bandRow="1"/>
              <a:tblGrid>
                <a:gridCol w="1016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00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2566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59308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marL="0" marR="0" indent="0" algn="l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3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3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6 การดำเนินงานตามนโยบายรัฐ/กระทรวงการคลัง</a:t>
                      </a:r>
                      <a:endParaRPr lang="th-TH" sz="1300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spcAft>
                          <a:spcPts val="50"/>
                        </a:spcAft>
                      </a:pPr>
                      <a:r>
                        <a:rPr lang="en-US" sz="1300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</a:t>
                      </a:r>
                      <a:r>
                        <a:rPr lang="th-TH" sz="13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ตัวชี้วัดที่ 6.1 การใช้จ่ายเงินตามแผนการใช้จ่ายที่ได้รับอนุมัติ</a:t>
                      </a:r>
                    </a:p>
                    <a:p>
                      <a:pPr>
                        <a:spcAft>
                          <a:spcPts val="50"/>
                        </a:spcAft>
                      </a:pPr>
                      <a:r>
                        <a:rPr lang="th-TH" sz="1300" b="1" baseline="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                   (2) ร้อยละการใช้จ่ายภาพรวมเทียบกับแผนการใช้จ่ายภาพรวม ประจำปีบัญชี 2566</a:t>
                      </a:r>
                      <a:endParaRPr lang="th-TH" sz="1400" baseline="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8668458"/>
              </p:ext>
            </p:extLst>
          </p:nvPr>
        </p:nvGraphicFramePr>
        <p:xfrm>
          <a:off x="637584" y="1789090"/>
          <a:ext cx="9070860" cy="35276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3499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750535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845674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788593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912559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280639">
                <a:tc gridSpan="5">
                  <a:txBody>
                    <a:bodyPr/>
                    <a:lstStyle/>
                    <a:p>
                      <a:pPr algn="ctr"/>
                      <a:r>
                        <a:rPr lang="th-TH" sz="13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 anchor="ctr"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268076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 anchor="ctr"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anchor="ctr"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766586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ใช้จ่ายได้น้อยกว่า                    มติ ครม. ร้อยละ 12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(88%)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ใช้จ่ายได้น้อยกว่า                    มติ ครม. ร้อยละ 9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(91%)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ใช้จ่ายได้น้อยกว่า                    มติ ครม. ร้อยละ 6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(94%)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ใช้จ่ายได้น้อยกว่า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มติ ครม. ร้อยละ 3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(97%)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ใช้จ่ายได้ตามมติ ครม.                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ร้อยละ 100  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th-TH" sz="12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(100%)</a:t>
                      </a:r>
                      <a:endParaRPr lang="en-US" sz="12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013406"/>
                  </a:ext>
                </a:extLst>
              </a:tr>
              <a:tr h="2172848">
                <a:tc gridSpan="5"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th-TH" sz="1100" b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220223"/>
                  </a:ext>
                </a:extLst>
              </a:tr>
            </a:tbl>
          </a:graphicData>
        </a:graphic>
      </p:graphicFrame>
      <p:grpSp>
        <p:nvGrpSpPr>
          <p:cNvPr id="8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11289" y="-1727"/>
            <a:ext cx="10193050" cy="575427"/>
            <a:chOff x="-29746" y="-164554"/>
            <a:chExt cx="9173747" cy="517884"/>
          </a:xfrm>
        </p:grpSpPr>
        <p:sp>
          <p:nvSpPr>
            <p:cNvPr id="9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10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4.2 รายงานผลการดำเนินงานการประเมินผลการดำเนินงานทุนหมุนเวียน ประจำปี 2566</a:t>
              </a:r>
              <a:endParaRPr lang="th-TH" sz="16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37584" y="3292499"/>
            <a:ext cx="3869445" cy="195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1200" b="1" u="sng" dirty="0" smtClean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ผลงาน</a:t>
            </a:r>
            <a:r>
              <a:rPr lang="th-TH" sz="1200" b="1" dirty="0" smtClean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: </a:t>
            </a:r>
            <a:r>
              <a:rPr lang="th-TH" sz="1200" b="1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ได้ค่าเกณฑ์วัดระดับ 5</a:t>
            </a:r>
            <a:r>
              <a:rPr lang="th-TH" sz="1200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 </a:t>
            </a:r>
          </a:p>
          <a:p>
            <a:pPr>
              <a:lnSpc>
                <a:spcPct val="120000"/>
              </a:lnSpc>
            </a:pPr>
            <a:r>
              <a:rPr lang="th-TH" sz="1200" dirty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- งบประมาณจัดสรร </a:t>
            </a:r>
            <a:r>
              <a:rPr lang="th-TH" sz="1200" dirty="0" smtClean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961,432,950 </a:t>
            </a:r>
            <a:r>
              <a:rPr lang="th-TH" sz="1200" dirty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บาท </a:t>
            </a:r>
          </a:p>
          <a:p>
            <a:pPr marL="171450" indent="-171450">
              <a:lnSpc>
                <a:spcPct val="120000"/>
              </a:lnSpc>
              <a:buFontTx/>
              <a:buChar char="-"/>
            </a:pPr>
            <a:r>
              <a:rPr lang="th-TH" sz="1200" dirty="0" smtClean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ใช้</a:t>
            </a:r>
            <a:r>
              <a:rPr lang="th-TH" sz="1200" dirty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จ่ายได้ </a:t>
            </a:r>
            <a:r>
              <a:rPr lang="th-TH" sz="12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849,913,119.83</a:t>
            </a:r>
            <a:r>
              <a:rPr lang="th-TH" sz="1200" dirty="0" smtClean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</a:t>
            </a:r>
            <a:r>
              <a:rPr lang="th-TH" sz="1200" dirty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บาท </a:t>
            </a:r>
            <a:endParaRPr lang="th-TH" sz="1200" dirty="0" smtClean="0">
              <a:latin typeface="Chulabhorn Likit Text" panose="00000500000000000000" pitchFamily="50" charset="-34"/>
              <a:ea typeface="Cordia New"/>
              <a:cs typeface="Chulabhorn Likit Text" panose="00000500000000000000" pitchFamily="50" charset="-34"/>
            </a:endParaRPr>
          </a:p>
          <a:p>
            <a:pPr marL="171450" indent="-171450">
              <a:lnSpc>
                <a:spcPct val="120000"/>
              </a:lnSpc>
              <a:buFontTx/>
              <a:buChar char="-"/>
            </a:pPr>
            <a:r>
              <a:rPr lang="th-TH" sz="1200" dirty="0" smtClean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คงเหลือ 156,844,900.36 บาท </a:t>
            </a:r>
          </a:p>
          <a:p>
            <a:pPr>
              <a:lnSpc>
                <a:spcPct val="120000"/>
              </a:lnSpc>
            </a:pPr>
            <a:r>
              <a:rPr lang="th-TH" sz="1200" dirty="0" smtClean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- </a:t>
            </a:r>
            <a:r>
              <a:rPr lang="th-TH" sz="1200" dirty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คิดเป็นร้อยละ </a:t>
            </a:r>
            <a:r>
              <a:rPr lang="th-TH" sz="1200" dirty="0" smtClean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88.40 </a:t>
            </a:r>
            <a:endParaRPr lang="th-TH" sz="1200" dirty="0">
              <a:latin typeface="Chulabhorn Likit Text" panose="00000500000000000000" pitchFamily="50" charset="-34"/>
              <a:ea typeface="Cordia New"/>
              <a:cs typeface="Chulabhorn Likit Text" panose="00000500000000000000" pitchFamily="50" charset="-34"/>
            </a:endParaRPr>
          </a:p>
          <a:p>
            <a:pPr>
              <a:lnSpc>
                <a:spcPct val="150000"/>
              </a:lnSpc>
            </a:pPr>
            <a:r>
              <a:rPr lang="th-TH" sz="1200" b="1" u="sng" dirty="0">
                <a:solidFill>
                  <a:srgbClr val="C00000"/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แผนงาน</a:t>
            </a:r>
            <a:r>
              <a:rPr lang="th-TH" sz="1200" b="1" dirty="0">
                <a:solidFill>
                  <a:srgbClr val="C00000"/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</a:t>
            </a:r>
            <a:r>
              <a:rPr lang="en-GB" sz="1200" b="1" dirty="0">
                <a:solidFill>
                  <a:srgbClr val="C00000"/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:</a:t>
            </a:r>
            <a:r>
              <a:rPr lang="th-TH" sz="1200" dirty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</a:t>
            </a:r>
            <a:r>
              <a:rPr lang="th-TH" sz="11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เร่งรัด</a:t>
            </a:r>
            <a:r>
              <a:rPr lang="th-TH" sz="11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การใช้จ่ายให้เป็นไปตามมติ ครม. ร้อยละ 100	</a:t>
            </a:r>
          </a:p>
          <a:p>
            <a:pPr>
              <a:lnSpc>
                <a:spcPct val="150000"/>
              </a:lnSpc>
            </a:pPr>
            <a:endParaRPr lang="th-TH" sz="1100" dirty="0" smtClean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endParaRPr lang="en-US" sz="11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12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9014575"/>
              </p:ext>
            </p:extLst>
          </p:nvPr>
        </p:nvGraphicFramePr>
        <p:xfrm>
          <a:off x="4507029" y="3174340"/>
          <a:ext cx="5201414" cy="2216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236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323812"/>
              </p:ext>
            </p:extLst>
          </p:nvPr>
        </p:nvGraphicFramePr>
        <p:xfrm>
          <a:off x="-3333" y="626941"/>
          <a:ext cx="10163333" cy="5088059"/>
        </p:xfrm>
        <a:graphic>
          <a:graphicData uri="http://schemas.openxmlformats.org/drawingml/2006/table">
            <a:tbl>
              <a:tblPr firstRow="1" bandRow="1"/>
              <a:tblGrid>
                <a:gridCol w="101633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2569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1" i="0" u="none" strike="noStrike" cap="none">
                          <a:solidFill>
                            <a:schemeClr val="lt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th-TH" sz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การประเมินผลการดำเนินงานทุนหมุนเวียน</a:t>
                      </a:r>
                      <a:r>
                        <a:rPr lang="th-TH" sz="140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ประจำปีบัญชี </a:t>
                      </a:r>
                      <a:r>
                        <a:rPr lang="th-TH" sz="140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</a:t>
                      </a:r>
                      <a:endParaRPr lang="en-US" sz="1400" dirty="0">
                        <a:ln>
                          <a:noFill/>
                        </a:ln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BDC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490">
                <a:tc>
                  <a:txBody>
                    <a:bodyPr/>
                    <a:lstStyle>
                      <a:lvl1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1pPr>
                      <a:lvl2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2pPr>
                      <a:lvl3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3pPr>
                      <a:lvl4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4pPr>
                      <a:lvl5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5pPr>
                      <a:lvl6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6pPr>
                      <a:lvl7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7pPr>
                      <a:lvl8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8pPr>
                      <a:lvl9pPr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sz="1400" b="0" i="0" u="none" strike="noStrike" cap="none">
                          <a:solidFill>
                            <a:schemeClr val="dk1"/>
                          </a:solidFill>
                          <a:latin typeface="TH Chakra Petch"/>
                          <a:cs typeface="TH Chakra Petch"/>
                          <a:sym typeface="Arial"/>
                        </a:defRPr>
                      </a:lvl9pPr>
                    </a:lstStyle>
                    <a:p>
                      <a:pPr>
                        <a:lnSpc>
                          <a:spcPct val="150000"/>
                        </a:lnSpc>
                        <a:spcAft>
                          <a:spcPts val="50"/>
                        </a:spcAft>
                      </a:pPr>
                      <a:r>
                        <a:rPr lang="th-TH" sz="1400" b="1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ด้านที่</a:t>
                      </a:r>
                      <a:r>
                        <a:rPr lang="th-TH" sz="1400" b="1" baseline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6 การดำเนินงานตามนโยบายภาครัฐ/กระทรวงการคลัง</a:t>
                      </a:r>
                      <a:endParaRPr lang="th-TH" sz="1400" baseline="0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spcAft>
                          <a:spcPts val="50"/>
                        </a:spcAft>
                      </a:pPr>
                      <a:r>
                        <a:rPr lang="th-TH" sz="1100" b="1" baseline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</a:t>
                      </a:r>
                      <a:r>
                        <a:rPr lang="th-TH" sz="1400" b="1" baseline="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ตัวชี้วัดที่ 6.2 การดำเนินการตามแผนพัฒนาระบบการจ่ายเงิน และการรับเงินของทุนหมุนเวียนผ่านระบบอิเล็กทรอนิกส์</a:t>
                      </a: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lang="en-US" sz="1400" b="0" i="0" u="none" strike="noStrike" kern="1200" cap="none" dirty="0">
                        <a:solidFill>
                          <a:srgbClr val="00206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  <a:sym typeface="Arial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solidFill>
                          <a:srgbClr val="00206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400" b="1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4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T="60960" marB="6096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208799"/>
              </p:ext>
            </p:extLst>
          </p:nvPr>
        </p:nvGraphicFramePr>
        <p:xfrm>
          <a:off x="520956" y="1717624"/>
          <a:ext cx="9118088" cy="3997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2733">
                  <a:extLst>
                    <a:ext uri="{9D8B030D-6E8A-4147-A177-3AD203B41FA5}">
                      <a16:colId xmlns:a16="http://schemas.microsoft.com/office/drawing/2014/main" val="3410341719"/>
                    </a:ext>
                  </a:extLst>
                </a:gridCol>
                <a:gridCol w="1759650">
                  <a:extLst>
                    <a:ext uri="{9D8B030D-6E8A-4147-A177-3AD203B41FA5}">
                      <a16:colId xmlns:a16="http://schemas.microsoft.com/office/drawing/2014/main" val="1621477982"/>
                    </a:ext>
                  </a:extLst>
                </a:gridCol>
                <a:gridCol w="1855283">
                  <a:extLst>
                    <a:ext uri="{9D8B030D-6E8A-4147-A177-3AD203B41FA5}">
                      <a16:colId xmlns:a16="http://schemas.microsoft.com/office/drawing/2014/main" val="1015637610"/>
                    </a:ext>
                  </a:extLst>
                </a:gridCol>
                <a:gridCol w="1797905">
                  <a:extLst>
                    <a:ext uri="{9D8B030D-6E8A-4147-A177-3AD203B41FA5}">
                      <a16:colId xmlns:a16="http://schemas.microsoft.com/office/drawing/2014/main" val="712561912"/>
                    </a:ext>
                  </a:extLst>
                </a:gridCol>
                <a:gridCol w="1922517">
                  <a:extLst>
                    <a:ext uri="{9D8B030D-6E8A-4147-A177-3AD203B41FA5}">
                      <a16:colId xmlns:a16="http://schemas.microsoft.com/office/drawing/2014/main" val="1698986556"/>
                    </a:ext>
                  </a:extLst>
                </a:gridCol>
              </a:tblGrid>
              <a:tr h="327511">
                <a:tc gridSpan="5">
                  <a:txBody>
                    <a:bodyPr/>
                    <a:lstStyle/>
                    <a:p>
                      <a:pPr algn="ctr"/>
                      <a:r>
                        <a:rPr lang="th-TH" sz="12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เกณฑ์การวัด</a:t>
                      </a:r>
                    </a:p>
                  </a:txBody>
                  <a:tcPr anchor="ctr">
                    <a:solidFill>
                      <a:srgbClr val="E8ABB5">
                        <a:alpha val="7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D6D2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th-TH" sz="1100" dirty="0">
                        <a:solidFill>
                          <a:schemeClr val="tx1"/>
                        </a:solidFill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>
                    <a:solidFill>
                      <a:srgbClr val="4EDEB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288180"/>
                  </a:ext>
                </a:extLst>
              </a:tr>
              <a:tr h="327511"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1</a:t>
                      </a:r>
                    </a:p>
                  </a:txBody>
                  <a:tcPr anchor="ctr">
                    <a:solidFill>
                      <a:srgbClr val="E8ABB5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2</a:t>
                      </a:r>
                    </a:p>
                  </a:txBody>
                  <a:tcPr anchor="ctr">
                    <a:solidFill>
                      <a:srgbClr val="D6D2C4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3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4</a:t>
                      </a:r>
                    </a:p>
                  </a:txBody>
                  <a:tcPr anchor="ctr">
                    <a:solidFill>
                      <a:schemeClr val="accent2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 5</a:t>
                      </a: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5606659"/>
                  </a:ext>
                </a:extLst>
              </a:tr>
              <a:tr h="1235523"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ทุนหมุนเวียนดำเนินการจ่ายเงิน </a:t>
                      </a:r>
                      <a:r>
                        <a:rPr lang="th-TH" sz="1100" b="1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และรับเงิน                   ผ่าน</a:t>
                      </a:r>
                      <a:r>
                        <a:rPr lang="th-TH" sz="11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ระบบอิเล็กทรอนิกส์                         ไม่</a:t>
                      </a:r>
                      <a:r>
                        <a:rPr lang="th-TH" sz="1100" b="1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ครบถ้วนทุก</a:t>
                      </a:r>
                      <a:r>
                        <a:rPr lang="th-TH" sz="11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กิจกรรม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th-TH" sz="120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th-TH" sz="1200" b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th-TH" sz="12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ทุน</a:t>
                      </a:r>
                      <a:r>
                        <a:rPr lang="th-TH" sz="1100" b="1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หมุนเวียน                         สามารถดำเนินการ                     จ่ายเงิน</a:t>
                      </a:r>
                      <a:r>
                        <a:rPr lang="th-TH" sz="11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และรับเงินผ่านระบบ</a:t>
                      </a:r>
                      <a:r>
                        <a:rPr lang="th-TH" sz="1100" b="1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อิเล็กทรอนิกส์                       ได้</a:t>
                      </a:r>
                      <a:r>
                        <a:rPr lang="th-TH" sz="11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ร้อยละ 100 </a:t>
                      </a:r>
                      <a:r>
                        <a:rPr lang="th-TH" sz="1100" b="1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                              ของ</a:t>
                      </a:r>
                      <a:r>
                        <a:rPr lang="th-TH" sz="1100" b="1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กิจกรรม</a:t>
                      </a:r>
                      <a:r>
                        <a:rPr lang="th-TH" sz="1100" b="1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ordia New"/>
                          <a:cs typeface="Chulabhorn Likit Text" panose="00000500000000000000" pitchFamily="50" charset="-34"/>
                        </a:rPr>
                        <a:t>ทั้งหมด</a:t>
                      </a:r>
                      <a:endParaRPr lang="en-US" sz="1100" b="0" i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ordia New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8552377"/>
                  </a:ext>
                </a:extLst>
              </a:tr>
              <a:tr h="2106831">
                <a:tc gridSpan="5">
                  <a:txBody>
                    <a:bodyPr/>
                    <a:lstStyle/>
                    <a:p>
                      <a:pPr algn="thaiDi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th-TH" sz="1100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sz="1100" dirty="0">
                        <a:latin typeface="Chulabhorn Likit Text Light" panose="00000400000000000000" pitchFamily="50" charset="-34"/>
                        <a:cs typeface="Chulabhorn Likit Text Light" panose="00000400000000000000" pitchFamily="50" charset="-34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3220223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47857" y="3684776"/>
            <a:ext cx="3420709" cy="1908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1200" b="1" u="sng" dirty="0" smtClean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ผลงาน</a:t>
            </a:r>
            <a:r>
              <a:rPr lang="th-TH" sz="1200" b="1" dirty="0" smtClean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</a:t>
            </a:r>
            <a:r>
              <a:rPr lang="en-US" sz="1200" b="1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: </a:t>
            </a:r>
            <a:r>
              <a:rPr lang="th-TH" sz="1200" b="1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ได้ค่าเกณฑ์วัดระดับ 5</a:t>
            </a:r>
            <a:r>
              <a:rPr lang="th-TH" sz="1200" dirty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 </a:t>
            </a:r>
          </a:p>
          <a:p>
            <a:pPr marL="171450" indent="-171450">
              <a:lnSpc>
                <a:spcPct val="120000"/>
              </a:lnSpc>
              <a:buFontTx/>
              <a:buChar char="-"/>
            </a:pPr>
            <a:r>
              <a:rPr lang="th-TH" sz="1100" dirty="0" smtClean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ในปีบัญชี 2566 สกส. สามารถดำเนินการต่อเนื่อง                        </a:t>
            </a:r>
          </a:p>
          <a:p>
            <a:pPr>
              <a:lnSpc>
                <a:spcPct val="120000"/>
              </a:lnSpc>
            </a:pPr>
            <a:r>
              <a:rPr lang="th-TH" sz="1100" dirty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</a:t>
            </a:r>
            <a:r>
              <a:rPr lang="th-TH" sz="1100" dirty="0" smtClean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  ในด้านการจ่ายเงินและการรับเงินผ่านระบบ </a:t>
            </a:r>
            <a:r>
              <a:rPr lang="en-US" sz="1100" dirty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K</a:t>
            </a:r>
            <a:r>
              <a:rPr lang="en-US" sz="1100" dirty="0" smtClean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TB </a:t>
            </a:r>
          </a:p>
          <a:p>
            <a:pPr>
              <a:lnSpc>
                <a:spcPct val="120000"/>
              </a:lnSpc>
            </a:pPr>
            <a:r>
              <a:rPr lang="en-US" sz="1100" dirty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</a:t>
            </a:r>
            <a:r>
              <a:rPr lang="en-US" sz="1100" dirty="0" smtClean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  Corporate Online </a:t>
            </a:r>
            <a:r>
              <a:rPr lang="th-TH" sz="1100" dirty="0" smtClean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ได้ครบถ้วนในกิจกรรม</a:t>
            </a:r>
          </a:p>
          <a:p>
            <a:pPr>
              <a:lnSpc>
                <a:spcPct val="120000"/>
              </a:lnSpc>
            </a:pPr>
            <a:r>
              <a:rPr lang="th-TH" sz="1100" dirty="0" smtClean="0"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   การรับ – จ่ายเงิน </a:t>
            </a:r>
            <a:endParaRPr lang="th-TH" sz="1100" dirty="0">
              <a:latin typeface="Chulabhorn Likit Text" panose="00000500000000000000" pitchFamily="50" charset="-34"/>
              <a:ea typeface="Cordia New"/>
              <a:cs typeface="Chulabhorn Likit Text" panose="00000500000000000000" pitchFamily="50" charset="-34"/>
            </a:endParaRPr>
          </a:p>
          <a:p>
            <a:pPr>
              <a:lnSpc>
                <a:spcPct val="150000"/>
              </a:lnSpc>
            </a:pPr>
            <a:r>
              <a:rPr lang="th-TH" sz="1050" b="1" u="sng" dirty="0">
                <a:solidFill>
                  <a:srgbClr val="C00000"/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แผนงาน</a:t>
            </a:r>
            <a:r>
              <a:rPr lang="th-TH" sz="1050" b="1" dirty="0">
                <a:solidFill>
                  <a:srgbClr val="C00000"/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 </a:t>
            </a:r>
            <a:r>
              <a:rPr lang="en-GB" sz="1050" b="1" dirty="0">
                <a:solidFill>
                  <a:srgbClr val="C00000"/>
                </a:solidFill>
                <a:latin typeface="Chulabhorn Likit Text" panose="00000500000000000000" pitchFamily="50" charset="-34"/>
                <a:ea typeface="Cordia New"/>
                <a:cs typeface="Chulabhorn Likit Text" panose="00000500000000000000" pitchFamily="50" charset="-34"/>
              </a:rPr>
              <a:t>:</a:t>
            </a:r>
            <a:r>
              <a:rPr lang="th-TH" sz="1050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05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จัดเก็บเอกสารหลักฐานในการจ่ายเงินและรับเงิน</a:t>
            </a:r>
            <a:br>
              <a:rPr lang="th-TH" sz="105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5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ของกองทุนพัฒนา</a:t>
            </a:r>
            <a:r>
              <a:rPr lang="th-TH" sz="10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บทบาทสตรีผ่านระบบ</a:t>
            </a:r>
            <a:r>
              <a:rPr lang="th-TH" sz="105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อิเล็กทรอนิกส์</a:t>
            </a:r>
            <a:br>
              <a:rPr lang="th-TH" sz="105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5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ของ</a:t>
            </a:r>
            <a:r>
              <a:rPr lang="th-TH" sz="10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เดือนมิถุนายน 2566 ต่อไป</a:t>
            </a:r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</a:t>
            </a:r>
          </a:p>
        </p:txBody>
      </p:sp>
      <p:graphicFrame>
        <p:nvGraphicFramePr>
          <p:cNvPr id="10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6694769"/>
              </p:ext>
            </p:extLst>
          </p:nvPr>
        </p:nvGraphicFramePr>
        <p:xfrm>
          <a:off x="4068566" y="3498868"/>
          <a:ext cx="5201414" cy="22161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2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11289" y="-1727"/>
            <a:ext cx="10193050" cy="575427"/>
            <a:chOff x="-29746" y="-164554"/>
            <a:chExt cx="9173747" cy="517884"/>
          </a:xfrm>
        </p:grpSpPr>
        <p:sp>
          <p:nvSpPr>
            <p:cNvPr id="13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15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6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4.2 รายงานผลการดำเนินงานการประเมินผลการดำเนินงานทุนหมุนเวียน ประจำปี 2566</a:t>
              </a:r>
              <a:endParaRPr lang="th-TH" sz="16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27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24377" y="2157438"/>
            <a:ext cx="10160000" cy="1685357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4.3 รายงานผลการดำเนินงานตามตัวชี้วัดที่ 5.1 บทบาทคณะกรรมการบริหารเงินทุน</a:t>
            </a:r>
            <a:r>
              <a:rPr lang="th-TH" sz="19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หมุนเวียน เรื่อง สรุปผลการดำเนินงานกองทุนพัฒนาบทบาทสตรี ประจำปี 2566 </a:t>
            </a:r>
            <a:br>
              <a:rPr lang="th-TH" sz="19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9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สิ้นไตรมาส 3 (</a:t>
            </a:r>
            <a: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เมษายน - มิถุนายน 2566)</a:t>
            </a:r>
          </a:p>
          <a:p>
            <a:pPr algn="ctr">
              <a:lnSpc>
                <a:spcPct val="130000"/>
              </a:lnSpc>
            </a:pPr>
            <a:endParaRPr lang="en-GB" sz="20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62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23581" y="299"/>
            <a:ext cx="10193050" cy="575427"/>
            <a:chOff x="-29746" y="-164554"/>
            <a:chExt cx="9173747" cy="517884"/>
          </a:xfrm>
        </p:grpSpPr>
        <p:sp>
          <p:nvSpPr>
            <p:cNvPr id="68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70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</p:grpSp>
      <p:grpSp>
        <p:nvGrpSpPr>
          <p:cNvPr id="22" name="กลุ่ม 21">
            <a:extLst>
              <a:ext uri="{FF2B5EF4-FFF2-40B4-BE49-F238E27FC236}">
                <a16:creationId xmlns:a16="http://schemas.microsoft.com/office/drawing/2014/main" id="{75A60ED1-9EA4-98D7-D22F-2F4DFF839789}"/>
              </a:ext>
            </a:extLst>
          </p:cNvPr>
          <p:cNvGrpSpPr/>
          <p:nvPr/>
        </p:nvGrpSpPr>
        <p:grpSpPr>
          <a:xfrm>
            <a:off x="-23585" y="5154909"/>
            <a:ext cx="10183585" cy="694389"/>
            <a:chOff x="-23585" y="5154909"/>
            <a:chExt cx="10183585" cy="694389"/>
          </a:xfrm>
        </p:grpSpPr>
        <p:grpSp>
          <p:nvGrpSpPr>
            <p:cNvPr id="23" name="Group 47">
              <a:extLst>
                <a:ext uri="{FF2B5EF4-FFF2-40B4-BE49-F238E27FC236}">
                  <a16:creationId xmlns:a16="http://schemas.microsoft.com/office/drawing/2014/main" id="{72FAF00F-F8E4-E7C6-9D7B-1B35E8270F62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33" name="กลุ่ม 1">
                <a:extLst>
                  <a:ext uri="{FF2B5EF4-FFF2-40B4-BE49-F238E27FC236}">
                    <a16:creationId xmlns:a16="http://schemas.microsoft.com/office/drawing/2014/main" id="{5A02C902-9436-3135-E266-B76EA653DFCC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35" name="กลุ่ม 7">
                  <a:extLst>
                    <a:ext uri="{FF2B5EF4-FFF2-40B4-BE49-F238E27FC236}">
                      <a16:creationId xmlns:a16="http://schemas.microsoft.com/office/drawing/2014/main" id="{7E14F6F3-1C16-538F-710D-AFE7C38B5B17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39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F86A6039-C1A2-410F-104E-B134979D1F8A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0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6CBC9CB0-B55C-18FF-1F32-9FE8F29EE26D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1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85DA8B8C-C7A3-591F-8CC2-30BDF9E6ABB1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36" name="กลุ่ม 4">
                  <a:extLst>
                    <a:ext uri="{FF2B5EF4-FFF2-40B4-BE49-F238E27FC236}">
                      <a16:creationId xmlns:a16="http://schemas.microsoft.com/office/drawing/2014/main" id="{75D757D7-E782-F2B1-7A90-19C865764743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37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9AF2B1F7-1157-789B-7DAF-DB66A71D4ED7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38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49D1222C-49C8-DFAF-CC34-188370A824F9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34" name="รูปแบบอิสระ: รูปร่าง 49">
                <a:extLst>
                  <a:ext uri="{FF2B5EF4-FFF2-40B4-BE49-F238E27FC236}">
                    <a16:creationId xmlns:a16="http://schemas.microsoft.com/office/drawing/2014/main" id="{BC93E890-5FE5-EBAA-C982-80F4CD794D46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24" name="TextBox 7">
              <a:extLst>
                <a:ext uri="{FF2B5EF4-FFF2-40B4-BE49-F238E27FC236}">
                  <a16:creationId xmlns:a16="http://schemas.microsoft.com/office/drawing/2014/main" id="{43952FCB-AB56-9113-8DC8-66DF5BCCE1A2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25" name="กลุ่ม 24">
              <a:extLst>
                <a:ext uri="{FF2B5EF4-FFF2-40B4-BE49-F238E27FC236}">
                  <a16:creationId xmlns:a16="http://schemas.microsoft.com/office/drawing/2014/main" id="{E8D2CA91-D4FD-C9A3-8EFB-8DAE56E03A9A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26" name="Group 7">
                <a:extLst>
                  <a:ext uri="{FF2B5EF4-FFF2-40B4-BE49-F238E27FC236}">
                    <a16:creationId xmlns:a16="http://schemas.microsoft.com/office/drawing/2014/main" id="{74F83503-F97B-EADD-7BC7-D377B92FD232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29" name="Freeform 8">
                  <a:extLst>
                    <a:ext uri="{FF2B5EF4-FFF2-40B4-BE49-F238E27FC236}">
                      <a16:creationId xmlns:a16="http://schemas.microsoft.com/office/drawing/2014/main" id="{49A20A76-C691-9198-7959-5328331E1935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  <p:sp>
              <p:nvSpPr>
                <p:cNvPr id="30" name="Freeform 9">
                  <a:extLst>
                    <a:ext uri="{FF2B5EF4-FFF2-40B4-BE49-F238E27FC236}">
                      <a16:creationId xmlns:a16="http://schemas.microsoft.com/office/drawing/2014/main" id="{3A785C92-9A05-62DF-BAF7-7E7883FBF773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1" name="Freeform 10">
                  <a:extLst>
                    <a:ext uri="{FF2B5EF4-FFF2-40B4-BE49-F238E27FC236}">
                      <a16:creationId xmlns:a16="http://schemas.microsoft.com/office/drawing/2014/main" id="{E7BC806D-7105-8DCF-F660-91FEE580880B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2" name="Freeform 12">
                  <a:extLst>
                    <a:ext uri="{FF2B5EF4-FFF2-40B4-BE49-F238E27FC236}">
                      <a16:creationId xmlns:a16="http://schemas.microsoft.com/office/drawing/2014/main" id="{C69AB497-4B74-89BC-2890-7DCE74D70816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pic>
            <p:nvPicPr>
              <p:cNvPr id="27" name="Picture 24">
                <a:extLst>
                  <a:ext uri="{FF2B5EF4-FFF2-40B4-BE49-F238E27FC236}">
                    <a16:creationId xmlns:a16="http://schemas.microsoft.com/office/drawing/2014/main" id="{013AE37D-F869-5EF4-3EF2-7669649863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27141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กลุ่ม 49">
            <a:extLst>
              <a:ext uri="{FF2B5EF4-FFF2-40B4-BE49-F238E27FC236}">
                <a16:creationId xmlns:a16="http://schemas.microsoft.com/office/drawing/2014/main" id="{469804B4-A495-6F38-48E8-62221261FFAC}"/>
              </a:ext>
            </a:extLst>
          </p:cNvPr>
          <p:cNvGrpSpPr/>
          <p:nvPr/>
        </p:nvGrpSpPr>
        <p:grpSpPr>
          <a:xfrm>
            <a:off x="106050" y="1141002"/>
            <a:ext cx="3766751" cy="518930"/>
            <a:chOff x="193090" y="1622498"/>
            <a:chExt cx="3538676" cy="467037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63" name="กลุ่ม 50">
              <a:extLst>
                <a:ext uri="{FF2B5EF4-FFF2-40B4-BE49-F238E27FC236}">
                  <a16:creationId xmlns:a16="http://schemas.microsoft.com/office/drawing/2014/main" id="{F6531DA4-0FF3-4E99-0385-D2EB0EBB6832}"/>
                </a:ext>
              </a:extLst>
            </p:cNvPr>
            <p:cNvGrpSpPr/>
            <p:nvPr/>
          </p:nvGrpSpPr>
          <p:grpSpPr>
            <a:xfrm>
              <a:off x="193090" y="1622498"/>
              <a:ext cx="3538676" cy="467037"/>
              <a:chOff x="361930" y="1164777"/>
              <a:chExt cx="4659438" cy="467037"/>
            </a:xfrm>
          </p:grpSpPr>
          <p:sp>
            <p:nvSpPr>
              <p:cNvPr id="65" name="สี่เหลี่ยมผืนผ้ามุมมน 10">
                <a:extLst>
                  <a:ext uri="{FF2B5EF4-FFF2-40B4-BE49-F238E27FC236}">
                    <a16:creationId xmlns:a16="http://schemas.microsoft.com/office/drawing/2014/main" id="{4CC3EBE7-1797-E1E3-988E-67CBEF2B5202}"/>
                  </a:ext>
                </a:extLst>
              </p:cNvPr>
              <p:cNvSpPr/>
              <p:nvPr/>
            </p:nvSpPr>
            <p:spPr>
              <a:xfrm>
                <a:off x="361930" y="1184278"/>
                <a:ext cx="4659438" cy="437756"/>
              </a:xfrm>
              <a:prstGeom prst="roundRect">
                <a:avLst/>
              </a:prstGeom>
              <a:solidFill>
                <a:srgbClr val="E7E5DD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defTabSz="761945">
                  <a:defRPr/>
                </a:pPr>
                <a:endParaRPr lang="th-TH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66" name="สี่เหลี่ยมผืนผ้ามุมมน 10">
                <a:extLst>
                  <a:ext uri="{FF2B5EF4-FFF2-40B4-BE49-F238E27FC236}">
                    <a16:creationId xmlns:a16="http://schemas.microsoft.com/office/drawing/2014/main" id="{E3465719-F10D-7C06-3416-88E82730FF79}"/>
                  </a:ext>
                </a:extLst>
              </p:cNvPr>
              <p:cNvSpPr/>
              <p:nvPr/>
            </p:nvSpPr>
            <p:spPr>
              <a:xfrm>
                <a:off x="361930" y="1169851"/>
                <a:ext cx="4142851" cy="461963"/>
              </a:xfrm>
              <a:prstGeom prst="roundRect">
                <a:avLst/>
              </a:prstGeom>
              <a:solidFill>
                <a:srgbClr val="96877A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r" defTabSz="761945">
                  <a:defRPr/>
                </a:pPr>
                <a:endParaRPr lang="th-TH" sz="20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สี่เหลี่ยมผืนผ้ามุมมน 10">
                <a:extLst>
                  <a:ext uri="{FF2B5EF4-FFF2-40B4-BE49-F238E27FC236}">
                    <a16:creationId xmlns:a16="http://schemas.microsoft.com/office/drawing/2014/main" id="{1E2A15AE-0F71-4F61-1EE5-62D34143A48D}"/>
                  </a:ext>
                </a:extLst>
              </p:cNvPr>
              <p:cNvSpPr/>
              <p:nvPr/>
            </p:nvSpPr>
            <p:spPr>
              <a:xfrm>
                <a:off x="361930" y="1164777"/>
                <a:ext cx="4046288" cy="464179"/>
              </a:xfrm>
              <a:prstGeom prst="roundRect">
                <a:avLst/>
              </a:prstGeom>
              <a:solidFill>
                <a:schemeClr val="bg1">
                  <a:lumMod val="95000"/>
                  <a:alpha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5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เพื่อพิจารณา</a:t>
                </a:r>
              </a:p>
            </p:txBody>
          </p:sp>
        </p:grpSp>
        <p:sp>
          <p:nvSpPr>
            <p:cNvPr id="64" name="สี่เหลี่ยมผืนผ้า 51">
              <a:extLst>
                <a:ext uri="{FF2B5EF4-FFF2-40B4-BE49-F238E27FC236}">
                  <a16:creationId xmlns:a16="http://schemas.microsoft.com/office/drawing/2014/main" id="{4D6AE7D4-BCCE-E60C-7684-8DE97E935495}"/>
                </a:ext>
              </a:extLst>
            </p:cNvPr>
            <p:cNvSpPr/>
            <p:nvPr/>
          </p:nvSpPr>
          <p:spPr>
            <a:xfrm>
              <a:off x="3372540" y="1711085"/>
              <a:ext cx="330102" cy="3600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</a:t>
              </a:r>
              <a:endPara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68" name="Rectangle 53">
            <a:extLst>
              <a:ext uri="{FF2B5EF4-FFF2-40B4-BE49-F238E27FC236}">
                <a16:creationId xmlns:a16="http://schemas.microsoft.com/office/drawing/2014/main" id="{E4359731-6DD4-7AEC-A6D5-4B81D1C23B0B}"/>
              </a:ext>
            </a:extLst>
          </p:cNvPr>
          <p:cNvSpPr/>
          <p:nvPr/>
        </p:nvSpPr>
        <p:spPr>
          <a:xfrm>
            <a:off x="3994036" y="1123990"/>
            <a:ext cx="5939275" cy="2728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30000"/>
              </a:lnSpc>
              <a:spcAft>
                <a:spcPts val="300"/>
              </a:spcAft>
            </a:pP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5.1 การบริหารจัดการหนี้ของกองทุนพัฒนาบทบาท</a:t>
            </a: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สตรี</a:t>
            </a:r>
          </a:p>
          <a:p>
            <a:pPr algn="thaiDist">
              <a:lnSpc>
                <a:spcPct val="130000"/>
              </a:lnSpc>
              <a:spcAft>
                <a:spcPts val="300"/>
              </a:spcAft>
            </a:pP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5.2 ร่างประกาศคณะกรรมการบริหารกองทุนพัฒนาบทบาทสตรี เรื่อง หลักเกณฑ์ วิธีการ </a:t>
            </a: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เงื่อนไขเกี่ยวกับการลดอัตราดอกเบี้ยเงินกู้และอัตราดอกเบี้ยผิดนัด</a:t>
            </a: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บทบาทสตรี (ฉบับที่ 2) พ.ศ. </a:t>
            </a: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....</a:t>
            </a:r>
          </a:p>
          <a:p>
            <a:pPr algn="thaiDist">
              <a:lnSpc>
                <a:spcPct val="130000"/>
              </a:lnSpc>
              <a:spcAft>
                <a:spcPts val="300"/>
              </a:spcAft>
            </a:pP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5.3 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ร่างประกาศคณะกรรมการบริหารกองทุนพัฒนาบทบาทสตรี เรื่อง </a:t>
            </a: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มาตรการลด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ความเดือดร้อนให้แก่ลูกหนี้กองทุนพัฒนาบทบาทสตรี (ฉบับที่ 2) พ.ศ. ....</a:t>
            </a:r>
          </a:p>
          <a:p>
            <a:pPr algn="thaiDist">
              <a:lnSpc>
                <a:spcPct val="130000"/>
              </a:lnSpc>
              <a:spcAft>
                <a:spcPts val="300"/>
              </a:spcAft>
            </a:pP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5.4 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การทบทวนกฎบัตรการตรวจสอบภายใน กองทุนพัฒนาบทบาทสตรี </a:t>
            </a: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</a:t>
            </a:r>
            <a:r>
              <a:rPr lang="th-TH" sz="14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ปรับปรุงแผนการ</a:t>
            </a:r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ตรวจสอบระยะยาวปีงบประมาณ พ.ศ. 2565 - 2568 </a:t>
            </a:r>
            <a:r>
              <a:rPr lang="th-TH" sz="1400" spc="-1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และแผนการ</a:t>
            </a:r>
            <a:r>
              <a:rPr lang="th-TH" sz="1400" spc="-1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ตรวจสอบ ประจำปี</a:t>
            </a:r>
            <a:r>
              <a:rPr lang="th-TH" sz="1400" spc="-1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งบประมาณ พ.ศ. 2567 กองทุนพัฒนาบทบาท</a:t>
            </a:r>
            <a:r>
              <a:rPr lang="th-TH" sz="1400" spc="-1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สตรี</a:t>
            </a:r>
            <a:endParaRPr lang="th-TH" sz="1400" spc="-1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6" name="กลุ่ม 42"/>
          <p:cNvGrpSpPr/>
          <p:nvPr/>
        </p:nvGrpSpPr>
        <p:grpSpPr>
          <a:xfrm>
            <a:off x="216981" y="4090121"/>
            <a:ext cx="3777055" cy="524073"/>
            <a:chOff x="161648" y="1636233"/>
            <a:chExt cx="3548277" cy="471663"/>
          </a:xfrm>
          <a:effectLst>
            <a:outerShdw blurRad="50800" dist="50800" dir="5400000" algn="ctr" rotWithShape="0">
              <a:srgbClr val="000000">
                <a:alpha val="80000"/>
              </a:srgbClr>
            </a:outerShdw>
          </a:effectLst>
        </p:grpSpPr>
        <p:grpSp>
          <p:nvGrpSpPr>
            <p:cNvPr id="37" name="กลุ่ม 43"/>
            <p:cNvGrpSpPr/>
            <p:nvPr/>
          </p:nvGrpSpPr>
          <p:grpSpPr>
            <a:xfrm>
              <a:off x="161648" y="1636233"/>
              <a:ext cx="3548277" cy="471663"/>
              <a:chOff x="320530" y="1178512"/>
              <a:chExt cx="4672078" cy="471663"/>
            </a:xfrm>
          </p:grpSpPr>
          <p:sp>
            <p:nvSpPr>
              <p:cNvPr id="50" name="สี่เหลี่ยมผืนผ้ามุมมน 10"/>
              <p:cNvSpPr/>
              <p:nvPr/>
            </p:nvSpPr>
            <p:spPr>
              <a:xfrm>
                <a:off x="468984" y="1183256"/>
                <a:ext cx="4523624" cy="461963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endParaRPr lang="th-TH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1" name="สี่เหลี่ยมผืนผ้ามุมมน 10"/>
              <p:cNvSpPr/>
              <p:nvPr/>
            </p:nvSpPr>
            <p:spPr>
              <a:xfrm>
                <a:off x="350838" y="1188212"/>
                <a:ext cx="4130433" cy="461963"/>
              </a:xfrm>
              <a:prstGeom prst="roundRect">
                <a:avLst/>
              </a:prstGeom>
              <a:solidFill>
                <a:srgbClr val="B0753A"/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defTabSz="761945">
                  <a:defRPr/>
                </a:pPr>
                <a:endParaRPr lang="th-TH" sz="2000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sp>
            <p:nvSpPr>
              <p:cNvPr id="52" name="สี่เหลี่ยมผืนผ้ามุมมน 10"/>
              <p:cNvSpPr/>
              <p:nvPr/>
            </p:nvSpPr>
            <p:spPr>
              <a:xfrm>
                <a:off x="320530" y="1178512"/>
                <a:ext cx="4037948" cy="466067"/>
              </a:xfrm>
              <a:prstGeom prst="roundRect">
                <a:avLst/>
              </a:prstGeom>
              <a:solidFill>
                <a:srgbClr val="D5AB81">
                  <a:alpha val="60000"/>
                </a:srgbClr>
              </a:solidFill>
              <a:ln>
                <a:noFill/>
              </a:ln>
              <a:effectLst/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596188" indent="-596188">
                  <a:lnSpc>
                    <a:spcPct val="150000"/>
                  </a:lnSpc>
                  <a:defRPr/>
                </a:pP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วาระที่ 6 </a:t>
                </a:r>
                <a:r>
                  <a:rPr lang="en-US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:</a:t>
                </a:r>
                <a:r>
                  <a:rPr lang="th-TH" sz="1500" b="1" dirty="0">
                    <a:solidFill>
                      <a:schemeClr val="tx1"/>
                    </a:solidFill>
                    <a:latin typeface="Chulabhorn Likit Text" panose="00000500000000000000" pitchFamily="50" charset="-34"/>
                    <a:cs typeface="Chulabhorn Likit Text" panose="00000500000000000000" pitchFamily="50" charset="-34"/>
                  </a:rPr>
                  <a:t> เรื่องอื่น ๆ</a:t>
                </a:r>
              </a:p>
            </p:txBody>
          </p:sp>
        </p:grpSp>
        <p:sp>
          <p:nvSpPr>
            <p:cNvPr id="49" name="สี่เหลี่ยมผืนผ้า 44"/>
            <p:cNvSpPr/>
            <p:nvPr/>
          </p:nvSpPr>
          <p:spPr>
            <a:xfrm>
              <a:off x="3367755" y="1721372"/>
              <a:ext cx="335328" cy="3600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b="1" dirty="0"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6</a:t>
              </a:r>
              <a:endParaRPr lang="th-TH" sz="2000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53" name="Rectangle 52"/>
          <p:cNvSpPr/>
          <p:nvPr/>
        </p:nvSpPr>
        <p:spPr>
          <a:xfrm>
            <a:off x="4146273" y="4208713"/>
            <a:ext cx="55462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14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</a:t>
            </a:r>
            <a:endParaRPr lang="en-US" sz="14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54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0" y="-21644"/>
            <a:ext cx="10193050" cy="575427"/>
            <a:chOff x="-29746" y="-164554"/>
            <a:chExt cx="9173747" cy="517884"/>
          </a:xfrm>
        </p:grpSpPr>
        <p:sp>
          <p:nvSpPr>
            <p:cNvPr id="55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56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 dirty="0">
                <a:ln w="0"/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1FAE857E-DCCA-A29E-8C49-F993E34B1BE0}"/>
              </a:ext>
            </a:extLst>
          </p:cNvPr>
          <p:cNvGrpSpPr/>
          <p:nvPr/>
        </p:nvGrpSpPr>
        <p:grpSpPr>
          <a:xfrm>
            <a:off x="-23585" y="5154909"/>
            <a:ext cx="10183585" cy="694389"/>
            <a:chOff x="-23585" y="5154909"/>
            <a:chExt cx="10183585" cy="694389"/>
          </a:xfrm>
        </p:grpSpPr>
        <p:grpSp>
          <p:nvGrpSpPr>
            <p:cNvPr id="3" name="Group 47">
              <a:extLst>
                <a:ext uri="{FF2B5EF4-FFF2-40B4-BE49-F238E27FC236}">
                  <a16:creationId xmlns:a16="http://schemas.microsoft.com/office/drawing/2014/main" id="{80B75F64-1EF2-AA6B-EFDB-8ADA4A0634B3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12" name="กลุ่ม 1">
                <a:extLst>
                  <a:ext uri="{FF2B5EF4-FFF2-40B4-BE49-F238E27FC236}">
                    <a16:creationId xmlns:a16="http://schemas.microsoft.com/office/drawing/2014/main" id="{CBB739CE-CCF0-1C5E-4EA1-B3BA6C95A3A6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14" name="กลุ่ม 7">
                  <a:extLst>
                    <a:ext uri="{FF2B5EF4-FFF2-40B4-BE49-F238E27FC236}">
                      <a16:creationId xmlns:a16="http://schemas.microsoft.com/office/drawing/2014/main" id="{E4899A67-DF5F-7C45-4C6A-C6FCE35CAA62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18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AA43AAF1-D955-C219-E8F3-1F97E88353DD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19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B5645882-7564-37A8-9EC2-524A5EFBFD6E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20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25F8FD75-C135-900B-4765-0D1186F08332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15" name="กลุ่ม 4">
                  <a:extLst>
                    <a:ext uri="{FF2B5EF4-FFF2-40B4-BE49-F238E27FC236}">
                      <a16:creationId xmlns:a16="http://schemas.microsoft.com/office/drawing/2014/main" id="{F308B19C-99EA-C7C6-309A-F5F9FBBE6FAE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16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352128DA-8EFA-F281-3484-47BF0888632E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17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772FE28A-8ACB-593D-DE1E-344BFE9A6F5E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13" name="รูปแบบอิสระ: รูปร่าง 49">
                <a:extLst>
                  <a:ext uri="{FF2B5EF4-FFF2-40B4-BE49-F238E27FC236}">
                    <a16:creationId xmlns:a16="http://schemas.microsoft.com/office/drawing/2014/main" id="{1BF44CEE-2168-6A0F-AF91-A2F3458145CA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4" name="TextBox 7">
              <a:extLst>
                <a:ext uri="{FF2B5EF4-FFF2-40B4-BE49-F238E27FC236}">
                  <a16:creationId xmlns:a16="http://schemas.microsoft.com/office/drawing/2014/main" id="{B030078F-EC6C-0B7E-D671-9B49C7471640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5" name="กลุ่ม 4">
              <a:extLst>
                <a:ext uri="{FF2B5EF4-FFF2-40B4-BE49-F238E27FC236}">
                  <a16:creationId xmlns:a16="http://schemas.microsoft.com/office/drawing/2014/main" id="{EF5A245E-6515-0C63-534C-5CDD6D4BB198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6" name="Group 7">
                <a:extLst>
                  <a:ext uri="{FF2B5EF4-FFF2-40B4-BE49-F238E27FC236}">
                    <a16:creationId xmlns:a16="http://schemas.microsoft.com/office/drawing/2014/main" id="{A058DBCA-827B-2E3E-4740-A66EA0C7E0C8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8" name="Freeform 8">
                  <a:extLst>
                    <a:ext uri="{FF2B5EF4-FFF2-40B4-BE49-F238E27FC236}">
                      <a16:creationId xmlns:a16="http://schemas.microsoft.com/office/drawing/2014/main" id="{9ECE134B-ED97-BA4F-4AB6-D40FE4028488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  <p:sp>
              <p:nvSpPr>
                <p:cNvPr id="9" name="Freeform 9">
                  <a:extLst>
                    <a:ext uri="{FF2B5EF4-FFF2-40B4-BE49-F238E27FC236}">
                      <a16:creationId xmlns:a16="http://schemas.microsoft.com/office/drawing/2014/main" id="{477B2055-CC44-654B-C016-855813D5BE0B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10" name="Freeform 10">
                  <a:extLst>
                    <a:ext uri="{FF2B5EF4-FFF2-40B4-BE49-F238E27FC236}">
                      <a16:creationId xmlns:a16="http://schemas.microsoft.com/office/drawing/2014/main" id="{8BB24D24-3421-A55B-019B-FB32441D25A4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11" name="Freeform 12">
                  <a:extLst>
                    <a:ext uri="{FF2B5EF4-FFF2-40B4-BE49-F238E27FC236}">
                      <a16:creationId xmlns:a16="http://schemas.microsoft.com/office/drawing/2014/main" id="{B0A64931-D83D-3A19-E069-D5B2F023AD3A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pic>
            <p:nvPicPr>
              <p:cNvPr id="7" name="Picture 24">
                <a:extLst>
                  <a:ext uri="{FF2B5EF4-FFF2-40B4-BE49-F238E27FC236}">
                    <a16:creationId xmlns:a16="http://schemas.microsoft.com/office/drawing/2014/main" id="{904C92C2-470C-EEB0-B65F-493C948D608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9035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23581" y="299"/>
            <a:ext cx="10193050" cy="575427"/>
            <a:chOff x="-29746" y="-164554"/>
            <a:chExt cx="9173747" cy="517884"/>
          </a:xfrm>
        </p:grpSpPr>
        <p:sp>
          <p:nvSpPr>
            <p:cNvPr id="68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70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</p:grpSp>
      <p:grpSp>
        <p:nvGrpSpPr>
          <p:cNvPr id="22" name="กลุ่ม 21">
            <a:extLst>
              <a:ext uri="{FF2B5EF4-FFF2-40B4-BE49-F238E27FC236}">
                <a16:creationId xmlns:a16="http://schemas.microsoft.com/office/drawing/2014/main" id="{75A60ED1-9EA4-98D7-D22F-2F4DFF839789}"/>
              </a:ext>
            </a:extLst>
          </p:cNvPr>
          <p:cNvGrpSpPr/>
          <p:nvPr/>
        </p:nvGrpSpPr>
        <p:grpSpPr>
          <a:xfrm>
            <a:off x="-23585" y="5154909"/>
            <a:ext cx="10183585" cy="694389"/>
            <a:chOff x="-23585" y="5154909"/>
            <a:chExt cx="10183585" cy="694389"/>
          </a:xfrm>
        </p:grpSpPr>
        <p:grpSp>
          <p:nvGrpSpPr>
            <p:cNvPr id="23" name="Group 47">
              <a:extLst>
                <a:ext uri="{FF2B5EF4-FFF2-40B4-BE49-F238E27FC236}">
                  <a16:creationId xmlns:a16="http://schemas.microsoft.com/office/drawing/2014/main" id="{72FAF00F-F8E4-E7C6-9D7B-1B35E8270F62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33" name="กลุ่ม 1">
                <a:extLst>
                  <a:ext uri="{FF2B5EF4-FFF2-40B4-BE49-F238E27FC236}">
                    <a16:creationId xmlns:a16="http://schemas.microsoft.com/office/drawing/2014/main" id="{5A02C902-9436-3135-E266-B76EA653DFCC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35" name="กลุ่ม 7">
                  <a:extLst>
                    <a:ext uri="{FF2B5EF4-FFF2-40B4-BE49-F238E27FC236}">
                      <a16:creationId xmlns:a16="http://schemas.microsoft.com/office/drawing/2014/main" id="{7E14F6F3-1C16-538F-710D-AFE7C38B5B17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39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F86A6039-C1A2-410F-104E-B134979D1F8A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0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6CBC9CB0-B55C-18FF-1F32-9FE8F29EE26D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1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85DA8B8C-C7A3-591F-8CC2-30BDF9E6ABB1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36" name="กลุ่ม 4">
                  <a:extLst>
                    <a:ext uri="{FF2B5EF4-FFF2-40B4-BE49-F238E27FC236}">
                      <a16:creationId xmlns:a16="http://schemas.microsoft.com/office/drawing/2014/main" id="{75D757D7-E782-F2B1-7A90-19C865764743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37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9AF2B1F7-1157-789B-7DAF-DB66A71D4ED7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38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49D1222C-49C8-DFAF-CC34-188370A824F9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34" name="รูปแบบอิสระ: รูปร่าง 49">
                <a:extLst>
                  <a:ext uri="{FF2B5EF4-FFF2-40B4-BE49-F238E27FC236}">
                    <a16:creationId xmlns:a16="http://schemas.microsoft.com/office/drawing/2014/main" id="{BC93E890-5FE5-EBAA-C982-80F4CD794D46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24" name="TextBox 7">
              <a:extLst>
                <a:ext uri="{FF2B5EF4-FFF2-40B4-BE49-F238E27FC236}">
                  <a16:creationId xmlns:a16="http://schemas.microsoft.com/office/drawing/2014/main" id="{43952FCB-AB56-9113-8DC8-66DF5BCCE1A2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25" name="กลุ่ม 24">
              <a:extLst>
                <a:ext uri="{FF2B5EF4-FFF2-40B4-BE49-F238E27FC236}">
                  <a16:creationId xmlns:a16="http://schemas.microsoft.com/office/drawing/2014/main" id="{E8D2CA91-D4FD-C9A3-8EFB-8DAE56E03A9A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26" name="Group 7">
                <a:extLst>
                  <a:ext uri="{FF2B5EF4-FFF2-40B4-BE49-F238E27FC236}">
                    <a16:creationId xmlns:a16="http://schemas.microsoft.com/office/drawing/2014/main" id="{74F83503-F97B-EADD-7BC7-D377B92FD232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29" name="Freeform 8">
                  <a:extLst>
                    <a:ext uri="{FF2B5EF4-FFF2-40B4-BE49-F238E27FC236}">
                      <a16:creationId xmlns:a16="http://schemas.microsoft.com/office/drawing/2014/main" id="{49A20A76-C691-9198-7959-5328331E1935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  <p:sp>
              <p:nvSpPr>
                <p:cNvPr id="30" name="Freeform 9">
                  <a:extLst>
                    <a:ext uri="{FF2B5EF4-FFF2-40B4-BE49-F238E27FC236}">
                      <a16:creationId xmlns:a16="http://schemas.microsoft.com/office/drawing/2014/main" id="{3A785C92-9A05-62DF-BAF7-7E7883FBF773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1" name="Freeform 10">
                  <a:extLst>
                    <a:ext uri="{FF2B5EF4-FFF2-40B4-BE49-F238E27FC236}">
                      <a16:creationId xmlns:a16="http://schemas.microsoft.com/office/drawing/2014/main" id="{E7BC806D-7105-8DCF-F660-91FEE580880B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2" name="Freeform 12">
                  <a:extLst>
                    <a:ext uri="{FF2B5EF4-FFF2-40B4-BE49-F238E27FC236}">
                      <a16:creationId xmlns:a16="http://schemas.microsoft.com/office/drawing/2014/main" id="{C69AB497-4B74-89BC-2890-7DCE74D70816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pic>
            <p:nvPicPr>
              <p:cNvPr id="27" name="Picture 24">
                <a:extLst>
                  <a:ext uri="{FF2B5EF4-FFF2-40B4-BE49-F238E27FC236}">
                    <a16:creationId xmlns:a16="http://schemas.microsoft.com/office/drawing/2014/main" id="{013AE37D-F869-5EF4-3EF2-7669649863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-23585" y="-9297"/>
            <a:ext cx="10160000" cy="48965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10000"/>
              </a:lnSpc>
            </a:pP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4.3 </a:t>
            </a: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รายงานผลการดำเนินงานตามตัวชี้วัดที่ 5.1 บทบาทคณะกรรมการบริหารเงินทุน</a:t>
            </a: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หมุนเวียน เรื่อง สรุปผลการดำเนินงานกองทุนพัฒนาบทบาทสตรี ประจำปี 2566 สิ้นไตรมาส 3 (</a:t>
            </a: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เมษายน - มิถุนายน 2566)</a:t>
            </a:r>
          </a:p>
          <a:p>
            <a:pPr>
              <a:lnSpc>
                <a:spcPct val="110000"/>
              </a:lnSpc>
            </a:pPr>
            <a:endParaRPr lang="en-GB" sz="12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pic>
        <p:nvPicPr>
          <p:cNvPr id="50" name="Picture 4" descr="ไดอารี่ของโจ: เป้าหมายในปี ๒๕๕๖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126" y="3391070"/>
            <a:ext cx="1790362" cy="111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รูปภาพ 16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993" y="2834661"/>
            <a:ext cx="887287" cy="1254440"/>
          </a:xfrm>
          <a:prstGeom prst="rect">
            <a:avLst/>
          </a:prstGeom>
        </p:spPr>
      </p:pic>
      <p:sp>
        <p:nvSpPr>
          <p:cNvPr id="56" name="สี่เหลี่ยมผืนผ้ามุมมน 27"/>
          <p:cNvSpPr/>
          <p:nvPr/>
        </p:nvSpPr>
        <p:spPr>
          <a:xfrm>
            <a:off x="338282" y="3172349"/>
            <a:ext cx="2596933" cy="455448"/>
          </a:xfrm>
          <a:prstGeom prst="roundRect">
            <a:avLst/>
          </a:prstGeom>
          <a:solidFill>
            <a:srgbClr val="F8C1DA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 ด้านที่ไม่ใช่การเงิน</a:t>
            </a:r>
          </a:p>
        </p:txBody>
      </p:sp>
      <p:cxnSp>
        <p:nvCxnSpPr>
          <p:cNvPr id="57" name="ตัวเชื่อมต่อหักมุม 4"/>
          <p:cNvCxnSpPr/>
          <p:nvPr/>
        </p:nvCxnSpPr>
        <p:spPr>
          <a:xfrm>
            <a:off x="549700" y="2834661"/>
            <a:ext cx="7940616" cy="503077"/>
          </a:xfrm>
          <a:prstGeom prst="bentConnector3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รูปภาพ 25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981" y="781428"/>
            <a:ext cx="1107815" cy="1164820"/>
          </a:xfrm>
          <a:prstGeom prst="rect">
            <a:avLst/>
          </a:prstGeom>
        </p:spPr>
      </p:pic>
      <p:sp>
        <p:nvSpPr>
          <p:cNvPr id="61" name="สี่เหลี่ยมผืนผ้ามุมมน 17"/>
          <p:cNvSpPr/>
          <p:nvPr/>
        </p:nvSpPr>
        <p:spPr>
          <a:xfrm>
            <a:off x="1852436" y="884526"/>
            <a:ext cx="1821793" cy="455448"/>
          </a:xfrm>
          <a:prstGeom prst="roundRect">
            <a:avLst/>
          </a:prstGeom>
          <a:solidFill>
            <a:srgbClr val="F8C1DA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 ด้านการเงิน</a:t>
            </a:r>
          </a:p>
        </p:txBody>
      </p:sp>
      <p:sp>
        <p:nvSpPr>
          <p:cNvPr id="63" name="กล่องข้อความ 19"/>
          <p:cNvSpPr txBox="1"/>
          <p:nvPr/>
        </p:nvSpPr>
        <p:spPr>
          <a:xfrm>
            <a:off x="714594" y="1750185"/>
            <a:ext cx="4120036" cy="105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1.1 การเบิกจ่ายงบประมาณประจำปีงบประมาณ พ.ศ. 2566</a:t>
            </a:r>
          </a:p>
          <a:p>
            <a:pPr>
              <a:lnSpc>
                <a:spcPct val="130000"/>
              </a:lnSpc>
            </a:pPr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งบประมาณ จำนวน </a:t>
            </a:r>
            <a:r>
              <a:rPr lang="th-TH" sz="12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961,432,950.00 </a:t>
            </a:r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บาท </a:t>
            </a:r>
            <a:b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ผลเบิกจ่ายงบประมาณ จำนวน </a:t>
            </a:r>
            <a:r>
              <a:rPr lang="th-TH" sz="12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764,063,816.06 </a:t>
            </a:r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บาท  </a:t>
            </a:r>
            <a:b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คิดเป็นร้อยละ </a:t>
            </a:r>
            <a:r>
              <a:rPr lang="th-TH" sz="12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79.47</a:t>
            </a:r>
          </a:p>
        </p:txBody>
      </p:sp>
      <p:sp>
        <p:nvSpPr>
          <p:cNvPr id="64" name="กล่องข้อความ 2">
            <a:extLst>
              <a:ext uri="{FF2B5EF4-FFF2-40B4-BE49-F238E27FC236}">
                <a16:creationId xmlns:a16="http://schemas.microsoft.com/office/drawing/2014/main" id="{24ED42E5-B381-0AB5-ADA3-8AD036F6C0E3}"/>
              </a:ext>
            </a:extLst>
          </p:cNvPr>
          <p:cNvSpPr txBox="1"/>
          <p:nvPr/>
        </p:nvSpPr>
        <p:spPr>
          <a:xfrm>
            <a:off x="4589691" y="1420773"/>
            <a:ext cx="5386797" cy="1872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tabLst>
                <a:tab pos="810260" algn="l"/>
                <a:tab pos="1049020" algn="l"/>
                <a:tab pos="1235710" algn="l"/>
                <a:tab pos="1530350" algn="l"/>
                <a:tab pos="1710690" algn="l"/>
              </a:tabLst>
            </a:pPr>
            <a:r>
              <a:rPr lang="th-TH" sz="1200" b="1" kern="0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1.2 </a:t>
            </a:r>
            <a:r>
              <a:rPr lang="th-TH" sz="1200" b="1" kern="0" dirty="0"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การบริหารจัดการหนี้กองทุนพัฒนาบทบาทสตรี </a:t>
            </a:r>
          </a:p>
          <a:p>
            <a:pPr>
              <a:lnSpc>
                <a:spcPct val="130000"/>
              </a:lnSpc>
              <a:tabLst>
                <a:tab pos="810260" algn="l"/>
                <a:tab pos="1049020" algn="l"/>
                <a:tab pos="1235710" algn="l"/>
                <a:tab pos="1530350" algn="l"/>
                <a:tab pos="1710690" algn="l"/>
              </a:tabLst>
            </a:pPr>
            <a:r>
              <a:rPr lang="th-TH" sz="1200" b="1" kern="0" dirty="0"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จำนวน </a:t>
            </a:r>
            <a:r>
              <a:rPr lang="th-TH" sz="1200" b="1" kern="0" dirty="0" smtClean="0"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162,353 </a:t>
            </a:r>
            <a:r>
              <a:rPr lang="th-TH" sz="1200" b="1" kern="0" dirty="0"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โครงการ </a:t>
            </a:r>
            <a:r>
              <a:rPr lang="th-TH" sz="1200" b="1" kern="0" dirty="0"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ปล่อยเงินให้กู้ยืม จำนวน </a:t>
            </a:r>
            <a:r>
              <a:rPr lang="th-TH" sz="1200" b="1" kern="0" dirty="0" smtClean="0"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16,409,911,840.69 </a:t>
            </a:r>
            <a:r>
              <a:rPr lang="th-TH" sz="1200" b="1" kern="0" dirty="0"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บาท </a:t>
            </a:r>
            <a:endParaRPr lang="th-TH" sz="1200" b="1" kern="0" dirty="0">
              <a:effectLst/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  <a:p>
            <a:pPr>
              <a:lnSpc>
                <a:spcPct val="130000"/>
              </a:lnSpc>
              <a:tabLst>
                <a:tab pos="810260" algn="l"/>
                <a:tab pos="1049020" algn="l"/>
                <a:tab pos="1235710" algn="l"/>
                <a:tab pos="1530350" algn="l"/>
                <a:tab pos="1710690" algn="l"/>
              </a:tabLst>
            </a:pPr>
            <a:r>
              <a:rPr lang="th-TH" sz="1200" b="1" kern="0" dirty="0"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ชำระคืน จำนวน </a:t>
            </a:r>
            <a:r>
              <a:rPr lang="th-TH" sz="1200" b="1" kern="0" spc="-30" dirty="0" smtClean="0"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1,063,908,705.13 </a:t>
            </a:r>
            <a:r>
              <a:rPr lang="th-TH" sz="1200" b="1" kern="0" spc="-30" dirty="0"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บาท </a:t>
            </a:r>
            <a:endParaRPr lang="th-TH" sz="1200" b="1" kern="0" spc="-30" dirty="0">
              <a:effectLst/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  <a:p>
            <a:pPr>
              <a:lnSpc>
                <a:spcPct val="130000"/>
              </a:lnSpc>
              <a:tabLst>
                <a:tab pos="810260" algn="l"/>
                <a:tab pos="1049020" algn="l"/>
                <a:tab pos="1235710" algn="l"/>
                <a:tab pos="1530350" algn="l"/>
                <a:tab pos="1710690" algn="l"/>
              </a:tabLst>
            </a:pPr>
            <a:r>
              <a:rPr lang="th-TH" sz="1200" b="1" kern="0" spc="-30" dirty="0"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ลูกหนี้คงเหลือ </a:t>
            </a:r>
            <a:r>
              <a:rPr lang="th-TH" sz="1200" b="1" kern="0" spc="-30" dirty="0" smtClean="0"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จำนวน 3,469,377,528.22 </a:t>
            </a:r>
            <a:r>
              <a:rPr lang="th-TH" sz="1200" b="1" kern="0" spc="-30" dirty="0"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บาท </a:t>
            </a:r>
            <a:r>
              <a:rPr lang="th-TH" sz="1200" b="1" kern="0" spc="-30" dirty="0"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แยกเป็น หนี้ยังไม่ถึงกำหนดชำระ</a:t>
            </a:r>
            <a:r>
              <a:rPr lang="th-TH" sz="1200" b="1" kern="0" dirty="0"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 </a:t>
            </a:r>
            <a:br>
              <a:rPr lang="th-TH" sz="1200" b="1" kern="0" dirty="0"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1200" b="1" kern="0" dirty="0"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จำนวน </a:t>
            </a:r>
            <a:r>
              <a:rPr lang="en-US" sz="1200" b="1" kern="0" dirty="0" smtClean="0"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2,228,311,761.56 </a:t>
            </a:r>
            <a:r>
              <a:rPr lang="th-TH" sz="1200" b="1" kern="0" dirty="0" smtClean="0"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บาท </a:t>
            </a:r>
            <a:r>
              <a:rPr lang="th-TH" sz="1200" b="1" kern="0" dirty="0"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คิดเป็นร้อยละ </a:t>
            </a:r>
            <a:r>
              <a:rPr lang="th-TH" sz="1200" b="1" kern="0" dirty="0" smtClean="0"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49.15</a:t>
            </a:r>
            <a:br>
              <a:rPr lang="th-TH" sz="1200" b="1" kern="0" dirty="0" smtClean="0"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</a:br>
            <a:r>
              <a:rPr lang="th-TH" sz="1200" b="1" kern="0" dirty="0" smtClean="0"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หนี้ดำเนินคดี </a:t>
            </a:r>
            <a:r>
              <a:rPr lang="th-TH" sz="1200" b="1" kern="0" dirty="0"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จำนวน </a:t>
            </a:r>
            <a:r>
              <a:rPr lang="th-TH" sz="1200" b="1" kern="0" dirty="0" smtClean="0"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158,924,273.81 </a:t>
            </a:r>
            <a:r>
              <a:rPr lang="th-TH" sz="1200" b="1" kern="0" dirty="0"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บาท </a:t>
            </a:r>
            <a:r>
              <a:rPr lang="th-TH" sz="1200" b="1" kern="0" dirty="0" smtClean="0"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คิดเป็นร้อยละ 3.51</a:t>
            </a:r>
            <a:r>
              <a:rPr lang="th-TH" sz="1200" b="1" kern="0" dirty="0" smtClean="0">
                <a:solidFill>
                  <a:srgbClr val="C00000"/>
                </a:solidFill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 </a:t>
            </a:r>
          </a:p>
          <a:p>
            <a:pPr>
              <a:tabLst>
                <a:tab pos="810260" algn="l"/>
                <a:tab pos="1049020" algn="l"/>
                <a:tab pos="1235710" algn="l"/>
                <a:tab pos="1530350" algn="l"/>
                <a:tab pos="1710690" algn="l"/>
              </a:tabLst>
            </a:pPr>
            <a:r>
              <a:rPr lang="th-TH" sz="1200" b="1" kern="0" dirty="0" smtClean="0"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หนี้เกินกำหนดชำระ </a:t>
            </a:r>
            <a:r>
              <a:rPr lang="th-TH" sz="1200" b="1" kern="0" dirty="0"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จำนวน </a:t>
            </a:r>
            <a:r>
              <a:rPr lang="th-TH" sz="1200" b="1" kern="0" dirty="0" smtClean="0"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1,082,141,492.85 </a:t>
            </a:r>
            <a:r>
              <a:rPr lang="th-TH" sz="1200" b="1" kern="0" dirty="0"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บาท </a:t>
            </a:r>
            <a:r>
              <a:rPr lang="th-TH" sz="1200" b="1" kern="0" dirty="0" smtClean="0">
                <a:effectLst/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คิดเป็นร้อยละ 23.87</a:t>
            </a:r>
            <a:r>
              <a:rPr lang="th-TH" sz="1200" dirty="0" smtClean="0">
                <a:solidFill>
                  <a:srgbClr val="000000"/>
                </a:solidFill>
                <a:effectLst/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	</a:t>
            </a:r>
            <a:r>
              <a:rPr lang="th-TH" sz="18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hulabhorn Likit Text Light๙" panose="00000400000000000000" pitchFamily="2" charset="-34"/>
              </a:rPr>
              <a:t> 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p:sp>
        <p:nvSpPr>
          <p:cNvPr id="65" name="กล่องข้อความ 30"/>
          <p:cNvSpPr txBox="1"/>
          <p:nvPr/>
        </p:nvSpPr>
        <p:spPr>
          <a:xfrm>
            <a:off x="316606" y="3809079"/>
            <a:ext cx="424920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2.1 สมาชิก </a:t>
            </a:r>
          </a:p>
          <a:p>
            <a:pPr>
              <a:lnSpc>
                <a:spcPct val="120000"/>
              </a:lnSpc>
            </a:pPr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ประเภทองค์กร ปี 2566 ไตรมาส 3 จำนวน 1</a:t>
            </a:r>
            <a:r>
              <a:rPr lang="en-US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,061</a:t>
            </a:r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องค์กร           </a:t>
            </a:r>
            <a:r>
              <a:rPr lang="th-TH" sz="1200" b="1" spc="-4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ประเภท</a:t>
            </a:r>
            <a:r>
              <a:rPr lang="th-TH" sz="1200" b="1" spc="-4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บุคคลธรรมดา เป้าหมายปี 2566 จำนวน </a:t>
            </a:r>
            <a:r>
              <a:rPr lang="en-US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1,862,558</a:t>
            </a:r>
            <a:r>
              <a:rPr lang="th-TH" sz="12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200" b="1" spc="-4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คน </a:t>
            </a:r>
            <a:br>
              <a:rPr lang="th-TH" sz="1200" b="1" spc="-4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ในไตรมาส 3 เพิ่มขึ้นจำนวน </a:t>
            </a:r>
            <a:r>
              <a:rPr lang="en-US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342,350 </a:t>
            </a:r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คน คิดเป็นร้อยละ 18.38</a:t>
            </a:r>
            <a:endParaRPr lang="th-TH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66" name="กล่องข้อความ 32"/>
          <p:cNvSpPr txBox="1"/>
          <p:nvPr/>
        </p:nvSpPr>
        <p:spPr>
          <a:xfrm>
            <a:off x="4576592" y="3727436"/>
            <a:ext cx="387542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2.2 การประชาสัมพันธ์</a:t>
            </a:r>
          </a:p>
          <a:p>
            <a:pPr>
              <a:lnSpc>
                <a:spcPct val="150000"/>
              </a:lnSpc>
            </a:pPr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- เว็ปไซต์กองทุนพัฒนาบทบาทสตรี จำนวน 45 เรื่อง</a:t>
            </a:r>
          </a:p>
          <a:p>
            <a:pPr>
              <a:lnSpc>
                <a:spcPct val="150000"/>
              </a:lnSpc>
            </a:pPr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- </a:t>
            </a:r>
            <a:r>
              <a:rPr lang="en-US" sz="1200" b="1" dirty="0" err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facebook</a:t>
            </a:r>
            <a:r>
              <a:rPr lang="en-US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จำนวน 867 ครั้ง</a:t>
            </a:r>
          </a:p>
          <a:p>
            <a:pPr>
              <a:lnSpc>
                <a:spcPct val="150000"/>
              </a:lnSpc>
            </a:pPr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- จุลสารกองทุนพัฒนาบทบาทสตรี จำนวน 2 ฉบับ</a:t>
            </a:r>
          </a:p>
        </p:txBody>
      </p:sp>
    </p:spTree>
    <p:extLst>
      <p:ext uri="{BB962C8B-B14F-4D97-AF65-F5344CB8AC3E}">
        <p14:creationId xmlns:p14="http://schemas.microsoft.com/office/powerpoint/2010/main" val="184075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กล่องข้อความ 24"/>
          <p:cNvSpPr txBox="1"/>
          <p:nvPr/>
        </p:nvSpPr>
        <p:spPr>
          <a:xfrm>
            <a:off x="5217194" y="1478156"/>
            <a:ext cx="4618879" cy="1712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>
              <a:lnSpc>
                <a:spcPct val="107000"/>
              </a:lnSpc>
              <a:spcAft>
                <a:spcPts val="800"/>
              </a:spcAft>
            </a:pPr>
            <a:r>
              <a:rPr lang="th-TH" sz="105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กองทุนพัฒนาบทบาทสตรีได้ดำเนินการสรรหาและเลือกสรรบุคคลภายนอก เพื่อจัดจ้างเป็นพนักงานกองทุนพัฒนาบทบาทสตรี  เพื่อทดแทนอัตรากรอบกำลังที่ว่างทั้งหมด จำนวน 4 ตำแหน่ง 300 คน ประกอบไปด้วย </a:t>
            </a:r>
          </a:p>
          <a:p>
            <a:pPr marL="228600" indent="-228600" algn="thaiDist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th-TH" sz="105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นักวิชาการเงินและบัญชี จำนวน 13 คน</a:t>
            </a:r>
          </a:p>
          <a:p>
            <a:pPr marL="228600" indent="-228600" algn="thaiDist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th-TH" sz="105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นัก</a:t>
            </a:r>
            <a:r>
              <a:rPr lang="th-TH" sz="105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จัดการงานทั่วไป จำนวน 268 คน          </a:t>
            </a:r>
          </a:p>
          <a:p>
            <a:pPr marL="228600" indent="-228600" algn="thaiDist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th-TH" sz="105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นิติ</a:t>
            </a:r>
            <a:r>
              <a:rPr lang="th-TH" sz="105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กร จำนวน 14 คน </a:t>
            </a:r>
            <a:r>
              <a:rPr lang="th-TH" sz="105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</a:p>
          <a:p>
            <a:pPr marL="228600" indent="-228600" algn="thaiDist">
              <a:lnSpc>
                <a:spcPct val="107000"/>
              </a:lnSpc>
              <a:spcAft>
                <a:spcPts val="800"/>
              </a:spcAft>
              <a:buAutoNum type="arabicParenR"/>
            </a:pPr>
            <a:r>
              <a:rPr lang="th-TH" sz="105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เจ้าหน้าที่บันทึกข้อมูล จำนวน 5 คน 	</a:t>
            </a:r>
            <a:endParaRPr lang="en-US" sz="105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8" name="สี่เหลี่ยมผืนผ้ามุมมน 27"/>
          <p:cNvSpPr/>
          <p:nvPr/>
        </p:nvSpPr>
        <p:spPr>
          <a:xfrm>
            <a:off x="877070" y="877336"/>
            <a:ext cx="2816297" cy="388293"/>
          </a:xfrm>
          <a:prstGeom prst="roundRect">
            <a:avLst/>
          </a:prstGeom>
          <a:solidFill>
            <a:srgbClr val="F8C1DA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3. ด้านระบบบริหารความเสี่ยง</a:t>
            </a:r>
          </a:p>
        </p:txBody>
      </p:sp>
      <p:sp>
        <p:nvSpPr>
          <p:cNvPr id="31" name="กล่องข้อความ 30"/>
          <p:cNvSpPr txBox="1"/>
          <p:nvPr/>
        </p:nvSpPr>
        <p:spPr>
          <a:xfrm>
            <a:off x="245016" y="3964533"/>
            <a:ext cx="4609707" cy="1152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th-TH" sz="105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4.1 การพัฒนาระบบรายงานลูกหนี้ของจังหวัด/กรุงเทพมหานคร</a:t>
            </a:r>
          </a:p>
          <a:p>
            <a:pPr>
              <a:lnSpc>
                <a:spcPct val="130000"/>
              </a:lnSpc>
            </a:pPr>
            <a:r>
              <a:rPr lang="th-TH" sz="105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4.2 รายงานสารสนเทศสรุปข้อมูลการชำระคืนผ่าน </a:t>
            </a:r>
            <a:r>
              <a:rPr lang="en-US" sz="105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BILL PAYMENT</a:t>
            </a:r>
            <a:r>
              <a:rPr lang="th-TH" sz="105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ระหว่างเดือนเมษายน - มิถุนายน 2566 จำนวน 3 ธนาคาร ได้แก่ ธนาคารออมสิน,</a:t>
            </a:r>
            <a:br>
              <a:rPr lang="th-TH" sz="105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5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ธนาคารเพื่อการเกษตรและสหกรณ์การเกษตร</a:t>
            </a:r>
            <a:r>
              <a:rPr lang="th-TH" sz="10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05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และธนาคารกรุงไทย</a:t>
            </a:r>
            <a:br>
              <a:rPr lang="th-TH" sz="105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5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จำนวน </a:t>
            </a:r>
            <a:r>
              <a:rPr lang="en-US" sz="105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328,697,790.28 </a:t>
            </a:r>
            <a:r>
              <a:rPr lang="th-TH" sz="105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บาท</a:t>
            </a:r>
          </a:p>
        </p:txBody>
      </p:sp>
      <p:sp>
        <p:nvSpPr>
          <p:cNvPr id="27" name="สี่เหลี่ยมผืนผ้ามุมมน 26"/>
          <p:cNvSpPr/>
          <p:nvPr/>
        </p:nvSpPr>
        <p:spPr>
          <a:xfrm>
            <a:off x="5262238" y="874546"/>
            <a:ext cx="3225872" cy="455448"/>
          </a:xfrm>
          <a:prstGeom prst="roundRect">
            <a:avLst/>
          </a:prstGeom>
          <a:solidFill>
            <a:srgbClr val="F8C1DA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 ด้านระบบบริหารทรัพยากรบุคคล</a:t>
            </a:r>
          </a:p>
        </p:txBody>
      </p:sp>
      <p:cxnSp>
        <p:nvCxnSpPr>
          <p:cNvPr id="13" name="ตัวเชื่อมต่อตรง 12"/>
          <p:cNvCxnSpPr/>
          <p:nvPr/>
        </p:nvCxnSpPr>
        <p:spPr>
          <a:xfrm>
            <a:off x="5109936" y="1102270"/>
            <a:ext cx="0" cy="418941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Picture 8" descr="Surinhospital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826" y="4300491"/>
            <a:ext cx="1866029" cy="90858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สี่เหลี่ยมผืนผ้ามุมมน 17"/>
          <p:cNvSpPr/>
          <p:nvPr/>
        </p:nvSpPr>
        <p:spPr>
          <a:xfrm>
            <a:off x="288608" y="3454770"/>
            <a:ext cx="2545142" cy="358584"/>
          </a:xfrm>
          <a:prstGeom prst="roundRect">
            <a:avLst/>
          </a:prstGeom>
          <a:solidFill>
            <a:srgbClr val="F8C1DA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 ด้านระบบสารสนเทศ</a:t>
            </a:r>
          </a:p>
        </p:txBody>
      </p:sp>
      <p:cxnSp>
        <p:nvCxnSpPr>
          <p:cNvPr id="15" name="ตัวเชื่อมต่อตรง 14"/>
          <p:cNvCxnSpPr/>
          <p:nvPr/>
        </p:nvCxnSpPr>
        <p:spPr>
          <a:xfrm>
            <a:off x="409863" y="3221799"/>
            <a:ext cx="4700073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การบริหารความเสี่ยงเบื้องต้น – องค์กรแห่งการเรียนรู้"/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5" y="713762"/>
            <a:ext cx="678600" cy="668155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สี่เหลี่ยมผืนผ้ามุมมน 20"/>
          <p:cNvSpPr/>
          <p:nvPr/>
        </p:nvSpPr>
        <p:spPr>
          <a:xfrm>
            <a:off x="5262237" y="3296283"/>
            <a:ext cx="4823209" cy="964385"/>
          </a:xfrm>
          <a:prstGeom prst="roundRect">
            <a:avLst/>
          </a:prstGeom>
          <a:solidFill>
            <a:srgbClr val="F8C1DA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ภาพรวมการประเมินผลการดำเนินงานทุนหมุนเวียน</a:t>
            </a:r>
            <a:b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ประจำปีบัญชี </a:t>
            </a:r>
            <a:r>
              <a:rPr lang="th-TH" sz="14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 </a:t>
            </a: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ไตรมาส </a:t>
            </a:r>
            <a:r>
              <a:rPr lang="th-TH" sz="14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 </a:t>
            </a: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(เมษายน - มิถุนายน 2566)</a:t>
            </a:r>
          </a:p>
          <a:p>
            <a:pPr algn="ctr">
              <a:lnSpc>
                <a:spcPct val="150000"/>
              </a:lnSpc>
            </a:pP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จำนวน 6 ด้าน 14 ตัวชี้วัด มีค่าคะแนนเฉลี่ย </a:t>
            </a:r>
            <a:r>
              <a:rPr lang="th-TH" sz="14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1.7500</a:t>
            </a:r>
            <a:endParaRPr lang="th-TH" sz="105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pic>
        <p:nvPicPr>
          <p:cNvPr id="3088" name="Picture 16" descr="https://ex95233.files.wordpress.com/2016/08/efd-group-globalized.png?w=820"/>
          <p:cNvPicPr>
            <a:picLocks noChangeAspect="1" noChangeArrowheads="1"/>
          </p:cNvPicPr>
          <p:nvPr/>
        </p:nvPicPr>
        <p:blipFill>
          <a:blip r:embed="rId4" cstate="hq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018" y="3372979"/>
            <a:ext cx="874334" cy="75331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กล่องข้อความ 19"/>
          <p:cNvSpPr txBox="1"/>
          <p:nvPr/>
        </p:nvSpPr>
        <p:spPr>
          <a:xfrm>
            <a:off x="374725" y="1480515"/>
            <a:ext cx="4400024" cy="1550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3663" algn="thaiDist">
              <a:lnSpc>
                <a:spcPct val="130000"/>
              </a:lnSpc>
              <a:spcAft>
                <a:spcPts val="800"/>
              </a:spcAft>
            </a:pPr>
            <a:r>
              <a:rPr lang="th-TH" sz="105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เพื่อให้การบริหารจัดการหนี้เกินกำหนดชำระกองทุนพัฒนาบทบาทสตรี</a:t>
            </a:r>
            <a:br>
              <a:rPr lang="th-TH" sz="105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5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ไม่เกินร้อยละ 10 ของหนี้คงเหลือ สำนักงานกองทุนพัฒนาบทบาทสตรีจึงได้ลงพื้นที่เพื่อติดตามการดำเนินงานกองทุนพัฒนาบทบาทสตรีจังหวัด</a:t>
            </a:r>
            <a:br>
              <a:rPr lang="th-TH" sz="105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5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บึงกาฬ เพื่อติดตามผลการดำเนินงานทั้งผลการเบิกจ่ายงบประมาณ </a:t>
            </a:r>
            <a:br>
              <a:rPr lang="th-TH" sz="105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5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และการบริหารจัดการหนี้กองทุนพัฒนาบทบาทสตรี เพื่อการลดมูลค่าหนี้กองทุนพัฒนาบทบาทสตรี ที่เกินกำหนดชำระคงเหลือไม่เกิน ร้อยละ 10 ควบคู่ไปกับการส่งเสริมการเข้าถึงแหล่งทุนของสมาชิกกองทุน</a:t>
            </a:r>
            <a:r>
              <a:rPr lang="th-TH" sz="105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ฯ</a:t>
            </a:r>
            <a:endParaRPr lang="en-US" sz="105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6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23581" y="299"/>
            <a:ext cx="10193050" cy="575427"/>
            <a:chOff x="-29746" y="-164554"/>
            <a:chExt cx="9173747" cy="517884"/>
          </a:xfrm>
        </p:grpSpPr>
        <p:sp>
          <p:nvSpPr>
            <p:cNvPr id="37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38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</p:grpSp>
      <p:sp>
        <p:nvSpPr>
          <p:cNvPr id="39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-23585" y="-9297"/>
            <a:ext cx="10160000" cy="48965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10000"/>
              </a:lnSpc>
            </a:pP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4.3 </a:t>
            </a: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รายงานผลการดำเนินงานตามตัวชี้วัดที่ 5.1 บทบาทคณะกรรมการบริหารเงินทุน</a:t>
            </a: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หมุนเวียน เรื่อง สรุปผลการดำเนินงานกองทุนพัฒนาบทบาทสตรี ประจำปี 2566 สิ้นไตรมาส 3 (</a:t>
            </a: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เมษายน - มิถุนายน 2566)</a:t>
            </a:r>
          </a:p>
          <a:p>
            <a:pPr>
              <a:lnSpc>
                <a:spcPct val="110000"/>
              </a:lnSpc>
            </a:pPr>
            <a:endParaRPr lang="en-GB" sz="1200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40" name="กลุ่ม 21">
            <a:extLst>
              <a:ext uri="{FF2B5EF4-FFF2-40B4-BE49-F238E27FC236}">
                <a16:creationId xmlns:a16="http://schemas.microsoft.com/office/drawing/2014/main" id="{75A60ED1-9EA4-98D7-D22F-2F4DFF839789}"/>
              </a:ext>
            </a:extLst>
          </p:cNvPr>
          <p:cNvGrpSpPr/>
          <p:nvPr/>
        </p:nvGrpSpPr>
        <p:grpSpPr>
          <a:xfrm>
            <a:off x="-23585" y="5154909"/>
            <a:ext cx="10183585" cy="694389"/>
            <a:chOff x="-23585" y="5154909"/>
            <a:chExt cx="10183585" cy="694389"/>
          </a:xfrm>
        </p:grpSpPr>
        <p:grpSp>
          <p:nvGrpSpPr>
            <p:cNvPr id="41" name="Group 47">
              <a:extLst>
                <a:ext uri="{FF2B5EF4-FFF2-40B4-BE49-F238E27FC236}">
                  <a16:creationId xmlns:a16="http://schemas.microsoft.com/office/drawing/2014/main" id="{72FAF00F-F8E4-E7C6-9D7B-1B35E8270F62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50" name="กลุ่ม 1">
                <a:extLst>
                  <a:ext uri="{FF2B5EF4-FFF2-40B4-BE49-F238E27FC236}">
                    <a16:creationId xmlns:a16="http://schemas.microsoft.com/office/drawing/2014/main" id="{5A02C902-9436-3135-E266-B76EA653DFCC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52" name="กลุ่ม 7">
                  <a:extLst>
                    <a:ext uri="{FF2B5EF4-FFF2-40B4-BE49-F238E27FC236}">
                      <a16:creationId xmlns:a16="http://schemas.microsoft.com/office/drawing/2014/main" id="{7E14F6F3-1C16-538F-710D-AFE7C38B5B17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56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F86A6039-C1A2-410F-104E-B134979D1F8A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57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6CBC9CB0-B55C-18FF-1F32-9FE8F29EE26D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58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85DA8B8C-C7A3-591F-8CC2-30BDF9E6ABB1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53" name="กลุ่ม 4">
                  <a:extLst>
                    <a:ext uri="{FF2B5EF4-FFF2-40B4-BE49-F238E27FC236}">
                      <a16:creationId xmlns:a16="http://schemas.microsoft.com/office/drawing/2014/main" id="{75D757D7-E782-F2B1-7A90-19C865764743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54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9AF2B1F7-1157-789B-7DAF-DB66A71D4ED7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55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49D1222C-49C8-DFAF-CC34-188370A824F9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51" name="รูปแบบอิสระ: รูปร่าง 49">
                <a:extLst>
                  <a:ext uri="{FF2B5EF4-FFF2-40B4-BE49-F238E27FC236}">
                    <a16:creationId xmlns:a16="http://schemas.microsoft.com/office/drawing/2014/main" id="{BC93E890-5FE5-EBAA-C982-80F4CD794D46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42" name="TextBox 7">
              <a:extLst>
                <a:ext uri="{FF2B5EF4-FFF2-40B4-BE49-F238E27FC236}">
                  <a16:creationId xmlns:a16="http://schemas.microsoft.com/office/drawing/2014/main" id="{43952FCB-AB56-9113-8DC8-66DF5BCCE1A2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43" name="กลุ่ม 24">
              <a:extLst>
                <a:ext uri="{FF2B5EF4-FFF2-40B4-BE49-F238E27FC236}">
                  <a16:creationId xmlns:a16="http://schemas.microsoft.com/office/drawing/2014/main" id="{E8D2CA91-D4FD-C9A3-8EFB-8DAE56E03A9A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44" name="Group 7">
                <a:extLst>
                  <a:ext uri="{FF2B5EF4-FFF2-40B4-BE49-F238E27FC236}">
                    <a16:creationId xmlns:a16="http://schemas.microsoft.com/office/drawing/2014/main" id="{74F83503-F97B-EADD-7BC7-D377B92FD232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46" name="Freeform 8">
                  <a:extLst>
                    <a:ext uri="{FF2B5EF4-FFF2-40B4-BE49-F238E27FC236}">
                      <a16:creationId xmlns:a16="http://schemas.microsoft.com/office/drawing/2014/main" id="{49A20A76-C691-9198-7959-5328331E1935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  <p:sp>
              <p:nvSpPr>
                <p:cNvPr id="47" name="Freeform 9">
                  <a:extLst>
                    <a:ext uri="{FF2B5EF4-FFF2-40B4-BE49-F238E27FC236}">
                      <a16:creationId xmlns:a16="http://schemas.microsoft.com/office/drawing/2014/main" id="{3A785C92-9A05-62DF-BAF7-7E7883FBF773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48" name="Freeform 10">
                  <a:extLst>
                    <a:ext uri="{FF2B5EF4-FFF2-40B4-BE49-F238E27FC236}">
                      <a16:creationId xmlns:a16="http://schemas.microsoft.com/office/drawing/2014/main" id="{E7BC806D-7105-8DCF-F660-91FEE580880B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49" name="Freeform 12">
                  <a:extLst>
                    <a:ext uri="{FF2B5EF4-FFF2-40B4-BE49-F238E27FC236}">
                      <a16:creationId xmlns:a16="http://schemas.microsoft.com/office/drawing/2014/main" id="{C69AB497-4B74-89BC-2890-7DCE74D70816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pic>
            <p:nvPicPr>
              <p:cNvPr id="45" name="Picture 24">
                <a:extLst>
                  <a:ext uri="{FF2B5EF4-FFF2-40B4-BE49-F238E27FC236}">
                    <a16:creationId xmlns:a16="http://schemas.microsoft.com/office/drawing/2014/main" id="{013AE37D-F869-5EF4-3EF2-7669649863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28218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-1909" y="2365782"/>
            <a:ext cx="10160000" cy="117607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4.4 รายงานการจัดสรรงบประมาณเงินอุดหนุน และเงินทุนหมุนเวียน </a:t>
            </a:r>
            <a:r>
              <a:rPr lang="th-TH" sz="19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9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9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</a:t>
            </a:r>
            <a: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พัฒนาบทบาทสตรี เพิ่มเติม </a:t>
            </a:r>
            <a:r>
              <a:rPr lang="th-TH" sz="19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ประจำปี</a:t>
            </a:r>
            <a: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งบประมาณ พ.ศ. </a:t>
            </a:r>
            <a:r>
              <a:rPr lang="th-TH" sz="19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  <a:endParaRPr lang="th-TH" sz="19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>
              <a:lnSpc>
                <a:spcPct val="130000"/>
              </a:lnSpc>
            </a:pPr>
            <a:endParaRPr lang="en-GB" sz="20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62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23581" y="299"/>
            <a:ext cx="10193050" cy="575427"/>
            <a:chOff x="-29746" y="-164554"/>
            <a:chExt cx="9173747" cy="517884"/>
          </a:xfrm>
        </p:grpSpPr>
        <p:sp>
          <p:nvSpPr>
            <p:cNvPr id="68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70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</p:grpSp>
      <p:grpSp>
        <p:nvGrpSpPr>
          <p:cNvPr id="22" name="กลุ่ม 21">
            <a:extLst>
              <a:ext uri="{FF2B5EF4-FFF2-40B4-BE49-F238E27FC236}">
                <a16:creationId xmlns:a16="http://schemas.microsoft.com/office/drawing/2014/main" id="{75A60ED1-9EA4-98D7-D22F-2F4DFF839789}"/>
              </a:ext>
            </a:extLst>
          </p:cNvPr>
          <p:cNvGrpSpPr/>
          <p:nvPr/>
        </p:nvGrpSpPr>
        <p:grpSpPr>
          <a:xfrm>
            <a:off x="-23585" y="5154909"/>
            <a:ext cx="10183585" cy="694389"/>
            <a:chOff x="-23585" y="5154909"/>
            <a:chExt cx="10183585" cy="694389"/>
          </a:xfrm>
        </p:grpSpPr>
        <p:grpSp>
          <p:nvGrpSpPr>
            <p:cNvPr id="23" name="Group 47">
              <a:extLst>
                <a:ext uri="{FF2B5EF4-FFF2-40B4-BE49-F238E27FC236}">
                  <a16:creationId xmlns:a16="http://schemas.microsoft.com/office/drawing/2014/main" id="{72FAF00F-F8E4-E7C6-9D7B-1B35E8270F62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33" name="กลุ่ม 1">
                <a:extLst>
                  <a:ext uri="{FF2B5EF4-FFF2-40B4-BE49-F238E27FC236}">
                    <a16:creationId xmlns:a16="http://schemas.microsoft.com/office/drawing/2014/main" id="{5A02C902-9436-3135-E266-B76EA653DFCC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35" name="กลุ่ม 7">
                  <a:extLst>
                    <a:ext uri="{FF2B5EF4-FFF2-40B4-BE49-F238E27FC236}">
                      <a16:creationId xmlns:a16="http://schemas.microsoft.com/office/drawing/2014/main" id="{7E14F6F3-1C16-538F-710D-AFE7C38B5B17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39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F86A6039-C1A2-410F-104E-B134979D1F8A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0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6CBC9CB0-B55C-18FF-1F32-9FE8F29EE26D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1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85DA8B8C-C7A3-591F-8CC2-30BDF9E6ABB1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36" name="กลุ่ม 4">
                  <a:extLst>
                    <a:ext uri="{FF2B5EF4-FFF2-40B4-BE49-F238E27FC236}">
                      <a16:creationId xmlns:a16="http://schemas.microsoft.com/office/drawing/2014/main" id="{75D757D7-E782-F2B1-7A90-19C865764743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37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9AF2B1F7-1157-789B-7DAF-DB66A71D4ED7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38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49D1222C-49C8-DFAF-CC34-188370A824F9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34" name="รูปแบบอิสระ: รูปร่าง 49">
                <a:extLst>
                  <a:ext uri="{FF2B5EF4-FFF2-40B4-BE49-F238E27FC236}">
                    <a16:creationId xmlns:a16="http://schemas.microsoft.com/office/drawing/2014/main" id="{BC93E890-5FE5-EBAA-C982-80F4CD794D46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24" name="TextBox 7">
              <a:extLst>
                <a:ext uri="{FF2B5EF4-FFF2-40B4-BE49-F238E27FC236}">
                  <a16:creationId xmlns:a16="http://schemas.microsoft.com/office/drawing/2014/main" id="{43952FCB-AB56-9113-8DC8-66DF5BCCE1A2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25" name="กลุ่ม 24">
              <a:extLst>
                <a:ext uri="{FF2B5EF4-FFF2-40B4-BE49-F238E27FC236}">
                  <a16:creationId xmlns:a16="http://schemas.microsoft.com/office/drawing/2014/main" id="{E8D2CA91-D4FD-C9A3-8EFB-8DAE56E03A9A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26" name="Group 7">
                <a:extLst>
                  <a:ext uri="{FF2B5EF4-FFF2-40B4-BE49-F238E27FC236}">
                    <a16:creationId xmlns:a16="http://schemas.microsoft.com/office/drawing/2014/main" id="{74F83503-F97B-EADD-7BC7-D377B92FD232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29" name="Freeform 8">
                  <a:extLst>
                    <a:ext uri="{FF2B5EF4-FFF2-40B4-BE49-F238E27FC236}">
                      <a16:creationId xmlns:a16="http://schemas.microsoft.com/office/drawing/2014/main" id="{49A20A76-C691-9198-7959-5328331E1935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  <p:sp>
              <p:nvSpPr>
                <p:cNvPr id="30" name="Freeform 9">
                  <a:extLst>
                    <a:ext uri="{FF2B5EF4-FFF2-40B4-BE49-F238E27FC236}">
                      <a16:creationId xmlns:a16="http://schemas.microsoft.com/office/drawing/2014/main" id="{3A785C92-9A05-62DF-BAF7-7E7883FBF773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1" name="Freeform 10">
                  <a:extLst>
                    <a:ext uri="{FF2B5EF4-FFF2-40B4-BE49-F238E27FC236}">
                      <a16:creationId xmlns:a16="http://schemas.microsoft.com/office/drawing/2014/main" id="{E7BC806D-7105-8DCF-F660-91FEE580880B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2" name="Freeform 12">
                  <a:extLst>
                    <a:ext uri="{FF2B5EF4-FFF2-40B4-BE49-F238E27FC236}">
                      <a16:creationId xmlns:a16="http://schemas.microsoft.com/office/drawing/2014/main" id="{C69AB497-4B74-89BC-2890-7DCE74D70816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pic>
            <p:nvPicPr>
              <p:cNvPr id="27" name="Picture 24">
                <a:extLst>
                  <a:ext uri="{FF2B5EF4-FFF2-40B4-BE49-F238E27FC236}">
                    <a16:creationId xmlns:a16="http://schemas.microsoft.com/office/drawing/2014/main" id="{013AE37D-F869-5EF4-3EF2-7669649863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61395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1" y="-30070"/>
            <a:ext cx="10193050" cy="575427"/>
            <a:chOff x="-29746" y="-164554"/>
            <a:chExt cx="9173747" cy="517884"/>
          </a:xfrm>
        </p:grpSpPr>
        <p:sp>
          <p:nvSpPr>
            <p:cNvPr id="46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47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12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              4.4 รายงานการจัดสรรงบประมาณเงินอุดหนุน และเงินทุนหมุนเวียน กองทุนพัฒนาบทบาทสตรี เพิ่มเติม ประจำปีงบประมาณ พ.ศ. 2566</a:t>
              </a:r>
              <a:endPara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9" name="Rounded Rectangle 32">
            <a:extLst>
              <a:ext uri="{FF2B5EF4-FFF2-40B4-BE49-F238E27FC236}">
                <a16:creationId xmlns:a16="http://schemas.microsoft.com/office/drawing/2014/main" id="{15AC070A-0044-12DA-228A-07EF70632BEC}"/>
              </a:ext>
            </a:extLst>
          </p:cNvPr>
          <p:cNvSpPr/>
          <p:nvPr/>
        </p:nvSpPr>
        <p:spPr>
          <a:xfrm>
            <a:off x="202447" y="668789"/>
            <a:ext cx="5977691" cy="663203"/>
          </a:xfrm>
          <a:prstGeom prst="roundRect">
            <a:avLst/>
          </a:prstGeom>
          <a:solidFill>
            <a:srgbClr val="FFE1E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100" b="1" spc="-67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สำนักงานกองทุนพัฒนาบทบาทสตรี อนุมัติแผนการดำเนินงานและแผนการใช้จ่ายงบประมาณกองทุนพัฒนาบทบาทสตรี ประเภทเงินอุดหนุน และเงินทุนหมุนเวียน ประจำปีงบประมาณ พ.ศ. 2566</a:t>
            </a:r>
          </a:p>
        </p:txBody>
      </p:sp>
      <p:sp>
        <p:nvSpPr>
          <p:cNvPr id="42" name="TextBox 21">
            <a:extLst>
              <a:ext uri="{FF2B5EF4-FFF2-40B4-BE49-F238E27FC236}">
                <a16:creationId xmlns:a16="http://schemas.microsoft.com/office/drawing/2014/main" id="{02CB55B8-A10F-39DA-2045-44AA50F4740B}"/>
              </a:ext>
            </a:extLst>
          </p:cNvPr>
          <p:cNvSpPr txBox="1"/>
          <p:nvPr/>
        </p:nvSpPr>
        <p:spPr>
          <a:xfrm>
            <a:off x="7373868" y="3348315"/>
            <a:ext cx="824338" cy="2425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STEP 3</a:t>
            </a:r>
          </a:p>
        </p:txBody>
      </p:sp>
      <p:graphicFrame>
        <p:nvGraphicFramePr>
          <p:cNvPr id="76" name="ตาราง 76">
            <a:extLst>
              <a:ext uri="{FF2B5EF4-FFF2-40B4-BE49-F238E27FC236}">
                <a16:creationId xmlns:a16="http://schemas.microsoft.com/office/drawing/2014/main" id="{79ACCE4F-F677-A3CF-8F52-B6AF2DF98A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949098"/>
              </p:ext>
            </p:extLst>
          </p:nvPr>
        </p:nvGraphicFramePr>
        <p:xfrm>
          <a:off x="1722268" y="1476823"/>
          <a:ext cx="6290392" cy="1310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8940">
                  <a:extLst>
                    <a:ext uri="{9D8B030D-6E8A-4147-A177-3AD203B41FA5}">
                      <a16:colId xmlns:a16="http://schemas.microsoft.com/office/drawing/2014/main" val="2297954959"/>
                    </a:ext>
                  </a:extLst>
                </a:gridCol>
                <a:gridCol w="1334858">
                  <a:extLst>
                    <a:ext uri="{9D8B030D-6E8A-4147-A177-3AD203B41FA5}">
                      <a16:colId xmlns:a16="http://schemas.microsoft.com/office/drawing/2014/main" val="3706893744"/>
                    </a:ext>
                  </a:extLst>
                </a:gridCol>
                <a:gridCol w="1399695">
                  <a:extLst>
                    <a:ext uri="{9D8B030D-6E8A-4147-A177-3AD203B41FA5}">
                      <a16:colId xmlns:a16="http://schemas.microsoft.com/office/drawing/2014/main" val="1301778038"/>
                    </a:ext>
                  </a:extLst>
                </a:gridCol>
                <a:gridCol w="1131092">
                  <a:extLst>
                    <a:ext uri="{9D8B030D-6E8A-4147-A177-3AD203B41FA5}">
                      <a16:colId xmlns:a16="http://schemas.microsoft.com/office/drawing/2014/main" val="2040575415"/>
                    </a:ext>
                  </a:extLst>
                </a:gridCol>
                <a:gridCol w="1255807">
                  <a:extLst>
                    <a:ext uri="{9D8B030D-6E8A-4147-A177-3AD203B41FA5}">
                      <a16:colId xmlns:a16="http://schemas.microsoft.com/office/drawing/2014/main" val="3152518216"/>
                    </a:ext>
                  </a:extLst>
                </a:gridCol>
              </a:tblGrid>
              <a:tr h="355843">
                <a:tc>
                  <a:txBody>
                    <a:bodyPr/>
                    <a:lstStyle/>
                    <a:p>
                      <a:pPr algn="ctr"/>
                      <a:r>
                        <a:rPr lang="th-TH" sz="110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รายการ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ระดับจังหวัด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กรุงเทพมหานคร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ส่วนกลาง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dirty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73645040"/>
                  </a:ext>
                </a:extLst>
              </a:tr>
              <a:tr h="318161">
                <a:tc>
                  <a:txBody>
                    <a:bodyPr/>
                    <a:lstStyle/>
                    <a:p>
                      <a:r>
                        <a:rPr lang="th-TH" sz="11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เงินอุดหนุน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1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84,520,000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1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1,380,000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1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4,100,000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1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90,000,000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0560367"/>
                  </a:ext>
                </a:extLst>
              </a:tr>
              <a:tr h="318161">
                <a:tc>
                  <a:txBody>
                    <a:bodyPr/>
                    <a:lstStyle/>
                    <a:p>
                      <a:r>
                        <a:rPr lang="th-TH" sz="11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เงินทุนหมุนเวียน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1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594,000,000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1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6,000,000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1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1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600,000,000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91667"/>
                  </a:ext>
                </a:extLst>
              </a:tr>
              <a:tr h="318161"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1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678,520,000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1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7,380,000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1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4,100,000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th-TH" sz="11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690,000,000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818941"/>
                  </a:ext>
                </a:extLst>
              </a:tr>
            </a:tbl>
          </a:graphicData>
        </a:graphic>
      </p:graphicFrame>
      <p:graphicFrame>
        <p:nvGraphicFramePr>
          <p:cNvPr id="3" name="ตาราง 2">
            <a:extLst>
              <a:ext uri="{FF2B5EF4-FFF2-40B4-BE49-F238E27FC236}">
                <a16:creationId xmlns:a16="http://schemas.microsoft.com/office/drawing/2014/main" id="{B824D2E7-0CA3-0E2E-9678-B78610D6AC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505996"/>
              </p:ext>
            </p:extLst>
          </p:nvPr>
        </p:nvGraphicFramePr>
        <p:xfrm>
          <a:off x="202447" y="3045918"/>
          <a:ext cx="9788153" cy="201550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27213">
                  <a:extLst>
                    <a:ext uri="{9D8B030D-6E8A-4147-A177-3AD203B41FA5}">
                      <a16:colId xmlns:a16="http://schemas.microsoft.com/office/drawing/2014/main" val="1003578231"/>
                    </a:ext>
                  </a:extLst>
                </a:gridCol>
                <a:gridCol w="1163154">
                  <a:extLst>
                    <a:ext uri="{9D8B030D-6E8A-4147-A177-3AD203B41FA5}">
                      <a16:colId xmlns:a16="http://schemas.microsoft.com/office/drawing/2014/main" val="1309767794"/>
                    </a:ext>
                  </a:extLst>
                </a:gridCol>
                <a:gridCol w="1416582">
                  <a:extLst>
                    <a:ext uri="{9D8B030D-6E8A-4147-A177-3AD203B41FA5}">
                      <a16:colId xmlns:a16="http://schemas.microsoft.com/office/drawing/2014/main" val="2658691419"/>
                    </a:ext>
                  </a:extLst>
                </a:gridCol>
                <a:gridCol w="976544">
                  <a:extLst>
                    <a:ext uri="{9D8B030D-6E8A-4147-A177-3AD203B41FA5}">
                      <a16:colId xmlns:a16="http://schemas.microsoft.com/office/drawing/2014/main" val="3436429619"/>
                    </a:ext>
                  </a:extLst>
                </a:gridCol>
                <a:gridCol w="1020932">
                  <a:extLst>
                    <a:ext uri="{9D8B030D-6E8A-4147-A177-3AD203B41FA5}">
                      <a16:colId xmlns:a16="http://schemas.microsoft.com/office/drawing/2014/main" val="2070851350"/>
                    </a:ext>
                  </a:extLst>
                </a:gridCol>
                <a:gridCol w="1065320">
                  <a:extLst>
                    <a:ext uri="{9D8B030D-6E8A-4147-A177-3AD203B41FA5}">
                      <a16:colId xmlns:a16="http://schemas.microsoft.com/office/drawing/2014/main" val="2156072165"/>
                    </a:ext>
                  </a:extLst>
                </a:gridCol>
                <a:gridCol w="1020932">
                  <a:extLst>
                    <a:ext uri="{9D8B030D-6E8A-4147-A177-3AD203B41FA5}">
                      <a16:colId xmlns:a16="http://schemas.microsoft.com/office/drawing/2014/main" val="2407409650"/>
                    </a:ext>
                  </a:extLst>
                </a:gridCol>
                <a:gridCol w="929710">
                  <a:extLst>
                    <a:ext uri="{9D8B030D-6E8A-4147-A177-3AD203B41FA5}">
                      <a16:colId xmlns:a16="http://schemas.microsoft.com/office/drawing/2014/main" val="1672574366"/>
                    </a:ext>
                  </a:extLst>
                </a:gridCol>
                <a:gridCol w="1067766">
                  <a:extLst>
                    <a:ext uri="{9D8B030D-6E8A-4147-A177-3AD203B41FA5}">
                      <a16:colId xmlns:a16="http://schemas.microsoft.com/office/drawing/2014/main" val="1387565064"/>
                    </a:ext>
                  </a:extLst>
                </a:gridCol>
              </a:tblGrid>
              <a:tr h="533515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h-TH" sz="11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รายการ</a:t>
                      </a:r>
                      <a:endParaRPr lang="th-TH" sz="11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648" marR="8648" marT="864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h-TH" sz="11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งบประมาณจัดสรร (บาท)</a:t>
                      </a:r>
                      <a:endParaRPr lang="th-TH" sz="11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648" marR="8648" marT="864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h-TH" sz="11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งบประมาณเหลือจ่ายส่งคืนส่วนกลาง </a:t>
                      </a:r>
                      <a:br>
                        <a:rPr lang="th-TH" sz="11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1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สิ้นไตรมาส 2        (บาท)</a:t>
                      </a:r>
                      <a:endParaRPr lang="th-TH" sz="11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648" marR="8648" marT="864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rtl="0" fontAlgn="ctr"/>
                      <a:r>
                        <a:rPr lang="th-TH" sz="11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จัดสรรงบประมาณเพิ่มเติม </a:t>
                      </a:r>
                      <a:endParaRPr lang="th-TH" sz="11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648" marR="8648" marT="864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th-TH" sz="1100" b="1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คงเหลืองบประมาณ (บาท)</a:t>
                      </a:r>
                      <a:endParaRPr lang="th-TH" sz="1100" b="1" i="0" u="none" strike="noStrike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648" marR="8648" marT="864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267274"/>
                  </a:ext>
                </a:extLst>
              </a:tr>
              <a:tr h="47423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1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ครั้งที่ 1</a:t>
                      </a:r>
                      <a:endParaRPr lang="th-TH" sz="11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648" marR="8648" marT="864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1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ครั้งที่ 2</a:t>
                      </a:r>
                      <a:endParaRPr lang="th-TH" sz="11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648" marR="8648" marT="864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1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ครั้งที่ 3</a:t>
                      </a:r>
                      <a:endParaRPr lang="th-TH" sz="11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648" marR="8648" marT="864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1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ครั้งที่ 4</a:t>
                      </a:r>
                      <a:endParaRPr lang="th-TH" sz="11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648" marR="8648" marT="864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1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ครั้งที่ 5</a:t>
                      </a:r>
                      <a:endParaRPr lang="th-TH" sz="11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648" marR="8648" marT="864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9164948"/>
                  </a:ext>
                </a:extLst>
              </a:tr>
              <a:tr h="343820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10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เงินอุดหนุน</a:t>
                      </a:r>
                      <a:endParaRPr lang="th-TH" sz="1100" b="0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648" marR="8648" marT="864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h-TH" sz="1100" b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90,000,000</a:t>
                      </a:r>
                      <a:endParaRPr lang="th-TH" sz="1100" b="0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648" marR="8648" marT="864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h-TH" sz="1100" b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8,704,724</a:t>
                      </a:r>
                      <a:endParaRPr lang="th-TH" sz="1100" b="0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648" marR="8648" marT="864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h-TH" sz="1100" b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4,233,895</a:t>
                      </a:r>
                      <a:endParaRPr lang="th-TH" sz="1100" b="0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648" marR="8648" marT="864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h-TH" sz="1100" b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1,487,800</a:t>
                      </a:r>
                      <a:endParaRPr lang="th-TH" sz="1100" b="0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648" marR="8648" marT="864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h-TH" sz="1100" b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61,125</a:t>
                      </a:r>
                      <a:endParaRPr lang="th-TH" sz="1100" b="0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648" marR="8648" marT="864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h-TH" sz="1100" b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229,400</a:t>
                      </a:r>
                      <a:endParaRPr lang="th-TH" sz="1100" b="0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648" marR="8648" marT="864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h-TH" sz="1100" b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</a:t>
                      </a:r>
                      <a:endParaRPr lang="th-TH" sz="1100" b="0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648" marR="8648" marT="864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h-TH" sz="1100" b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2,692,504</a:t>
                      </a:r>
                      <a:endParaRPr lang="th-TH" sz="1100" b="0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648" marR="8648" marT="864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0508033"/>
                  </a:ext>
                </a:extLst>
              </a:tr>
              <a:tr h="331966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10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เงินทุนหมุนเวียน</a:t>
                      </a:r>
                      <a:endParaRPr lang="th-TH" sz="1100" b="0" i="0" u="none" strike="noStrike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648" marR="8648" marT="864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h-TH" sz="1100" b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600,000,000</a:t>
                      </a:r>
                      <a:endParaRPr lang="th-TH" sz="1100" b="0" i="0" u="none" strike="noStrike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648" marR="8648" marT="864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h-TH" sz="1100" b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83,891,603</a:t>
                      </a:r>
                      <a:endParaRPr lang="th-TH" sz="1100" b="0" i="0" u="none" strike="noStrike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648" marR="8648" marT="864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h-TH" sz="1100" b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53,061,928</a:t>
                      </a:r>
                      <a:endParaRPr lang="th-TH" sz="1100" b="0" i="0" u="none" strike="noStrike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648" marR="8648" marT="864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h-TH" sz="1100" b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12,997,963</a:t>
                      </a:r>
                      <a:endParaRPr lang="th-TH" sz="1100" b="0" i="0" u="none" strike="noStrike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648" marR="8648" marT="864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h-TH" sz="1100" b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8,103,965</a:t>
                      </a:r>
                      <a:endParaRPr lang="th-TH" sz="1100" b="0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648" marR="8648" marT="864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h-TH" sz="1100" b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8,776,634</a:t>
                      </a:r>
                      <a:endParaRPr lang="th-TH" sz="1100" b="0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648" marR="8648" marT="864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h-TH" sz="1100" b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950,000</a:t>
                      </a:r>
                      <a:endParaRPr lang="th-TH" sz="1100" b="0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648" marR="8648" marT="864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h-TH" sz="1100" b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1,113</a:t>
                      </a:r>
                      <a:endParaRPr lang="th-TH" sz="1100" b="0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648" marR="8648" marT="864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1139168"/>
                  </a:ext>
                </a:extLst>
              </a:tr>
              <a:tr h="331966">
                <a:tc>
                  <a:txBody>
                    <a:bodyPr/>
                    <a:lstStyle/>
                    <a:p>
                      <a:pPr algn="ctr" rtl="0" fontAlgn="ctr"/>
                      <a:r>
                        <a:rPr lang="th-TH" sz="11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</a:t>
                      </a:r>
                      <a:endParaRPr lang="th-TH" sz="11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648" marR="8648" marT="864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h-TH" sz="11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690,000,000</a:t>
                      </a:r>
                      <a:endParaRPr lang="th-TH" sz="11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648" marR="8648" marT="864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h-TH" sz="1100" b="1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92,596,327</a:t>
                      </a:r>
                      <a:endParaRPr lang="th-TH" sz="1100" b="1" i="0" u="none" strike="noStrike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648" marR="8648" marT="864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h-TH" sz="11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57,295,823</a:t>
                      </a:r>
                      <a:endParaRPr lang="th-TH" sz="11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648" marR="8648" marT="864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h-TH" sz="11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14,485,763</a:t>
                      </a:r>
                      <a:endParaRPr lang="th-TH" sz="11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648" marR="8648" marT="864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h-TH" sz="11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8,165,090</a:t>
                      </a:r>
                      <a:endParaRPr lang="th-TH" sz="11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648" marR="8648" marT="864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h-TH" sz="11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9,006,034</a:t>
                      </a:r>
                      <a:endParaRPr lang="th-TH" sz="11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648" marR="8648" marT="864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h-TH" sz="11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950,000</a:t>
                      </a:r>
                      <a:endParaRPr lang="th-TH" sz="11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648" marR="8648" marT="864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th-TH" sz="1100" b="1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2,693,617</a:t>
                      </a:r>
                      <a:endParaRPr lang="th-TH" sz="11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648" marR="8648" marT="8648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6254482"/>
                  </a:ext>
                </a:extLst>
              </a:tr>
            </a:tbl>
          </a:graphicData>
        </a:graphic>
      </p:graphicFrame>
      <p:grpSp>
        <p:nvGrpSpPr>
          <p:cNvPr id="25" name="กลุ่ม 21">
            <a:extLst>
              <a:ext uri="{FF2B5EF4-FFF2-40B4-BE49-F238E27FC236}">
                <a16:creationId xmlns:a16="http://schemas.microsoft.com/office/drawing/2014/main" id="{75A60ED1-9EA4-98D7-D22F-2F4DFF839789}"/>
              </a:ext>
            </a:extLst>
          </p:cNvPr>
          <p:cNvGrpSpPr/>
          <p:nvPr/>
        </p:nvGrpSpPr>
        <p:grpSpPr>
          <a:xfrm>
            <a:off x="-23585" y="5154909"/>
            <a:ext cx="10183585" cy="694389"/>
            <a:chOff x="-23585" y="5154909"/>
            <a:chExt cx="10183585" cy="694389"/>
          </a:xfrm>
        </p:grpSpPr>
        <p:grpSp>
          <p:nvGrpSpPr>
            <p:cNvPr id="26" name="Group 47">
              <a:extLst>
                <a:ext uri="{FF2B5EF4-FFF2-40B4-BE49-F238E27FC236}">
                  <a16:creationId xmlns:a16="http://schemas.microsoft.com/office/drawing/2014/main" id="{72FAF00F-F8E4-E7C6-9D7B-1B35E8270F62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35" name="กลุ่ม 1">
                <a:extLst>
                  <a:ext uri="{FF2B5EF4-FFF2-40B4-BE49-F238E27FC236}">
                    <a16:creationId xmlns:a16="http://schemas.microsoft.com/office/drawing/2014/main" id="{5A02C902-9436-3135-E266-B76EA653DFCC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37" name="กลุ่ม 7">
                  <a:extLst>
                    <a:ext uri="{FF2B5EF4-FFF2-40B4-BE49-F238E27FC236}">
                      <a16:creationId xmlns:a16="http://schemas.microsoft.com/office/drawing/2014/main" id="{7E14F6F3-1C16-538F-710D-AFE7C38B5B17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41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F86A6039-C1A2-410F-104E-B134979D1F8A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3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6CBC9CB0-B55C-18FF-1F32-9FE8F29EE26D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4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85DA8B8C-C7A3-591F-8CC2-30BDF9E6ABB1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38" name="กลุ่ม 4">
                  <a:extLst>
                    <a:ext uri="{FF2B5EF4-FFF2-40B4-BE49-F238E27FC236}">
                      <a16:creationId xmlns:a16="http://schemas.microsoft.com/office/drawing/2014/main" id="{75D757D7-E782-F2B1-7A90-19C865764743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39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9AF2B1F7-1157-789B-7DAF-DB66A71D4ED7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40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49D1222C-49C8-DFAF-CC34-188370A824F9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36" name="รูปแบบอิสระ: รูปร่าง 49">
                <a:extLst>
                  <a:ext uri="{FF2B5EF4-FFF2-40B4-BE49-F238E27FC236}">
                    <a16:creationId xmlns:a16="http://schemas.microsoft.com/office/drawing/2014/main" id="{BC93E890-5FE5-EBAA-C982-80F4CD794D46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27" name="TextBox 7">
              <a:extLst>
                <a:ext uri="{FF2B5EF4-FFF2-40B4-BE49-F238E27FC236}">
                  <a16:creationId xmlns:a16="http://schemas.microsoft.com/office/drawing/2014/main" id="{43952FCB-AB56-9113-8DC8-66DF5BCCE1A2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28" name="กลุ่ม 24">
              <a:extLst>
                <a:ext uri="{FF2B5EF4-FFF2-40B4-BE49-F238E27FC236}">
                  <a16:creationId xmlns:a16="http://schemas.microsoft.com/office/drawing/2014/main" id="{E8D2CA91-D4FD-C9A3-8EFB-8DAE56E03A9A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29" name="Group 7">
                <a:extLst>
                  <a:ext uri="{FF2B5EF4-FFF2-40B4-BE49-F238E27FC236}">
                    <a16:creationId xmlns:a16="http://schemas.microsoft.com/office/drawing/2014/main" id="{74F83503-F97B-EADD-7BC7-D377B92FD232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31" name="Freeform 8">
                  <a:extLst>
                    <a:ext uri="{FF2B5EF4-FFF2-40B4-BE49-F238E27FC236}">
                      <a16:creationId xmlns:a16="http://schemas.microsoft.com/office/drawing/2014/main" id="{49A20A76-C691-9198-7959-5328331E1935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  <p:sp>
              <p:nvSpPr>
                <p:cNvPr id="32" name="Freeform 9">
                  <a:extLst>
                    <a:ext uri="{FF2B5EF4-FFF2-40B4-BE49-F238E27FC236}">
                      <a16:creationId xmlns:a16="http://schemas.microsoft.com/office/drawing/2014/main" id="{3A785C92-9A05-62DF-BAF7-7E7883FBF773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3" name="Freeform 10">
                  <a:extLst>
                    <a:ext uri="{FF2B5EF4-FFF2-40B4-BE49-F238E27FC236}">
                      <a16:creationId xmlns:a16="http://schemas.microsoft.com/office/drawing/2014/main" id="{E7BC806D-7105-8DCF-F660-91FEE580880B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4" name="Freeform 12">
                  <a:extLst>
                    <a:ext uri="{FF2B5EF4-FFF2-40B4-BE49-F238E27FC236}">
                      <a16:creationId xmlns:a16="http://schemas.microsoft.com/office/drawing/2014/main" id="{C69AB497-4B74-89BC-2890-7DCE74D70816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pic>
            <p:nvPicPr>
              <p:cNvPr id="30" name="Picture 24">
                <a:extLst>
                  <a:ext uri="{FF2B5EF4-FFF2-40B4-BE49-F238E27FC236}">
                    <a16:creationId xmlns:a16="http://schemas.microsoft.com/office/drawing/2014/main" id="{013AE37D-F869-5EF4-3EF2-7669649863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85968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-1909" y="2365782"/>
            <a:ext cx="10160000" cy="117607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</a:t>
            </a:r>
            <a:r>
              <a:rPr lang="th-TH" sz="19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4.5 </a:t>
            </a:r>
            <a: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รายงานผลข้อมูลการดำเนินการทางกฎหมายเกี่ยวกับการดำเนินคดีแพ่ง </a:t>
            </a:r>
            <a:b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9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และคดีอาญาของกองทุนพัฒนาบทบาทสตรี</a:t>
            </a:r>
            <a:endParaRPr lang="en-US" sz="19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>
              <a:lnSpc>
                <a:spcPct val="130000"/>
              </a:lnSpc>
            </a:pPr>
            <a:endParaRPr lang="en-GB" sz="20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62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23581" y="299"/>
            <a:ext cx="10193050" cy="575427"/>
            <a:chOff x="-29746" y="-164554"/>
            <a:chExt cx="9173747" cy="517884"/>
          </a:xfrm>
        </p:grpSpPr>
        <p:sp>
          <p:nvSpPr>
            <p:cNvPr id="68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70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</p:grpSp>
      <p:grpSp>
        <p:nvGrpSpPr>
          <p:cNvPr id="22" name="กลุ่ม 21">
            <a:extLst>
              <a:ext uri="{FF2B5EF4-FFF2-40B4-BE49-F238E27FC236}">
                <a16:creationId xmlns:a16="http://schemas.microsoft.com/office/drawing/2014/main" id="{75A60ED1-9EA4-98D7-D22F-2F4DFF839789}"/>
              </a:ext>
            </a:extLst>
          </p:cNvPr>
          <p:cNvGrpSpPr/>
          <p:nvPr/>
        </p:nvGrpSpPr>
        <p:grpSpPr>
          <a:xfrm>
            <a:off x="-23585" y="5154909"/>
            <a:ext cx="10183585" cy="694389"/>
            <a:chOff x="-23585" y="5154909"/>
            <a:chExt cx="10183585" cy="694389"/>
          </a:xfrm>
        </p:grpSpPr>
        <p:grpSp>
          <p:nvGrpSpPr>
            <p:cNvPr id="23" name="Group 47">
              <a:extLst>
                <a:ext uri="{FF2B5EF4-FFF2-40B4-BE49-F238E27FC236}">
                  <a16:creationId xmlns:a16="http://schemas.microsoft.com/office/drawing/2014/main" id="{72FAF00F-F8E4-E7C6-9D7B-1B35E8270F62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33" name="กลุ่ม 1">
                <a:extLst>
                  <a:ext uri="{FF2B5EF4-FFF2-40B4-BE49-F238E27FC236}">
                    <a16:creationId xmlns:a16="http://schemas.microsoft.com/office/drawing/2014/main" id="{5A02C902-9436-3135-E266-B76EA653DFCC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35" name="กลุ่ม 7">
                  <a:extLst>
                    <a:ext uri="{FF2B5EF4-FFF2-40B4-BE49-F238E27FC236}">
                      <a16:creationId xmlns:a16="http://schemas.microsoft.com/office/drawing/2014/main" id="{7E14F6F3-1C16-538F-710D-AFE7C38B5B17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39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F86A6039-C1A2-410F-104E-B134979D1F8A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0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6CBC9CB0-B55C-18FF-1F32-9FE8F29EE26D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1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85DA8B8C-C7A3-591F-8CC2-30BDF9E6ABB1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36" name="กลุ่ม 4">
                  <a:extLst>
                    <a:ext uri="{FF2B5EF4-FFF2-40B4-BE49-F238E27FC236}">
                      <a16:creationId xmlns:a16="http://schemas.microsoft.com/office/drawing/2014/main" id="{75D757D7-E782-F2B1-7A90-19C865764743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37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9AF2B1F7-1157-789B-7DAF-DB66A71D4ED7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38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49D1222C-49C8-DFAF-CC34-188370A824F9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34" name="รูปแบบอิสระ: รูปร่าง 49">
                <a:extLst>
                  <a:ext uri="{FF2B5EF4-FFF2-40B4-BE49-F238E27FC236}">
                    <a16:creationId xmlns:a16="http://schemas.microsoft.com/office/drawing/2014/main" id="{BC93E890-5FE5-EBAA-C982-80F4CD794D46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24" name="TextBox 7">
              <a:extLst>
                <a:ext uri="{FF2B5EF4-FFF2-40B4-BE49-F238E27FC236}">
                  <a16:creationId xmlns:a16="http://schemas.microsoft.com/office/drawing/2014/main" id="{43952FCB-AB56-9113-8DC8-66DF5BCCE1A2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25" name="กลุ่ม 24">
              <a:extLst>
                <a:ext uri="{FF2B5EF4-FFF2-40B4-BE49-F238E27FC236}">
                  <a16:creationId xmlns:a16="http://schemas.microsoft.com/office/drawing/2014/main" id="{E8D2CA91-D4FD-C9A3-8EFB-8DAE56E03A9A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26" name="Group 7">
                <a:extLst>
                  <a:ext uri="{FF2B5EF4-FFF2-40B4-BE49-F238E27FC236}">
                    <a16:creationId xmlns:a16="http://schemas.microsoft.com/office/drawing/2014/main" id="{74F83503-F97B-EADD-7BC7-D377B92FD232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29" name="Freeform 8">
                  <a:extLst>
                    <a:ext uri="{FF2B5EF4-FFF2-40B4-BE49-F238E27FC236}">
                      <a16:creationId xmlns:a16="http://schemas.microsoft.com/office/drawing/2014/main" id="{49A20A76-C691-9198-7959-5328331E1935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  <p:sp>
              <p:nvSpPr>
                <p:cNvPr id="30" name="Freeform 9">
                  <a:extLst>
                    <a:ext uri="{FF2B5EF4-FFF2-40B4-BE49-F238E27FC236}">
                      <a16:creationId xmlns:a16="http://schemas.microsoft.com/office/drawing/2014/main" id="{3A785C92-9A05-62DF-BAF7-7E7883FBF773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1" name="Freeform 10">
                  <a:extLst>
                    <a:ext uri="{FF2B5EF4-FFF2-40B4-BE49-F238E27FC236}">
                      <a16:creationId xmlns:a16="http://schemas.microsoft.com/office/drawing/2014/main" id="{E7BC806D-7105-8DCF-F660-91FEE580880B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2" name="Freeform 12">
                  <a:extLst>
                    <a:ext uri="{FF2B5EF4-FFF2-40B4-BE49-F238E27FC236}">
                      <a16:creationId xmlns:a16="http://schemas.microsoft.com/office/drawing/2014/main" id="{C69AB497-4B74-89BC-2890-7DCE74D70816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pic>
            <p:nvPicPr>
              <p:cNvPr id="27" name="Picture 24">
                <a:extLst>
                  <a:ext uri="{FF2B5EF4-FFF2-40B4-BE49-F238E27FC236}">
                    <a16:creationId xmlns:a16="http://schemas.microsoft.com/office/drawing/2014/main" id="{013AE37D-F869-5EF4-3EF2-76696498631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256682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23581" y="299"/>
            <a:ext cx="10193050" cy="575427"/>
            <a:chOff x="-29746" y="-164554"/>
            <a:chExt cx="9173747" cy="517884"/>
          </a:xfrm>
        </p:grpSpPr>
        <p:sp>
          <p:nvSpPr>
            <p:cNvPr id="11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13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</p:grpSp>
      <p:sp>
        <p:nvSpPr>
          <p:cNvPr id="31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230804" y="84520"/>
            <a:ext cx="9711849" cy="36555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th-TH" sz="14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4.5 </a:t>
            </a:r>
            <a:r>
              <a:rPr lang="th-TH" sz="14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รายงานผลข้อมูลการดำเนินการทางกฎหมายเกี่ยวกับการดำเนินคดีแพ่ง และคดีอาญาของกองทุนพัฒนาบทบาทสตรี</a:t>
            </a:r>
          </a:p>
          <a:p>
            <a:pPr algn="ctr">
              <a:lnSpc>
                <a:spcPct val="120000"/>
              </a:lnSpc>
            </a:pPr>
            <a:endParaRPr lang="en-GB" b="1" dirty="0">
              <a:solidFill>
                <a:schemeClr val="bg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39" name="Chart 38">
            <a:extLst>
              <a:ext uri="{FF2B5EF4-FFF2-40B4-BE49-F238E27FC236}">
                <a16:creationId xmlns:a16="http://schemas.microsoft.com/office/drawing/2014/main" id="{F5CF3E2C-4B0F-8CF5-04C3-1F4BF07B46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9441975"/>
              </p:ext>
            </p:extLst>
          </p:nvPr>
        </p:nvGraphicFramePr>
        <p:xfrm>
          <a:off x="888287" y="969871"/>
          <a:ext cx="9054366" cy="4186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0" name="กล่องข้อความ 5">
            <a:extLst>
              <a:ext uri="{FF2B5EF4-FFF2-40B4-BE49-F238E27FC236}">
                <a16:creationId xmlns:a16="http://schemas.microsoft.com/office/drawing/2014/main" id="{2DD0237E-CB90-CDCB-D5AF-92A4413812AC}"/>
              </a:ext>
            </a:extLst>
          </p:cNvPr>
          <p:cNvSpPr txBox="1"/>
          <p:nvPr/>
        </p:nvSpPr>
        <p:spPr>
          <a:xfrm>
            <a:off x="7255428" y="834223"/>
            <a:ext cx="2687224" cy="3077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th-TH" sz="14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</a:t>
            </a:r>
            <a:r>
              <a:rPr lang="th-TH" sz="14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17 สิงหาคม </a:t>
            </a:r>
            <a:r>
              <a:rPr lang="th-TH" sz="14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</a:p>
        </p:txBody>
      </p:sp>
      <p:sp>
        <p:nvSpPr>
          <p:cNvPr id="30" name="กล่องข้อความ 1"/>
          <p:cNvSpPr txBox="1"/>
          <p:nvPr/>
        </p:nvSpPr>
        <p:spPr>
          <a:xfrm>
            <a:off x="4247780" y="2625359"/>
            <a:ext cx="969417" cy="308345"/>
          </a:xfrm>
          <a:prstGeom prst="rect">
            <a:avLst/>
          </a:prstGeom>
          <a:solidFill>
            <a:srgbClr val="FFFFDD"/>
          </a:solidFill>
          <a:ln w="952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เพิ่มขึ้น 2 คดี</a:t>
            </a:r>
            <a:endParaRPr lang="th-TH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53" name="กลุ่ม 21">
            <a:extLst>
              <a:ext uri="{FF2B5EF4-FFF2-40B4-BE49-F238E27FC236}">
                <a16:creationId xmlns:a16="http://schemas.microsoft.com/office/drawing/2014/main" id="{2DEADD02-2B72-F6BD-C64A-1080791A8E66}"/>
              </a:ext>
            </a:extLst>
          </p:cNvPr>
          <p:cNvGrpSpPr/>
          <p:nvPr/>
        </p:nvGrpSpPr>
        <p:grpSpPr>
          <a:xfrm>
            <a:off x="-23585" y="5154909"/>
            <a:ext cx="10183585" cy="694389"/>
            <a:chOff x="-23585" y="5154909"/>
            <a:chExt cx="10183585" cy="694389"/>
          </a:xfrm>
        </p:grpSpPr>
        <p:grpSp>
          <p:nvGrpSpPr>
            <p:cNvPr id="54" name="Group 47">
              <a:extLst>
                <a:ext uri="{FF2B5EF4-FFF2-40B4-BE49-F238E27FC236}">
                  <a16:creationId xmlns:a16="http://schemas.microsoft.com/office/drawing/2014/main" id="{A134BE30-2D9F-6546-5A1F-05DFA4393879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63" name="กลุ่ม 1">
                <a:extLst>
                  <a:ext uri="{FF2B5EF4-FFF2-40B4-BE49-F238E27FC236}">
                    <a16:creationId xmlns:a16="http://schemas.microsoft.com/office/drawing/2014/main" id="{0DB4F9FC-28AE-E5EE-98AB-E02A47C599F3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65" name="กลุ่ม 7">
                  <a:extLst>
                    <a:ext uri="{FF2B5EF4-FFF2-40B4-BE49-F238E27FC236}">
                      <a16:creationId xmlns:a16="http://schemas.microsoft.com/office/drawing/2014/main" id="{0CA662EB-F17F-183D-B62B-563606B37F67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69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22580B6F-5BA2-0B7B-6D5F-C1F391EBCB3A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70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422CA712-4B88-4FE1-5E5B-EE52CCD41C5B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71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F202E434-A5ED-858D-B1C2-3BEB8D789218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66" name="กลุ่ม 4">
                  <a:extLst>
                    <a:ext uri="{FF2B5EF4-FFF2-40B4-BE49-F238E27FC236}">
                      <a16:creationId xmlns:a16="http://schemas.microsoft.com/office/drawing/2014/main" id="{D7390B2A-3F61-3C10-B839-073CA690F326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67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4D6A5B9F-E01B-5C7B-9117-42E22AF72705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68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B6EDE226-C24D-04D4-F9A1-A5DC752DF20D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64" name="รูปแบบอิสระ: รูปร่าง 49">
                <a:extLst>
                  <a:ext uri="{FF2B5EF4-FFF2-40B4-BE49-F238E27FC236}">
                    <a16:creationId xmlns:a16="http://schemas.microsoft.com/office/drawing/2014/main" id="{DF9CDAE2-0C44-A9FE-201A-02897E1200BA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55" name="TextBox 7">
              <a:extLst>
                <a:ext uri="{FF2B5EF4-FFF2-40B4-BE49-F238E27FC236}">
                  <a16:creationId xmlns:a16="http://schemas.microsoft.com/office/drawing/2014/main" id="{62A72807-8CB4-392F-2072-612EFDE8665F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56" name="กลุ่ม 24">
              <a:extLst>
                <a:ext uri="{FF2B5EF4-FFF2-40B4-BE49-F238E27FC236}">
                  <a16:creationId xmlns:a16="http://schemas.microsoft.com/office/drawing/2014/main" id="{731E05C5-1995-4471-E972-C9FB4ACB5AF5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57" name="Group 7">
                <a:extLst>
                  <a:ext uri="{FF2B5EF4-FFF2-40B4-BE49-F238E27FC236}">
                    <a16:creationId xmlns:a16="http://schemas.microsoft.com/office/drawing/2014/main" id="{F2EA1954-4B42-CD35-E5EE-E4C1E29B950F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59" name="Freeform 8">
                  <a:extLst>
                    <a:ext uri="{FF2B5EF4-FFF2-40B4-BE49-F238E27FC236}">
                      <a16:creationId xmlns:a16="http://schemas.microsoft.com/office/drawing/2014/main" id="{DE2EFA0F-F218-26BD-07FC-4F23758FE3B6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  <p:sp>
              <p:nvSpPr>
                <p:cNvPr id="60" name="Freeform 9">
                  <a:extLst>
                    <a:ext uri="{FF2B5EF4-FFF2-40B4-BE49-F238E27FC236}">
                      <a16:creationId xmlns:a16="http://schemas.microsoft.com/office/drawing/2014/main" id="{64418BF3-DE75-DC0B-A826-3EDF6746726B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61" name="Freeform 10">
                  <a:extLst>
                    <a:ext uri="{FF2B5EF4-FFF2-40B4-BE49-F238E27FC236}">
                      <a16:creationId xmlns:a16="http://schemas.microsoft.com/office/drawing/2014/main" id="{3A5C3D6E-A0B8-ABB0-BAF4-6C1734D88B98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62" name="Freeform 12">
                  <a:extLst>
                    <a:ext uri="{FF2B5EF4-FFF2-40B4-BE49-F238E27FC236}">
                      <a16:creationId xmlns:a16="http://schemas.microsoft.com/office/drawing/2014/main" id="{E1DA3270-6269-4523-DB50-11967E75B71A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pic>
            <p:nvPicPr>
              <p:cNvPr id="58" name="Picture 24">
                <a:extLst>
                  <a:ext uri="{FF2B5EF4-FFF2-40B4-BE49-F238E27FC236}">
                    <a16:creationId xmlns:a16="http://schemas.microsoft.com/office/drawing/2014/main" id="{77F72B35-1EF5-8302-698D-103109C226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064474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0" y="2238461"/>
            <a:ext cx="10160000" cy="161375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th-TH" sz="2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</a:t>
            </a:r>
            <a:r>
              <a:rPr lang="th-TH" sz="2000" b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4.6 </a:t>
            </a:r>
            <a:r>
              <a:rPr lang="th-TH" sz="20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ตามประกาศคณะกรรมการบริหารกองทุนพัฒนาบทบาทสตรีให้ความช่วยเหลือและบรรเทาความเดือดร้อนให้แก่ลูกหนี้</a:t>
            </a:r>
          </a:p>
          <a:p>
            <a:pPr algn="ctr">
              <a:lnSpc>
                <a:spcPct val="150000"/>
              </a:lnSpc>
            </a:pPr>
            <a:endParaRPr lang="en-GB" sz="20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62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23581" y="299"/>
            <a:ext cx="10193050" cy="575427"/>
            <a:chOff x="-29746" y="-164554"/>
            <a:chExt cx="9173747" cy="517884"/>
          </a:xfrm>
        </p:grpSpPr>
        <p:sp>
          <p:nvSpPr>
            <p:cNvPr id="68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70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</p:grpSp>
      <p:grpSp>
        <p:nvGrpSpPr>
          <p:cNvPr id="22" name="กลุ่ม 21">
            <a:extLst>
              <a:ext uri="{FF2B5EF4-FFF2-40B4-BE49-F238E27FC236}">
                <a16:creationId xmlns:a16="http://schemas.microsoft.com/office/drawing/2014/main" id="{2DEADD02-2B72-F6BD-C64A-1080791A8E66}"/>
              </a:ext>
            </a:extLst>
          </p:cNvPr>
          <p:cNvGrpSpPr/>
          <p:nvPr/>
        </p:nvGrpSpPr>
        <p:grpSpPr>
          <a:xfrm>
            <a:off x="-23585" y="5154909"/>
            <a:ext cx="10183585" cy="694389"/>
            <a:chOff x="-23585" y="5154909"/>
            <a:chExt cx="10183585" cy="694389"/>
          </a:xfrm>
        </p:grpSpPr>
        <p:grpSp>
          <p:nvGrpSpPr>
            <p:cNvPr id="23" name="Group 47">
              <a:extLst>
                <a:ext uri="{FF2B5EF4-FFF2-40B4-BE49-F238E27FC236}">
                  <a16:creationId xmlns:a16="http://schemas.microsoft.com/office/drawing/2014/main" id="{A134BE30-2D9F-6546-5A1F-05DFA4393879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33" name="กลุ่ม 1">
                <a:extLst>
                  <a:ext uri="{FF2B5EF4-FFF2-40B4-BE49-F238E27FC236}">
                    <a16:creationId xmlns:a16="http://schemas.microsoft.com/office/drawing/2014/main" id="{0DB4F9FC-28AE-E5EE-98AB-E02A47C599F3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35" name="กลุ่ม 7">
                  <a:extLst>
                    <a:ext uri="{FF2B5EF4-FFF2-40B4-BE49-F238E27FC236}">
                      <a16:creationId xmlns:a16="http://schemas.microsoft.com/office/drawing/2014/main" id="{0CA662EB-F17F-183D-B62B-563606B37F67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39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22580B6F-5BA2-0B7B-6D5F-C1F391EBCB3A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0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422CA712-4B88-4FE1-5E5B-EE52CCD41C5B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1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F202E434-A5ED-858D-B1C2-3BEB8D789218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36" name="กลุ่ม 4">
                  <a:extLst>
                    <a:ext uri="{FF2B5EF4-FFF2-40B4-BE49-F238E27FC236}">
                      <a16:creationId xmlns:a16="http://schemas.microsoft.com/office/drawing/2014/main" id="{D7390B2A-3F61-3C10-B839-073CA690F326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37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4D6A5B9F-E01B-5C7B-9117-42E22AF72705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38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B6EDE226-C24D-04D4-F9A1-A5DC752DF20D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34" name="รูปแบบอิสระ: รูปร่าง 49">
                <a:extLst>
                  <a:ext uri="{FF2B5EF4-FFF2-40B4-BE49-F238E27FC236}">
                    <a16:creationId xmlns:a16="http://schemas.microsoft.com/office/drawing/2014/main" id="{DF9CDAE2-0C44-A9FE-201A-02897E1200BA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24" name="TextBox 7">
              <a:extLst>
                <a:ext uri="{FF2B5EF4-FFF2-40B4-BE49-F238E27FC236}">
                  <a16:creationId xmlns:a16="http://schemas.microsoft.com/office/drawing/2014/main" id="{62A72807-8CB4-392F-2072-612EFDE8665F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25" name="กลุ่ม 24">
              <a:extLst>
                <a:ext uri="{FF2B5EF4-FFF2-40B4-BE49-F238E27FC236}">
                  <a16:creationId xmlns:a16="http://schemas.microsoft.com/office/drawing/2014/main" id="{731E05C5-1995-4471-E972-C9FB4ACB5AF5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26" name="Group 7">
                <a:extLst>
                  <a:ext uri="{FF2B5EF4-FFF2-40B4-BE49-F238E27FC236}">
                    <a16:creationId xmlns:a16="http://schemas.microsoft.com/office/drawing/2014/main" id="{F2EA1954-4B42-CD35-E5EE-E4C1E29B950F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29" name="Freeform 8">
                  <a:extLst>
                    <a:ext uri="{FF2B5EF4-FFF2-40B4-BE49-F238E27FC236}">
                      <a16:creationId xmlns:a16="http://schemas.microsoft.com/office/drawing/2014/main" id="{DE2EFA0F-F218-26BD-07FC-4F23758FE3B6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  <p:sp>
              <p:nvSpPr>
                <p:cNvPr id="30" name="Freeform 9">
                  <a:extLst>
                    <a:ext uri="{FF2B5EF4-FFF2-40B4-BE49-F238E27FC236}">
                      <a16:creationId xmlns:a16="http://schemas.microsoft.com/office/drawing/2014/main" id="{64418BF3-DE75-DC0B-A826-3EDF6746726B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1" name="Freeform 10">
                  <a:extLst>
                    <a:ext uri="{FF2B5EF4-FFF2-40B4-BE49-F238E27FC236}">
                      <a16:creationId xmlns:a16="http://schemas.microsoft.com/office/drawing/2014/main" id="{3A5C3D6E-A0B8-ABB0-BAF4-6C1734D88B98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2" name="Freeform 12">
                  <a:extLst>
                    <a:ext uri="{FF2B5EF4-FFF2-40B4-BE49-F238E27FC236}">
                      <a16:creationId xmlns:a16="http://schemas.microsoft.com/office/drawing/2014/main" id="{E1DA3270-6269-4523-DB50-11967E75B71A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pic>
            <p:nvPicPr>
              <p:cNvPr id="27" name="Picture 24">
                <a:extLst>
                  <a:ext uri="{FF2B5EF4-FFF2-40B4-BE49-F238E27FC236}">
                    <a16:creationId xmlns:a16="http://schemas.microsoft.com/office/drawing/2014/main" id="{77F72B35-1EF5-8302-698D-103109C226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44815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แผนภูมิ 12">
            <a:extLst>
              <a:ext uri="{FF2B5EF4-FFF2-40B4-BE49-F238E27FC236}">
                <a16:creationId xmlns:a16="http://schemas.microsoft.com/office/drawing/2014/main" id="{0C0900E2-8509-616E-9E09-76A79C7E31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44440072"/>
              </p:ext>
            </p:extLst>
          </p:nvPr>
        </p:nvGraphicFramePr>
        <p:xfrm>
          <a:off x="284843" y="1471357"/>
          <a:ext cx="9590314" cy="3793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กล่องข้อความ 14">
            <a:extLst>
              <a:ext uri="{FF2B5EF4-FFF2-40B4-BE49-F238E27FC236}">
                <a16:creationId xmlns:a16="http://schemas.microsoft.com/office/drawing/2014/main" id="{A2980B4E-3250-3AD8-6C5D-95F2BCEA6976}"/>
              </a:ext>
            </a:extLst>
          </p:cNvPr>
          <p:cNvSpPr txBox="1"/>
          <p:nvPr/>
        </p:nvSpPr>
        <p:spPr>
          <a:xfrm>
            <a:off x="584282" y="723698"/>
            <a:ext cx="8991437" cy="8540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0000"/>
              </a:lnSpc>
            </a:pPr>
            <a:r>
              <a:rPr lang="th-TH" sz="15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2.1 ประกาศ</a:t>
            </a:r>
            <a:r>
              <a:rPr lang="th-TH" sz="15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คณะกรรมการบริหารกองทุนพัฒนาบทบาทสตรี เรื่อง มาตรการยกเลิก</a:t>
            </a:r>
            <a:br>
              <a:rPr lang="th-TH" sz="15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5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สัญญาค้ำประกันเงินกู้รายบุคคล และการปลดหนี้รายบุคคลของกองทุนพัฒนาบทบาทสตรี พ.ศ 2565</a:t>
            </a:r>
            <a:br>
              <a:rPr lang="th-TH" sz="15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5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ลูกหนี้เข้าร่วมมาตรการทั้งสิ้น </a:t>
            </a:r>
            <a:r>
              <a:rPr lang="th-TH" sz="15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513 </a:t>
            </a:r>
            <a:r>
              <a:rPr lang="th-TH" sz="15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 เป็นจำนวนเงินทั้งสิ้น </a:t>
            </a:r>
            <a:r>
              <a:rPr lang="th-TH" sz="15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12,126,659.14 บาท </a:t>
            </a:r>
            <a:endParaRPr lang="th-TH" sz="15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0" name="สี่เหลี่ยมผืนผ้ามุมมน 189"/>
          <p:cNvSpPr/>
          <p:nvPr/>
        </p:nvSpPr>
        <p:spPr>
          <a:xfrm>
            <a:off x="6890459" y="1578470"/>
            <a:ext cx="2984698" cy="358048"/>
          </a:xfrm>
          <a:prstGeom prst="roundRect">
            <a:avLst/>
          </a:prstGeom>
          <a:solidFill>
            <a:schemeClr val="accent2">
              <a:lumMod val="20000"/>
              <a:lumOff val="80000"/>
              <a:alpha val="69804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</a:t>
            </a:r>
            <a:r>
              <a:rPr lang="th-TH" sz="14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ณ วันที่ 17 สิงหาคม 2566</a:t>
            </a:r>
            <a:endParaRPr lang="th-TH" sz="140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3" name="TextBox 1"/>
          <p:cNvSpPr txBox="1"/>
          <p:nvPr/>
        </p:nvSpPr>
        <p:spPr>
          <a:xfrm>
            <a:off x="139779" y="4636944"/>
            <a:ext cx="889006" cy="330206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4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</a:t>
            </a:r>
            <a:endParaRPr lang="th-TH" sz="14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4" name="สี่เหลี่ยมผืนผ้ามุมมน 189"/>
          <p:cNvSpPr/>
          <p:nvPr/>
        </p:nvSpPr>
        <p:spPr>
          <a:xfrm>
            <a:off x="1292310" y="3967692"/>
            <a:ext cx="501766" cy="353584"/>
          </a:xfrm>
          <a:prstGeom prst="roundRect">
            <a:avLst/>
          </a:prstGeom>
          <a:solidFill>
            <a:schemeClr val="accent5">
              <a:lumMod val="20000"/>
              <a:lumOff val="80000"/>
              <a:alpha val="69804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9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ลดลง</a:t>
            </a:r>
          </a:p>
          <a:p>
            <a:pPr algn="ctr">
              <a:lnSpc>
                <a:spcPct val="120000"/>
              </a:lnSpc>
            </a:pPr>
            <a:r>
              <a:rPr lang="th-TH" sz="9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- 10</a:t>
            </a:r>
            <a:endParaRPr lang="th-TH" sz="90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5" name="สี่เหลี่ยมผืนผ้ามุมมน 189"/>
          <p:cNvSpPr/>
          <p:nvPr/>
        </p:nvSpPr>
        <p:spPr>
          <a:xfrm>
            <a:off x="2141317" y="4094610"/>
            <a:ext cx="516158" cy="398556"/>
          </a:xfrm>
          <a:prstGeom prst="roundRect">
            <a:avLst/>
          </a:prstGeom>
          <a:solidFill>
            <a:schemeClr val="accent5">
              <a:lumMod val="20000"/>
              <a:lumOff val="80000"/>
              <a:alpha val="69804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9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ลดลง- 3</a:t>
            </a:r>
            <a:endParaRPr lang="th-TH" sz="90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6" name="สี่เหลี่ยมผืนผ้ามุมมน 189"/>
          <p:cNvSpPr/>
          <p:nvPr/>
        </p:nvSpPr>
        <p:spPr>
          <a:xfrm>
            <a:off x="2558005" y="3185901"/>
            <a:ext cx="641461" cy="411634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9804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9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เพิ่มขึ้น</a:t>
            </a:r>
          </a:p>
          <a:p>
            <a:pPr algn="ctr">
              <a:lnSpc>
                <a:spcPct val="120000"/>
              </a:lnSpc>
            </a:pPr>
            <a:r>
              <a:rPr lang="th-TH" sz="9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+ 30</a:t>
            </a:r>
            <a:endParaRPr lang="th-TH" sz="90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7" name="สี่เหลี่ยมผืนผ้ามุมมน 189"/>
          <p:cNvSpPr/>
          <p:nvPr/>
        </p:nvSpPr>
        <p:spPr>
          <a:xfrm>
            <a:off x="3571875" y="3795011"/>
            <a:ext cx="514349" cy="367414"/>
          </a:xfrm>
          <a:prstGeom prst="roundRect">
            <a:avLst/>
          </a:prstGeom>
          <a:solidFill>
            <a:schemeClr val="accent5">
              <a:lumMod val="20000"/>
              <a:lumOff val="80000"/>
              <a:alpha val="69804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9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ลดลง</a:t>
            </a:r>
          </a:p>
          <a:p>
            <a:pPr algn="ctr">
              <a:lnSpc>
                <a:spcPct val="120000"/>
              </a:lnSpc>
            </a:pPr>
            <a:r>
              <a:rPr lang="th-TH" sz="9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- 28</a:t>
            </a:r>
            <a:endParaRPr lang="th-TH" sz="90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8" name="สี่เหลี่ยมผืนผ้ามุมมน 189"/>
          <p:cNvSpPr/>
          <p:nvPr/>
        </p:nvSpPr>
        <p:spPr>
          <a:xfrm>
            <a:off x="4282634" y="3211839"/>
            <a:ext cx="602244" cy="419330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9804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9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เพิ่มขึ้น</a:t>
            </a:r>
          </a:p>
          <a:p>
            <a:pPr algn="ctr">
              <a:lnSpc>
                <a:spcPct val="120000"/>
              </a:lnSpc>
            </a:pPr>
            <a:r>
              <a:rPr lang="th-TH" sz="9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+ 17</a:t>
            </a:r>
          </a:p>
        </p:txBody>
      </p:sp>
      <p:sp>
        <p:nvSpPr>
          <p:cNvPr id="49" name="สี่เหลี่ยมผืนผ้ามุมมน 189"/>
          <p:cNvSpPr/>
          <p:nvPr/>
        </p:nvSpPr>
        <p:spPr>
          <a:xfrm>
            <a:off x="5324007" y="3813699"/>
            <a:ext cx="540016" cy="390246"/>
          </a:xfrm>
          <a:prstGeom prst="roundRect">
            <a:avLst/>
          </a:prstGeom>
          <a:solidFill>
            <a:schemeClr val="accent5">
              <a:lumMod val="20000"/>
              <a:lumOff val="80000"/>
              <a:alpha val="69804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9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ลดลง</a:t>
            </a:r>
          </a:p>
          <a:p>
            <a:pPr algn="ctr">
              <a:lnSpc>
                <a:spcPct val="120000"/>
              </a:lnSpc>
            </a:pPr>
            <a:r>
              <a:rPr lang="th-TH" sz="9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- 7</a:t>
            </a:r>
          </a:p>
        </p:txBody>
      </p:sp>
      <p:sp>
        <p:nvSpPr>
          <p:cNvPr id="50" name="สี่เหลี่ยมผืนผ้ามุมมน 189"/>
          <p:cNvSpPr/>
          <p:nvPr/>
        </p:nvSpPr>
        <p:spPr>
          <a:xfrm>
            <a:off x="5864023" y="2586370"/>
            <a:ext cx="603534" cy="321091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9804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9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เพิ่มขึ้น</a:t>
            </a:r>
          </a:p>
          <a:p>
            <a:pPr algn="ctr">
              <a:lnSpc>
                <a:spcPct val="120000"/>
              </a:lnSpc>
            </a:pPr>
            <a:r>
              <a:rPr lang="th-TH" sz="9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+ 52</a:t>
            </a:r>
          </a:p>
        </p:txBody>
      </p:sp>
      <p:sp>
        <p:nvSpPr>
          <p:cNvPr id="51" name="สี่เหลี่ยมผืนผ้ามุมมน 189"/>
          <p:cNvSpPr/>
          <p:nvPr/>
        </p:nvSpPr>
        <p:spPr>
          <a:xfrm>
            <a:off x="6574421" y="1993839"/>
            <a:ext cx="620668" cy="331598"/>
          </a:xfrm>
          <a:prstGeom prst="roundRect">
            <a:avLst/>
          </a:prstGeom>
          <a:solidFill>
            <a:schemeClr val="accent1">
              <a:lumMod val="20000"/>
              <a:lumOff val="80000"/>
              <a:alpha val="69804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9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เพิ่มขึ้น</a:t>
            </a:r>
          </a:p>
          <a:p>
            <a:pPr algn="ctr">
              <a:lnSpc>
                <a:spcPct val="120000"/>
              </a:lnSpc>
            </a:pPr>
            <a:r>
              <a:rPr lang="th-TH" sz="9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+ 18</a:t>
            </a:r>
          </a:p>
        </p:txBody>
      </p:sp>
      <p:sp>
        <p:nvSpPr>
          <p:cNvPr id="52" name="สี่เหลี่ยมผืนผ้ามุมมน 189"/>
          <p:cNvSpPr/>
          <p:nvPr/>
        </p:nvSpPr>
        <p:spPr>
          <a:xfrm>
            <a:off x="7592992" y="2586370"/>
            <a:ext cx="530634" cy="321091"/>
          </a:xfrm>
          <a:prstGeom prst="roundRect">
            <a:avLst/>
          </a:prstGeom>
          <a:solidFill>
            <a:schemeClr val="accent5">
              <a:lumMod val="20000"/>
              <a:lumOff val="80000"/>
              <a:alpha val="69804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9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ลดลง</a:t>
            </a:r>
          </a:p>
          <a:p>
            <a:pPr algn="ctr">
              <a:lnSpc>
                <a:spcPct val="120000"/>
              </a:lnSpc>
            </a:pPr>
            <a:r>
              <a:rPr lang="th-TH" sz="9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- 36</a:t>
            </a:r>
          </a:p>
        </p:txBody>
      </p:sp>
      <p:sp>
        <p:nvSpPr>
          <p:cNvPr id="53" name="สี่เหลี่ยมผืนผ้ามุมมน 189"/>
          <p:cNvSpPr/>
          <p:nvPr/>
        </p:nvSpPr>
        <p:spPr>
          <a:xfrm>
            <a:off x="8599990" y="3185901"/>
            <a:ext cx="525852" cy="411634"/>
          </a:xfrm>
          <a:prstGeom prst="roundRect">
            <a:avLst/>
          </a:prstGeom>
          <a:solidFill>
            <a:schemeClr val="accent5">
              <a:lumMod val="20000"/>
              <a:lumOff val="80000"/>
              <a:alpha val="69804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th-TH" sz="9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ลดลง</a:t>
            </a:r>
          </a:p>
          <a:p>
            <a:pPr algn="ctr">
              <a:lnSpc>
                <a:spcPct val="120000"/>
              </a:lnSpc>
            </a:pPr>
            <a:r>
              <a:rPr lang="th-TH" sz="9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- 13</a:t>
            </a:r>
          </a:p>
        </p:txBody>
      </p:sp>
      <p:grpSp>
        <p:nvGrpSpPr>
          <p:cNvPr id="54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23581" y="299"/>
            <a:ext cx="10193050" cy="575427"/>
            <a:chOff x="-29746" y="-164554"/>
            <a:chExt cx="9173747" cy="517884"/>
          </a:xfrm>
        </p:grpSpPr>
        <p:sp>
          <p:nvSpPr>
            <p:cNvPr id="55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56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</p:grpSp>
      <p:sp>
        <p:nvSpPr>
          <p:cNvPr id="42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109445" y="94518"/>
            <a:ext cx="9941110" cy="37703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4.6 </a:t>
            </a: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รายงานผลการดำเนินงานตามประกาศคณะกรรมการบริหารกองทุนพัฒนาบทบาท</a:t>
            </a: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สตรีให้</a:t>
            </a: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ความช่วยเหลือและบรรเทาความเดือดร้อนให้แก่ลูกหนี้</a:t>
            </a:r>
          </a:p>
          <a:p>
            <a:pPr algn="ctr">
              <a:lnSpc>
                <a:spcPct val="120000"/>
              </a:lnSpc>
            </a:pPr>
            <a:endParaRPr lang="en-GB" sz="1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57" name="กลุ่ม 21">
            <a:extLst>
              <a:ext uri="{FF2B5EF4-FFF2-40B4-BE49-F238E27FC236}">
                <a16:creationId xmlns:a16="http://schemas.microsoft.com/office/drawing/2014/main" id="{2DEADD02-2B72-F6BD-C64A-1080791A8E66}"/>
              </a:ext>
            </a:extLst>
          </p:cNvPr>
          <p:cNvGrpSpPr/>
          <p:nvPr/>
        </p:nvGrpSpPr>
        <p:grpSpPr>
          <a:xfrm>
            <a:off x="-23585" y="5154909"/>
            <a:ext cx="10183585" cy="694389"/>
            <a:chOff x="-23585" y="5154909"/>
            <a:chExt cx="10183585" cy="694389"/>
          </a:xfrm>
        </p:grpSpPr>
        <p:grpSp>
          <p:nvGrpSpPr>
            <p:cNvPr id="58" name="Group 47">
              <a:extLst>
                <a:ext uri="{FF2B5EF4-FFF2-40B4-BE49-F238E27FC236}">
                  <a16:creationId xmlns:a16="http://schemas.microsoft.com/office/drawing/2014/main" id="{A134BE30-2D9F-6546-5A1F-05DFA4393879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67" name="กลุ่ม 1">
                <a:extLst>
                  <a:ext uri="{FF2B5EF4-FFF2-40B4-BE49-F238E27FC236}">
                    <a16:creationId xmlns:a16="http://schemas.microsoft.com/office/drawing/2014/main" id="{0DB4F9FC-28AE-E5EE-98AB-E02A47C599F3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69" name="กลุ่ม 7">
                  <a:extLst>
                    <a:ext uri="{FF2B5EF4-FFF2-40B4-BE49-F238E27FC236}">
                      <a16:creationId xmlns:a16="http://schemas.microsoft.com/office/drawing/2014/main" id="{0CA662EB-F17F-183D-B62B-563606B37F67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73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22580B6F-5BA2-0B7B-6D5F-C1F391EBCB3A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74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422CA712-4B88-4FE1-5E5B-EE52CCD41C5B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75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F202E434-A5ED-858D-B1C2-3BEB8D789218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70" name="กลุ่ม 4">
                  <a:extLst>
                    <a:ext uri="{FF2B5EF4-FFF2-40B4-BE49-F238E27FC236}">
                      <a16:creationId xmlns:a16="http://schemas.microsoft.com/office/drawing/2014/main" id="{D7390B2A-3F61-3C10-B839-073CA690F326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71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4D6A5B9F-E01B-5C7B-9117-42E22AF72705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72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B6EDE226-C24D-04D4-F9A1-A5DC752DF20D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68" name="รูปแบบอิสระ: รูปร่าง 49">
                <a:extLst>
                  <a:ext uri="{FF2B5EF4-FFF2-40B4-BE49-F238E27FC236}">
                    <a16:creationId xmlns:a16="http://schemas.microsoft.com/office/drawing/2014/main" id="{DF9CDAE2-0C44-A9FE-201A-02897E1200BA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59" name="TextBox 7">
              <a:extLst>
                <a:ext uri="{FF2B5EF4-FFF2-40B4-BE49-F238E27FC236}">
                  <a16:creationId xmlns:a16="http://schemas.microsoft.com/office/drawing/2014/main" id="{62A72807-8CB4-392F-2072-612EFDE8665F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60" name="กลุ่ม 24">
              <a:extLst>
                <a:ext uri="{FF2B5EF4-FFF2-40B4-BE49-F238E27FC236}">
                  <a16:creationId xmlns:a16="http://schemas.microsoft.com/office/drawing/2014/main" id="{731E05C5-1995-4471-E972-C9FB4ACB5AF5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61" name="Group 7">
                <a:extLst>
                  <a:ext uri="{FF2B5EF4-FFF2-40B4-BE49-F238E27FC236}">
                    <a16:creationId xmlns:a16="http://schemas.microsoft.com/office/drawing/2014/main" id="{F2EA1954-4B42-CD35-E5EE-E4C1E29B950F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63" name="Freeform 8">
                  <a:extLst>
                    <a:ext uri="{FF2B5EF4-FFF2-40B4-BE49-F238E27FC236}">
                      <a16:creationId xmlns:a16="http://schemas.microsoft.com/office/drawing/2014/main" id="{DE2EFA0F-F218-26BD-07FC-4F23758FE3B6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  <p:sp>
              <p:nvSpPr>
                <p:cNvPr id="64" name="Freeform 9">
                  <a:extLst>
                    <a:ext uri="{FF2B5EF4-FFF2-40B4-BE49-F238E27FC236}">
                      <a16:creationId xmlns:a16="http://schemas.microsoft.com/office/drawing/2014/main" id="{64418BF3-DE75-DC0B-A826-3EDF6746726B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65" name="Freeform 10">
                  <a:extLst>
                    <a:ext uri="{FF2B5EF4-FFF2-40B4-BE49-F238E27FC236}">
                      <a16:creationId xmlns:a16="http://schemas.microsoft.com/office/drawing/2014/main" id="{3A5C3D6E-A0B8-ABB0-BAF4-6C1734D88B98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66" name="Freeform 12">
                  <a:extLst>
                    <a:ext uri="{FF2B5EF4-FFF2-40B4-BE49-F238E27FC236}">
                      <a16:creationId xmlns:a16="http://schemas.microsoft.com/office/drawing/2014/main" id="{E1DA3270-6269-4523-DB50-11967E75B71A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pic>
            <p:nvPicPr>
              <p:cNvPr id="62" name="Picture 24">
                <a:extLst>
                  <a:ext uri="{FF2B5EF4-FFF2-40B4-BE49-F238E27FC236}">
                    <a16:creationId xmlns:a16="http://schemas.microsoft.com/office/drawing/2014/main" id="{77F72B35-1EF5-8302-698D-103109C226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6577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C2509-DECD-FF18-A68A-2AC2E01EDF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444" y="815753"/>
            <a:ext cx="8763000" cy="1114770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th-TH" sz="15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2.2 </a:t>
            </a:r>
            <a:r>
              <a:rPr lang="th-TH" sz="15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ประกาศคณะกรรมการบริหารกองทุนพัฒนาบทบาทสตรี เรื่อง หลักเกณฑ์ วิธีการ และเงื่อนไข</a:t>
            </a:r>
            <a:br>
              <a:rPr lang="th-TH" sz="15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5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เกี่ยวกับการลดอัตราดอกเบี้ยเงินกู้และอัตราดอกเบี้ยผิดนัด</a:t>
            </a:r>
            <a:br>
              <a:rPr lang="th-TH" sz="15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5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 </a:t>
            </a:r>
            <a:r>
              <a:rPr lang="th-TH" sz="15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พ.ศ. 2563 </a:t>
            </a:r>
            <a:endParaRPr lang="en-US" sz="15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5" name="สี่เหลี่ยมผืนผ้ามุมมน 189"/>
          <p:cNvSpPr/>
          <p:nvPr/>
        </p:nvSpPr>
        <p:spPr>
          <a:xfrm>
            <a:off x="6051583" y="2130758"/>
            <a:ext cx="2984698" cy="358048"/>
          </a:xfrm>
          <a:prstGeom prst="roundRect">
            <a:avLst/>
          </a:prstGeom>
          <a:solidFill>
            <a:schemeClr val="accent2">
              <a:lumMod val="20000"/>
              <a:lumOff val="80000"/>
              <a:alpha val="69804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</a:t>
            </a:r>
            <a:r>
              <a:rPr lang="th-TH" sz="14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ณ วันที่ 17 สิงหาคม 2566</a:t>
            </a:r>
            <a:endParaRPr lang="th-TH" sz="140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38" name="Table 5">
            <a:extLst>
              <a:ext uri="{FF2B5EF4-FFF2-40B4-BE49-F238E27FC236}">
                <a16:creationId xmlns:a16="http://schemas.microsoft.com/office/drawing/2014/main" id="{77080724-0CAC-EE56-183D-5B239514B6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214026"/>
              </p:ext>
            </p:extLst>
          </p:nvPr>
        </p:nvGraphicFramePr>
        <p:xfrm>
          <a:off x="1435940" y="2584400"/>
          <a:ext cx="7465808" cy="970364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732904">
                  <a:extLst>
                    <a:ext uri="{9D8B030D-6E8A-4147-A177-3AD203B41FA5}">
                      <a16:colId xmlns:a16="http://schemas.microsoft.com/office/drawing/2014/main" val="2283681804"/>
                    </a:ext>
                  </a:extLst>
                </a:gridCol>
                <a:gridCol w="3732904">
                  <a:extLst>
                    <a:ext uri="{9D8B030D-6E8A-4147-A177-3AD203B41FA5}">
                      <a16:colId xmlns:a16="http://schemas.microsoft.com/office/drawing/2014/main" val="2764421394"/>
                    </a:ext>
                  </a:extLst>
                </a:gridCol>
              </a:tblGrid>
              <a:tr h="4851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ลูกหนี้ขอเข้าร่วมมาตรการ (โครงการ)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th-TH" sz="18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จำนวนเงินที่ได้รับชำระคืน (บาท)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902492"/>
                  </a:ext>
                </a:extLst>
              </a:tr>
              <a:tr h="4851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2,097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EE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Calibri" panose="020F0502020204030204" pitchFamily="34" charset="0"/>
                          <a:cs typeface="Chulabhorn Likit Text" panose="00000500000000000000" pitchFamily="50" charset="-34"/>
                        </a:rPr>
                        <a:t>29,266,745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DEE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357520"/>
                  </a:ext>
                </a:extLst>
              </a:tr>
            </a:tbl>
          </a:graphicData>
        </a:graphic>
      </p:graphicFrame>
      <p:grpSp>
        <p:nvGrpSpPr>
          <p:cNvPr id="59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23581" y="299"/>
            <a:ext cx="10193050" cy="575427"/>
            <a:chOff x="-29746" y="-164554"/>
            <a:chExt cx="9173747" cy="517884"/>
          </a:xfrm>
        </p:grpSpPr>
        <p:sp>
          <p:nvSpPr>
            <p:cNvPr id="60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61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</p:grpSp>
      <p:grpSp>
        <p:nvGrpSpPr>
          <p:cNvPr id="62" name="กลุ่ม 21">
            <a:extLst>
              <a:ext uri="{FF2B5EF4-FFF2-40B4-BE49-F238E27FC236}">
                <a16:creationId xmlns:a16="http://schemas.microsoft.com/office/drawing/2014/main" id="{2DEADD02-2B72-F6BD-C64A-1080791A8E66}"/>
              </a:ext>
            </a:extLst>
          </p:cNvPr>
          <p:cNvGrpSpPr/>
          <p:nvPr/>
        </p:nvGrpSpPr>
        <p:grpSpPr>
          <a:xfrm>
            <a:off x="-23585" y="5154909"/>
            <a:ext cx="10183585" cy="694389"/>
            <a:chOff x="-23585" y="5154909"/>
            <a:chExt cx="10183585" cy="694389"/>
          </a:xfrm>
        </p:grpSpPr>
        <p:grpSp>
          <p:nvGrpSpPr>
            <p:cNvPr id="63" name="Group 47">
              <a:extLst>
                <a:ext uri="{FF2B5EF4-FFF2-40B4-BE49-F238E27FC236}">
                  <a16:creationId xmlns:a16="http://schemas.microsoft.com/office/drawing/2014/main" id="{A134BE30-2D9F-6546-5A1F-05DFA4393879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72" name="กลุ่ม 1">
                <a:extLst>
                  <a:ext uri="{FF2B5EF4-FFF2-40B4-BE49-F238E27FC236}">
                    <a16:creationId xmlns:a16="http://schemas.microsoft.com/office/drawing/2014/main" id="{0DB4F9FC-28AE-E5EE-98AB-E02A47C599F3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74" name="กลุ่ม 7">
                  <a:extLst>
                    <a:ext uri="{FF2B5EF4-FFF2-40B4-BE49-F238E27FC236}">
                      <a16:creationId xmlns:a16="http://schemas.microsoft.com/office/drawing/2014/main" id="{0CA662EB-F17F-183D-B62B-563606B37F67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78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22580B6F-5BA2-0B7B-6D5F-C1F391EBCB3A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79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422CA712-4B88-4FE1-5E5B-EE52CCD41C5B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80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F202E434-A5ED-858D-B1C2-3BEB8D789218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75" name="กลุ่ม 4">
                  <a:extLst>
                    <a:ext uri="{FF2B5EF4-FFF2-40B4-BE49-F238E27FC236}">
                      <a16:creationId xmlns:a16="http://schemas.microsoft.com/office/drawing/2014/main" id="{D7390B2A-3F61-3C10-B839-073CA690F326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76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4D6A5B9F-E01B-5C7B-9117-42E22AF72705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77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B6EDE226-C24D-04D4-F9A1-A5DC752DF20D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73" name="รูปแบบอิสระ: รูปร่าง 49">
                <a:extLst>
                  <a:ext uri="{FF2B5EF4-FFF2-40B4-BE49-F238E27FC236}">
                    <a16:creationId xmlns:a16="http://schemas.microsoft.com/office/drawing/2014/main" id="{DF9CDAE2-0C44-A9FE-201A-02897E1200BA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64" name="TextBox 7">
              <a:extLst>
                <a:ext uri="{FF2B5EF4-FFF2-40B4-BE49-F238E27FC236}">
                  <a16:creationId xmlns:a16="http://schemas.microsoft.com/office/drawing/2014/main" id="{62A72807-8CB4-392F-2072-612EFDE8665F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65" name="กลุ่ม 24">
              <a:extLst>
                <a:ext uri="{FF2B5EF4-FFF2-40B4-BE49-F238E27FC236}">
                  <a16:creationId xmlns:a16="http://schemas.microsoft.com/office/drawing/2014/main" id="{731E05C5-1995-4471-E972-C9FB4ACB5AF5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66" name="Group 7">
                <a:extLst>
                  <a:ext uri="{FF2B5EF4-FFF2-40B4-BE49-F238E27FC236}">
                    <a16:creationId xmlns:a16="http://schemas.microsoft.com/office/drawing/2014/main" id="{F2EA1954-4B42-CD35-E5EE-E4C1E29B950F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68" name="Freeform 8">
                  <a:extLst>
                    <a:ext uri="{FF2B5EF4-FFF2-40B4-BE49-F238E27FC236}">
                      <a16:creationId xmlns:a16="http://schemas.microsoft.com/office/drawing/2014/main" id="{DE2EFA0F-F218-26BD-07FC-4F23758FE3B6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  <p:sp>
              <p:nvSpPr>
                <p:cNvPr id="69" name="Freeform 9">
                  <a:extLst>
                    <a:ext uri="{FF2B5EF4-FFF2-40B4-BE49-F238E27FC236}">
                      <a16:creationId xmlns:a16="http://schemas.microsoft.com/office/drawing/2014/main" id="{64418BF3-DE75-DC0B-A826-3EDF6746726B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70" name="Freeform 10">
                  <a:extLst>
                    <a:ext uri="{FF2B5EF4-FFF2-40B4-BE49-F238E27FC236}">
                      <a16:creationId xmlns:a16="http://schemas.microsoft.com/office/drawing/2014/main" id="{3A5C3D6E-A0B8-ABB0-BAF4-6C1734D88B98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71" name="Freeform 12">
                  <a:extLst>
                    <a:ext uri="{FF2B5EF4-FFF2-40B4-BE49-F238E27FC236}">
                      <a16:creationId xmlns:a16="http://schemas.microsoft.com/office/drawing/2014/main" id="{E1DA3270-6269-4523-DB50-11967E75B71A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pic>
            <p:nvPicPr>
              <p:cNvPr id="67" name="Picture 24">
                <a:extLst>
                  <a:ext uri="{FF2B5EF4-FFF2-40B4-BE49-F238E27FC236}">
                    <a16:creationId xmlns:a16="http://schemas.microsoft.com/office/drawing/2014/main" id="{77F72B35-1EF5-8302-698D-103109C226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  <p:sp>
        <p:nvSpPr>
          <p:cNvPr id="81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109445" y="94518"/>
            <a:ext cx="9941110" cy="37703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4.6 </a:t>
            </a: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รายงานผลการดำเนินงานตามประกาศคณะกรรมการบริหารกองทุนพัฒนาบทบาท</a:t>
            </a: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สตรีให้</a:t>
            </a: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ความช่วยเหลือและบรรเทาความเดือดร้อนให้แก่ลูกหนี้</a:t>
            </a:r>
          </a:p>
          <a:p>
            <a:pPr algn="ctr">
              <a:lnSpc>
                <a:spcPct val="120000"/>
              </a:lnSpc>
            </a:pPr>
            <a:endParaRPr lang="en-GB" sz="1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4594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EF06003F-0E28-2EBD-FFFF-EBCE0C38423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8618470"/>
              </p:ext>
            </p:extLst>
          </p:nvPr>
        </p:nvGraphicFramePr>
        <p:xfrm>
          <a:off x="698500" y="1360306"/>
          <a:ext cx="8763000" cy="39183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Rectangle 2"/>
          <p:cNvSpPr/>
          <p:nvPr/>
        </p:nvSpPr>
        <p:spPr>
          <a:xfrm>
            <a:off x="7255428" y="4874817"/>
            <a:ext cx="2653290" cy="3077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none" anchor="ctr">
            <a:spAutoFit/>
          </a:bodyPr>
          <a:lstStyle/>
          <a:p>
            <a:r>
              <a:rPr lang="th-TH" sz="14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</a:t>
            </a:r>
            <a:r>
              <a:rPr lang="th-TH" sz="14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17 สิงหาคม </a:t>
            </a:r>
            <a:r>
              <a:rPr lang="th-TH" sz="14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  <a:endParaRPr lang="th-TH" sz="1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D23196-60D8-FF7B-D452-5FDCCFD0E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500" y="819747"/>
            <a:ext cx="9207500" cy="598594"/>
          </a:xfrm>
        </p:spPr>
        <p:txBody>
          <a:bodyPr>
            <a:noAutofit/>
          </a:bodyPr>
          <a:lstStyle/>
          <a:p>
            <a:pPr algn="ctr">
              <a:lnSpc>
                <a:spcPct val="120000"/>
              </a:lnSpc>
            </a:pPr>
            <a:r>
              <a:rPr lang="th-TH" sz="14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2.3 </a:t>
            </a:r>
            <a:r>
              <a:rPr lang="th-TH" sz="14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ประกาศคณะกรรมการบริหารกองทุนพัฒนาบทบาทสตรี เรื่อง หลักเกณฑ์ วิธีการ และเงื่อนไข</a:t>
            </a:r>
            <a:br>
              <a:rPr lang="th-TH" sz="14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4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เกี่ยวกับการลดอัตราดอกเบี้ยเงินกู้และอัตราดอกเบี้ยผิดนัดกองทุนพัฒนาบทบาทสตรี พ.ศ. 2566 </a:t>
            </a:r>
            <a:endParaRPr lang="en-US" sz="14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6" name="กล่องข้อความ 1"/>
          <p:cNvSpPr txBox="1"/>
          <p:nvPr/>
        </p:nvSpPr>
        <p:spPr>
          <a:xfrm>
            <a:off x="4595769" y="3039145"/>
            <a:ext cx="608564" cy="4387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th-TH" sz="10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เพิ่มขึ้น</a:t>
            </a:r>
          </a:p>
          <a:p>
            <a:pPr algn="ctr">
              <a:lnSpc>
                <a:spcPct val="120000"/>
              </a:lnSpc>
            </a:pPr>
            <a:r>
              <a:rPr lang="th-TH" sz="10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+ </a:t>
            </a:r>
            <a:r>
              <a:rPr lang="th-TH" sz="1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7</a:t>
            </a:r>
          </a:p>
        </p:txBody>
      </p:sp>
      <p:grpSp>
        <p:nvGrpSpPr>
          <p:cNvPr id="39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23581" y="299"/>
            <a:ext cx="10193050" cy="575427"/>
            <a:chOff x="-29746" y="-164554"/>
            <a:chExt cx="9173747" cy="517884"/>
          </a:xfrm>
        </p:grpSpPr>
        <p:sp>
          <p:nvSpPr>
            <p:cNvPr id="40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41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</p:grpSp>
      <p:grpSp>
        <p:nvGrpSpPr>
          <p:cNvPr id="42" name="กลุ่ม 21">
            <a:extLst>
              <a:ext uri="{FF2B5EF4-FFF2-40B4-BE49-F238E27FC236}">
                <a16:creationId xmlns:a16="http://schemas.microsoft.com/office/drawing/2014/main" id="{2DEADD02-2B72-F6BD-C64A-1080791A8E66}"/>
              </a:ext>
            </a:extLst>
          </p:cNvPr>
          <p:cNvGrpSpPr/>
          <p:nvPr/>
        </p:nvGrpSpPr>
        <p:grpSpPr>
          <a:xfrm>
            <a:off x="-23585" y="5154909"/>
            <a:ext cx="10183585" cy="694389"/>
            <a:chOff x="-23585" y="5154909"/>
            <a:chExt cx="10183585" cy="694389"/>
          </a:xfrm>
        </p:grpSpPr>
        <p:grpSp>
          <p:nvGrpSpPr>
            <p:cNvPr id="43" name="Group 47">
              <a:extLst>
                <a:ext uri="{FF2B5EF4-FFF2-40B4-BE49-F238E27FC236}">
                  <a16:creationId xmlns:a16="http://schemas.microsoft.com/office/drawing/2014/main" id="{A134BE30-2D9F-6546-5A1F-05DFA4393879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52" name="กลุ่ม 1">
                <a:extLst>
                  <a:ext uri="{FF2B5EF4-FFF2-40B4-BE49-F238E27FC236}">
                    <a16:creationId xmlns:a16="http://schemas.microsoft.com/office/drawing/2014/main" id="{0DB4F9FC-28AE-E5EE-98AB-E02A47C599F3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54" name="กลุ่ม 7">
                  <a:extLst>
                    <a:ext uri="{FF2B5EF4-FFF2-40B4-BE49-F238E27FC236}">
                      <a16:creationId xmlns:a16="http://schemas.microsoft.com/office/drawing/2014/main" id="{0CA662EB-F17F-183D-B62B-563606B37F67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58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22580B6F-5BA2-0B7B-6D5F-C1F391EBCB3A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59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422CA712-4B88-4FE1-5E5B-EE52CCD41C5B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60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F202E434-A5ED-858D-B1C2-3BEB8D789218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55" name="กลุ่ม 4">
                  <a:extLst>
                    <a:ext uri="{FF2B5EF4-FFF2-40B4-BE49-F238E27FC236}">
                      <a16:creationId xmlns:a16="http://schemas.microsoft.com/office/drawing/2014/main" id="{D7390B2A-3F61-3C10-B839-073CA690F326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56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4D6A5B9F-E01B-5C7B-9117-42E22AF72705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57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B6EDE226-C24D-04D4-F9A1-A5DC752DF20D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53" name="รูปแบบอิสระ: รูปร่าง 49">
                <a:extLst>
                  <a:ext uri="{FF2B5EF4-FFF2-40B4-BE49-F238E27FC236}">
                    <a16:creationId xmlns:a16="http://schemas.microsoft.com/office/drawing/2014/main" id="{DF9CDAE2-0C44-A9FE-201A-02897E1200BA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44" name="TextBox 7">
              <a:extLst>
                <a:ext uri="{FF2B5EF4-FFF2-40B4-BE49-F238E27FC236}">
                  <a16:creationId xmlns:a16="http://schemas.microsoft.com/office/drawing/2014/main" id="{62A72807-8CB4-392F-2072-612EFDE8665F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45" name="กลุ่ม 24">
              <a:extLst>
                <a:ext uri="{FF2B5EF4-FFF2-40B4-BE49-F238E27FC236}">
                  <a16:creationId xmlns:a16="http://schemas.microsoft.com/office/drawing/2014/main" id="{731E05C5-1995-4471-E972-C9FB4ACB5AF5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46" name="Group 7">
                <a:extLst>
                  <a:ext uri="{FF2B5EF4-FFF2-40B4-BE49-F238E27FC236}">
                    <a16:creationId xmlns:a16="http://schemas.microsoft.com/office/drawing/2014/main" id="{F2EA1954-4B42-CD35-E5EE-E4C1E29B950F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48" name="Freeform 8">
                  <a:extLst>
                    <a:ext uri="{FF2B5EF4-FFF2-40B4-BE49-F238E27FC236}">
                      <a16:creationId xmlns:a16="http://schemas.microsoft.com/office/drawing/2014/main" id="{DE2EFA0F-F218-26BD-07FC-4F23758FE3B6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  <p:sp>
              <p:nvSpPr>
                <p:cNvPr id="49" name="Freeform 9">
                  <a:extLst>
                    <a:ext uri="{FF2B5EF4-FFF2-40B4-BE49-F238E27FC236}">
                      <a16:creationId xmlns:a16="http://schemas.microsoft.com/office/drawing/2014/main" id="{64418BF3-DE75-DC0B-A826-3EDF6746726B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50" name="Freeform 10">
                  <a:extLst>
                    <a:ext uri="{FF2B5EF4-FFF2-40B4-BE49-F238E27FC236}">
                      <a16:creationId xmlns:a16="http://schemas.microsoft.com/office/drawing/2014/main" id="{3A5C3D6E-A0B8-ABB0-BAF4-6C1734D88B98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51" name="Freeform 12">
                  <a:extLst>
                    <a:ext uri="{FF2B5EF4-FFF2-40B4-BE49-F238E27FC236}">
                      <a16:creationId xmlns:a16="http://schemas.microsoft.com/office/drawing/2014/main" id="{E1DA3270-6269-4523-DB50-11967E75B71A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pic>
            <p:nvPicPr>
              <p:cNvPr id="47" name="Picture 24">
                <a:extLst>
                  <a:ext uri="{FF2B5EF4-FFF2-40B4-BE49-F238E27FC236}">
                    <a16:creationId xmlns:a16="http://schemas.microsoft.com/office/drawing/2014/main" id="{77F72B35-1EF5-8302-698D-103109C226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  <p:sp>
        <p:nvSpPr>
          <p:cNvPr id="61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109445" y="94518"/>
            <a:ext cx="9941110" cy="37703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20000"/>
              </a:lnSpc>
            </a:pP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4.6 </a:t>
            </a: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รายงานผลการดำเนินงานตามประกาศคณะกรรมการบริหารกองทุนพัฒนาบทบาท</a:t>
            </a:r>
            <a:r>
              <a:rPr lang="th-TH" sz="1200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สตรีให้</a:t>
            </a:r>
            <a:r>
              <a:rPr lang="th-TH" sz="12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ความช่วยเหลือและบรรเทาความเดือดร้อนให้แก่ลูกหนี้</a:t>
            </a:r>
          </a:p>
          <a:p>
            <a:pPr algn="ctr">
              <a:lnSpc>
                <a:spcPct val="120000"/>
              </a:lnSpc>
            </a:pPr>
            <a:endParaRPr lang="en-GB" sz="16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62" name="กล่องข้อความ 1"/>
          <p:cNvSpPr txBox="1"/>
          <p:nvPr/>
        </p:nvSpPr>
        <p:spPr>
          <a:xfrm>
            <a:off x="6020870" y="3253518"/>
            <a:ext cx="608564" cy="4387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th-TH" sz="10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เพิ่มขึ้น</a:t>
            </a:r>
          </a:p>
          <a:p>
            <a:pPr algn="ctr">
              <a:lnSpc>
                <a:spcPct val="120000"/>
              </a:lnSpc>
            </a:pPr>
            <a:r>
              <a:rPr lang="th-TH" sz="10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+ </a:t>
            </a:r>
            <a:r>
              <a:rPr lang="th-TH" sz="1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</a:t>
            </a:r>
          </a:p>
        </p:txBody>
      </p:sp>
      <p:sp>
        <p:nvSpPr>
          <p:cNvPr id="63" name="กล่องข้อความ 1"/>
          <p:cNvSpPr txBox="1"/>
          <p:nvPr/>
        </p:nvSpPr>
        <p:spPr>
          <a:xfrm>
            <a:off x="8253714" y="2759652"/>
            <a:ext cx="608564" cy="4387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th-TH" sz="10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เพิ่มขึ้น</a:t>
            </a:r>
          </a:p>
          <a:p>
            <a:pPr algn="ctr">
              <a:lnSpc>
                <a:spcPct val="120000"/>
              </a:lnSpc>
            </a:pPr>
            <a:r>
              <a:rPr lang="th-TH" sz="10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+ 22</a:t>
            </a:r>
            <a:endParaRPr lang="th-TH" sz="10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6776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690787" y="2498600"/>
            <a:ext cx="6764313" cy="4693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th-TH" sz="2000" b="1" dirty="0">
                <a:ln>
                  <a:solidFill>
                    <a:schemeClr val="tx1"/>
                  </a:solidFill>
                </a:ln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1.1........................................................................</a:t>
            </a:r>
            <a:endParaRPr lang="en-US" sz="2000" b="1" dirty="0">
              <a:ln>
                <a:solidFill>
                  <a:schemeClr val="tx1"/>
                </a:solidFill>
              </a:ln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grpSp>
        <p:nvGrpSpPr>
          <p:cNvPr id="31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0" y="-21644"/>
            <a:ext cx="10193050" cy="575427"/>
            <a:chOff x="-29746" y="-164554"/>
            <a:chExt cx="9173747" cy="517884"/>
          </a:xfrm>
        </p:grpSpPr>
        <p:sp>
          <p:nvSpPr>
            <p:cNvPr id="43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59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th-TH" b="1" dirty="0">
                  <a:ln w="0"/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             ระเบียบวาระที่ 1 เรื่อง ประธานแจ้งให้ที่ประชุมทราบ</a:t>
              </a:r>
            </a:p>
          </p:txBody>
        </p:sp>
      </p:grp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502D6ABF-9513-CEA6-5867-143B33C7A0B4}"/>
              </a:ext>
            </a:extLst>
          </p:cNvPr>
          <p:cNvGrpSpPr/>
          <p:nvPr/>
        </p:nvGrpSpPr>
        <p:grpSpPr>
          <a:xfrm>
            <a:off x="-23585" y="5154909"/>
            <a:ext cx="10183585" cy="694389"/>
            <a:chOff x="-23585" y="5154909"/>
            <a:chExt cx="10183585" cy="694389"/>
          </a:xfrm>
        </p:grpSpPr>
        <p:grpSp>
          <p:nvGrpSpPr>
            <p:cNvPr id="3" name="Group 47">
              <a:extLst>
                <a:ext uri="{FF2B5EF4-FFF2-40B4-BE49-F238E27FC236}">
                  <a16:creationId xmlns:a16="http://schemas.microsoft.com/office/drawing/2014/main" id="{077ACFD3-5855-C113-CF81-DE14CE627485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13" name="กลุ่ม 1">
                <a:extLst>
                  <a:ext uri="{FF2B5EF4-FFF2-40B4-BE49-F238E27FC236}">
                    <a16:creationId xmlns:a16="http://schemas.microsoft.com/office/drawing/2014/main" id="{E9C51D6F-0E54-7595-5E40-0D4CE974C5C2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15" name="กลุ่ม 7">
                  <a:extLst>
                    <a:ext uri="{FF2B5EF4-FFF2-40B4-BE49-F238E27FC236}">
                      <a16:creationId xmlns:a16="http://schemas.microsoft.com/office/drawing/2014/main" id="{A23D245D-030C-1C81-5172-CC0E954D9845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19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30189C9A-FEA0-080F-E68C-19984B70D84F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20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AFDB293F-A696-903E-262D-C885BA14F519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21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659D76BF-938B-7185-0759-CA1CC29AE13E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16" name="กลุ่ม 4">
                  <a:extLst>
                    <a:ext uri="{FF2B5EF4-FFF2-40B4-BE49-F238E27FC236}">
                      <a16:creationId xmlns:a16="http://schemas.microsoft.com/office/drawing/2014/main" id="{9EC95E02-3A3C-2B31-03A8-927D1F1E8430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17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ABF0C1B5-48DC-115B-3EE2-751B62112847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18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7B7A5D7C-0AC1-1217-7F57-E27D9869E122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14" name="รูปแบบอิสระ: รูปร่าง 49">
                <a:extLst>
                  <a:ext uri="{FF2B5EF4-FFF2-40B4-BE49-F238E27FC236}">
                    <a16:creationId xmlns:a16="http://schemas.microsoft.com/office/drawing/2014/main" id="{DE9865B8-E189-C6F0-B01D-42B5A07E3EE0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5" name="TextBox 7">
              <a:extLst>
                <a:ext uri="{FF2B5EF4-FFF2-40B4-BE49-F238E27FC236}">
                  <a16:creationId xmlns:a16="http://schemas.microsoft.com/office/drawing/2014/main" id="{97F73148-2C2D-0B44-7D6A-55B5DE7EABCA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6" name="กลุ่ม 5">
              <a:extLst>
                <a:ext uri="{FF2B5EF4-FFF2-40B4-BE49-F238E27FC236}">
                  <a16:creationId xmlns:a16="http://schemas.microsoft.com/office/drawing/2014/main" id="{9173666D-9A80-D89B-CBBB-CC5F1FC51798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7" name="Group 7">
                <a:extLst>
                  <a:ext uri="{FF2B5EF4-FFF2-40B4-BE49-F238E27FC236}">
                    <a16:creationId xmlns:a16="http://schemas.microsoft.com/office/drawing/2014/main" id="{345DFFA3-4BE1-3DDE-CDDB-B2B1659C87CC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id="{67B5004F-8134-D79A-0045-B19E2B9ED8D6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  <p:sp>
              <p:nvSpPr>
                <p:cNvPr id="10" name="Freeform 9">
                  <a:extLst>
                    <a:ext uri="{FF2B5EF4-FFF2-40B4-BE49-F238E27FC236}">
                      <a16:creationId xmlns:a16="http://schemas.microsoft.com/office/drawing/2014/main" id="{D520350C-FACC-BA05-5792-1411B1EEC62E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70A5435A-5E1C-6E7E-1B71-6A4F60030F92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86E9419B-DF4A-868F-6F76-7646E9F28B38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pic>
            <p:nvPicPr>
              <p:cNvPr id="8" name="Picture 24">
                <a:extLst>
                  <a:ext uri="{FF2B5EF4-FFF2-40B4-BE49-F238E27FC236}">
                    <a16:creationId xmlns:a16="http://schemas.microsoft.com/office/drawing/2014/main" id="{686C27D0-6E6A-30CE-916D-825CF2E1023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37893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338968" y="2782572"/>
            <a:ext cx="9482063" cy="110871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h-TH" sz="22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5.1 </a:t>
            </a:r>
            <a:r>
              <a:rPr lang="th-TH" sz="2200" b="1" spc="-2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การบริหารจัดการหนี้ของกองทุนพัฒนาบทบาทสตรี</a:t>
            </a:r>
          </a:p>
        </p:txBody>
      </p:sp>
      <p:grpSp>
        <p:nvGrpSpPr>
          <p:cNvPr id="32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23581" y="299"/>
            <a:ext cx="10193050" cy="575427"/>
            <a:chOff x="-29746" y="-164554"/>
            <a:chExt cx="9173747" cy="517884"/>
          </a:xfrm>
        </p:grpSpPr>
        <p:sp>
          <p:nvSpPr>
            <p:cNvPr id="37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39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075652" y="44209"/>
            <a:ext cx="3617682" cy="431657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th-TH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5 เรื่อง เพื่อพิจารณา</a:t>
            </a:r>
          </a:p>
        </p:txBody>
      </p: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9DD680C8-E79D-681D-0BCB-72BB9B0FE957}"/>
              </a:ext>
            </a:extLst>
          </p:cNvPr>
          <p:cNvGrpSpPr/>
          <p:nvPr/>
        </p:nvGrpSpPr>
        <p:grpSpPr>
          <a:xfrm>
            <a:off x="-23585" y="5154909"/>
            <a:ext cx="10183585" cy="694389"/>
            <a:chOff x="-23585" y="5154909"/>
            <a:chExt cx="10183585" cy="694389"/>
          </a:xfrm>
        </p:grpSpPr>
        <p:grpSp>
          <p:nvGrpSpPr>
            <p:cNvPr id="3" name="Group 47">
              <a:extLst>
                <a:ext uri="{FF2B5EF4-FFF2-40B4-BE49-F238E27FC236}">
                  <a16:creationId xmlns:a16="http://schemas.microsoft.com/office/drawing/2014/main" id="{F0D25DF4-7CE9-3B0F-0B0E-38BEC27615D4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13" name="กลุ่ม 1">
                <a:extLst>
                  <a:ext uri="{FF2B5EF4-FFF2-40B4-BE49-F238E27FC236}">
                    <a16:creationId xmlns:a16="http://schemas.microsoft.com/office/drawing/2014/main" id="{C0A206A9-88C2-EF94-8454-996338918E2C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15" name="กลุ่ม 7">
                  <a:extLst>
                    <a:ext uri="{FF2B5EF4-FFF2-40B4-BE49-F238E27FC236}">
                      <a16:creationId xmlns:a16="http://schemas.microsoft.com/office/drawing/2014/main" id="{B9FE4441-1965-323B-012F-CBFE76272334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19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2E565925-4D60-16B5-81CE-560E5FBFC7DF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20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F60D78CE-7434-44CA-5E58-68663B9AB01C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21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2BB26B22-10AF-9D93-F743-80185547E221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16" name="กลุ่ม 4">
                  <a:extLst>
                    <a:ext uri="{FF2B5EF4-FFF2-40B4-BE49-F238E27FC236}">
                      <a16:creationId xmlns:a16="http://schemas.microsoft.com/office/drawing/2014/main" id="{A29417D1-EF4E-5AEE-8311-82D9BF8DD044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17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927F6E37-41BE-F660-61B2-8A41B00EA0EE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18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AB80A5D7-9982-126B-9561-65A747CA362F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14" name="รูปแบบอิสระ: รูปร่าง 49">
                <a:extLst>
                  <a:ext uri="{FF2B5EF4-FFF2-40B4-BE49-F238E27FC236}">
                    <a16:creationId xmlns:a16="http://schemas.microsoft.com/office/drawing/2014/main" id="{C15A6E99-71C1-1A26-B520-BFF86D9A2845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5" name="TextBox 7">
              <a:extLst>
                <a:ext uri="{FF2B5EF4-FFF2-40B4-BE49-F238E27FC236}">
                  <a16:creationId xmlns:a16="http://schemas.microsoft.com/office/drawing/2014/main" id="{B46878B7-33BD-823B-10D7-0160C2529E29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6" name="กลุ่ม 5">
              <a:extLst>
                <a:ext uri="{FF2B5EF4-FFF2-40B4-BE49-F238E27FC236}">
                  <a16:creationId xmlns:a16="http://schemas.microsoft.com/office/drawing/2014/main" id="{B177C50E-F549-9009-B2B3-DA99655EBE35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7" name="Group 7">
                <a:extLst>
                  <a:ext uri="{FF2B5EF4-FFF2-40B4-BE49-F238E27FC236}">
                    <a16:creationId xmlns:a16="http://schemas.microsoft.com/office/drawing/2014/main" id="{AFEF8F95-16B4-6148-0BAC-216ABC79B91F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id="{A9516614-EBA8-B9BD-C1E5-0611F3045ABB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  <p:sp>
              <p:nvSpPr>
                <p:cNvPr id="10" name="Freeform 9">
                  <a:extLst>
                    <a:ext uri="{FF2B5EF4-FFF2-40B4-BE49-F238E27FC236}">
                      <a16:creationId xmlns:a16="http://schemas.microsoft.com/office/drawing/2014/main" id="{BAA4BA7A-DC86-FBB9-34EE-E5E1EE50C922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1D67E798-24F5-244A-ACED-9CB74DD3520C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812CFC50-962C-D54A-91D1-6FFA858A55BC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pic>
            <p:nvPicPr>
              <p:cNvPr id="8" name="Picture 24">
                <a:extLst>
                  <a:ext uri="{FF2B5EF4-FFF2-40B4-BE49-F238E27FC236}">
                    <a16:creationId xmlns:a16="http://schemas.microsoft.com/office/drawing/2014/main" id="{79C3EA3D-2B8F-9686-0506-E90DA38439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90391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สี่เหลี่ยมผืนผ้ามุมมน 18"/>
          <p:cNvSpPr/>
          <p:nvPr/>
        </p:nvSpPr>
        <p:spPr>
          <a:xfrm>
            <a:off x="7047624" y="4846431"/>
            <a:ext cx="2946925" cy="365178"/>
          </a:xfrm>
          <a:prstGeom prst="roundRect">
            <a:avLst/>
          </a:prstGeom>
          <a:solidFill>
            <a:srgbClr val="002060"/>
          </a:solidFill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40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</a:t>
            </a:r>
            <a:r>
              <a:rPr lang="th-TH" sz="140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29 สิงหาคม </a:t>
            </a:r>
            <a:r>
              <a:rPr lang="th-TH" sz="140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14783" y="649911"/>
            <a:ext cx="6416970" cy="4592457"/>
            <a:chOff x="3632683" y="701714"/>
            <a:chExt cx="6382980" cy="4538943"/>
          </a:xfrm>
        </p:grpSpPr>
        <p:cxnSp>
          <p:nvCxnSpPr>
            <p:cNvPr id="15" name="ตัวเชื่อมต่อตรง 37">
              <a:extLst>
                <a:ext uri="{FF2B5EF4-FFF2-40B4-BE49-F238E27FC236}">
                  <a16:creationId xmlns:a16="http://schemas.microsoft.com/office/drawing/2014/main" id="{59F8F964-F519-2F08-7F1B-93D93C249E49}"/>
                </a:ext>
              </a:extLst>
            </p:cNvPr>
            <p:cNvCxnSpPr>
              <a:cxnSpLocks/>
            </p:cNvCxnSpPr>
            <p:nvPr/>
          </p:nvCxnSpPr>
          <p:spPr>
            <a:xfrm>
              <a:off x="5744811" y="4007210"/>
              <a:ext cx="0" cy="188209"/>
            </a:xfrm>
            <a:prstGeom prst="line">
              <a:avLst/>
            </a:prstGeom>
            <a:solidFill>
              <a:srgbClr val="92D050"/>
            </a:solidFill>
            <a:ln w="57150">
              <a:solidFill>
                <a:srgbClr val="002060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3632683" y="701714"/>
              <a:ext cx="6382980" cy="4538943"/>
              <a:chOff x="3632683" y="701714"/>
              <a:chExt cx="6382980" cy="4538943"/>
            </a:xfrm>
          </p:grpSpPr>
          <p:cxnSp>
            <p:nvCxnSpPr>
              <p:cNvPr id="51" name="ตัวเชื่อมต่อตรง 50">
                <a:extLst>
                  <a:ext uri="{FF2B5EF4-FFF2-40B4-BE49-F238E27FC236}">
                    <a16:creationId xmlns:a16="http://schemas.microsoft.com/office/drawing/2014/main" id="{D3335C1E-9519-DC69-31BB-B8EC2A88C0F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734637" y="2340088"/>
                <a:ext cx="0" cy="234648"/>
              </a:xfrm>
              <a:prstGeom prst="line">
                <a:avLst/>
              </a:prstGeom>
              <a:solidFill>
                <a:srgbClr val="92D050"/>
              </a:solidFill>
              <a:ln w="57150">
                <a:solidFill>
                  <a:srgbClr val="00206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" name="Group 7"/>
              <p:cNvGrpSpPr/>
              <p:nvPr/>
            </p:nvGrpSpPr>
            <p:grpSpPr>
              <a:xfrm>
                <a:off x="3632683" y="701714"/>
                <a:ext cx="6382980" cy="4538943"/>
                <a:chOff x="3632683" y="701714"/>
                <a:chExt cx="6382980" cy="4538943"/>
              </a:xfrm>
            </p:grpSpPr>
            <p:cxnSp>
              <p:nvCxnSpPr>
                <p:cNvPr id="49" name="ตัวเชื่อมต่อตรง 33"/>
                <p:cNvCxnSpPr>
                  <a:cxnSpLocks/>
                </p:cNvCxnSpPr>
                <p:nvPr/>
              </p:nvCxnSpPr>
              <p:spPr>
                <a:xfrm>
                  <a:off x="9119216" y="2550094"/>
                  <a:ext cx="0" cy="197363"/>
                </a:xfrm>
                <a:prstGeom prst="line">
                  <a:avLst/>
                </a:prstGeom>
                <a:solidFill>
                  <a:srgbClr val="92D050"/>
                </a:solidFill>
                <a:ln w="57150">
                  <a:solidFill>
                    <a:srgbClr val="00206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8" name="กลุ่ม 47">
                  <a:extLst>
                    <a:ext uri="{FF2B5EF4-FFF2-40B4-BE49-F238E27FC236}">
                      <a16:creationId xmlns:a16="http://schemas.microsoft.com/office/drawing/2014/main" id="{E6EB328C-E784-00A8-5C46-1941F1F13D05}"/>
                    </a:ext>
                  </a:extLst>
                </p:cNvPr>
                <p:cNvGrpSpPr/>
                <p:nvPr/>
              </p:nvGrpSpPr>
              <p:grpSpPr>
                <a:xfrm>
                  <a:off x="3632683" y="701714"/>
                  <a:ext cx="6382980" cy="4538943"/>
                  <a:chOff x="3618395" y="730751"/>
                  <a:chExt cx="6382980" cy="4538943"/>
                </a:xfrm>
              </p:grpSpPr>
              <p:cxnSp>
                <p:nvCxnSpPr>
                  <p:cNvPr id="45" name="ตัวเชื่อมต่อตรง 44">
                    <a:extLst>
                      <a:ext uri="{FF2B5EF4-FFF2-40B4-BE49-F238E27FC236}">
                        <a16:creationId xmlns:a16="http://schemas.microsoft.com/office/drawing/2014/main" id="{1A394A33-4E98-22B3-DD77-2DBCCFEE2DB2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6846292" y="1754593"/>
                    <a:ext cx="1" cy="328148"/>
                  </a:xfrm>
                  <a:prstGeom prst="line">
                    <a:avLst/>
                  </a:prstGeom>
                  <a:solidFill>
                    <a:srgbClr val="92D050"/>
                  </a:solidFill>
                  <a:ln w="57150">
                    <a:solidFill>
                      <a:srgbClr val="002060"/>
                    </a:solidFill>
                    <a:prstDash val="soli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6" name="Group 5"/>
                  <p:cNvGrpSpPr/>
                  <p:nvPr/>
                </p:nvGrpSpPr>
                <p:grpSpPr>
                  <a:xfrm>
                    <a:off x="3637018" y="730751"/>
                    <a:ext cx="6364357" cy="4538943"/>
                    <a:chOff x="3470758" y="424047"/>
                    <a:chExt cx="6364357" cy="4538943"/>
                  </a:xfrm>
                </p:grpSpPr>
                <p:cxnSp>
                  <p:nvCxnSpPr>
                    <p:cNvPr id="23" name="ตัวเชื่อมต่อตรง 37"/>
                    <p:cNvCxnSpPr>
                      <a:cxnSpLocks/>
                    </p:cNvCxnSpPr>
                    <p:nvPr/>
                  </p:nvCxnSpPr>
                  <p:spPr>
                    <a:xfrm>
                      <a:off x="7851168" y="3729543"/>
                      <a:ext cx="0" cy="159516"/>
                    </a:xfrm>
                    <a:prstGeom prst="line">
                      <a:avLst/>
                    </a:prstGeom>
                    <a:solidFill>
                      <a:srgbClr val="92D050"/>
                    </a:solidFill>
                    <a:ln w="57150">
                      <a:solidFill>
                        <a:srgbClr val="00206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5" name="Group 4"/>
                    <p:cNvGrpSpPr/>
                    <p:nvPr/>
                  </p:nvGrpSpPr>
                  <p:grpSpPr>
                    <a:xfrm>
                      <a:off x="3470758" y="424047"/>
                      <a:ext cx="6364357" cy="4538943"/>
                      <a:chOff x="1775308" y="466816"/>
                      <a:chExt cx="6364357" cy="4538943"/>
                    </a:xfrm>
                  </p:grpSpPr>
                  <p:sp>
                    <p:nvSpPr>
                      <p:cNvPr id="36" name="สี่เหลี่ยมผืนผ้ามุมมน 29"/>
                      <p:cNvSpPr/>
                      <p:nvPr/>
                    </p:nvSpPr>
                    <p:spPr>
                      <a:xfrm>
                        <a:off x="6192799" y="2506672"/>
                        <a:ext cx="1946866" cy="1040671"/>
                      </a:xfrm>
                      <a:prstGeom prst="round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  <a:alpha val="80000"/>
                        </a:schemeClr>
                      </a:solidFill>
                      <a:ln>
                        <a:noFill/>
                      </a:ln>
                      <a:effectLst>
                        <a:outerShdw blurRad="57785" dist="33020" dir="3180000" algn="ctr">
                          <a:srgbClr val="000000">
                            <a:alpha val="30000"/>
                          </a:srgbClr>
                        </a:outerShdw>
                      </a:effectLst>
                      <a:scene3d>
                        <a:camera prst="orthographicFront">
                          <a:rot lat="0" lon="0" rev="0"/>
                        </a:camera>
                        <a:lightRig rig="brightRoom" dir="t">
                          <a:rot lat="0" lon="0" rev="600000"/>
                        </a:lightRig>
                      </a:scene3d>
                      <a:sp3d prstMaterial="metal">
                        <a:bevelT w="38100" h="57150" prst="angle"/>
                      </a:sp3d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>
                          <a:lnSpc>
                            <a:spcPct val="130000"/>
                          </a:lnSpc>
                        </a:pPr>
                        <a:r>
                          <a:rPr lang="th-TH" sz="1250" b="1" dirty="0">
                            <a:solidFill>
                              <a:schemeClr val="tx1"/>
                            </a:solidFill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hulabhorn Likit Text" panose="00000500000000000000" pitchFamily="50" charset="-34"/>
                            <a:cs typeface="Chulabhorn Likit Text" panose="00000500000000000000" pitchFamily="50" charset="-34"/>
                          </a:rPr>
                          <a:t> </a:t>
                        </a:r>
                        <a:r>
                          <a:rPr lang="th-TH" sz="1250" b="1" dirty="0">
                            <a:solidFill>
                              <a:schemeClr val="tx1"/>
                            </a:solidFill>
                            <a:latin typeface="Chulabhorn Likit Text" panose="00000500000000000000" pitchFamily="50" charset="-34"/>
                            <a:cs typeface="Chulabhorn Likit Text" panose="00000500000000000000" pitchFamily="50" charset="-34"/>
                          </a:rPr>
                          <a:t>หนี้ดำเนินคดี</a:t>
                        </a:r>
                        <a:endParaRPr lang="en-US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endParaRPr>
                      </a:p>
                      <a:p>
                        <a:pPr algn="ctr">
                          <a:lnSpc>
                            <a:spcPct val="130000"/>
                          </a:lnSpc>
                        </a:pPr>
                        <a:r>
                          <a:rPr lang="th-TH" sz="1250" b="1" dirty="0">
                            <a:solidFill>
                              <a:schemeClr val="tx1"/>
                            </a:solidFill>
                            <a:latin typeface="Chulabhorn Likit Text" panose="00000500000000000000" pitchFamily="50" charset="-34"/>
                            <a:cs typeface="Chulabhorn Likit Text" panose="00000500000000000000" pitchFamily="50" charset="-34"/>
                          </a:rPr>
                          <a:t>  </a:t>
                        </a:r>
                        <a:r>
                          <a:rPr lang="th-TH" sz="1250" b="1" dirty="0" smtClean="0">
                            <a:solidFill>
                              <a:schemeClr val="tx1"/>
                            </a:solidFill>
                            <a:latin typeface="Chulabhorn Likit Text" panose="00000500000000000000" pitchFamily="50" charset="-34"/>
                            <a:cs typeface="Chulabhorn Likit Text" panose="00000500000000000000" pitchFamily="50" charset="-34"/>
                          </a:rPr>
                          <a:t>193,421,220.01 บาท</a:t>
                        </a:r>
                        <a:endParaRPr lang="en-GB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endParaRPr>
                      </a:p>
                      <a:p>
                        <a:pPr algn="ctr">
                          <a:lnSpc>
                            <a:spcPct val="130000"/>
                          </a:lnSpc>
                        </a:pPr>
                        <a:r>
                          <a:rPr lang="th-TH" sz="1250" b="1" dirty="0">
                            <a:solidFill>
                              <a:schemeClr val="tx1"/>
                            </a:solidFill>
                            <a:latin typeface="Chulabhorn Likit Text" panose="00000500000000000000" pitchFamily="50" charset="-34"/>
                            <a:cs typeface="Chulabhorn Likit Text" panose="00000500000000000000" pitchFamily="50" charset="-34"/>
                          </a:rPr>
                          <a:t>(ร้อยละ </a:t>
                        </a:r>
                        <a:r>
                          <a:rPr lang="th-TH" sz="1250" b="1" dirty="0" smtClean="0">
                            <a:solidFill>
                              <a:schemeClr val="tx1"/>
                            </a:solidFill>
                            <a:latin typeface="Chulabhorn Likit Text" panose="00000500000000000000" pitchFamily="50" charset="-34"/>
                            <a:cs typeface="Chulabhorn Likit Text" panose="00000500000000000000" pitchFamily="50" charset="-34"/>
                          </a:rPr>
                          <a:t>4.27)</a:t>
                        </a:r>
                        <a:endParaRPr lang="en-US" sz="125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endParaRPr>
                      </a:p>
                    </p:txBody>
                  </p:sp>
                  <p:grpSp>
                    <p:nvGrpSpPr>
                      <p:cNvPr id="4" name="Group 3"/>
                      <p:cNvGrpSpPr/>
                      <p:nvPr/>
                    </p:nvGrpSpPr>
                    <p:grpSpPr>
                      <a:xfrm>
                        <a:off x="1775308" y="466816"/>
                        <a:ext cx="5496065" cy="4538943"/>
                        <a:chOff x="1775308" y="466816"/>
                        <a:chExt cx="5496065" cy="4538943"/>
                      </a:xfrm>
                    </p:grpSpPr>
                    <p:cxnSp>
                      <p:nvCxnSpPr>
                        <p:cNvPr id="24" name="ตัวเชื่อมต่อตรง 23"/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4981407" y="3547343"/>
                          <a:ext cx="0" cy="253613"/>
                        </a:xfrm>
                        <a:prstGeom prst="line">
                          <a:avLst/>
                        </a:prstGeom>
                        <a:solidFill>
                          <a:srgbClr val="92D050"/>
                        </a:solidFill>
                        <a:ln w="57150">
                          <a:solidFill>
                            <a:srgbClr val="002060"/>
                          </a:solidFill>
                          <a:prstDash val="solid"/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grpSp>
                      <p:nvGrpSpPr>
                        <p:cNvPr id="27" name="กลุ่ม 26"/>
                        <p:cNvGrpSpPr/>
                        <p:nvPr/>
                      </p:nvGrpSpPr>
                      <p:grpSpPr>
                        <a:xfrm>
                          <a:off x="1775308" y="466816"/>
                          <a:ext cx="5496065" cy="4538943"/>
                          <a:chOff x="-104472" y="800240"/>
                          <a:chExt cx="9309299" cy="4556458"/>
                        </a:xfrm>
                        <a:solidFill>
                          <a:srgbClr val="92D050"/>
                        </a:solidFill>
                      </p:grpSpPr>
                      <p:cxnSp>
                        <p:nvCxnSpPr>
                          <p:cNvPr id="34" name="ตัวเชื่อมต่อตรง 33"/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2196527" y="2627293"/>
                            <a:ext cx="0" cy="210020"/>
                          </a:xfrm>
                          <a:prstGeom prst="line">
                            <a:avLst/>
                          </a:prstGeom>
                          <a:grpFill/>
                          <a:ln w="57150">
                            <a:solidFill>
                              <a:srgbClr val="002060"/>
                            </a:solidFill>
                            <a:prstDash val="soli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sp>
                        <p:nvSpPr>
                          <p:cNvPr id="29" name="สี่เหลี่ยมผืนผ้ามุมมน 28"/>
                          <p:cNvSpPr/>
                          <p:nvPr/>
                        </p:nvSpPr>
                        <p:spPr>
                          <a:xfrm>
                            <a:off x="-104472" y="2843688"/>
                            <a:ext cx="3447289" cy="1066809"/>
                          </a:xfrm>
                          <a:prstGeom prst="roundRect">
                            <a:avLst/>
                          </a:prstGeom>
                          <a:solidFill>
                            <a:srgbClr val="F6F4D2">
                              <a:alpha val="90000"/>
                            </a:srgbClr>
                          </a:solidFill>
                          <a:ln>
                            <a:noFill/>
                          </a:ln>
                          <a:effectLst>
                            <a:outerShdw blurRad="57785" dist="33020" dir="3180000" algn="ctr">
                              <a:srgbClr val="000000">
                                <a:alpha val="30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brightRoom" dir="t">
                              <a:rot lat="0" lon="0" rev="600000"/>
                            </a:lightRig>
                          </a:scene3d>
                          <a:sp3d prstMaterial="metal">
                            <a:bevelT w="38100" h="57150" prst="angle"/>
                          </a:sp3d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>
                              <a:lnSpc>
                                <a:spcPct val="130000"/>
                              </a:lnSpc>
                            </a:pPr>
                            <a:r>
                              <a:rPr lang="th-TH" sz="1250" b="1" dirty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rPr>
                              <a:t> </a:t>
                            </a:r>
                            <a:r>
                              <a:rPr lang="th-TH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rPr>
                              <a:t>หนี้ยังไม่ถึงกำหนดชำระ</a:t>
                            </a:r>
                            <a:endParaRPr lang="en-US" sz="125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endParaRPr>
                          </a:p>
                          <a:p>
                            <a:pPr algn="ctr">
                              <a:lnSpc>
                                <a:spcPct val="130000"/>
                              </a:lnSpc>
                            </a:pPr>
                            <a:r>
                              <a:rPr lang="th-TH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rPr>
                              <a:t>  </a:t>
                            </a:r>
                            <a:r>
                              <a:rPr lang="th-TH" sz="1250" b="1" spc="-20" dirty="0" smtClean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rPr>
                              <a:t>2,096,915,402.96 บาท</a:t>
                            </a:r>
                            <a:endParaRPr lang="en-GB" sz="1250" b="1" spc="-20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endParaRPr>
                          </a:p>
                          <a:p>
                            <a:pPr algn="ctr">
                              <a:lnSpc>
                                <a:spcPct val="130000"/>
                              </a:lnSpc>
                            </a:pPr>
                            <a:r>
                              <a:rPr lang="th-TH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rPr>
                              <a:t>(ร้อยละ </a:t>
                            </a:r>
                            <a:r>
                              <a:rPr lang="en-US" sz="1250" b="1" dirty="0" smtClean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rPr>
                              <a:t>46.</a:t>
                            </a:r>
                            <a:r>
                              <a:rPr lang="th-TH" sz="1250" b="1" dirty="0" smtClean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rPr>
                              <a:t>25)</a:t>
                            </a:r>
                            <a:endParaRPr lang="th-TH" sz="125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endParaRPr>
                          </a:p>
                        </p:txBody>
                      </p:sp>
                      <p:sp>
                        <p:nvSpPr>
                          <p:cNvPr id="30" name="สี่เหลี่ยมผืนผ้ามุมมน 29"/>
                          <p:cNvSpPr/>
                          <p:nvPr/>
                        </p:nvSpPr>
                        <p:spPr>
                          <a:xfrm>
                            <a:off x="3484610" y="2830124"/>
                            <a:ext cx="3710997" cy="1062530"/>
                          </a:xfrm>
                          <a:prstGeom prst="roundRect">
                            <a:avLst/>
                          </a:prstGeom>
                          <a:solidFill>
                            <a:srgbClr val="FFCDCE">
                              <a:alpha val="80000"/>
                            </a:srgbClr>
                          </a:solidFill>
                          <a:ln>
                            <a:noFill/>
                          </a:ln>
                          <a:effectLst>
                            <a:outerShdw blurRad="57785" dist="33020" dir="3180000" algn="ctr">
                              <a:srgbClr val="000000">
                                <a:alpha val="30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brightRoom" dir="t">
                              <a:rot lat="0" lon="0" rev="600000"/>
                            </a:lightRig>
                          </a:scene3d>
                          <a:sp3d prstMaterial="metal">
                            <a:bevelT w="38100" h="57150" prst="angle"/>
                          </a:sp3d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>
                              <a:lnSpc>
                                <a:spcPct val="130000"/>
                              </a:lnSpc>
                            </a:pPr>
                            <a:r>
                              <a:rPr lang="th-TH" sz="1250" b="1" dirty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rPr>
                              <a:t> </a:t>
                            </a:r>
                            <a:r>
                              <a:rPr lang="th-TH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rPr>
                              <a:t>หนี้เกินกำหนดชำระ</a:t>
                            </a:r>
                            <a:endParaRPr lang="en-US" sz="125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endParaRPr>
                          </a:p>
                          <a:p>
                            <a:pPr algn="ctr">
                              <a:lnSpc>
                                <a:spcPct val="130000"/>
                              </a:lnSpc>
                            </a:pPr>
                            <a:r>
                              <a:rPr lang="th-TH" sz="1250" b="1" dirty="0" smtClean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rPr>
                              <a:t>952,329,859.66 บาท</a:t>
                            </a:r>
                            <a:endParaRPr lang="en-GB" sz="125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endParaRPr>
                          </a:p>
                          <a:p>
                            <a:pPr algn="ctr">
                              <a:lnSpc>
                                <a:spcPct val="130000"/>
                              </a:lnSpc>
                            </a:pPr>
                            <a:r>
                              <a:rPr lang="th-TH" sz="1250" b="1" spc="-50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rPr>
                              <a:t>(คิดเป็นร้อยละ </a:t>
                            </a:r>
                            <a:r>
                              <a:rPr lang="th-TH" sz="1250" b="1" spc="-50" dirty="0" smtClean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rPr>
                              <a:t>21.01 )</a:t>
                            </a:r>
                            <a:endParaRPr lang="en-US" sz="125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endParaRPr>
                          </a:p>
                        </p:txBody>
                      </p:sp>
                      <p:sp>
                        <p:nvSpPr>
                          <p:cNvPr id="31" name="สี่เหลี่ยมผืนผ้ามุมมน 30"/>
                          <p:cNvSpPr/>
                          <p:nvPr/>
                        </p:nvSpPr>
                        <p:spPr>
                          <a:xfrm>
                            <a:off x="1539950" y="4289887"/>
                            <a:ext cx="3745638" cy="1066811"/>
                          </a:xfrm>
                          <a:prstGeom prst="roundRect">
                            <a:avLst/>
                          </a:prstGeom>
                          <a:solidFill>
                            <a:srgbClr val="F2E5FF"/>
                          </a:solidFill>
                          <a:ln w="38100">
                            <a:noFill/>
                          </a:ln>
                          <a:effectLst>
                            <a:outerShdw blurRad="57785" dist="33020" dir="3180000" algn="ctr">
                              <a:srgbClr val="000000">
                                <a:alpha val="30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brightRoom" dir="t">
                              <a:rot lat="0" lon="0" rev="600000"/>
                            </a:lightRig>
                          </a:scene3d>
                          <a:sp3d prstMaterial="metal">
                            <a:bevelT w="38100" h="57150" prst="angle"/>
                          </a:sp3d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th-TH" sz="1250" b="1" dirty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rPr>
                              <a:t> </a:t>
                            </a:r>
                          </a:p>
                          <a:p>
                            <a:pPr algn="ctr"/>
                            <a:endParaRPr lang="th-TH" sz="1250" b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endParaRPr>
                          </a:p>
                          <a:p>
                            <a:pPr algn="ctr"/>
                            <a:endParaRPr lang="th-TH" sz="125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endParaRPr>
                          </a:p>
                          <a:p>
                            <a:pPr algn="ctr">
                              <a:lnSpc>
                                <a:spcPct val="120000"/>
                              </a:lnSpc>
                              <a:spcBef>
                                <a:spcPts val="400"/>
                              </a:spcBef>
                            </a:pPr>
                            <a:r>
                              <a:rPr lang="th-TH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rPr>
                              <a:t>หนี้กองทุนเดิม</a:t>
                            </a:r>
                          </a:p>
                          <a:p>
                            <a:pPr algn="ctr">
                              <a:lnSpc>
                                <a:spcPct val="120000"/>
                              </a:lnSpc>
                            </a:pPr>
                            <a:r>
                              <a:rPr lang="th-TH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rPr>
                              <a:t>    339,354,936.06 </a:t>
                            </a:r>
                            <a:r>
                              <a:rPr lang="th-TH" sz="1250" b="1" dirty="0" smtClean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rPr>
                              <a:t> </a:t>
                            </a:r>
                            <a:r>
                              <a:rPr lang="th-TH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rPr>
                              <a:t>บาท</a:t>
                            </a:r>
                            <a:endParaRPr lang="en-GB" sz="125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endParaRPr>
                          </a:p>
                          <a:p>
                            <a:pPr algn="ctr">
                              <a:lnSpc>
                                <a:spcPct val="120000"/>
                              </a:lnSpc>
                            </a:pPr>
                            <a:r>
                              <a:rPr lang="th-TH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rPr>
                              <a:t>(ร้อยละ </a:t>
                            </a:r>
                            <a:r>
                              <a:rPr lang="th-TH" sz="1250" b="1" dirty="0" smtClean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rPr>
                              <a:t>7.49)</a:t>
                            </a:r>
                            <a:endParaRPr lang="en-US" sz="125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endParaRPr>
                          </a:p>
                          <a:p>
                            <a:pPr algn="ctr">
                              <a:lnSpc>
                                <a:spcPct val="150000"/>
                              </a:lnSpc>
                            </a:pPr>
                            <a:endParaRPr lang="en-US" sz="125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endParaRPr>
                          </a:p>
                          <a:p>
                            <a:pPr algn="ctr"/>
                            <a:endParaRPr lang="en-US" sz="1250" b="1" dirty="0">
                              <a:solidFill>
                                <a:schemeClr val="tx1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endParaRPr>
                          </a:p>
                          <a:p>
                            <a:pPr algn="ctr"/>
                            <a:endParaRPr lang="th-TH" sz="125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endParaRPr>
                          </a:p>
                        </p:txBody>
                      </p:sp>
                      <p:sp>
                        <p:nvSpPr>
                          <p:cNvPr id="32" name="สี่เหลี่ยมผืนผ้ามุมมน 31"/>
                          <p:cNvSpPr/>
                          <p:nvPr/>
                        </p:nvSpPr>
                        <p:spPr>
                          <a:xfrm>
                            <a:off x="5639762" y="4278623"/>
                            <a:ext cx="3565065" cy="1066811"/>
                          </a:xfrm>
                          <a:prstGeom prst="roundRect">
                            <a:avLst/>
                          </a:prstGeom>
                          <a:solidFill>
                            <a:srgbClr val="FFE8D1"/>
                          </a:solidFill>
                          <a:ln w="38100">
                            <a:noFill/>
                          </a:ln>
                          <a:effectLst>
                            <a:outerShdw blurRad="57785" dist="33020" dir="3180000" algn="ctr">
                              <a:srgbClr val="000000">
                                <a:alpha val="30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brightRoom" dir="t">
                              <a:rot lat="0" lon="0" rev="600000"/>
                            </a:lightRig>
                          </a:scene3d>
                          <a:sp3d prstMaterial="metal">
                            <a:bevelT w="38100" h="57150" prst="angle"/>
                          </a:sp3d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th-TH" sz="1250" b="1" dirty="0">
                                <a:solidFill>
                                  <a:schemeClr val="tx1"/>
                                </a:solidFill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rPr>
                              <a:t> </a:t>
                            </a:r>
                          </a:p>
                          <a:p>
                            <a:pPr algn="ctr">
                              <a:lnSpc>
                                <a:spcPct val="120000"/>
                              </a:lnSpc>
                            </a:pPr>
                            <a:r>
                              <a:rPr lang="th-TH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rPr>
                              <a:t>หนี้กองทุนใหม่        612,974,923.60 </a:t>
                            </a:r>
                            <a:r>
                              <a:rPr lang="th-TH" sz="1250" b="1" dirty="0" smtClean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rPr>
                              <a:t>บาท</a:t>
                            </a:r>
                            <a:endParaRPr lang="en-GB" sz="125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endParaRPr>
                          </a:p>
                          <a:p>
                            <a:pPr algn="ctr">
                              <a:lnSpc>
                                <a:spcPct val="120000"/>
                              </a:lnSpc>
                            </a:pPr>
                            <a:r>
                              <a:rPr lang="th-TH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rPr>
                              <a:t>(ร้อยละ </a:t>
                            </a:r>
                            <a:r>
                              <a:rPr lang="en-US" sz="1250" b="1" dirty="0" smtClean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rPr>
                              <a:t>13.52</a:t>
                            </a:r>
                            <a:r>
                              <a:rPr lang="th-TH" sz="1250" b="1" dirty="0" smtClean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rPr>
                              <a:t>)</a:t>
                            </a:r>
                            <a:endParaRPr lang="en-US" sz="125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endParaRPr>
                          </a:p>
                          <a:p>
                            <a:pPr algn="ctr"/>
                            <a:endParaRPr lang="th-TH" sz="125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endParaRPr>
                          </a:p>
                        </p:txBody>
                      </p:sp>
                      <p:sp>
                        <p:nvSpPr>
                          <p:cNvPr id="28" name="สี่เหลี่ยมผืนผ้ามุมมน 27"/>
                          <p:cNvSpPr/>
                          <p:nvPr/>
                        </p:nvSpPr>
                        <p:spPr>
                          <a:xfrm>
                            <a:off x="3537201" y="800240"/>
                            <a:ext cx="3465132" cy="1048279"/>
                          </a:xfrm>
                          <a:prstGeom prst="roundRect">
                            <a:avLst/>
                          </a:prstGeom>
                          <a:solidFill>
                            <a:srgbClr val="FFFFD5"/>
                          </a:solidFill>
                          <a:ln>
                            <a:noFill/>
                          </a:ln>
                          <a:effectLst>
                            <a:outerShdw blurRad="57785" dist="33020" dir="3180000" algn="ctr">
                              <a:srgbClr val="000000">
                                <a:alpha val="30000"/>
                              </a:srgbClr>
                            </a:outerShdw>
                          </a:effectLst>
                          <a:scene3d>
                            <a:camera prst="orthographicFront">
                              <a:rot lat="0" lon="0" rev="0"/>
                            </a:camera>
                            <a:lightRig rig="brightRoom" dir="t">
                              <a:rot lat="0" lon="0" rev="600000"/>
                            </a:lightRig>
                          </a:scene3d>
                          <a:sp3d prstMaterial="metal">
                            <a:bevelT w="38100" h="57150" prst="angle"/>
                          </a:sp3d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th-TH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rPr>
                              <a:t> </a:t>
                            </a:r>
                          </a:p>
                          <a:p>
                            <a:pPr algn="ctr">
                              <a:lnSpc>
                                <a:spcPct val="130000"/>
                              </a:lnSpc>
                            </a:pPr>
                            <a:r>
                              <a:rPr lang="th-TH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rPr>
                              <a:t>ยอดลูกหนี้คงเหลือ</a:t>
                            </a:r>
                            <a:endParaRPr lang="en-US" sz="125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endParaRPr>
                          </a:p>
                          <a:p>
                            <a:pPr algn="ctr">
                              <a:lnSpc>
                                <a:spcPct val="130000"/>
                              </a:lnSpc>
                            </a:pPr>
                            <a:r>
                              <a:rPr lang="th-TH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rPr>
                              <a:t>(ณ วันที่ 1 ต.ค. 65)</a:t>
                            </a:r>
                            <a:endParaRPr lang="en-US" sz="125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endParaRPr>
                          </a:p>
                          <a:p>
                            <a:pPr algn="ctr">
                              <a:lnSpc>
                                <a:spcPct val="130000"/>
                              </a:lnSpc>
                            </a:pPr>
                            <a:r>
                              <a:rPr lang="th-TH" sz="1250" b="1" dirty="0">
                                <a:solidFill>
                                  <a:schemeClr val="tx1"/>
                                </a:solidFill>
                                <a:latin typeface="Chulabhorn Likit Text" panose="00000500000000000000" pitchFamily="50" charset="-34"/>
                                <a:cs typeface="Chulabhorn Likit Text" panose="00000500000000000000" pitchFamily="50" charset="-34"/>
                              </a:rPr>
                              <a:t> 4,533,286,233.35 บาท</a:t>
                            </a:r>
                            <a:endParaRPr lang="en-GB" sz="1250" b="1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endParaRPr>
                          </a:p>
                          <a:p>
                            <a:pPr algn="ctr">
                              <a:lnSpc>
                                <a:spcPct val="130000"/>
                              </a:lnSpc>
                            </a:pPr>
                            <a:endParaRPr lang="th-TH" sz="1250" dirty="0">
                              <a:solidFill>
                                <a:schemeClr val="tx1"/>
                              </a:solidFill>
                              <a:latin typeface="Chulabhorn Likit Text" panose="00000500000000000000" pitchFamily="50" charset="-34"/>
                              <a:cs typeface="Chulabhorn Likit Text" panose="00000500000000000000" pitchFamily="50" charset="-34"/>
                            </a:endParaRPr>
                          </a:p>
                        </p:txBody>
                      </p:sp>
                      <p:cxnSp>
                        <p:nvCxnSpPr>
                          <p:cNvPr id="33" name="ตัวเชื่อมต่อตรง 32"/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2171352" y="2655753"/>
                            <a:ext cx="7033475" cy="21946"/>
                          </a:xfrm>
                          <a:prstGeom prst="line">
                            <a:avLst/>
                          </a:prstGeom>
                          <a:grpFill/>
                          <a:ln w="57150">
                            <a:solidFill>
                              <a:srgbClr val="002060"/>
                            </a:solidFill>
                            <a:prstDash val="solid"/>
                          </a:ln>
                        </p:spPr>
                        <p:style>
                          <a:lnRef idx="1">
                            <a:schemeClr val="dk1"/>
                          </a:lnRef>
                          <a:fillRef idx="0">
                            <a:schemeClr val="dk1"/>
                          </a:fillRef>
                          <a:effectRef idx="0">
                            <a:schemeClr val="dk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37" name="ตัวเชื่อมต่อตรง 36"/>
                          <p:cNvCxnSpPr>
                            <a:cxnSpLocks/>
                          </p:cNvCxnSpPr>
                          <p:nvPr/>
                        </p:nvCxnSpPr>
                        <p:spPr>
                          <a:xfrm>
                            <a:off x="3390766" y="4141730"/>
                            <a:ext cx="3972378" cy="0"/>
                          </a:xfrm>
                          <a:prstGeom prst="line">
                            <a:avLst/>
                          </a:prstGeom>
                          <a:grpFill/>
                          <a:ln w="57150">
                            <a:solidFill>
                              <a:srgbClr val="002060"/>
                            </a:solidFill>
                            <a:prstDash val="solid"/>
                          </a:ln>
                        </p:spPr>
                        <p:style>
                          <a:lnRef idx="1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</p:grpSp>
                </p:grpSp>
              </p:grpSp>
              <p:cxnSp>
                <p:nvCxnSpPr>
                  <p:cNvPr id="46" name="ตัวเชื่อมต่อตรง 45">
                    <a:extLst>
                      <a:ext uri="{FF2B5EF4-FFF2-40B4-BE49-F238E27FC236}">
                        <a16:creationId xmlns:a16="http://schemas.microsoft.com/office/drawing/2014/main" id="{C5330703-FA2F-7287-807D-ECD005952C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662266" y="2045439"/>
                    <a:ext cx="2295238" cy="16572"/>
                  </a:xfrm>
                  <a:prstGeom prst="line">
                    <a:avLst/>
                  </a:prstGeom>
                  <a:solidFill>
                    <a:srgbClr val="92D050"/>
                  </a:solidFill>
                  <a:ln w="57150">
                    <a:solidFill>
                      <a:srgbClr val="002060"/>
                    </a:solidFill>
                    <a:prstDash val="solid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" name="สี่เหลี่ยมผืนผ้ามุมมน 27">
                    <a:extLst>
                      <a:ext uri="{FF2B5EF4-FFF2-40B4-BE49-F238E27FC236}">
                        <a16:creationId xmlns:a16="http://schemas.microsoft.com/office/drawing/2014/main" id="{7383D712-2CD8-D5D3-7918-1941D64EC3D8}"/>
                      </a:ext>
                    </a:extLst>
                  </p:cNvPr>
                  <p:cNvSpPr/>
                  <p:nvPr/>
                </p:nvSpPr>
                <p:spPr>
                  <a:xfrm>
                    <a:off x="3618395" y="1352348"/>
                    <a:ext cx="2045760" cy="1135432"/>
                  </a:xfrm>
                  <a:prstGeom prst="roundRect">
                    <a:avLst/>
                  </a:prstGeom>
                  <a:solidFill>
                    <a:schemeClr val="accent2">
                      <a:lumMod val="20000"/>
                      <a:lumOff val="80000"/>
                    </a:schemeClr>
                  </a:solidFill>
                  <a:ln>
                    <a:noFill/>
                  </a:ln>
                  <a:effectLst>
                    <a:outerShdw blurRad="57785" dist="33020" dir="318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rightRoom" dir="t">
                      <a:rot lat="0" lon="0" rev="600000"/>
                    </a:lightRig>
                  </a:scene3d>
                  <a:sp3d prstMaterial="metal">
                    <a:bevelT w="38100" h="57150"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30000"/>
                      </a:lnSpc>
                    </a:pPr>
                    <a:r>
                      <a:rPr lang="th-TH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 เงินรับชำระคืน</a:t>
                    </a:r>
                    <a:br>
                      <a:rPr lang="th-TH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</a:br>
                    <a:r>
                      <a:rPr lang="th-TH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ในปีบัญชี 2566</a:t>
                    </a:r>
                    <a:endParaRPr lang="en-US" sz="1250" b="1" dirty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  <a:p>
                    <a:pPr algn="ctr">
                      <a:lnSpc>
                        <a:spcPct val="130000"/>
                      </a:lnSpc>
                    </a:pPr>
                    <a:r>
                      <a:rPr lang="th-TH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 1,290,619,750.72 </a:t>
                    </a:r>
                    <a:r>
                      <a:rPr lang="th-TH" sz="1250" b="1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บาท</a:t>
                    </a:r>
                    <a:endParaRPr lang="en-GB" sz="1250" b="1" dirty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  <a:p>
                    <a:pPr algn="ctr">
                      <a:lnSpc>
                        <a:spcPct val="130000"/>
                      </a:lnSpc>
                    </a:pPr>
                    <a:r>
                      <a:rPr lang="th-TH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ร้อยละ </a:t>
                    </a:r>
                    <a:r>
                      <a:rPr lang="th-TH" sz="1250" b="1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28.47</a:t>
                    </a:r>
                    <a:endParaRPr lang="th-TH" sz="1250" dirty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  <p:sp>
                <p:nvSpPr>
                  <p:cNvPr id="3" name="สี่เหลี่ยมผืนผ้ามุมมน 27">
                    <a:extLst>
                      <a:ext uri="{FF2B5EF4-FFF2-40B4-BE49-F238E27FC236}">
                        <a16:creationId xmlns:a16="http://schemas.microsoft.com/office/drawing/2014/main" id="{64697FB7-E0A2-4C59-B2D6-0BD0EFA7383B}"/>
                      </a:ext>
                    </a:extLst>
                  </p:cNvPr>
                  <p:cNvSpPr/>
                  <p:nvPr/>
                </p:nvSpPr>
                <p:spPr>
                  <a:xfrm>
                    <a:off x="7955615" y="1337662"/>
                    <a:ext cx="2045760" cy="1044245"/>
                  </a:xfrm>
                  <a:prstGeom prst="roundRect">
                    <a:avLst/>
                  </a:prstGeom>
                  <a:solidFill>
                    <a:srgbClr val="EDDBC9"/>
                  </a:solidFill>
                  <a:ln>
                    <a:noFill/>
                  </a:ln>
                  <a:effectLst>
                    <a:outerShdw blurRad="57785" dist="33020" dir="3180000" algn="ctr">
                      <a:srgbClr val="000000">
                        <a:alpha val="30000"/>
                      </a:srgbClr>
                    </a:outerShdw>
                  </a:effectLst>
                  <a:scene3d>
                    <a:camera prst="orthographicFront">
                      <a:rot lat="0" lon="0" rev="0"/>
                    </a:camera>
                    <a:lightRig rig="brightRoom" dir="t">
                      <a:rot lat="0" lon="0" rev="600000"/>
                    </a:lightRig>
                  </a:scene3d>
                  <a:sp3d prstMaterial="metal">
                    <a:bevelT w="38100" h="57150" prst="angle"/>
                  </a:sp3d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lnSpc>
                        <a:spcPct val="130000"/>
                      </a:lnSpc>
                    </a:pPr>
                    <a:r>
                      <a:rPr lang="th-TH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 </a:t>
                    </a:r>
                  </a:p>
                  <a:p>
                    <a:pPr algn="ctr">
                      <a:lnSpc>
                        <a:spcPct val="130000"/>
                      </a:lnSpc>
                    </a:pPr>
                    <a:r>
                      <a:rPr lang="th-TH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ยอดลูกหนี้คงเหลือ</a:t>
                    </a:r>
                    <a:endParaRPr lang="en-US" sz="1250" b="1" dirty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  <a:p>
                    <a:pPr algn="ctr">
                      <a:lnSpc>
                        <a:spcPct val="130000"/>
                      </a:lnSpc>
                    </a:pPr>
                    <a:r>
                      <a:rPr lang="th-TH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(ณ วันที่ </a:t>
                    </a:r>
                    <a:r>
                      <a:rPr lang="th-TH" sz="1250" b="1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29 </a:t>
                    </a:r>
                    <a:r>
                      <a:rPr lang="th-TH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ส</a:t>
                    </a:r>
                    <a:r>
                      <a:rPr lang="th-TH" sz="1250" b="1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.ค. </a:t>
                    </a:r>
                    <a:r>
                      <a:rPr lang="th-TH" sz="1250" b="1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66)</a:t>
                    </a:r>
                    <a:endParaRPr lang="en-US" sz="1250" b="1" dirty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  <a:p>
                    <a:pPr algn="ctr">
                      <a:lnSpc>
                        <a:spcPct val="130000"/>
                      </a:lnSpc>
                    </a:pPr>
                    <a:r>
                      <a:rPr lang="th-TH" sz="1250" b="1" spc="-3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     </a:t>
                    </a:r>
                    <a:r>
                      <a:rPr lang="th-TH" sz="1250" b="1" spc="-50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3,242,666,482.63 บาท</a:t>
                    </a:r>
                    <a:r>
                      <a:rPr lang="th-TH" sz="1250" b="1" spc="-5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/>
                    </a:r>
                    <a:br>
                      <a:rPr lang="th-TH" sz="1250" b="1" spc="-5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</a:br>
                    <a:r>
                      <a:rPr lang="th-TH" sz="1250" b="1" spc="-2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(ร้อยละ </a:t>
                    </a:r>
                    <a:r>
                      <a:rPr lang="th-TH" sz="1250" b="1" spc="-20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rPr>
                      <a:t>71.53)</a:t>
                    </a:r>
                    <a:endParaRPr lang="en-GB" sz="1250" b="1" spc="-20" dirty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  <a:p>
                    <a:pPr algn="ctr">
                      <a:lnSpc>
                        <a:spcPct val="130000"/>
                      </a:lnSpc>
                    </a:pPr>
                    <a:endParaRPr lang="th-TH" sz="1250" dirty="0">
                      <a:solidFill>
                        <a:schemeClr val="tx1"/>
                      </a:solidFill>
                      <a:latin typeface="Chulabhorn Likit Text" panose="00000500000000000000" pitchFamily="50" charset="-34"/>
                      <a:cs typeface="Chulabhorn Likit Text" panose="00000500000000000000" pitchFamily="50" charset="-34"/>
                    </a:endParaRPr>
                  </a:p>
                </p:txBody>
              </p:sp>
            </p:grpSp>
            <p:cxnSp>
              <p:nvCxnSpPr>
                <p:cNvPr id="35" name="ตัวเชื่อมต่อตรง 23"/>
                <p:cNvCxnSpPr>
                  <a:cxnSpLocks/>
                </p:cNvCxnSpPr>
                <p:nvPr/>
              </p:nvCxnSpPr>
              <p:spPr>
                <a:xfrm>
                  <a:off x="6857405" y="2571956"/>
                  <a:ext cx="0" cy="149810"/>
                </a:xfrm>
                <a:prstGeom prst="line">
                  <a:avLst/>
                </a:prstGeom>
                <a:solidFill>
                  <a:srgbClr val="92D050"/>
                </a:solidFill>
                <a:ln w="57150">
                  <a:solidFill>
                    <a:srgbClr val="002060"/>
                  </a:solidFill>
                  <a:prstDash val="soli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aphicFrame>
        <p:nvGraphicFramePr>
          <p:cNvPr id="39" name="ตาราง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0895622"/>
              </p:ext>
            </p:extLst>
          </p:nvPr>
        </p:nvGraphicFramePr>
        <p:xfrm>
          <a:off x="6616458" y="1405923"/>
          <a:ext cx="3378091" cy="2840831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441328">
                  <a:extLst>
                    <a:ext uri="{9D8B030D-6E8A-4147-A177-3AD203B41FA5}">
                      <a16:colId xmlns:a16="http://schemas.microsoft.com/office/drawing/2014/main" val="1491597652"/>
                    </a:ext>
                  </a:extLst>
                </a:gridCol>
                <a:gridCol w="624762">
                  <a:extLst>
                    <a:ext uri="{9D8B030D-6E8A-4147-A177-3AD203B41FA5}">
                      <a16:colId xmlns:a16="http://schemas.microsoft.com/office/drawing/2014/main" val="2423577797"/>
                    </a:ext>
                  </a:extLst>
                </a:gridCol>
                <a:gridCol w="687238">
                  <a:extLst>
                    <a:ext uri="{9D8B030D-6E8A-4147-A177-3AD203B41FA5}">
                      <a16:colId xmlns:a16="http://schemas.microsoft.com/office/drawing/2014/main" val="1484951254"/>
                    </a:ext>
                  </a:extLst>
                </a:gridCol>
                <a:gridCol w="624763">
                  <a:extLst>
                    <a:ext uri="{9D8B030D-6E8A-4147-A177-3AD203B41FA5}">
                      <a16:colId xmlns:a16="http://schemas.microsoft.com/office/drawing/2014/main" val="1863889623"/>
                    </a:ext>
                  </a:extLst>
                </a:gridCol>
              </a:tblGrid>
              <a:tr h="620481">
                <a:tc>
                  <a:txBody>
                    <a:bodyPr/>
                    <a:lstStyle/>
                    <a:p>
                      <a:pPr algn="ctr"/>
                      <a:r>
                        <a:rPr lang="th-TH" sz="11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เปรียบเทียบ</a:t>
                      </a:r>
                    </a:p>
                    <a:p>
                      <a:pPr algn="ctr"/>
                      <a:r>
                        <a:rPr lang="th-TH" sz="11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ผลการดำเนินงาน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E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dirty="0">
                          <a:solidFill>
                            <a:sysClr val="windowText" lastClr="0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 ก.ค. 2566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E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dirty="0" smtClean="0">
                          <a:solidFill>
                            <a:sysClr val="windowText" lastClr="0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 </a:t>
                      </a:r>
                      <a:r>
                        <a:rPr lang="th-TH" sz="1100" dirty="0">
                          <a:solidFill>
                            <a:sysClr val="windowText" lastClr="0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</a:t>
                      </a:r>
                      <a:r>
                        <a:rPr lang="th-TH" sz="1100" dirty="0" smtClean="0">
                          <a:solidFill>
                            <a:sysClr val="windowText" lastClr="0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.ค. </a:t>
                      </a:r>
                      <a:r>
                        <a:rPr lang="th-TH" sz="1100" dirty="0">
                          <a:solidFill>
                            <a:sysClr val="windowText" lastClr="0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ECB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ผลต่าง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E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274085"/>
                  </a:ext>
                </a:extLst>
              </a:tr>
              <a:tr h="444070">
                <a:tc>
                  <a:txBody>
                    <a:bodyPr/>
                    <a:lstStyle/>
                    <a:p>
                      <a:r>
                        <a:rPr lang="th-TH" sz="11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หนี้เกินกำหนดชำระ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DC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23.75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21.01</a:t>
                      </a:r>
                      <a:endParaRPr lang="th-TH" sz="1100" b="1" dirty="0">
                        <a:solidFill>
                          <a:srgbClr val="C0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▼</a:t>
                      </a:r>
                      <a:r>
                        <a:rPr lang="th-TH" sz="1100" b="1" i="0" u="none" strike="noStrike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b="1" i="0" u="none" strike="noStrike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2.74</a:t>
                      </a:r>
                      <a:endParaRPr lang="th-TH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272637"/>
                  </a:ext>
                </a:extLst>
              </a:tr>
              <a:tr h="444070">
                <a:tc>
                  <a:txBody>
                    <a:bodyPr/>
                    <a:lstStyle/>
                    <a:p>
                      <a:r>
                        <a:rPr lang="th-TH" sz="11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หนี้กองทุนเดิม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E3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8.10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7.49</a:t>
                      </a:r>
                      <a:endParaRPr lang="th-TH" sz="1100" b="1" dirty="0">
                        <a:solidFill>
                          <a:srgbClr val="C0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▼</a:t>
                      </a:r>
                      <a:r>
                        <a:rPr lang="th-TH" sz="1100" b="1" i="0" u="none" strike="noStrike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b="1" i="0" u="none" strike="noStrike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0.61</a:t>
                      </a:r>
                      <a:endParaRPr lang="th-TH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220837"/>
                  </a:ext>
                </a:extLst>
              </a:tr>
              <a:tr h="444070">
                <a:tc>
                  <a:txBody>
                    <a:bodyPr/>
                    <a:lstStyle/>
                    <a:p>
                      <a:r>
                        <a:rPr lang="th-TH" sz="11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หนี้กองทุนใหม่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7C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15.65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13.52</a:t>
                      </a:r>
                      <a:endParaRPr lang="th-TH" sz="1100" b="1" dirty="0">
                        <a:solidFill>
                          <a:srgbClr val="C0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 Light" panose="00000400000000000000" pitchFamily="2" charset="-34"/>
                          <a:cs typeface="Chulabhorn Likit Text Light" panose="00000400000000000000" pitchFamily="2" charset="-34"/>
                        </a:rPr>
                        <a:t>▼</a:t>
                      </a:r>
                      <a:r>
                        <a:rPr lang="th-TH" sz="1100" b="1" i="0" u="none" strike="noStrike" baseline="0" dirty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100" b="1" i="0" u="none" strike="noStrike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2.13</a:t>
                      </a:r>
                      <a:endParaRPr lang="th-TH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085371"/>
                  </a:ext>
                </a:extLst>
              </a:tr>
              <a:tr h="444070">
                <a:tc>
                  <a:txBody>
                    <a:bodyPr/>
                    <a:lstStyle/>
                    <a:p>
                      <a:r>
                        <a:rPr lang="th-TH" sz="11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หนี้ดำเนินคดี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E6D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3.90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4.27</a:t>
                      </a:r>
                      <a:endParaRPr lang="th-TH" sz="1100" b="1" dirty="0">
                        <a:solidFill>
                          <a:srgbClr val="C0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 </a:t>
                      </a:r>
                      <a:r>
                        <a:rPr lang="th-TH" sz="1100" b="1" dirty="0" smtClean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0.37</a:t>
                      </a:r>
                      <a:endParaRPr lang="th-TH" sz="1100" b="1" dirty="0">
                        <a:solidFill>
                          <a:srgbClr val="C0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0664400"/>
                  </a:ext>
                </a:extLst>
              </a:tr>
              <a:tr h="444070">
                <a:tc>
                  <a:txBody>
                    <a:bodyPr/>
                    <a:lstStyle/>
                    <a:p>
                      <a:r>
                        <a:rPr lang="th-TH" sz="1100" b="1" dirty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เงินรับชำระคืน 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F1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25.35</a:t>
                      </a: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100" b="1" dirty="0" smtClean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28.47</a:t>
                      </a:r>
                      <a:endParaRPr lang="th-TH" sz="1100" b="1" dirty="0">
                        <a:solidFill>
                          <a:srgbClr val="C0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6197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100" b="1" dirty="0" smtClean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</a:t>
                      </a:r>
                      <a:r>
                        <a:rPr lang="th-TH" sz="1100" b="1" baseline="0" dirty="0" smtClean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3</a:t>
                      </a:r>
                      <a:r>
                        <a:rPr lang="th-TH" sz="1100" b="1" dirty="0" smtClean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.12</a:t>
                      </a:r>
                      <a:endParaRPr lang="th-TH" sz="1100" b="1" dirty="0">
                        <a:solidFill>
                          <a:srgbClr val="C00000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6640613"/>
                  </a:ext>
                </a:extLst>
              </a:tr>
            </a:tbl>
          </a:graphicData>
        </a:graphic>
      </p:graphicFrame>
      <p:grpSp>
        <p:nvGrpSpPr>
          <p:cNvPr id="38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33050" y="0"/>
            <a:ext cx="10193050" cy="575427"/>
            <a:chOff x="-29746" y="-164554"/>
            <a:chExt cx="9173747" cy="517884"/>
          </a:xfrm>
        </p:grpSpPr>
        <p:sp>
          <p:nvSpPr>
            <p:cNvPr id="40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41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5.1 ผลการบริหารจัดการหนี้ของกองทุนพัฒนาบทบาทสตรี ประจำปีงบประมาณ พ.ศ. 2566</a:t>
              </a:r>
            </a:p>
          </p:txBody>
        </p:sp>
      </p:grpSp>
      <p:grpSp>
        <p:nvGrpSpPr>
          <p:cNvPr id="7" name="กลุ่ม 6">
            <a:extLst>
              <a:ext uri="{FF2B5EF4-FFF2-40B4-BE49-F238E27FC236}">
                <a16:creationId xmlns:a16="http://schemas.microsoft.com/office/drawing/2014/main" id="{B2569909-E0E1-728D-9590-A3B3D73A5830}"/>
              </a:ext>
            </a:extLst>
          </p:cNvPr>
          <p:cNvGrpSpPr/>
          <p:nvPr/>
        </p:nvGrpSpPr>
        <p:grpSpPr>
          <a:xfrm>
            <a:off x="-23585" y="5154909"/>
            <a:ext cx="10183585" cy="694389"/>
            <a:chOff x="-23585" y="5154909"/>
            <a:chExt cx="10183585" cy="694389"/>
          </a:xfrm>
        </p:grpSpPr>
        <p:grpSp>
          <p:nvGrpSpPr>
            <p:cNvPr id="11" name="Group 47">
              <a:extLst>
                <a:ext uri="{FF2B5EF4-FFF2-40B4-BE49-F238E27FC236}">
                  <a16:creationId xmlns:a16="http://schemas.microsoft.com/office/drawing/2014/main" id="{1770FEB8-5970-7C43-AD8F-E1BDA4683E63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22" name="กลุ่ม 1">
                <a:extLst>
                  <a:ext uri="{FF2B5EF4-FFF2-40B4-BE49-F238E27FC236}">
                    <a16:creationId xmlns:a16="http://schemas.microsoft.com/office/drawing/2014/main" id="{FED57419-94D0-A78F-365E-A530348859D5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26" name="กลุ่ม 7">
                  <a:extLst>
                    <a:ext uri="{FF2B5EF4-FFF2-40B4-BE49-F238E27FC236}">
                      <a16:creationId xmlns:a16="http://schemas.microsoft.com/office/drawing/2014/main" id="{7F2BB162-D9BB-E830-C85F-CF9E9444C7C4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47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2397AFBB-BB02-6C10-79BF-4BCEA8AE6C4E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50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36C67DA8-5541-080D-E357-8504EEE4398F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52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2DCE3724-0688-D3F0-5751-3E76337FA77B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42" name="กลุ่ม 4">
                  <a:extLst>
                    <a:ext uri="{FF2B5EF4-FFF2-40B4-BE49-F238E27FC236}">
                      <a16:creationId xmlns:a16="http://schemas.microsoft.com/office/drawing/2014/main" id="{BE43EA83-C54A-58AE-1CED-4D8954B0CC8A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43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9E81A815-C3C3-BDDA-2911-B9B4F924F724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44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D387FAB7-082A-2FF3-C0F6-9A09EAF5E02A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25" name="รูปแบบอิสระ: รูปร่าง 49">
                <a:extLst>
                  <a:ext uri="{FF2B5EF4-FFF2-40B4-BE49-F238E27FC236}">
                    <a16:creationId xmlns:a16="http://schemas.microsoft.com/office/drawing/2014/main" id="{18AF4D6C-6BD6-CF6F-C309-527B8DB9A184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93E4CB55-902F-E704-46B3-84FF9A49D3E5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13" name="กลุ่ม 12">
              <a:extLst>
                <a:ext uri="{FF2B5EF4-FFF2-40B4-BE49-F238E27FC236}">
                  <a16:creationId xmlns:a16="http://schemas.microsoft.com/office/drawing/2014/main" id="{2A269149-98A5-38E5-4942-B54E976E54B5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14" name="Group 7">
                <a:extLst>
                  <a:ext uri="{FF2B5EF4-FFF2-40B4-BE49-F238E27FC236}">
                    <a16:creationId xmlns:a16="http://schemas.microsoft.com/office/drawing/2014/main" id="{51BF7590-DD8E-96C8-B289-34DB87F9A3DD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17" name="Freeform 8">
                  <a:extLst>
                    <a:ext uri="{FF2B5EF4-FFF2-40B4-BE49-F238E27FC236}">
                      <a16:creationId xmlns:a16="http://schemas.microsoft.com/office/drawing/2014/main" id="{67C6BE83-2BB4-305A-BDC7-54BBC180FB08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  <p:sp>
              <p:nvSpPr>
                <p:cNvPr id="18" name="Freeform 9">
                  <a:extLst>
                    <a:ext uri="{FF2B5EF4-FFF2-40B4-BE49-F238E27FC236}">
                      <a16:creationId xmlns:a16="http://schemas.microsoft.com/office/drawing/2014/main" id="{067BC0EB-8A04-D0A2-71A9-282D728C7DE8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20" name="Freeform 10">
                  <a:extLst>
                    <a:ext uri="{FF2B5EF4-FFF2-40B4-BE49-F238E27FC236}">
                      <a16:creationId xmlns:a16="http://schemas.microsoft.com/office/drawing/2014/main" id="{4EB03739-8D49-F8C8-D0A4-561D363E1847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21" name="Freeform 12">
                  <a:extLst>
                    <a:ext uri="{FF2B5EF4-FFF2-40B4-BE49-F238E27FC236}">
                      <a16:creationId xmlns:a16="http://schemas.microsoft.com/office/drawing/2014/main" id="{4F614037-4260-C1AD-6BD3-F13C13255D75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pic>
            <p:nvPicPr>
              <p:cNvPr id="16" name="Picture 24">
                <a:extLst>
                  <a:ext uri="{FF2B5EF4-FFF2-40B4-BE49-F238E27FC236}">
                    <a16:creationId xmlns:a16="http://schemas.microsoft.com/office/drawing/2014/main" id="{E23FE48E-9E50-3B4B-32F0-5935710FC6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6691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618AFEDB-AFB2-5AC3-AE56-B3D8B60F4F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605055"/>
              </p:ext>
            </p:extLst>
          </p:nvPr>
        </p:nvGraphicFramePr>
        <p:xfrm>
          <a:off x="99448" y="767666"/>
          <a:ext cx="10005397" cy="44910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705">
                  <a:extLst>
                    <a:ext uri="{9D8B030D-6E8A-4147-A177-3AD203B41FA5}">
                      <a16:colId xmlns:a16="http://schemas.microsoft.com/office/drawing/2014/main" val="3952550476"/>
                    </a:ext>
                  </a:extLst>
                </a:gridCol>
                <a:gridCol w="767111">
                  <a:extLst>
                    <a:ext uri="{9D8B030D-6E8A-4147-A177-3AD203B41FA5}">
                      <a16:colId xmlns:a16="http://schemas.microsoft.com/office/drawing/2014/main" val="2490489024"/>
                    </a:ext>
                  </a:extLst>
                </a:gridCol>
                <a:gridCol w="761272">
                  <a:extLst>
                    <a:ext uri="{9D8B030D-6E8A-4147-A177-3AD203B41FA5}">
                      <a16:colId xmlns:a16="http://schemas.microsoft.com/office/drawing/2014/main" val="2602076316"/>
                    </a:ext>
                  </a:extLst>
                </a:gridCol>
                <a:gridCol w="728192">
                  <a:extLst>
                    <a:ext uri="{9D8B030D-6E8A-4147-A177-3AD203B41FA5}">
                      <a16:colId xmlns:a16="http://schemas.microsoft.com/office/drawing/2014/main" val="1605280982"/>
                    </a:ext>
                  </a:extLst>
                </a:gridCol>
                <a:gridCol w="780087">
                  <a:extLst>
                    <a:ext uri="{9D8B030D-6E8A-4147-A177-3AD203B41FA5}">
                      <a16:colId xmlns:a16="http://schemas.microsoft.com/office/drawing/2014/main" val="1380282958"/>
                    </a:ext>
                  </a:extLst>
                </a:gridCol>
                <a:gridCol w="240027">
                  <a:extLst>
                    <a:ext uri="{9D8B030D-6E8A-4147-A177-3AD203B41FA5}">
                      <a16:colId xmlns:a16="http://schemas.microsoft.com/office/drawing/2014/main" val="338365436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786590358"/>
                    </a:ext>
                  </a:extLst>
                </a:gridCol>
                <a:gridCol w="780087">
                  <a:extLst>
                    <a:ext uri="{9D8B030D-6E8A-4147-A177-3AD203B41FA5}">
                      <a16:colId xmlns:a16="http://schemas.microsoft.com/office/drawing/2014/main" val="68699037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825258399"/>
                    </a:ext>
                  </a:extLst>
                </a:gridCol>
                <a:gridCol w="780087">
                  <a:extLst>
                    <a:ext uri="{9D8B030D-6E8A-4147-A177-3AD203B41FA5}">
                      <a16:colId xmlns:a16="http://schemas.microsoft.com/office/drawing/2014/main" val="4107178332"/>
                    </a:ext>
                  </a:extLst>
                </a:gridCol>
                <a:gridCol w="300033">
                  <a:extLst>
                    <a:ext uri="{9D8B030D-6E8A-4147-A177-3AD203B41FA5}">
                      <a16:colId xmlns:a16="http://schemas.microsoft.com/office/drawing/2014/main" val="1838736925"/>
                    </a:ext>
                  </a:extLst>
                </a:gridCol>
                <a:gridCol w="840093">
                  <a:extLst>
                    <a:ext uri="{9D8B030D-6E8A-4147-A177-3AD203B41FA5}">
                      <a16:colId xmlns:a16="http://schemas.microsoft.com/office/drawing/2014/main" val="2399242051"/>
                    </a:ext>
                  </a:extLst>
                </a:gridCol>
                <a:gridCol w="780087">
                  <a:extLst>
                    <a:ext uri="{9D8B030D-6E8A-4147-A177-3AD203B41FA5}">
                      <a16:colId xmlns:a16="http://schemas.microsoft.com/office/drawing/2014/main" val="3845887104"/>
                    </a:ext>
                  </a:extLst>
                </a:gridCol>
                <a:gridCol w="780087">
                  <a:extLst>
                    <a:ext uri="{9D8B030D-6E8A-4147-A177-3AD203B41FA5}">
                      <a16:colId xmlns:a16="http://schemas.microsoft.com/office/drawing/2014/main" val="2706290948"/>
                    </a:ext>
                  </a:extLst>
                </a:gridCol>
                <a:gridCol w="764369">
                  <a:extLst>
                    <a:ext uri="{9D8B030D-6E8A-4147-A177-3AD203B41FA5}">
                      <a16:colId xmlns:a16="http://schemas.microsoft.com/office/drawing/2014/main" val="4059278194"/>
                    </a:ext>
                  </a:extLst>
                </a:gridCol>
              </a:tblGrid>
              <a:tr h="87553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ที่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7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  <a:endParaRPr lang="th-TH" sz="9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7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ร้อยละหนี้เกินกำหนดชำระ</a:t>
                      </a:r>
                    </a:p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24 ก.ค. 66</a:t>
                      </a:r>
                      <a:endParaRPr lang="en-GB" sz="9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ร้อยละหนี้เกินกำหนดชำระ</a:t>
                      </a:r>
                    </a:p>
                    <a:p>
                      <a:pPr algn="ctr" fontAlgn="b"/>
                      <a:r>
                        <a:rPr lang="th-TH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29 ส.ค. 66</a:t>
                      </a:r>
                      <a:endParaRPr lang="en-GB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เปรียบเทียบกับ </a:t>
                      </a:r>
                    </a:p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24 ก.ค. 66</a:t>
                      </a:r>
                      <a:endParaRPr lang="en-GB" sz="9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ที่</a:t>
                      </a:r>
                      <a:endParaRPr lang="th-TH" sz="9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7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  <a:endParaRPr lang="th-TH" sz="9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7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ร้อยละหนี้เกินกำหนดชำระ</a:t>
                      </a:r>
                    </a:p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24 ก.ค. 66</a:t>
                      </a:r>
                      <a:endParaRPr lang="en-GB" sz="9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ร้อยละหนี้เกินกำหนดชำระ</a:t>
                      </a:r>
                    </a:p>
                    <a:p>
                      <a:pPr algn="ctr" fontAlgn="b"/>
                      <a:r>
                        <a:rPr lang="th-TH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29 ส.ค. 66</a:t>
                      </a:r>
                      <a:endParaRPr lang="en-GB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เปรียบเทียบกับ </a:t>
                      </a:r>
                    </a:p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24 ก.ค. 66</a:t>
                      </a:r>
                      <a:endParaRPr lang="en-GB" sz="9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ที่</a:t>
                      </a:r>
                      <a:endParaRPr lang="th-TH" sz="9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7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  <a:endParaRPr lang="th-TH" sz="9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7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ร้อยละหนี้เกินกำหนดชำระ</a:t>
                      </a:r>
                    </a:p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24 ก.ค. 66</a:t>
                      </a:r>
                      <a:endParaRPr lang="en-GB" sz="9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ร้อยละหนี้เกินกำหนดชำระ</a:t>
                      </a:r>
                    </a:p>
                    <a:p>
                      <a:pPr algn="ctr" fontAlgn="b"/>
                      <a:r>
                        <a:rPr lang="th-TH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29 ส.ค. 66</a:t>
                      </a:r>
                      <a:endParaRPr lang="en-GB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900" b="1" i="0" u="none" strike="noStrike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เปรียบเทียบกับ </a:t>
                      </a:r>
                    </a:p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24 ก.ค. 66</a:t>
                      </a:r>
                      <a:endParaRPr lang="en-GB" sz="9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444233"/>
                  </a:ext>
                </a:extLst>
              </a:tr>
              <a:tr h="28772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อุดรธานี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49.45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35.96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▼13.50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เพชรบุรี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16.83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12.45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▼4.38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พิจิตร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▼2.88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620945"/>
                  </a:ext>
                </a:extLst>
              </a:tr>
              <a:tr h="23761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เลย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41.52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▼9.85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ราชบุรี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12.06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▼4.20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สุรินทร์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13.29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▼2.87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814410"/>
                  </a:ext>
                </a:extLst>
              </a:tr>
              <a:tr h="25788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นครนายก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▼9.73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มหาสารคาม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▼4.11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สกลนคร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19.30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▼2.68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033125"/>
                  </a:ext>
                </a:extLst>
              </a:tr>
              <a:tr h="26864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พิษณุโลก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▼8.33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เพชรบูรณ์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▼3.98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ชุมพร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31.26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28.71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▼2.56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090703"/>
                  </a:ext>
                </a:extLst>
              </a:tr>
              <a:tr h="26478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สุราษฎร์ธานี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41.10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33.84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▼7.26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น่าน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20.14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▼3.94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พะเยา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13.80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▼2.51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947480"/>
                  </a:ext>
                </a:extLst>
              </a:tr>
              <a:tr h="27430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เชียงใหม่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▼7.02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สุโขทัย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12.65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▼3.57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ร้อยเอ็ด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31.03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28.52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▼2.51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401133"/>
                  </a:ext>
                </a:extLst>
              </a:tr>
              <a:tr h="2400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แม่ฮ่องสอน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▼6.98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เชียงราย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▼3.46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 spc="-8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พระนครศรีอยุธยา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12.52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▼2.50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184613"/>
                  </a:ext>
                </a:extLst>
              </a:tr>
              <a:tr h="24009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บุรีรัมย์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▼6.90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พังงา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33.60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30.14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▼3.45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ขอนแก่น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13.05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▼2.47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762985"/>
                  </a:ext>
                </a:extLst>
              </a:tr>
              <a:tr h="270275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มุกดาหาร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39.73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32.91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▼6.82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ภูเก็ต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39.65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36.32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▼3.33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ยโสธร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19.69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▼2.43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493587"/>
                  </a:ext>
                </a:extLst>
              </a:tr>
              <a:tr h="24910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ชลบุรี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▼6.01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แพร่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16.05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12.95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▼3.09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สงขลา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30.50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28.14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▼2.36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859996"/>
                  </a:ext>
                </a:extLst>
              </a:tr>
              <a:tr h="24250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อุบลราชธานี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▼5.88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นครปฐม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24.60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21.57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▼3.02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ชัยภูมิ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▼2.33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660378"/>
                  </a:ext>
                </a:extLst>
              </a:tr>
              <a:tr h="24844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กาฬสินธุ์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20.10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▼5.11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กาญจนบุรี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▼3.01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กระบี่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29.76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27.55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▼2.21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264859"/>
                  </a:ext>
                </a:extLst>
              </a:tr>
              <a:tr h="28562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ฉะเชิงเทรา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35.81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30.71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▼5.10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บึงกาฬ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32.93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29.96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▼2.97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อุทัยธานี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▼2.12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9761697"/>
                  </a:ext>
                </a:extLst>
              </a:tr>
              <a:tr h="248448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ตราด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27.26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22.49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▼4.78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ปราจีนบุรี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26.73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23.76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▼2.97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ประจวบคีรีขันธ์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▼2.07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602335"/>
                  </a:ext>
                </a:extLst>
              </a:tr>
            </a:tbl>
          </a:graphicData>
        </a:graphic>
      </p:graphicFrame>
      <p:grpSp>
        <p:nvGrpSpPr>
          <p:cNvPr id="35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0" y="0"/>
            <a:ext cx="10193050" cy="575427"/>
            <a:chOff x="-29746" y="-164554"/>
            <a:chExt cx="9173747" cy="517884"/>
          </a:xfrm>
        </p:grpSpPr>
        <p:sp>
          <p:nvSpPr>
            <p:cNvPr id="36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37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7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ผลการบริหารจัดการหนี้กองทุนพัฒนาบทบาทสตรีรายจังหวัด</a:t>
              </a:r>
            </a:p>
          </p:txBody>
        </p:sp>
      </p:grpSp>
      <p:sp>
        <p:nvSpPr>
          <p:cNvPr id="38" name="สี่เหลี่ยมผืนผ้ามุมมน 31"/>
          <p:cNvSpPr/>
          <p:nvPr/>
        </p:nvSpPr>
        <p:spPr>
          <a:xfrm>
            <a:off x="7553000" y="5320341"/>
            <a:ext cx="2454598" cy="343859"/>
          </a:xfrm>
          <a:prstGeom prst="rect">
            <a:avLst/>
          </a:prstGeom>
          <a:solidFill>
            <a:srgbClr val="D1D7E1">
              <a:alpha val="80000"/>
            </a:srgbClr>
          </a:solidFill>
          <a:ln w="158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h-TH" sz="1333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</a:t>
            </a:r>
            <a:r>
              <a:rPr lang="th-TH" sz="1333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29 ส.ค. </a:t>
            </a:r>
            <a:r>
              <a:rPr lang="th-TH" sz="1333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</a:p>
        </p:txBody>
      </p:sp>
    </p:spTree>
    <p:extLst>
      <p:ext uri="{BB962C8B-B14F-4D97-AF65-F5344CB8AC3E}">
        <p14:creationId xmlns:p14="http://schemas.microsoft.com/office/powerpoint/2010/main" val="257135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618AFEDB-AFB2-5AC3-AE56-B3D8B60F4F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408094"/>
              </p:ext>
            </p:extLst>
          </p:nvPr>
        </p:nvGraphicFramePr>
        <p:xfrm>
          <a:off x="99448" y="767666"/>
          <a:ext cx="10005397" cy="44012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3705">
                  <a:extLst>
                    <a:ext uri="{9D8B030D-6E8A-4147-A177-3AD203B41FA5}">
                      <a16:colId xmlns:a16="http://schemas.microsoft.com/office/drawing/2014/main" val="3952550476"/>
                    </a:ext>
                  </a:extLst>
                </a:gridCol>
                <a:gridCol w="767111">
                  <a:extLst>
                    <a:ext uri="{9D8B030D-6E8A-4147-A177-3AD203B41FA5}">
                      <a16:colId xmlns:a16="http://schemas.microsoft.com/office/drawing/2014/main" val="2490489024"/>
                    </a:ext>
                  </a:extLst>
                </a:gridCol>
                <a:gridCol w="761272">
                  <a:extLst>
                    <a:ext uri="{9D8B030D-6E8A-4147-A177-3AD203B41FA5}">
                      <a16:colId xmlns:a16="http://schemas.microsoft.com/office/drawing/2014/main" val="2602076316"/>
                    </a:ext>
                  </a:extLst>
                </a:gridCol>
                <a:gridCol w="728192">
                  <a:extLst>
                    <a:ext uri="{9D8B030D-6E8A-4147-A177-3AD203B41FA5}">
                      <a16:colId xmlns:a16="http://schemas.microsoft.com/office/drawing/2014/main" val="1605280982"/>
                    </a:ext>
                  </a:extLst>
                </a:gridCol>
                <a:gridCol w="780087">
                  <a:extLst>
                    <a:ext uri="{9D8B030D-6E8A-4147-A177-3AD203B41FA5}">
                      <a16:colId xmlns:a16="http://schemas.microsoft.com/office/drawing/2014/main" val="1380282958"/>
                    </a:ext>
                  </a:extLst>
                </a:gridCol>
                <a:gridCol w="240027">
                  <a:extLst>
                    <a:ext uri="{9D8B030D-6E8A-4147-A177-3AD203B41FA5}">
                      <a16:colId xmlns:a16="http://schemas.microsoft.com/office/drawing/2014/main" val="3383654365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786590358"/>
                    </a:ext>
                  </a:extLst>
                </a:gridCol>
                <a:gridCol w="780087">
                  <a:extLst>
                    <a:ext uri="{9D8B030D-6E8A-4147-A177-3AD203B41FA5}">
                      <a16:colId xmlns:a16="http://schemas.microsoft.com/office/drawing/2014/main" val="68699037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825258399"/>
                    </a:ext>
                  </a:extLst>
                </a:gridCol>
                <a:gridCol w="780087">
                  <a:extLst>
                    <a:ext uri="{9D8B030D-6E8A-4147-A177-3AD203B41FA5}">
                      <a16:colId xmlns:a16="http://schemas.microsoft.com/office/drawing/2014/main" val="4107178332"/>
                    </a:ext>
                  </a:extLst>
                </a:gridCol>
                <a:gridCol w="300033">
                  <a:extLst>
                    <a:ext uri="{9D8B030D-6E8A-4147-A177-3AD203B41FA5}">
                      <a16:colId xmlns:a16="http://schemas.microsoft.com/office/drawing/2014/main" val="1838736925"/>
                    </a:ext>
                  </a:extLst>
                </a:gridCol>
                <a:gridCol w="840093">
                  <a:extLst>
                    <a:ext uri="{9D8B030D-6E8A-4147-A177-3AD203B41FA5}">
                      <a16:colId xmlns:a16="http://schemas.microsoft.com/office/drawing/2014/main" val="2399242051"/>
                    </a:ext>
                  </a:extLst>
                </a:gridCol>
                <a:gridCol w="780087">
                  <a:extLst>
                    <a:ext uri="{9D8B030D-6E8A-4147-A177-3AD203B41FA5}">
                      <a16:colId xmlns:a16="http://schemas.microsoft.com/office/drawing/2014/main" val="3845887104"/>
                    </a:ext>
                  </a:extLst>
                </a:gridCol>
                <a:gridCol w="780087">
                  <a:extLst>
                    <a:ext uri="{9D8B030D-6E8A-4147-A177-3AD203B41FA5}">
                      <a16:colId xmlns:a16="http://schemas.microsoft.com/office/drawing/2014/main" val="2706290948"/>
                    </a:ext>
                  </a:extLst>
                </a:gridCol>
                <a:gridCol w="764369">
                  <a:extLst>
                    <a:ext uri="{9D8B030D-6E8A-4147-A177-3AD203B41FA5}">
                      <a16:colId xmlns:a16="http://schemas.microsoft.com/office/drawing/2014/main" val="4059278194"/>
                    </a:ext>
                  </a:extLst>
                </a:gridCol>
              </a:tblGrid>
              <a:tr h="84808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ที่</a:t>
                      </a: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7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  <a:endParaRPr lang="th-TH" sz="9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7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ร้อยละหนี้เกินกำหนดชำระ</a:t>
                      </a:r>
                    </a:p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24 ก.ค. 66</a:t>
                      </a:r>
                      <a:endParaRPr lang="en-GB" sz="9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ร้อยละหนี้เกินกำหนดชำระ</a:t>
                      </a:r>
                    </a:p>
                    <a:p>
                      <a:pPr algn="ctr" fontAlgn="b"/>
                      <a:r>
                        <a:rPr lang="th-TH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29 ส.ค. 66</a:t>
                      </a:r>
                      <a:endParaRPr lang="en-GB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เปรียบเทียบกับ </a:t>
                      </a:r>
                    </a:p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24 ก.ค. 66</a:t>
                      </a:r>
                      <a:endParaRPr lang="en-GB" sz="9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ที่</a:t>
                      </a:r>
                      <a:endParaRPr lang="th-TH" sz="9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7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  <a:endParaRPr lang="th-TH" sz="9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7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ร้อยละหนี้เกินกำหนดชำระ</a:t>
                      </a:r>
                    </a:p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24 ก.ค. 66</a:t>
                      </a:r>
                      <a:endParaRPr lang="en-GB" sz="9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ร้อยละหนี้เกินกำหนดชำระ</a:t>
                      </a:r>
                    </a:p>
                    <a:p>
                      <a:pPr algn="ctr" fontAlgn="b"/>
                      <a:r>
                        <a:rPr lang="th-TH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29 ส.ค. 66</a:t>
                      </a:r>
                      <a:endParaRPr lang="en-GB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เปรียบเทียบกับ </a:t>
                      </a:r>
                    </a:p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24 ก.ค. 66</a:t>
                      </a:r>
                      <a:endParaRPr lang="en-GB" sz="9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CC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ที่</a:t>
                      </a:r>
                      <a:endParaRPr lang="th-TH" sz="9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7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  <a:endParaRPr lang="th-TH" sz="9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E7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ร้อยละหนี้เกินกำหนดชำระ</a:t>
                      </a:r>
                    </a:p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24 ก.ค. 66</a:t>
                      </a:r>
                      <a:endParaRPr lang="en-GB" sz="9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ร้อยละหนี้เกินกำหนดชำระ</a:t>
                      </a:r>
                    </a:p>
                    <a:p>
                      <a:pPr algn="ctr" fontAlgn="b"/>
                      <a:r>
                        <a:rPr lang="th-TH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29 ส.ค. 66</a:t>
                      </a:r>
                      <a:endParaRPr lang="en-GB" sz="900" b="1" i="0" u="none" strike="noStrike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</a:p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spc="-4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เปรียบเทียบกับ </a:t>
                      </a:r>
                    </a:p>
                    <a:p>
                      <a:pPr marL="0" marR="0" indent="0" algn="ctr" defTabSz="121917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9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24 ก.ค. 66</a:t>
                      </a:r>
                      <a:endParaRPr lang="en-GB" sz="900" b="1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CECC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444233"/>
                  </a:ext>
                </a:extLst>
              </a:tr>
              <a:tr h="27870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ลำปาง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29.04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27.19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▼1.84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พัทลุง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24.43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23.77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▼0.66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71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 spc="-4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กรุงเทพมหานคร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67.35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67.78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▲0.43</a:t>
                      </a:r>
                      <a:endParaRPr lang="th-TH" sz="1000" b="0" i="0" u="none" strike="noStrike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620945"/>
                  </a:ext>
                </a:extLst>
              </a:tr>
              <a:tr h="28110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นครพนม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28.58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26.89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▼1.69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ลพบุรี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▼0.59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สมุทรสาคร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23.14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23.88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▲0.75</a:t>
                      </a:r>
                      <a:endParaRPr lang="th-TH" sz="1000" b="0" i="0" u="none" strike="noStrike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814410"/>
                  </a:ext>
                </a:extLst>
              </a:tr>
              <a:tr h="24980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สตูล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33.09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31.51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▼1.58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ศรีสะเกษ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26.50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25.96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▼0.54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สมุทรปราการ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19.44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20.21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▲0.77</a:t>
                      </a:r>
                      <a:endParaRPr lang="th-TH" sz="1000" b="0" i="0" u="none" strike="noStrike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033125"/>
                  </a:ext>
                </a:extLst>
              </a:tr>
              <a:tr h="26022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นครราชสีมา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25.70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24.37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▼1.33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จันทบุรี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24.20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23.68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▼0.51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ระยอง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15.53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▲0.85</a:t>
                      </a:r>
                      <a:endParaRPr lang="th-TH" sz="1000" b="0" i="0" u="none" strike="noStrike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090703"/>
                  </a:ext>
                </a:extLst>
              </a:tr>
              <a:tr h="25648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สุพรรณบุรี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23.72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22.44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▼1.27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ปัตตานี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▼0.46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หนองคาย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19.84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20.74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▲0.90</a:t>
                      </a:r>
                      <a:endParaRPr lang="th-TH" sz="1000" b="0" i="0" u="none" strike="noStrike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6947480"/>
                  </a:ext>
                </a:extLst>
              </a:tr>
              <a:tr h="26570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อุตรดิตถ์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21.12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19.85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▼1.27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นราธิวาส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▼0.28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สิงห์บุรี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10.29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11.62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▲1.32</a:t>
                      </a:r>
                      <a:endParaRPr lang="th-TH" sz="1000" b="0" i="0" u="none" strike="noStrike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401133"/>
                  </a:ext>
                </a:extLst>
              </a:tr>
              <a:tr h="23256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ชัยนาท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22.08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20.92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▼1.16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ปทุมธานี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31.66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31.47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▼0.19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ระนอง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27.33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28.76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▲1.43</a:t>
                      </a:r>
                      <a:endParaRPr lang="th-TH" sz="1000" b="0" i="0" u="none" strike="noStrike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184613"/>
                  </a:ext>
                </a:extLst>
              </a:tr>
              <a:tr h="23256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สระแก้ว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▼1.13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ลำพูน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23.57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▼0.10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th-TH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</a:t>
                      </a:r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23.75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21.01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▼2.74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1E6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762985"/>
                  </a:ext>
                </a:extLst>
              </a:tr>
              <a:tr h="26180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หนองบัวลำภู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28.99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27.91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▼1.08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กำแพงเพชร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23.30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23.23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▼0.07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b"/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b"/>
                      <a:endParaRPr lang="th-TH" sz="10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3493587"/>
                  </a:ext>
                </a:extLst>
              </a:tr>
              <a:tr h="241294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ตาก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▼1.03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นนทบุรี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36.23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36.25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▲0.02</a:t>
                      </a:r>
                      <a:endParaRPr lang="th-TH" sz="1000" b="0" i="0" u="none" strike="noStrike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 fontAlgn="b"/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fontAlgn="b"/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th-TH" sz="10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859996"/>
                  </a:ext>
                </a:extLst>
              </a:tr>
              <a:tr h="23490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ตรัง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22.14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21.15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▼0.99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 spc="-4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สมุทรสงคราม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▲0.23</a:t>
                      </a:r>
                      <a:endParaRPr lang="th-TH" sz="1000" b="0" i="0" u="none" strike="noStrike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b"/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 fontAlgn="b"/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th-TH" sz="10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660378"/>
                  </a:ext>
                </a:extLst>
              </a:tr>
              <a:tr h="24065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สระบุรี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▼0.82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นครสวรรค์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25.17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25.42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▲0.25</a:t>
                      </a:r>
                      <a:endParaRPr lang="th-TH" sz="1000" b="0" i="0" u="none" strike="noStrike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000" b="0" i="0" u="none" strike="noStrike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 fontAlgn="b"/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algn="ctr" fontAlgn="b"/>
                      <a:endParaRPr lang="th-TH" sz="10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79264859"/>
                  </a:ext>
                </a:extLst>
              </a:tr>
              <a:tr h="27667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อำนาจเจริญ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28.01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27.20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▼0.81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อ่างทอง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6.96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▲0.25</a:t>
                      </a:r>
                      <a:endParaRPr lang="th-TH" sz="1000" b="0" i="0" u="none" strike="noStrike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 fontAlgn="b"/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th-TH" sz="10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9761697"/>
                  </a:ext>
                </a:extLst>
              </a:tr>
              <a:tr h="24065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ยะลา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30.76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30.02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▼0.73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00" b="0" i="0" u="none" strike="noStrike" spc="-9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นครศรีธรรมราช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27.98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28.36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▲0.38</a:t>
                      </a:r>
                      <a:endParaRPr lang="th-TH" sz="1000" b="0" i="0" u="none" strike="noStrike" dirty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E1E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pPr algn="ctr" fontAlgn="b"/>
                      <a:endParaRPr lang="th-TH" sz="1000" b="0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fontAlgn="b"/>
                      <a:endParaRPr lang="th-TH" sz="1000" b="0" i="0" u="none" strike="noStrike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7602335"/>
                  </a:ext>
                </a:extLst>
              </a:tr>
            </a:tbl>
          </a:graphicData>
        </a:graphic>
      </p:graphicFrame>
      <p:grpSp>
        <p:nvGrpSpPr>
          <p:cNvPr id="35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0" y="0"/>
            <a:ext cx="10193050" cy="575427"/>
            <a:chOff x="-29746" y="-164554"/>
            <a:chExt cx="9173747" cy="517884"/>
          </a:xfrm>
        </p:grpSpPr>
        <p:sp>
          <p:nvSpPr>
            <p:cNvPr id="36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37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7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ผลการบริหารจัดการหนี้กองทุนพัฒนาบทบาทสตรีราย</a:t>
              </a:r>
              <a:r>
                <a:rPr lang="th-TH" sz="1700" b="1" dirty="0" smtClean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จังหวัด (ต่อ)</a:t>
              </a:r>
              <a:endParaRPr lang="th-TH" sz="1700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sp>
        <p:nvSpPr>
          <p:cNvPr id="38" name="สี่เหลี่ยมผืนผ้ามุมมน 31"/>
          <p:cNvSpPr/>
          <p:nvPr/>
        </p:nvSpPr>
        <p:spPr>
          <a:xfrm>
            <a:off x="7527600" y="5258742"/>
            <a:ext cx="2454598" cy="343859"/>
          </a:xfrm>
          <a:prstGeom prst="rect">
            <a:avLst/>
          </a:prstGeom>
          <a:solidFill>
            <a:srgbClr val="D1D7E1">
              <a:alpha val="80000"/>
            </a:srgbClr>
          </a:solidFill>
          <a:ln w="1587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/>
            <a:r>
              <a:rPr lang="th-TH" sz="1333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</a:t>
            </a:r>
            <a:r>
              <a:rPr lang="th-TH" sz="1333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29 ส.ค. </a:t>
            </a:r>
            <a:r>
              <a:rPr lang="th-TH" sz="1333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2566</a:t>
            </a:r>
          </a:p>
        </p:txBody>
      </p:sp>
      <p:graphicFrame>
        <p:nvGraphicFramePr>
          <p:cNvPr id="1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140478"/>
              </p:ext>
            </p:extLst>
          </p:nvPr>
        </p:nvGraphicFramePr>
        <p:xfrm>
          <a:off x="7438700" y="3731469"/>
          <a:ext cx="1898974" cy="1448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TextBox 1"/>
          <p:cNvSpPr txBox="1"/>
          <p:nvPr/>
        </p:nvSpPr>
        <p:spPr>
          <a:xfrm>
            <a:off x="8197421" y="4474220"/>
            <a:ext cx="676746" cy="22592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b="1" dirty="0" smtClean="0">
                <a:solidFill>
                  <a:schemeClr val="accent1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84.42</a:t>
            </a:r>
            <a:endParaRPr lang="th-TH" b="1" dirty="0">
              <a:solidFill>
                <a:schemeClr val="accent1">
                  <a:lumMod val="50000"/>
                </a:schemeClr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7" name="TextBox 1"/>
          <p:cNvSpPr txBox="1"/>
          <p:nvPr/>
        </p:nvSpPr>
        <p:spPr>
          <a:xfrm>
            <a:off x="8874167" y="4587182"/>
            <a:ext cx="1311234" cy="480065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th-TH" sz="900" b="1" dirty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จังหวัดหนี้</a:t>
            </a:r>
            <a:r>
              <a:rPr lang="th-TH" sz="900" b="1" dirty="0" smtClean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เกิน</a:t>
            </a:r>
            <a:br>
              <a:rPr lang="th-TH" sz="900" b="1" dirty="0" smtClean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900" b="1" dirty="0" smtClean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กำหนดชำระลดลง</a:t>
            </a:r>
            <a:r>
              <a:rPr lang="th-TH" sz="900" b="1" dirty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900" b="1" dirty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900" b="1" dirty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จำนวน </a:t>
            </a:r>
            <a:r>
              <a:rPr lang="th-TH" sz="900" b="1" dirty="0" smtClean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65 </a:t>
            </a:r>
            <a:r>
              <a:rPr lang="th-TH" sz="900" b="1" dirty="0">
                <a:solidFill>
                  <a:schemeClr val="accent2">
                    <a:lumMod val="50000"/>
                  </a:schemeClr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จังหวัด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A5FF0B-A882-66AD-65F3-27806C7401F6}"/>
              </a:ext>
            </a:extLst>
          </p:cNvPr>
          <p:cNvSpPr/>
          <p:nvPr/>
        </p:nvSpPr>
        <p:spPr>
          <a:xfrm>
            <a:off x="6582145" y="3795287"/>
            <a:ext cx="1536700" cy="4598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th-TH" sz="900" b="1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จังหวัดหนี้</a:t>
            </a:r>
            <a:r>
              <a:rPr lang="th-TH" sz="900" b="1" dirty="0" smtClean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เกิน</a:t>
            </a:r>
            <a:br>
              <a:rPr lang="th-TH" sz="900" b="1" dirty="0" smtClean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900" b="1" dirty="0" smtClean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กำหนดชำระ</a:t>
            </a:r>
            <a:r>
              <a:rPr lang="th-TH" sz="900" b="1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เพิ่มขึ้น</a:t>
            </a:r>
            <a:br>
              <a:rPr lang="th-TH" sz="900" b="1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900" b="1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จำนวน </a:t>
            </a:r>
            <a:r>
              <a:rPr lang="th-TH" sz="900" b="1" dirty="0" smtClean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12 จังหวัด</a:t>
            </a:r>
          </a:p>
        </p:txBody>
      </p:sp>
      <p:cxnSp>
        <p:nvCxnSpPr>
          <p:cNvPr id="20" name="ลูกศรเชื่อมต่อแบบตรง 8"/>
          <p:cNvCxnSpPr/>
          <p:nvPr/>
        </p:nvCxnSpPr>
        <p:spPr>
          <a:xfrm>
            <a:off x="7895891" y="3914077"/>
            <a:ext cx="282054" cy="111129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ลูกศรเชื่อมต่อแบบตรง 8"/>
          <p:cNvCxnSpPr/>
          <p:nvPr/>
        </p:nvCxnSpPr>
        <p:spPr>
          <a:xfrm flipH="1" flipV="1">
            <a:off x="8874167" y="4587182"/>
            <a:ext cx="277343" cy="112963"/>
          </a:xfrm>
          <a:prstGeom prst="straightConnector1">
            <a:avLst/>
          </a:prstGeom>
          <a:ln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101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23581" y="299"/>
            <a:ext cx="10193050" cy="575427"/>
            <a:chOff x="-29746" y="-164554"/>
            <a:chExt cx="9173747" cy="517884"/>
          </a:xfrm>
        </p:grpSpPr>
        <p:sp>
          <p:nvSpPr>
            <p:cNvPr id="54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56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2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           </a:t>
              </a:r>
            </a:p>
          </p:txBody>
        </p:sp>
      </p:grp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303DB0A5-33AA-2361-CD92-0FD346461115}"/>
              </a:ext>
            </a:extLst>
          </p:cNvPr>
          <p:cNvGrpSpPr/>
          <p:nvPr/>
        </p:nvGrpSpPr>
        <p:grpSpPr>
          <a:xfrm>
            <a:off x="-23585" y="5154909"/>
            <a:ext cx="10183585" cy="694389"/>
            <a:chOff x="-23585" y="5154909"/>
            <a:chExt cx="10183585" cy="694389"/>
          </a:xfrm>
        </p:grpSpPr>
        <p:grpSp>
          <p:nvGrpSpPr>
            <p:cNvPr id="3" name="Group 47">
              <a:extLst>
                <a:ext uri="{FF2B5EF4-FFF2-40B4-BE49-F238E27FC236}">
                  <a16:creationId xmlns:a16="http://schemas.microsoft.com/office/drawing/2014/main" id="{A3DACA91-1537-3D2E-C1DB-23D3311EEDB1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13" name="กลุ่ม 1">
                <a:extLst>
                  <a:ext uri="{FF2B5EF4-FFF2-40B4-BE49-F238E27FC236}">
                    <a16:creationId xmlns:a16="http://schemas.microsoft.com/office/drawing/2014/main" id="{7C4196BB-C6AB-4486-5D5E-E2C93953708E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15" name="กลุ่ม 7">
                  <a:extLst>
                    <a:ext uri="{FF2B5EF4-FFF2-40B4-BE49-F238E27FC236}">
                      <a16:creationId xmlns:a16="http://schemas.microsoft.com/office/drawing/2014/main" id="{B77AF02C-67C9-4F89-57C9-56212085040D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19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4C77A7BE-7E92-E9B9-4DA9-6BF84240EBEB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20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493C490A-F4F8-1BF3-840C-BB76E9F847B5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21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64A66494-C5DF-2821-D40E-7910F19CF7D3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16" name="กลุ่ม 4">
                  <a:extLst>
                    <a:ext uri="{FF2B5EF4-FFF2-40B4-BE49-F238E27FC236}">
                      <a16:creationId xmlns:a16="http://schemas.microsoft.com/office/drawing/2014/main" id="{1083A6BA-63E1-7014-0FFF-5AC20041C095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17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614D3F5D-30F9-B6F7-D5EE-EDCB5C30E0B8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18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33E342C7-A6A7-3646-0976-E957D3846431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14" name="รูปแบบอิสระ: รูปร่าง 49">
                <a:extLst>
                  <a:ext uri="{FF2B5EF4-FFF2-40B4-BE49-F238E27FC236}">
                    <a16:creationId xmlns:a16="http://schemas.microsoft.com/office/drawing/2014/main" id="{11356505-AEA8-B353-0236-7ADFEE121B73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5" name="TextBox 7">
              <a:extLst>
                <a:ext uri="{FF2B5EF4-FFF2-40B4-BE49-F238E27FC236}">
                  <a16:creationId xmlns:a16="http://schemas.microsoft.com/office/drawing/2014/main" id="{230B2A03-5ED9-ADFF-284F-B20B454DAC54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6" name="กลุ่ม 5">
              <a:extLst>
                <a:ext uri="{FF2B5EF4-FFF2-40B4-BE49-F238E27FC236}">
                  <a16:creationId xmlns:a16="http://schemas.microsoft.com/office/drawing/2014/main" id="{2EF49628-B6D6-9B22-A403-FF529C1777E1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7" name="Group 7">
                <a:extLst>
                  <a:ext uri="{FF2B5EF4-FFF2-40B4-BE49-F238E27FC236}">
                    <a16:creationId xmlns:a16="http://schemas.microsoft.com/office/drawing/2014/main" id="{25C4C9B0-CCDC-7030-78CB-A91E7883DE01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id="{E3B84C4B-B43D-F4C2-A7BB-9366ED82A33E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  <p:sp>
              <p:nvSpPr>
                <p:cNvPr id="10" name="Freeform 9">
                  <a:extLst>
                    <a:ext uri="{FF2B5EF4-FFF2-40B4-BE49-F238E27FC236}">
                      <a16:creationId xmlns:a16="http://schemas.microsoft.com/office/drawing/2014/main" id="{8C2D1422-942A-50D5-91CB-B8580891509F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6D7019AA-F96B-77A3-87C8-226EFC359A2C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99023D55-C912-0442-7885-CD3CB750DB85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pic>
            <p:nvPicPr>
              <p:cNvPr id="8" name="Picture 24">
                <a:extLst>
                  <a:ext uri="{FF2B5EF4-FFF2-40B4-BE49-F238E27FC236}">
                    <a16:creationId xmlns:a16="http://schemas.microsoft.com/office/drawing/2014/main" id="{66AAD668-07E9-F877-10BE-CDC311EFD8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F2FD8C8B-3C4E-4972-B7A4-C311DD151E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7414" y="751487"/>
            <a:ext cx="6278815" cy="3990633"/>
          </a:xfrm>
          <a:prstGeom prst="rect">
            <a:avLst/>
          </a:prstGeom>
        </p:spPr>
      </p:pic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139CF2F8-7D66-41DB-B9AB-9205A39AB71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826102" y="1008525"/>
          <a:ext cx="3096485" cy="3925766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807333">
                  <a:extLst>
                    <a:ext uri="{9D8B030D-6E8A-4147-A177-3AD203B41FA5}">
                      <a16:colId xmlns:a16="http://schemas.microsoft.com/office/drawing/2014/main" val="414450123"/>
                    </a:ext>
                  </a:extLst>
                </a:gridCol>
                <a:gridCol w="1321712">
                  <a:extLst>
                    <a:ext uri="{9D8B030D-6E8A-4147-A177-3AD203B41FA5}">
                      <a16:colId xmlns:a16="http://schemas.microsoft.com/office/drawing/2014/main" val="4174597626"/>
                    </a:ext>
                  </a:extLst>
                </a:gridCol>
                <a:gridCol w="967440">
                  <a:extLst>
                    <a:ext uri="{9D8B030D-6E8A-4147-A177-3AD203B41FA5}">
                      <a16:colId xmlns:a16="http://schemas.microsoft.com/office/drawing/2014/main" val="486172941"/>
                    </a:ext>
                  </a:extLst>
                </a:gridCol>
              </a:tblGrid>
              <a:tr h="309912"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u="none" strike="noStrike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เดือน</a:t>
                      </a:r>
                      <a:endParaRPr lang="th-TH" sz="105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674" marR="8674" marT="86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u="none" strike="noStrike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หนี้เกินกำหนดชำระ</a:t>
                      </a:r>
                      <a:endParaRPr lang="th-TH" sz="105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674" marR="8674" marT="86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u="none" strike="noStrike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endParaRPr lang="th-TH" sz="105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674" marR="8674" marT="86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7818528"/>
                  </a:ext>
                </a:extLst>
              </a:tr>
              <a:tr h="244367"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u="none" strike="noStrike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ต.ค. 2565</a:t>
                      </a:r>
                      <a:endParaRPr lang="th-TH" sz="105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674" marR="8674" marT="86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u="none" strike="noStrike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1,053,362,536.16 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674" marR="8674" marT="86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23.24 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674" marR="8674" marT="86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067071"/>
                  </a:ext>
                </a:extLst>
              </a:tr>
              <a:tr h="244367"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u="none" strike="noStrike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พ.ย. 2565</a:t>
                      </a:r>
                      <a:endParaRPr lang="th-TH" sz="1050" b="1" i="0" u="none" strike="noStrike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674" marR="8674" marT="86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u="none" strike="noStrike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1,255,157,437.95 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674" marR="8674" marT="86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28.47 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674" marR="8674" marT="86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912116"/>
                  </a:ext>
                </a:extLst>
              </a:tr>
              <a:tr h="244367"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u="none" strike="noStrike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ธ.ค. 2565</a:t>
                      </a:r>
                      <a:endParaRPr lang="th-TH" sz="105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674" marR="8674" marT="86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u="none" strike="noStrike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1,338,254,214.69 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674" marR="8674" marT="86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30.80 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674" marR="8674" marT="86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954969"/>
                  </a:ext>
                </a:extLst>
              </a:tr>
              <a:tr h="244367"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u="none" strike="noStrike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ม.ค. 2566</a:t>
                      </a:r>
                      <a:endParaRPr lang="th-TH" sz="1050" b="1" i="0" u="none" strike="noStrike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674" marR="8674" marT="86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u="none" strike="noStrike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1,317,459,889.14 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674" marR="8674" marT="86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30.70 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674" marR="8674" marT="86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8598098"/>
                  </a:ext>
                </a:extLst>
              </a:tr>
              <a:tr h="244367"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u="none" strike="noStrike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ก.พ. 2566</a:t>
                      </a:r>
                      <a:endParaRPr lang="th-TH" sz="1050" b="1" i="0" u="none" strike="noStrike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674" marR="8674" marT="86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u="none" strike="noStrike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1,297,911,617.50 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674" marR="8674" marT="86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28.63 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674" marR="8674" marT="86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643809"/>
                  </a:ext>
                </a:extLst>
              </a:tr>
              <a:tr h="244367"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u="none" strike="noStrike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มี.ค. 2566</a:t>
                      </a:r>
                      <a:endParaRPr lang="th-TH" sz="105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674" marR="8674" marT="86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u="none" strike="noStrike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1,290,527,820.93 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674" marR="8674" marT="86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28.47 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674" marR="8674" marT="86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172843"/>
                  </a:ext>
                </a:extLst>
              </a:tr>
              <a:tr h="244367"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u="none" strike="noStrike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เม.ย. 2566</a:t>
                      </a:r>
                      <a:endParaRPr lang="th-TH" sz="1050" b="1" i="0" u="none" strike="noStrike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674" marR="8674" marT="86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u="none" strike="noStrike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1,131,090,684.90 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674" marR="8674" marT="86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24.95 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674" marR="8674" marT="86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708062"/>
                  </a:ext>
                </a:extLst>
              </a:tr>
              <a:tr h="244367"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u="none" strike="noStrike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พ.ค. 2566</a:t>
                      </a:r>
                      <a:endParaRPr lang="th-TH" sz="105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674" marR="8674" marT="86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u="none" strike="noStrike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1,120,434,991.90 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674" marR="8674" marT="86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24.72 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674" marR="8674" marT="86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4149454"/>
                  </a:ext>
                </a:extLst>
              </a:tr>
              <a:tr h="244367"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u="none" strike="noStrike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มิ.ย. 2566</a:t>
                      </a:r>
                      <a:endParaRPr lang="th-TH" sz="105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674" marR="8674" marT="86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u="none" strike="noStrike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1,114,765,009.09 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674" marR="8674" marT="86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24.59 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674" marR="8674" marT="86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9072854"/>
                  </a:ext>
                </a:extLst>
              </a:tr>
              <a:tr h="244367"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u="none" strike="noStrike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ก.ค. 2566</a:t>
                      </a:r>
                      <a:endParaRPr lang="th-TH" sz="105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674" marR="8674" marT="86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u="none" strike="noStrike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1,096,448,136.20 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674" marR="8674" marT="86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24.19 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674" marR="8674" marT="86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9025473"/>
                  </a:ext>
                </a:extLst>
              </a:tr>
              <a:tr h="244367"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u="none" strike="noStrike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ส.ค. 2566</a:t>
                      </a:r>
                      <a:endParaRPr lang="th-TH" sz="105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674" marR="8674" marT="86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50" b="1" u="none" strike="noStrike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911,069,705.15 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674" marR="8674" marT="86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50" b="1" u="none" strike="noStrike" dirty="0"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           20.10 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8674" marR="8674" marT="8674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7194181"/>
                  </a:ext>
                </a:extLst>
              </a:tr>
            </a:tbl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1A660452-DF94-457A-8089-5E1292F1178E}"/>
              </a:ext>
            </a:extLst>
          </p:cNvPr>
          <p:cNvSpPr txBox="1"/>
          <p:nvPr/>
        </p:nvSpPr>
        <p:spPr>
          <a:xfrm>
            <a:off x="216981" y="67914"/>
            <a:ext cx="95862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b="1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</a:t>
            </a:r>
            <a:r>
              <a:rPr lang="th-TH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การบริหารจัดการหนี้ของกองทุนพัฒนาบทบาทสตรี ประจำปีงบประมาณ พ.ศ. 2566</a:t>
            </a:r>
          </a:p>
        </p:txBody>
      </p:sp>
    </p:spTree>
    <p:extLst>
      <p:ext uri="{BB962C8B-B14F-4D97-AF65-F5344CB8AC3E}">
        <p14:creationId xmlns:p14="http://schemas.microsoft.com/office/powerpoint/2010/main" val="35985892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824281"/>
              </p:ext>
            </p:extLst>
          </p:nvPr>
        </p:nvGraphicFramePr>
        <p:xfrm>
          <a:off x="0" y="606206"/>
          <a:ext cx="10153534" cy="51087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49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112303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2032447378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112304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122060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995220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014733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264859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319549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2556 - 2565 (ข้อมูล ณ</a:t>
                      </a:r>
                      <a:r>
                        <a:rPr lang="th-TH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วันที่ </a:t>
                      </a:r>
                      <a:r>
                        <a:rPr lang="th-TH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 </a:t>
                      </a:r>
                      <a:r>
                        <a:rPr lang="th-TH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</a:t>
                      </a:r>
                      <a:r>
                        <a:rPr lang="th-TH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.ค</a:t>
                      </a: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 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593752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1 ต.ค. 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ของหนี้เกิน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31954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นราธิวาส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132,509,924.00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63,009,231.54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79,287,191.28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53,222,732.72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51,698,665.49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518,516.71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1,005,550.52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31954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เชียงราย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281,142,803.00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64,094,636.47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251,268,460.25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29,874,342.75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25,436,328.82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1,137,891.20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3,300,122.73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31954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ชัยภูมิ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412,404,824.00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49,513,240.56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384,106,162.54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28,298,661.46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23,257,996.37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2,483,476.72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2,557,188.37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31954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ชลบุรี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164,289,065.00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47,340,856.41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133,012,871.04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31,276,193.96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14,569,598.30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14,235,403.15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2,471,192.51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5.22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31954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อ่างทอง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169,847,655.00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46,968,436.45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135,432,359.03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34,415,295.97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23,353,684.11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7,675,532.04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3,386,079.82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7.21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31954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พิษณุโลก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191,615,425.00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53,653,500.44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157,728,789.13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33,886,635.87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27,454,103.66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1,976,396.41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4,456,135.80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31954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บุรีรัมย์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347,377,020.00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96,992,801.30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290,597,478.17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56,779,541.83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48,267,411.50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405,500.00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8,106,630.33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8.36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31954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อุทัยธานี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140,632,865.00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45,943,981.18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114,850,145.50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25,782,719.50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20,981,318.70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948,330.25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3,853,070.55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8.39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31954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นครนายก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118,404,719.00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42,594,167.23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81,150,384.37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37,254,334.63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27,971,083.50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5,689,340.56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3,593,910.57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319549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5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ประจวบคีรีขันธ์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142,410,770.00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43,786,157.99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110,960,727.14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31,450,042.86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22,741,186.83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4,919,052.79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3,789,803.24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8.66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grpSp>
        <p:nvGrpSpPr>
          <p:cNvPr id="5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0" y="0"/>
            <a:ext cx="10193050" cy="575427"/>
            <a:chOff x="-29746" y="-164554"/>
            <a:chExt cx="9173747" cy="517884"/>
          </a:xfrm>
        </p:grpSpPr>
        <p:sp>
          <p:nvSpPr>
            <p:cNvPr id="7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9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ผลการจัดอันดับการบริหารหนี้ของจังหวัด ประจำปีงบประมาณ พ.ศ. 2566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373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138553"/>
              </p:ext>
            </p:extLst>
          </p:nvPr>
        </p:nvGraphicFramePr>
        <p:xfrm>
          <a:off x="0" y="629355"/>
          <a:ext cx="10153534" cy="5030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49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112303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2032447378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112304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122060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995220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014733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264859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314663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2556 - 2565 (ข้อมูล ณ</a:t>
                      </a:r>
                      <a:r>
                        <a:rPr lang="th-TH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วันที่ 29 ส.ค</a:t>
                      </a: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 66)</a:t>
                      </a: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569379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1 ต.ค. 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ของหนี้เกิน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31466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สุโขทัย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254,761,415.00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51,936,172.82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223,611,101.60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31,150,313.40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26,436,347.86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4,713,965.54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9.08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31466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สระแก้ว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189,778,438.00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35,952,745.93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166,109,271.94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23,669,166.06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20,282,719.62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3,386,446.44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9.42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31466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ลพบุรี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169,592,702.00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56,592,210.28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126,122,433.16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43,470,268.84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38,051,320.16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5,418,948.68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9.58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31466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อุบลราชธานี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303,621,520.00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82,767,193.34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246,229,373.10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57,392,146.90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48,368,126.75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754,727.90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8,269,292.25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9.99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31466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แม่ฮ่องสอน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183,402,513.00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47,312,509.41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151,255,902.07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32,146,610.93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27,414,872.02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4,731,738.91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31466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85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พระนครศรีอยุธยา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167,018,951.00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57,228,896.90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122,136,117.44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44,882,833.56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34,913,737.61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4,234,497.84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5,734,598.11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10.02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31466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สุรินทร์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332,788,065.00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93,371,879.84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278,394,075.13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54,393,989.87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43,731,956.15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935,188.00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9,726,845.72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10.42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31466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 spc="-9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สมุทรสงคราม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88,523,258.00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31,511,204.29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63,815,797.93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24,707,460.07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14,379,900.08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7,016,280.74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3,311,279.25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31466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เชียงใหม่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281,204,710.00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60,860,833.44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250,248,888.76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30,955,821.24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22,268,484.75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2,230,309.50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6,457,026.99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31466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ตาก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184,696,931.00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48,227,202.96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155,475,971.53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29,220,959.47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23,396,392.24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679,155.43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5,145,411.80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10.67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grpSp>
        <p:nvGrpSpPr>
          <p:cNvPr id="5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0" y="0"/>
            <a:ext cx="10193050" cy="575427"/>
            <a:chOff x="-29746" y="-164554"/>
            <a:chExt cx="9173747" cy="517884"/>
          </a:xfrm>
        </p:grpSpPr>
        <p:sp>
          <p:nvSpPr>
            <p:cNvPr id="7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9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ผลการจัดอันดับการบริหารหนี้ของจังหวัด ประจำปีงบประมาณ พ.ศ. 2566 (ต่อ)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062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4054115"/>
              </p:ext>
            </p:extLst>
          </p:nvPr>
        </p:nvGraphicFramePr>
        <p:xfrm>
          <a:off x="0" y="606204"/>
          <a:ext cx="10153534" cy="5108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49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112303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2032447378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112304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122060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995220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014733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264859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322752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2556 - 2565 (ข้อมูล ณ</a:t>
                      </a:r>
                      <a:r>
                        <a:rPr lang="th-TH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วันที่ </a:t>
                      </a:r>
                      <a:r>
                        <a:rPr lang="th-TH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 </a:t>
                      </a:r>
                      <a:r>
                        <a:rPr lang="th-TH" sz="1400" b="1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</a:t>
                      </a:r>
                      <a:r>
                        <a:rPr lang="th-TH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.ค</a:t>
                      </a: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 </a:t>
                      </a:r>
                      <a:r>
                        <a:rPr lang="th-TH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55852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1 ต.ค. 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ของหนี้เกิน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เพชรบูรณ์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310,169,615.00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38,380,170.52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290,259,990.23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19,909,624.77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15,287,321.04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271,643.64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4,350,660.09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สิงห์บุรี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108,981,237.00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37,115,686.47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75,265,426.58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33,715,810.42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29,404,261.96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528.66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4,311,019.80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กาญจนบุรี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265,690,519.00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51,470,845.49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236,900,807.20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28,789,711.80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21,015,226.60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1,676,617.03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6,097,868.17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11.85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ราชบุรี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220,098,056.00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52,552,679.61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186,836,598.87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33,261,457.13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25,994,301.89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928,730.00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6,338,425.24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12.06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เพชรบุรี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116,802,670.00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44,959,882.49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84,308,801.29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32,493,868.71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26,702,876.26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192,871.88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5,598,120.57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12.45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แพร่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169,829,500.00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35,666,888.15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149,268,325.25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20,561,174.75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15,902,247.57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38,908.00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4,620,019.18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12.95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ขอนแก่น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319,046,962.00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73,753,155.69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271,220,881.89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47,826,080.11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37,427,646.01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776,845.00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9,621,589.10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13.05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พะเยา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185,681,515.00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28,138,106.41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168,045,771.61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17,635,743.39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12,462,997.71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1,290,000.00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3,882,745.68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13.80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มหาสารคาม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253,621,748.00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58,466,428.00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213,564,844.00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40,056,904.00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30,797,401.00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1,025,079.00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8,234,424.00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14.08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พิจิตร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171,656,575.00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55,008,845.83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133,777,310.92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37,879,264.08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29,229,732.78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634,921.51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8,014,609.79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grpSp>
        <p:nvGrpSpPr>
          <p:cNvPr id="7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0" y="0"/>
            <a:ext cx="10193050" cy="575427"/>
            <a:chOff x="-29746" y="-164554"/>
            <a:chExt cx="9173747" cy="517884"/>
          </a:xfrm>
        </p:grpSpPr>
        <p:sp>
          <p:nvSpPr>
            <p:cNvPr id="9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10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ผลการจัดอันดับการบริหารหนี้ของจังหวัด ประจำปีงบประมาณ พ.ศ. 2566 (ต่อ)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148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415352"/>
              </p:ext>
            </p:extLst>
          </p:nvPr>
        </p:nvGraphicFramePr>
        <p:xfrm>
          <a:off x="0" y="606204"/>
          <a:ext cx="10153534" cy="5108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49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112303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2032447378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112304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122060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995220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014733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264859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322752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2556 - 2565 (ข้อมูล ณ</a:t>
                      </a:r>
                      <a:r>
                        <a:rPr lang="th-TH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วันที่ 29 ส.ค</a:t>
                      </a: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 66)</a:t>
                      </a: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55852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1 ต.ค. 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ของหนี้เกิน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กาฬสินธุ์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273,948,330.00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73,668,792.27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221,085,842.29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52,862,487.71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41,824,888.39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11,037,599.32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14.98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น่าน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215,965,701.00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29,182,065.99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202,023,916.36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13,941,784.64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8,852,810.31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359,854.54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4,729,119.79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ระยอง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167,818,719.00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29,331,352.48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148,785,235.55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19,033,483.45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11,804,757.21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2,423,721.42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4,805,004.82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สกลนคร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371,691,521.00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107,039,989.59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291,821,109.21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79,870,411.79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61,446,595.85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640,720.45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17,783,095.49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สระบุรี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200,490,380.00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67,313,796.49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149,176,540.73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51,313,839.27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39,672,128.43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213,670.00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11,428,040.84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16.98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ยโสธร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189,249,139.00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43,135,160.31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159,377,299.82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29,871,839.18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22,321,451.85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106,051.00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7,444,336.33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17.26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ปัตตานี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187,679,452.00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70,033,715.76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128,844,186.11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58,835,265.89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43,601,597.20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2,584,137.62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12,649,531.07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18.06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อุตรดิตถ์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231,474,140.00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45,067,752.74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204,621,967.58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26,852,172.42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17,906,099.09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8,946,073.33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19.85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 spc="-6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สมุทรปราการ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168,248,718.00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76,212,270.60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99,755,153.71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68,493,564.29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32,140,010.04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20,948,666.70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15,404,887.55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20.21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หนองคาย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248,253,040.00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80,039,257.45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183,432,407.02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64,820,632.98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48,217,474.77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16,603,158.21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20.74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grpSp>
        <p:nvGrpSpPr>
          <p:cNvPr id="5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0" y="0"/>
            <a:ext cx="10193050" cy="575427"/>
            <a:chOff x="-29746" y="-164554"/>
            <a:chExt cx="9173747" cy="517884"/>
          </a:xfrm>
        </p:grpSpPr>
        <p:sp>
          <p:nvSpPr>
            <p:cNvPr id="7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9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ผลการจัดอันดับการบริหารหนี้ของจังหวัด ประจำปีงบประมาณ พ.ศ. 2566 (ต่อ)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9810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067095"/>
              </p:ext>
            </p:extLst>
          </p:nvPr>
        </p:nvGraphicFramePr>
        <p:xfrm>
          <a:off x="0" y="606204"/>
          <a:ext cx="10153534" cy="5108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49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112303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2032447378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112304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122060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995220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014733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264859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322752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2556 - 2565 (ข้อมูล ณ</a:t>
                      </a:r>
                      <a:r>
                        <a:rPr lang="th-TH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วันที่ 29 ส.ค</a:t>
                      </a: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 66)</a:t>
                      </a: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55852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1 ต.ค. 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ของหนี้เกิน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ชัยนาท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216,441,698.00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68,703,441.60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160,296,174.91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56,145,523.09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40,627,454.99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1,148,330.56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14,369,737.54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20.92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ตรัง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184,153,330.00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79,134,483.94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124,926,556.74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59,226,773.26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41,989,664.24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502,777.50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16,734,331.52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21.15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นครปฐม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210,836,300.00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54,883,808.86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174,197,248.65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36,639,051.35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21,799,176.79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2,999,194.40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11,840,680.16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21.57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สุพรรณบุรี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198,996,399.00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31,771,857.86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180,177,240.90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18,819,158.10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11,688,603.74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7,130,554.36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22.44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ตราด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169,200,044.00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49,174,158.38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133,860,055.97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35,339,988.03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21,247,488.85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3,034,522.90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11,057,976.28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22.49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กำแพงเพชร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271,154,720.00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45,973,847.67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242,514,168.38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28,640,551.62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15,440,616.76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2,519,423.00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10,680,511.86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23.23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ลำพูน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164,521,225.00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43,388,624.22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133,251,428.18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31,269,796.82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20,213,323.34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831,850.00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10,224,623.48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23.57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จันทบุรี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140,135,656.75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55,625,230.87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97,398,026.49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42,737,630.26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28,724,757.75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839,369.99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13,173,502.52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23.68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ปราจีนบุรี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181,451,740.00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44,391,002.57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144,335,005.97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37,116,734.03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21,592,296.44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4,975,104.89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10,549,332.70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23.76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พัทลุง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113,769,649.00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44,669,620.23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82,311,407.02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31,458,241.98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15,452,511.75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5,387,059.23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10,618,671.00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23.77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grpSp>
        <p:nvGrpSpPr>
          <p:cNvPr id="7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0" y="0"/>
            <a:ext cx="10193050" cy="575427"/>
            <a:chOff x="-29746" y="-164554"/>
            <a:chExt cx="9173747" cy="517884"/>
          </a:xfrm>
        </p:grpSpPr>
        <p:sp>
          <p:nvSpPr>
            <p:cNvPr id="9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10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ผลการจัดอันดับการบริหารหนี้ของจังหวัด ประจำปีงบประมาณ พ.ศ. 2566 (ต่อ)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528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สี่เหลี่ยมผืนผ้า 7">
            <a:extLst>
              <a:ext uri="{FF2B5EF4-FFF2-40B4-BE49-F238E27FC236}">
                <a16:creationId xmlns:a16="http://schemas.microsoft.com/office/drawing/2014/main" id="{5EBF8325-010C-4714-8148-33F2B0757EC1}"/>
              </a:ext>
            </a:extLst>
          </p:cNvPr>
          <p:cNvSpPr/>
          <p:nvPr/>
        </p:nvSpPr>
        <p:spPr>
          <a:xfrm>
            <a:off x="970104" y="1988781"/>
            <a:ext cx="8023860" cy="1948793"/>
          </a:xfrm>
          <a:prstGeom prst="rect">
            <a:avLst/>
          </a:prstGeom>
          <a:noFill/>
          <a:ln w="57150">
            <a:noFill/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spcAft>
                <a:spcPts val="500"/>
              </a:spcAft>
            </a:pPr>
            <a:r>
              <a:rPr lang="th-TH" sz="20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สำนักงานกองทุนพัฒนาบทบาทสตรี (สกส.) </a:t>
            </a:r>
          </a:p>
          <a:p>
            <a:pPr algn="ctr">
              <a:spcAft>
                <a:spcPts val="500"/>
              </a:spcAft>
            </a:pPr>
            <a:r>
              <a:rPr lang="th-TH" sz="20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ได้จัดทำรายงานการ</a:t>
            </a:r>
            <a:r>
              <a:rPr lang="th-TH" sz="2000" spc="-4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ประชุม</a:t>
            </a:r>
            <a:r>
              <a:rPr lang="th-TH" sz="2000" spc="-9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คณะกรรมการบริหารกองทุนฯ </a:t>
            </a:r>
          </a:p>
          <a:p>
            <a:pPr algn="ctr">
              <a:spcAft>
                <a:spcPts val="500"/>
              </a:spcAft>
            </a:pPr>
            <a:r>
              <a:rPr lang="th-TH" sz="2000" spc="-9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ครั้งที่ 7/2566 เมื่อวันพฤหัสบดีที่ 27 กรกฎาคม 2566 </a:t>
            </a:r>
          </a:p>
          <a:p>
            <a:pPr algn="ctr">
              <a:spcAft>
                <a:spcPts val="500"/>
              </a:spcAft>
            </a:pPr>
            <a:r>
              <a:rPr lang="th-TH" sz="2000" spc="-4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และจัดส่งให้</a:t>
            </a:r>
            <a:r>
              <a:rPr lang="th-TH" sz="20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คณะกรรมการบริหารกองทุนฯ ทุกท่านทราบล่วงหน้าเรียบร้อยแล้ว</a:t>
            </a:r>
          </a:p>
          <a:p>
            <a:pPr algn="ctr">
              <a:spcAft>
                <a:spcPts val="500"/>
              </a:spcAft>
            </a:pPr>
            <a:r>
              <a:rPr lang="th-TH" sz="200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ปรากฏว่าไม่มีคณะกรรมการฯ แก้ไขหรือให้ข้อมูลเพิ่มเติม </a:t>
            </a:r>
          </a:p>
        </p:txBody>
      </p:sp>
      <p:sp>
        <p:nvSpPr>
          <p:cNvPr id="3" name="Rectangle 2"/>
          <p:cNvSpPr/>
          <p:nvPr/>
        </p:nvSpPr>
        <p:spPr>
          <a:xfrm>
            <a:off x="811530" y="1668780"/>
            <a:ext cx="8298180" cy="2560320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2" y="3756463"/>
            <a:ext cx="1002224" cy="1002224"/>
          </a:xfrm>
          <a:prstGeom prst="rect">
            <a:avLst/>
          </a:prstGeom>
        </p:spPr>
      </p:pic>
      <p:grpSp>
        <p:nvGrpSpPr>
          <p:cNvPr id="32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0" y="-21644"/>
            <a:ext cx="10193050" cy="575427"/>
            <a:chOff x="-29746" y="-164554"/>
            <a:chExt cx="9173747" cy="517884"/>
          </a:xfrm>
        </p:grpSpPr>
        <p:sp>
          <p:nvSpPr>
            <p:cNvPr id="33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34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th-TH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            ระเบียบวาระที่ 2 เรื่อง รับรองรายงานการประชุม ครั้งที่ 7/2566</a:t>
              </a:r>
            </a:p>
          </p:txBody>
        </p:sp>
      </p:grp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55C98F84-A361-CA70-00B1-09E6E97C4F78}"/>
              </a:ext>
            </a:extLst>
          </p:cNvPr>
          <p:cNvGrpSpPr/>
          <p:nvPr/>
        </p:nvGrpSpPr>
        <p:grpSpPr>
          <a:xfrm>
            <a:off x="-23585" y="5154909"/>
            <a:ext cx="10183585" cy="694389"/>
            <a:chOff x="-23585" y="5154909"/>
            <a:chExt cx="10183585" cy="694389"/>
          </a:xfrm>
        </p:grpSpPr>
        <p:grpSp>
          <p:nvGrpSpPr>
            <p:cNvPr id="5" name="Group 47">
              <a:extLst>
                <a:ext uri="{FF2B5EF4-FFF2-40B4-BE49-F238E27FC236}">
                  <a16:creationId xmlns:a16="http://schemas.microsoft.com/office/drawing/2014/main" id="{F9E47B3B-2DDE-FA14-AB23-F39DA7BE1EF6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15" name="กลุ่ม 1">
                <a:extLst>
                  <a:ext uri="{FF2B5EF4-FFF2-40B4-BE49-F238E27FC236}">
                    <a16:creationId xmlns:a16="http://schemas.microsoft.com/office/drawing/2014/main" id="{4CC5AB1A-A410-83AA-67F4-9EE9A10149EE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17" name="กลุ่ม 7">
                  <a:extLst>
                    <a:ext uri="{FF2B5EF4-FFF2-40B4-BE49-F238E27FC236}">
                      <a16:creationId xmlns:a16="http://schemas.microsoft.com/office/drawing/2014/main" id="{9785A437-7880-CBF6-DC02-2B7EE2B7CEEC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21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B922E12A-EBD3-2D18-6EF7-75F0E6AB1EE8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22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D78CDCD9-0403-4614-84E4-0C0C463296C4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23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B2C4D73A-C6B7-817A-803C-71D09BF79185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18" name="กลุ่ม 4">
                  <a:extLst>
                    <a:ext uri="{FF2B5EF4-FFF2-40B4-BE49-F238E27FC236}">
                      <a16:creationId xmlns:a16="http://schemas.microsoft.com/office/drawing/2014/main" id="{FE48DFCF-5E24-6A13-F705-615928968EB2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19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85D70D52-0B9D-B308-A16C-149F2244D467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20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A40394C9-F465-D96C-E83A-B9593701316D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16" name="รูปแบบอิสระ: รูปร่าง 49">
                <a:extLst>
                  <a:ext uri="{FF2B5EF4-FFF2-40B4-BE49-F238E27FC236}">
                    <a16:creationId xmlns:a16="http://schemas.microsoft.com/office/drawing/2014/main" id="{B3C88B45-A960-EC54-EFE0-4EDA06583498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6" name="TextBox 7">
              <a:extLst>
                <a:ext uri="{FF2B5EF4-FFF2-40B4-BE49-F238E27FC236}">
                  <a16:creationId xmlns:a16="http://schemas.microsoft.com/office/drawing/2014/main" id="{91505FA4-55CF-1A8C-B48B-DCFFEDBFF801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7" name="กลุ่ม 6">
              <a:extLst>
                <a:ext uri="{FF2B5EF4-FFF2-40B4-BE49-F238E27FC236}">
                  <a16:creationId xmlns:a16="http://schemas.microsoft.com/office/drawing/2014/main" id="{D66091D5-6AB2-B1F7-7842-FA3250D81270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9" name="Group 7">
                <a:extLst>
                  <a:ext uri="{FF2B5EF4-FFF2-40B4-BE49-F238E27FC236}">
                    <a16:creationId xmlns:a16="http://schemas.microsoft.com/office/drawing/2014/main" id="{79C64182-2B34-4585-FCF5-78FFFD77AD8E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11" name="Freeform 8">
                  <a:extLst>
                    <a:ext uri="{FF2B5EF4-FFF2-40B4-BE49-F238E27FC236}">
                      <a16:creationId xmlns:a16="http://schemas.microsoft.com/office/drawing/2014/main" id="{9F991398-8AA9-BDC1-6148-39E08A85DD08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  <p:sp>
              <p:nvSpPr>
                <p:cNvPr id="12" name="Freeform 9">
                  <a:extLst>
                    <a:ext uri="{FF2B5EF4-FFF2-40B4-BE49-F238E27FC236}">
                      <a16:creationId xmlns:a16="http://schemas.microsoft.com/office/drawing/2014/main" id="{5E87BA3A-9F91-4EF9-2E4B-2C90EF350209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13" name="Freeform 10">
                  <a:extLst>
                    <a:ext uri="{FF2B5EF4-FFF2-40B4-BE49-F238E27FC236}">
                      <a16:creationId xmlns:a16="http://schemas.microsoft.com/office/drawing/2014/main" id="{A3CEB5D7-52B5-413B-88BF-EC9E67B45930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14" name="Freeform 12">
                  <a:extLst>
                    <a:ext uri="{FF2B5EF4-FFF2-40B4-BE49-F238E27FC236}">
                      <a16:creationId xmlns:a16="http://schemas.microsoft.com/office/drawing/2014/main" id="{0CB75F96-ADA8-6B46-9621-B6A531E100C6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pic>
            <p:nvPicPr>
              <p:cNvPr id="10" name="Picture 24">
                <a:extLst>
                  <a:ext uri="{FF2B5EF4-FFF2-40B4-BE49-F238E27FC236}">
                    <a16:creationId xmlns:a16="http://schemas.microsoft.com/office/drawing/2014/main" id="{F47550EA-7638-76F8-FF23-3482180901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444848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303718"/>
              </p:ext>
            </p:extLst>
          </p:nvPr>
        </p:nvGraphicFramePr>
        <p:xfrm>
          <a:off x="0" y="606204"/>
          <a:ext cx="10153534" cy="5108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49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112303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2032447378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112304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122060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995220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014733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264859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322752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2556 - 2565 (ข้อมูล ณ</a:t>
                      </a:r>
                      <a:r>
                        <a:rPr lang="th-TH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วันที่ 29 ส.ค</a:t>
                      </a: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 66)</a:t>
                      </a: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55852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1 ต.ค. 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ของหนี้เกิน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สมุทรสาคร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103,687,864.00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41,574,583.45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71,097,027.12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32,590,836.88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19,871,055.51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2,790,967.21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9,928,814.16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23.88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นครราชสีมา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432,861,490.00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64,589,843.92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394,745,653.37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38,115,836.63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20,351,791.49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2,022,935.22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15,741,109.92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24.37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นครสวรรค์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282,254,698.00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75,628,971.03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232,481,272.21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49,773,425.79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28,249,794.39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2,302,514.00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19,221,117.40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25.42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ศรีสะเกษ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378,043,128.00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85,158,517.15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324,169,799.84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53,873,328.16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29,170,169.08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2,593,194.43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22,109,964.65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25.96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นครพนม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355,450,366.00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67,306,822.44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308,467,499.17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46,982,866.83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28,885,993.28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18,096,873.55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26.89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ลำปาง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203,184,994.00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65,460,846.88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158,375,990.89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44,809,003.11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25,306,525.10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1,702,306.00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17,800,172.01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27.19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อำนาจเจริญ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221,205,480.00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49,666,267.09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181,808,793.40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39,396,686.60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18,702,551.62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7,185,824.75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13,508,310.23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27.20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กระบี่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140,004,241.00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63,376,774.66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91,361,348.86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48,642,892.14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23,905,678.53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7,278,305.94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17,458,907.67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27.55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หนองบัวลำภู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172,759,293.00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64,818,021.03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121,980,744.65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50,778,548.35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31,333,333.21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1,352,081.00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18,093,134.14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27.91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สงขลา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297,131,334.00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117,098,919.44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205,717,306.57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91,414,027.43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41,628,469.22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16,835,087.96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32,950,470.25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28.14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grpSp>
        <p:nvGrpSpPr>
          <p:cNvPr id="5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0" y="0"/>
            <a:ext cx="10193050" cy="575427"/>
            <a:chOff x="-29746" y="-164554"/>
            <a:chExt cx="9173747" cy="517884"/>
          </a:xfrm>
        </p:grpSpPr>
        <p:sp>
          <p:nvSpPr>
            <p:cNvPr id="7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9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ผลการจัดอันดับการบริหารหนี้ของจังหวัด ประจำปีงบประมาณ พ.ศ. 2566 (ต่อ)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94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3830085"/>
              </p:ext>
            </p:extLst>
          </p:nvPr>
        </p:nvGraphicFramePr>
        <p:xfrm>
          <a:off x="0" y="606204"/>
          <a:ext cx="10153534" cy="51087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49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112303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2032447378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112304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122060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995220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014733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264859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322752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2556 - 2565 (ข้อมูล ณ</a:t>
                      </a:r>
                      <a:r>
                        <a:rPr lang="th-TH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วันที่ 29 ส.ค</a:t>
                      </a: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 66)</a:t>
                      </a: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558525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1 ต.ค. 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ของหนี้เกิน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5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นครศรีธรรมราช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309,231,400.00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99,567,419.16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240,100,607.51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69,130,792.49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36,593,081.55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4,299,652.13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28,238,058.81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28.36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ร้อยเอ็ด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346,732,600.00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35,060,327.13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327,148,379.06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19,584,220.94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8,538,602.41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1,045,281.00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10,000,337.53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28.52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ชุมพร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164,603,670.00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44,209,232.56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136,160,126.22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28,443,543.78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15,661,382.86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91,836.58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12,690,324.34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28.71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ระนอง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118,798,200.00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54,285,543.40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73,118,968.42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45,679,231.58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22,737,487.97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7,329,405.27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15,612,338.34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28.76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บึงกาฬ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167,586,580.00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59,414,216.12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122,041,105.86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45,545,474.14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27,485,478.03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259,378.17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17,800,617.94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29.96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ยะลา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134,219,990.00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63,042,244.11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81,117,252.71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53,102,737.29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31,749,025.45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2,426,577.11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18,927,134.73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30.02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พังงา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132,961,494.00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68,232,432.07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78,868,006.07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54,093,487.93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33,268,777.66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258,063.10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20,566,647.17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30.14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ฉะเชิงเทรา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228,420,235.00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54,588,388.46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190,464,244.59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37,955,990.41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20,925,720.96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265,422.24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16,764,847.21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30.71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ปทุมธานี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142,032,383.00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39,434,910.68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110,747,163.20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31,285,219.80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18,401,428.78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473,365.80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12,410,425.22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31.47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491998"/>
                  </a:ext>
                </a:extLst>
              </a:tr>
              <a:tr h="322752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สตูล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113,896,898.00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35,178,473.32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86,553,629.97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27,343,268.03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12,208,833.21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4,048,256.47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11,086,178.35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31.51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1706610"/>
                  </a:ext>
                </a:extLst>
              </a:tr>
            </a:tbl>
          </a:graphicData>
        </a:graphic>
      </p:graphicFrame>
      <p:grpSp>
        <p:nvGrpSpPr>
          <p:cNvPr id="5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0" y="0"/>
            <a:ext cx="10193050" cy="575427"/>
            <a:chOff x="-29746" y="-164554"/>
            <a:chExt cx="9173747" cy="517884"/>
          </a:xfrm>
        </p:grpSpPr>
        <p:sp>
          <p:nvSpPr>
            <p:cNvPr id="7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9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ผลการจัดอันดับการบริหารหนี้ของจังหวัด ประจำปีงบประมาณ พ.ศ. 2566 (ต่อ)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510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ตาราง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395934"/>
              </p:ext>
            </p:extLst>
          </p:nvPr>
        </p:nvGraphicFramePr>
        <p:xfrm>
          <a:off x="0" y="606199"/>
          <a:ext cx="10153534" cy="4696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6249">
                  <a:extLst>
                    <a:ext uri="{9D8B030D-6E8A-4147-A177-3AD203B41FA5}">
                      <a16:colId xmlns:a16="http://schemas.microsoft.com/office/drawing/2014/main" val="1630948032"/>
                    </a:ext>
                  </a:extLst>
                </a:gridCol>
                <a:gridCol w="723626">
                  <a:extLst>
                    <a:ext uri="{9D8B030D-6E8A-4147-A177-3AD203B41FA5}">
                      <a16:colId xmlns:a16="http://schemas.microsoft.com/office/drawing/2014/main" val="3101460004"/>
                    </a:ext>
                  </a:extLst>
                </a:gridCol>
                <a:gridCol w="1112303">
                  <a:extLst>
                    <a:ext uri="{9D8B030D-6E8A-4147-A177-3AD203B41FA5}">
                      <a16:colId xmlns:a16="http://schemas.microsoft.com/office/drawing/2014/main" val="2035488076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2032447378"/>
                    </a:ext>
                  </a:extLst>
                </a:gridCol>
                <a:gridCol w="1161090">
                  <a:extLst>
                    <a:ext uri="{9D8B030D-6E8A-4147-A177-3AD203B41FA5}">
                      <a16:colId xmlns:a16="http://schemas.microsoft.com/office/drawing/2014/main" val="726747450"/>
                    </a:ext>
                  </a:extLst>
                </a:gridCol>
                <a:gridCol w="1112304">
                  <a:extLst>
                    <a:ext uri="{9D8B030D-6E8A-4147-A177-3AD203B41FA5}">
                      <a16:colId xmlns:a16="http://schemas.microsoft.com/office/drawing/2014/main" val="202237379"/>
                    </a:ext>
                  </a:extLst>
                </a:gridCol>
                <a:gridCol w="1122060">
                  <a:extLst>
                    <a:ext uri="{9D8B030D-6E8A-4147-A177-3AD203B41FA5}">
                      <a16:colId xmlns:a16="http://schemas.microsoft.com/office/drawing/2014/main" val="246568643"/>
                    </a:ext>
                  </a:extLst>
                </a:gridCol>
                <a:gridCol w="995220">
                  <a:extLst>
                    <a:ext uri="{9D8B030D-6E8A-4147-A177-3AD203B41FA5}">
                      <a16:colId xmlns:a16="http://schemas.microsoft.com/office/drawing/2014/main" val="2889303155"/>
                    </a:ext>
                  </a:extLst>
                </a:gridCol>
                <a:gridCol w="1014733">
                  <a:extLst>
                    <a:ext uri="{9D8B030D-6E8A-4147-A177-3AD203B41FA5}">
                      <a16:colId xmlns:a16="http://schemas.microsoft.com/office/drawing/2014/main" val="4286912854"/>
                    </a:ext>
                  </a:extLst>
                </a:gridCol>
                <a:gridCol w="1264859">
                  <a:extLst>
                    <a:ext uri="{9D8B030D-6E8A-4147-A177-3AD203B41FA5}">
                      <a16:colId xmlns:a16="http://schemas.microsoft.com/office/drawing/2014/main" val="1831641637"/>
                    </a:ext>
                  </a:extLst>
                </a:gridCol>
              </a:tblGrid>
              <a:tr h="336907">
                <a:tc rowSpan="2">
                  <a:txBody>
                    <a:bodyPr/>
                    <a:lstStyle/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lvl="0" indent="0" algn="ctr" defTabSz="761970" rtl="0" eaLnBrk="1" fontAlgn="ctr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รวมทั้งหมด 2556 - 2565 (ข้อมูล ณ</a:t>
                      </a:r>
                      <a:r>
                        <a:rPr lang="th-TH" sz="1400" b="1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วันที่ 29 ส.ค</a:t>
                      </a:r>
                      <a:r>
                        <a:rPr lang="th-TH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. 66)</a:t>
                      </a:r>
                      <a:endParaRPr lang="th-TH" sz="14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2508092"/>
                  </a:ext>
                </a:extLst>
              </a:tr>
              <a:tr h="1626876"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เงินที่อนุมัติ 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2556 - 2565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</a:p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ณ 1 ต.ค. 65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ชำระคืน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ลูกหนี้คงเหลือ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หนี้ยังไม่ถึง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endParaRPr lang="th-TH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ดำเนินคดี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หนี้เกิน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50000"/>
                        </a:lnSpc>
                      </a:pP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ร้อยละ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ของหนี้เกิน</a:t>
                      </a:r>
                      <a:br>
                        <a:rPr lang="th-TH" sz="1200" b="1" i="0" u="none" strike="noStrike" spc="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กำหนดชำระ</a:t>
                      </a:r>
                      <a:b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(ฐานจากลูกหนี้คงเหลือ)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934452"/>
                  </a:ext>
                </a:extLst>
              </a:tr>
              <a:tr h="33690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เลย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279,416,342.00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95,233,665.76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204,324,668.38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75,091,673.62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42,987,252.64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1,941,721.00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30,162,699.98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31.67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5130893"/>
                  </a:ext>
                </a:extLst>
              </a:tr>
              <a:tr h="33690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มุกดาหาร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178,214,624.00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69,277,564.26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124,966,446.99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53,248,177.01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29,060,508.51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1,386,716.76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22,800,951.74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32.91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4582032"/>
                  </a:ext>
                </a:extLst>
              </a:tr>
              <a:tr h="33690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สุราษฎร์ธานี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222,637,833.00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90,143,731.85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153,957,195.18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68,680,637.82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33,344,139.67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4,833,624.26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30,502,873.89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33.84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08893"/>
                  </a:ext>
                </a:extLst>
              </a:tr>
              <a:tr h="33690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อุดรธานี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278,747,880.00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85,416,467.65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215,616,018.09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63,131,861.91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32,089,518.19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329,497.60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30,712,846.12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35.96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85161"/>
                  </a:ext>
                </a:extLst>
              </a:tr>
              <a:tr h="33690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นนทบุรี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203,778,443.00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77,470,736.32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137,952,616.73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65,825,826.27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35,004,049.68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2,738,020.93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28,083,755.66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36.25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069562"/>
                  </a:ext>
                </a:extLst>
              </a:tr>
              <a:tr h="374633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ภูเก็ต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102,371,122.00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36,742,981.29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71,778,182.86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30,592,939.14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11,805,099.02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5,440,986.92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13,346,853.20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36.32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655652"/>
                  </a:ext>
                </a:extLst>
              </a:tr>
              <a:tr h="33690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77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00" b="1" i="0" u="none" strike="noStrike" spc="-10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กรุงเทพมหานคร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216,453,676.94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97,397,554.80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128,548,369.60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87,905,307.34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21,886,699.81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0.00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5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66,018,607.53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67.78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6452409"/>
                  </a:ext>
                </a:extLst>
              </a:tr>
              <a:tr h="336907">
                <a:tc gridSpan="2"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th-TH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>
                        <a:lnSpc>
                          <a:spcPct val="150000"/>
                        </a:lnSpc>
                      </a:pPr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 spc="-40" baseline="0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16,409,768,130.69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4,533,286,233.35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13,167,101,648.06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3,242,666,482.63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2,096,915,402.96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193,421,220.01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10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952,329,859.66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21.01</a:t>
                      </a:r>
                    </a:p>
                  </a:txBody>
                  <a:tcPr marL="9525" marR="9525" marT="9525" marB="0" anchor="ctr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036521"/>
                  </a:ext>
                </a:extLst>
              </a:tr>
            </a:tbl>
          </a:graphicData>
        </a:graphic>
      </p:graphicFrame>
      <p:grpSp>
        <p:nvGrpSpPr>
          <p:cNvPr id="5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0" y="0"/>
            <a:ext cx="10193050" cy="575427"/>
            <a:chOff x="-29746" y="-164554"/>
            <a:chExt cx="9173747" cy="517884"/>
          </a:xfrm>
        </p:grpSpPr>
        <p:sp>
          <p:nvSpPr>
            <p:cNvPr id="7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9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ผลการจัดอันดับการบริหารหนี้ของจังหวัด ประจำปีงบประมาณ พ.ศ. 2566 (ต่อ)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8820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îs1íḑé">
            <a:extLst>
              <a:ext uri="{FF2B5EF4-FFF2-40B4-BE49-F238E27FC236}">
                <a16:creationId xmlns:a16="http://schemas.microsoft.com/office/drawing/2014/main" id="{4A85A033-7AE3-4495-80A5-ED18560C16CF}"/>
              </a:ext>
            </a:extLst>
          </p:cNvPr>
          <p:cNvGrpSpPr/>
          <p:nvPr/>
        </p:nvGrpSpPr>
        <p:grpSpPr>
          <a:xfrm>
            <a:off x="474720" y="1279259"/>
            <a:ext cx="4524375" cy="610157"/>
            <a:chOff x="660400" y="1130300"/>
            <a:chExt cx="5429250" cy="853269"/>
          </a:xfrm>
        </p:grpSpPr>
        <p:sp>
          <p:nvSpPr>
            <p:cNvPr id="3" name="islïḓê">
              <a:extLst>
                <a:ext uri="{FF2B5EF4-FFF2-40B4-BE49-F238E27FC236}">
                  <a16:creationId xmlns:a16="http://schemas.microsoft.com/office/drawing/2014/main" id="{3A61C917-A1CC-4CEB-9850-034461047605}"/>
                </a:ext>
              </a:extLst>
            </p:cNvPr>
            <p:cNvSpPr/>
            <p:nvPr/>
          </p:nvSpPr>
          <p:spPr>
            <a:xfrm rot="10800000" flipH="1" flipV="1">
              <a:off x="4856434" y="1355279"/>
              <a:ext cx="1233216" cy="62829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 sz="75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4" name="isḷíḋé">
              <a:extLst>
                <a:ext uri="{FF2B5EF4-FFF2-40B4-BE49-F238E27FC236}">
                  <a16:creationId xmlns:a16="http://schemas.microsoft.com/office/drawing/2014/main" id="{AFB7D094-0F8C-42A0-97B1-91C150A229FB}"/>
                </a:ext>
              </a:extLst>
            </p:cNvPr>
            <p:cNvSpPr/>
            <p:nvPr/>
          </p:nvSpPr>
          <p:spPr>
            <a:xfrm rot="10800000" flipV="1">
              <a:off x="660400" y="1130300"/>
              <a:ext cx="4496514" cy="642382"/>
            </a:xfrm>
            <a:prstGeom prst="homePlat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r>
                <a:rPr lang="th-TH" sz="14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1) จัดทำฐานข้อมูลวิเคราะห์</a:t>
              </a:r>
              <a:r>
                <a:rPr lang="th-TH" sz="1400" b="1" dirty="0" smtClean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ลูกหนี้</a:t>
              </a:r>
              <a:endPara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5" name="iSľiḋè">
              <a:extLst>
                <a:ext uri="{FF2B5EF4-FFF2-40B4-BE49-F238E27FC236}">
                  <a16:creationId xmlns:a16="http://schemas.microsoft.com/office/drawing/2014/main" id="{8DD87307-CD93-4F3E-B895-B059DA9A1F01}"/>
                </a:ext>
              </a:extLst>
            </p:cNvPr>
            <p:cNvSpPr/>
            <p:nvPr/>
          </p:nvSpPr>
          <p:spPr>
            <a:xfrm rot="10800000" flipH="1">
              <a:off x="4856434" y="1772682"/>
              <a:ext cx="300480" cy="210887"/>
            </a:xfrm>
            <a:prstGeom prst="rtTriangl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 sz="75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6" name="ïsľíḋè">
            <a:extLst>
              <a:ext uri="{FF2B5EF4-FFF2-40B4-BE49-F238E27FC236}">
                <a16:creationId xmlns:a16="http://schemas.microsoft.com/office/drawing/2014/main" id="{B32828FC-07C2-4FF3-9708-DD045FD7801C}"/>
              </a:ext>
            </a:extLst>
          </p:cNvPr>
          <p:cNvGrpSpPr/>
          <p:nvPr/>
        </p:nvGrpSpPr>
        <p:grpSpPr>
          <a:xfrm>
            <a:off x="4999095" y="1953423"/>
            <a:ext cx="4524375" cy="626344"/>
            <a:chOff x="6089650" y="1983570"/>
            <a:chExt cx="5429250" cy="853268"/>
          </a:xfrm>
          <a:solidFill>
            <a:srgbClr val="D1D7E1"/>
          </a:solidFill>
        </p:grpSpPr>
        <p:sp>
          <p:nvSpPr>
            <p:cNvPr id="7" name="îṩ1idê">
              <a:extLst>
                <a:ext uri="{FF2B5EF4-FFF2-40B4-BE49-F238E27FC236}">
                  <a16:creationId xmlns:a16="http://schemas.microsoft.com/office/drawing/2014/main" id="{78B2E7D4-3AD9-407C-A3CF-373E0445A62E}"/>
                </a:ext>
              </a:extLst>
            </p:cNvPr>
            <p:cNvSpPr/>
            <p:nvPr/>
          </p:nvSpPr>
          <p:spPr>
            <a:xfrm rot="10800000" flipH="1" flipV="1">
              <a:off x="6089650" y="2208548"/>
              <a:ext cx="1233216" cy="628290"/>
            </a:xfrm>
            <a:prstGeom prst="rect">
              <a:avLst/>
            </a:prstGeom>
            <a:solidFill>
              <a:srgbClr val="C7CFDB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endParaRPr lang="en-US" sz="75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8" name="íṡ1îḋe">
              <a:extLst>
                <a:ext uri="{FF2B5EF4-FFF2-40B4-BE49-F238E27FC236}">
                  <a16:creationId xmlns:a16="http://schemas.microsoft.com/office/drawing/2014/main" id="{26867349-7AD0-420C-B023-50B7EB306911}"/>
                </a:ext>
              </a:extLst>
            </p:cNvPr>
            <p:cNvSpPr/>
            <p:nvPr/>
          </p:nvSpPr>
          <p:spPr>
            <a:xfrm>
              <a:off x="7022386" y="1983570"/>
              <a:ext cx="4496514" cy="642382"/>
            </a:xfrm>
            <a:prstGeom prst="homePlate">
              <a:avLst/>
            </a:prstGeom>
            <a:grpFill/>
            <a:ln w="12700" cap="rnd">
              <a:noFill/>
              <a:prstDash val="solid"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defTabSz="761931"/>
              <a:r>
                <a:rPr lang="en-US" altLang="zh-CN" sz="1400" b="1" dirty="0" smtClean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  4</a:t>
              </a:r>
              <a:r>
                <a:rPr lang="en-US" altLang="zh-CN" sz="14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) </a:t>
              </a:r>
              <a:r>
                <a:rPr lang="en-US" altLang="zh-CN" sz="1400" b="1" dirty="0" err="1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Servey</a:t>
              </a:r>
              <a:r>
                <a:rPr lang="en-US" altLang="zh-CN" sz="14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service </a:t>
              </a:r>
              <a:endParaRPr lang="zh-CN" altLang="en-US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9" name="íṣļïḋe">
              <a:extLst>
                <a:ext uri="{FF2B5EF4-FFF2-40B4-BE49-F238E27FC236}">
                  <a16:creationId xmlns:a16="http://schemas.microsoft.com/office/drawing/2014/main" id="{E0F27DCE-AFDC-48B0-868F-1B9D65F46E75}"/>
                </a:ext>
              </a:extLst>
            </p:cNvPr>
            <p:cNvSpPr/>
            <p:nvPr/>
          </p:nvSpPr>
          <p:spPr>
            <a:xfrm rot="10800000">
              <a:off x="7022386" y="2625951"/>
              <a:ext cx="300480" cy="210887"/>
            </a:xfrm>
            <a:prstGeom prst="rtTriangle">
              <a:avLst/>
            </a:prstGeom>
            <a:solidFill>
              <a:srgbClr val="B5C0C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endParaRPr lang="en-US" sz="75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10" name="íṧḷïḓé">
            <a:extLst>
              <a:ext uri="{FF2B5EF4-FFF2-40B4-BE49-F238E27FC236}">
                <a16:creationId xmlns:a16="http://schemas.microsoft.com/office/drawing/2014/main" id="{5733BC39-D7DC-472A-8768-60B2A2E2E939}"/>
              </a:ext>
            </a:extLst>
          </p:cNvPr>
          <p:cNvGrpSpPr/>
          <p:nvPr/>
        </p:nvGrpSpPr>
        <p:grpSpPr>
          <a:xfrm>
            <a:off x="343550" y="2676922"/>
            <a:ext cx="4524375" cy="576308"/>
            <a:chOff x="660400" y="1130300"/>
            <a:chExt cx="5429250" cy="853269"/>
          </a:xfrm>
          <a:solidFill>
            <a:srgbClr val="FFE1E1"/>
          </a:solidFill>
        </p:grpSpPr>
        <p:sp>
          <p:nvSpPr>
            <p:cNvPr id="11" name="íSļiḓé">
              <a:extLst>
                <a:ext uri="{FF2B5EF4-FFF2-40B4-BE49-F238E27FC236}">
                  <a16:creationId xmlns:a16="http://schemas.microsoft.com/office/drawing/2014/main" id="{32FB7E14-83D6-4399-9426-5331B516AC52}"/>
                </a:ext>
              </a:extLst>
            </p:cNvPr>
            <p:cNvSpPr/>
            <p:nvPr/>
          </p:nvSpPr>
          <p:spPr>
            <a:xfrm rot="10800000" flipH="1" flipV="1">
              <a:off x="4856434" y="1355279"/>
              <a:ext cx="1233216" cy="628290"/>
            </a:xfrm>
            <a:prstGeom prst="rect">
              <a:avLst/>
            </a:prstGeom>
            <a:solidFill>
              <a:srgbClr val="FFD1D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 sz="75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2" name="îs1íḑé">
              <a:extLst>
                <a:ext uri="{FF2B5EF4-FFF2-40B4-BE49-F238E27FC236}">
                  <a16:creationId xmlns:a16="http://schemas.microsoft.com/office/drawing/2014/main" id="{DE11B7D9-D666-4244-B868-D646251A3C8B}"/>
                </a:ext>
              </a:extLst>
            </p:cNvPr>
            <p:cNvSpPr/>
            <p:nvPr/>
          </p:nvSpPr>
          <p:spPr>
            <a:xfrm rot="10800000" flipV="1">
              <a:off x="660400" y="1130300"/>
              <a:ext cx="4496514" cy="642382"/>
            </a:xfrm>
            <a:prstGeom prst="homePlate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r>
                <a:rPr lang="th-TH" sz="14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2) กลไกการขับเคลื่อน </a:t>
              </a:r>
            </a:p>
          </p:txBody>
        </p:sp>
        <p:sp>
          <p:nvSpPr>
            <p:cNvPr id="13" name="iṩḷïdè">
              <a:extLst>
                <a:ext uri="{FF2B5EF4-FFF2-40B4-BE49-F238E27FC236}">
                  <a16:creationId xmlns:a16="http://schemas.microsoft.com/office/drawing/2014/main" id="{1FE4F683-DC7B-4CA7-8596-2B12CEADBC8B}"/>
                </a:ext>
              </a:extLst>
            </p:cNvPr>
            <p:cNvSpPr/>
            <p:nvPr/>
          </p:nvSpPr>
          <p:spPr>
            <a:xfrm rot="10800000" flipH="1">
              <a:off x="4856434" y="1772682"/>
              <a:ext cx="300480" cy="210887"/>
            </a:xfrm>
            <a:prstGeom prst="rtTriangle">
              <a:avLst/>
            </a:prstGeom>
            <a:solidFill>
              <a:srgbClr val="FF85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 sz="75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14" name="îṥ1iďè">
            <a:extLst>
              <a:ext uri="{FF2B5EF4-FFF2-40B4-BE49-F238E27FC236}">
                <a16:creationId xmlns:a16="http://schemas.microsoft.com/office/drawing/2014/main" id="{ED40A4F7-01F4-4ABB-913B-B997EA38B394}"/>
              </a:ext>
            </a:extLst>
          </p:cNvPr>
          <p:cNvGrpSpPr/>
          <p:nvPr/>
        </p:nvGrpSpPr>
        <p:grpSpPr>
          <a:xfrm>
            <a:off x="5198487" y="3764863"/>
            <a:ext cx="4524375" cy="602181"/>
            <a:chOff x="6089650" y="2142816"/>
            <a:chExt cx="5429250" cy="694022"/>
          </a:xfrm>
        </p:grpSpPr>
        <p:sp>
          <p:nvSpPr>
            <p:cNvPr id="15" name="îŝḷîdê">
              <a:extLst>
                <a:ext uri="{FF2B5EF4-FFF2-40B4-BE49-F238E27FC236}">
                  <a16:creationId xmlns:a16="http://schemas.microsoft.com/office/drawing/2014/main" id="{F9B2536F-886F-454C-9FEA-63793E4835A5}"/>
                </a:ext>
              </a:extLst>
            </p:cNvPr>
            <p:cNvSpPr/>
            <p:nvPr/>
          </p:nvSpPr>
          <p:spPr>
            <a:xfrm rot="10800000" flipH="1" flipV="1">
              <a:off x="6089650" y="2208548"/>
              <a:ext cx="1233216" cy="628290"/>
            </a:xfrm>
            <a:prstGeom prst="rect">
              <a:avLst/>
            </a:prstGeom>
            <a:solidFill>
              <a:srgbClr val="EAD3BC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endParaRPr lang="en-US" sz="75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6" name="iS1iḓê">
              <a:extLst>
                <a:ext uri="{FF2B5EF4-FFF2-40B4-BE49-F238E27FC236}">
                  <a16:creationId xmlns:a16="http://schemas.microsoft.com/office/drawing/2014/main" id="{617EA03F-AA73-4ED3-86A2-C02FDA03EFE3}"/>
                </a:ext>
              </a:extLst>
            </p:cNvPr>
            <p:cNvSpPr/>
            <p:nvPr/>
          </p:nvSpPr>
          <p:spPr>
            <a:xfrm>
              <a:off x="7022386" y="2142816"/>
              <a:ext cx="4496514" cy="483136"/>
            </a:xfrm>
            <a:prstGeom prst="homePlate">
              <a:avLst/>
            </a:prstGeom>
            <a:solidFill>
              <a:srgbClr val="EEDCCA"/>
            </a:solidFill>
            <a:ln w="12700" cap="rnd">
              <a:noFill/>
              <a:prstDash val="solid"/>
              <a:round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76200" tIns="38100" rIns="76200" bIns="3810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/>
            <a:p>
              <a:pPr defTabSz="761931"/>
              <a:r>
                <a:rPr lang="en-US" altLang="zh-CN" sz="1400" b="1" dirty="0" smtClean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     5</a:t>
              </a:r>
              <a:r>
                <a:rPr lang="en-US" altLang="zh-CN" sz="14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) Monitor &amp; Report </a:t>
              </a:r>
              <a:endParaRPr lang="zh-CN" altLang="en-US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17" name="îṡľiḋê">
              <a:extLst>
                <a:ext uri="{FF2B5EF4-FFF2-40B4-BE49-F238E27FC236}">
                  <a16:creationId xmlns:a16="http://schemas.microsoft.com/office/drawing/2014/main" id="{3134F4C5-AADB-4AAF-8A65-7BCD3485A466}"/>
                </a:ext>
              </a:extLst>
            </p:cNvPr>
            <p:cNvSpPr/>
            <p:nvPr/>
          </p:nvSpPr>
          <p:spPr>
            <a:xfrm rot="10800000">
              <a:off x="7022386" y="2625951"/>
              <a:ext cx="300480" cy="210887"/>
            </a:xfrm>
            <a:prstGeom prst="rtTriangle">
              <a:avLst/>
            </a:prstGeom>
            <a:solidFill>
              <a:srgbClr val="E5C9A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endParaRPr lang="en-US" sz="750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18" name="ïśḻíḍè">
            <a:extLst>
              <a:ext uri="{FF2B5EF4-FFF2-40B4-BE49-F238E27FC236}">
                <a16:creationId xmlns:a16="http://schemas.microsoft.com/office/drawing/2014/main" id="{3B2DB621-93F0-4873-A52E-2BCF6642ADAE}"/>
              </a:ext>
            </a:extLst>
          </p:cNvPr>
          <p:cNvGrpSpPr/>
          <p:nvPr/>
        </p:nvGrpSpPr>
        <p:grpSpPr>
          <a:xfrm>
            <a:off x="309555" y="4314686"/>
            <a:ext cx="4524376" cy="568838"/>
            <a:chOff x="660399" y="1297963"/>
            <a:chExt cx="5429251" cy="685606"/>
          </a:xfrm>
          <a:solidFill>
            <a:schemeClr val="accent3">
              <a:lumMod val="20000"/>
              <a:lumOff val="80000"/>
            </a:schemeClr>
          </a:solidFill>
        </p:grpSpPr>
        <p:sp>
          <p:nvSpPr>
            <p:cNvPr id="19" name="îṣ1îďê">
              <a:extLst>
                <a:ext uri="{FF2B5EF4-FFF2-40B4-BE49-F238E27FC236}">
                  <a16:creationId xmlns:a16="http://schemas.microsoft.com/office/drawing/2014/main" id="{85ED62B9-93BC-4438-A167-43DB349AD0AF}"/>
                </a:ext>
              </a:extLst>
            </p:cNvPr>
            <p:cNvSpPr/>
            <p:nvPr/>
          </p:nvSpPr>
          <p:spPr>
            <a:xfrm rot="10800000" flipH="1" flipV="1">
              <a:off x="4856434" y="1355279"/>
              <a:ext cx="1233216" cy="62829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 sz="750" dirty="0"/>
            </a:p>
          </p:txBody>
        </p:sp>
        <p:sp>
          <p:nvSpPr>
            <p:cNvPr id="20" name="ïṥlïḍê">
              <a:extLst>
                <a:ext uri="{FF2B5EF4-FFF2-40B4-BE49-F238E27FC236}">
                  <a16:creationId xmlns:a16="http://schemas.microsoft.com/office/drawing/2014/main" id="{48765082-D96B-4759-BCCD-F5DE1FF96F50}"/>
                </a:ext>
              </a:extLst>
            </p:cNvPr>
            <p:cNvSpPr/>
            <p:nvPr/>
          </p:nvSpPr>
          <p:spPr>
            <a:xfrm rot="10800000" flipV="1">
              <a:off x="660399" y="1297963"/>
              <a:ext cx="4496514" cy="474719"/>
            </a:xfrm>
            <a:prstGeom prst="homePlate">
              <a:avLst/>
            </a:prstGeom>
            <a:grpFill/>
            <a:ln>
              <a:noFill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r>
                <a:rPr lang="th-TH" sz="1400" b="1" dirty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3) สร้างการ</a:t>
              </a:r>
              <a:r>
                <a:rPr lang="th-TH" sz="1400" b="1" dirty="0" smtClean="0">
                  <a:solidFill>
                    <a:schemeClr val="tx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รับรู้</a:t>
              </a:r>
              <a:endPara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  <p:sp>
          <p:nvSpPr>
            <p:cNvPr id="21" name="îsḻidé">
              <a:extLst>
                <a:ext uri="{FF2B5EF4-FFF2-40B4-BE49-F238E27FC236}">
                  <a16:creationId xmlns:a16="http://schemas.microsoft.com/office/drawing/2014/main" id="{23408E50-BDB2-41BD-B2A9-8EEC535904D3}"/>
                </a:ext>
              </a:extLst>
            </p:cNvPr>
            <p:cNvSpPr/>
            <p:nvPr/>
          </p:nvSpPr>
          <p:spPr>
            <a:xfrm rot="10800000" flipH="1">
              <a:off x="4856434" y="1772682"/>
              <a:ext cx="300480" cy="210887"/>
            </a:xfrm>
            <a:prstGeom prst="rtTriangl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</a:defRPr>
              </a:lvl9pPr>
            </a:lstStyle>
            <a:p>
              <a:pPr algn="ctr"/>
              <a:endParaRPr lang="en-US" sz="750" dirty="0"/>
            </a:p>
          </p:txBody>
        </p:sp>
      </p:grpSp>
      <p:sp>
        <p:nvSpPr>
          <p:cNvPr id="40" name="Rectangle 39"/>
          <p:cNvSpPr/>
          <p:nvPr/>
        </p:nvSpPr>
        <p:spPr>
          <a:xfrm>
            <a:off x="482711" y="1714379"/>
            <a:ext cx="3098800" cy="93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900430" algn="l"/>
                <a:tab pos="1260475" algn="l"/>
                <a:tab pos="1360170" algn="l"/>
                <a:tab pos="1620520" algn="l"/>
              </a:tabLst>
            </a:pPr>
            <a:r>
              <a:rPr lang="th-TH" sz="1200" b="1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- </a:t>
            </a:r>
            <a:r>
              <a:rPr lang="th-TH" sz="1200" b="1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ลูกหนี้ปกติ</a:t>
            </a:r>
            <a:endParaRPr lang="en-US" sz="1200" b="1" dirty="0"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900430" algn="l"/>
                <a:tab pos="1260475" algn="l"/>
                <a:tab pos="1360170" algn="l"/>
                <a:tab pos="1620520" algn="l"/>
              </a:tabLst>
            </a:pPr>
            <a:r>
              <a:rPr lang="th-TH" sz="1200" b="1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- </a:t>
            </a:r>
            <a:r>
              <a:rPr lang="th-TH" sz="1200" b="1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ลูกหนี้ที่เข้าร่วมมาตรการฯ</a:t>
            </a:r>
            <a:endParaRPr lang="en-US" sz="1200" b="1" dirty="0"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900430" algn="l"/>
                <a:tab pos="1260475" algn="l"/>
                <a:tab pos="1360170" algn="l"/>
                <a:tab pos="1620520" algn="l"/>
              </a:tabLst>
            </a:pPr>
            <a:r>
              <a:rPr lang="en-GB" sz="1200" b="1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- </a:t>
            </a:r>
            <a:r>
              <a:rPr lang="th-TH" sz="1200" b="1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ลูกหนี้ที่ผิดชำระ</a:t>
            </a:r>
            <a:endParaRPr lang="en-US" sz="1200" b="1" dirty="0"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900430" algn="l"/>
                <a:tab pos="1260475" algn="l"/>
                <a:tab pos="1360170" algn="l"/>
                <a:tab pos="1620520" algn="l"/>
              </a:tabLst>
            </a:pPr>
            <a:r>
              <a:rPr lang="th-TH" sz="1200" b="1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- </a:t>
            </a:r>
            <a:r>
              <a:rPr lang="th-TH" sz="1200" b="1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ลูกหนี้ดำเนินคดี </a:t>
            </a:r>
            <a:endParaRPr lang="en-US" sz="1200" b="1" dirty="0"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74720" y="3150726"/>
            <a:ext cx="35687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>
              <a:lnSpc>
                <a:spcPct val="115000"/>
              </a:lnSpc>
              <a:spcAft>
                <a:spcPts val="0"/>
              </a:spcAft>
              <a:tabLst>
                <a:tab pos="900430" algn="l"/>
                <a:tab pos="1260475" algn="l"/>
                <a:tab pos="1360170" algn="l"/>
                <a:tab pos="1620520" algn="l"/>
              </a:tabLst>
            </a:pPr>
            <a:r>
              <a:rPr lang="th-TH" sz="1200" b="1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- ผอ./นวช. ทีมโซน 4 ทีม (ตามความเหมาะสม)</a:t>
            </a:r>
            <a:endParaRPr lang="en-US" sz="1200" b="1" dirty="0"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 algn="thaiDist">
              <a:lnSpc>
                <a:spcPct val="115000"/>
              </a:lnSpc>
              <a:spcAft>
                <a:spcPts val="0"/>
              </a:spcAft>
              <a:tabLst>
                <a:tab pos="900430" algn="l"/>
                <a:tab pos="1260475" algn="l"/>
                <a:tab pos="1360170" algn="l"/>
                <a:tab pos="1620520" algn="l"/>
              </a:tabLst>
            </a:pPr>
            <a:r>
              <a:rPr lang="th-TH" sz="1200" b="1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- </a:t>
            </a:r>
            <a:r>
              <a:rPr lang="th-TH" sz="1200" b="1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พอ./พก. ประจำตำบล</a:t>
            </a:r>
            <a:endParaRPr lang="en-US" sz="1200" b="1" dirty="0"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 algn="thaiDist">
              <a:lnSpc>
                <a:spcPct val="115000"/>
              </a:lnSpc>
              <a:spcAft>
                <a:spcPts val="0"/>
              </a:spcAft>
              <a:tabLst>
                <a:tab pos="900430" algn="l"/>
                <a:tab pos="1260475" algn="l"/>
                <a:tab pos="1360170" algn="l"/>
                <a:tab pos="1620520" algn="l"/>
              </a:tabLst>
            </a:pPr>
            <a:r>
              <a:rPr lang="th-TH" sz="1200" b="1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- คณะทำงาน</a:t>
            </a:r>
            <a:r>
              <a:rPr lang="th-TH" sz="1200" b="1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ขับเคลื่อนฯ</a:t>
            </a:r>
            <a:endParaRPr lang="en-US" sz="1200" b="1" dirty="0"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 algn="thaiDist">
              <a:lnSpc>
                <a:spcPct val="115000"/>
              </a:lnSpc>
              <a:spcAft>
                <a:spcPts val="0"/>
              </a:spcAft>
              <a:tabLst>
                <a:tab pos="900430" algn="l"/>
                <a:tab pos="1260475" algn="l"/>
                <a:tab pos="1360170" algn="l"/>
                <a:tab pos="1620520" algn="l"/>
              </a:tabLst>
            </a:pPr>
            <a:r>
              <a:rPr lang="th-TH" sz="1200" b="1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- </a:t>
            </a:r>
            <a:r>
              <a:rPr lang="th-TH" sz="1200" b="1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จนท. กองทุนฯ สตรี</a:t>
            </a:r>
            <a:endParaRPr lang="en-US" sz="1200" b="1" dirty="0"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 algn="thaiDist">
              <a:lnSpc>
                <a:spcPct val="115000"/>
              </a:lnSpc>
              <a:spcAft>
                <a:spcPts val="0"/>
              </a:spcAft>
              <a:tabLst>
                <a:tab pos="900430" algn="l"/>
                <a:tab pos="1260475" algn="l"/>
                <a:tab pos="1360170" algn="l"/>
                <a:tab pos="1620520" algn="l"/>
              </a:tabLst>
            </a:pPr>
            <a:r>
              <a:rPr lang="th-TH" sz="1200" b="1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- </a:t>
            </a:r>
            <a:r>
              <a:rPr lang="th-TH" sz="1200" b="1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คณะทำงานติดตามสนับสนุนฯ</a:t>
            </a:r>
            <a:endParaRPr lang="en-US" sz="1200" b="1" dirty="0"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82711" y="4756109"/>
            <a:ext cx="5784544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900430" algn="l"/>
                <a:tab pos="1260475" algn="l"/>
                <a:tab pos="1360170" algn="l"/>
                <a:tab pos="1620520" algn="l"/>
              </a:tabLst>
            </a:pPr>
            <a:r>
              <a:rPr lang="th-TH" sz="1200" b="1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- </a:t>
            </a:r>
            <a:r>
              <a:rPr lang="th-TH" sz="1200" b="1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ประชุมสร้างความเข้าใจแนวทางการขับเคลื่อนงาน</a:t>
            </a:r>
            <a:endParaRPr lang="en-US" sz="1200" b="1" dirty="0"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900430" algn="l"/>
                <a:tab pos="1260475" algn="l"/>
                <a:tab pos="1360170" algn="l"/>
                <a:tab pos="1620520" algn="l"/>
              </a:tabLst>
            </a:pPr>
            <a:r>
              <a:rPr lang="th-TH" sz="1200" b="1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- </a:t>
            </a:r>
            <a:r>
              <a:rPr lang="th-TH" sz="1200" b="1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เติมความรู้ให้กับกลไก</a:t>
            </a:r>
            <a:endParaRPr lang="en-US" sz="1200" b="1" dirty="0"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900430" algn="l"/>
                <a:tab pos="1260475" algn="l"/>
                <a:tab pos="1360170" algn="l"/>
                <a:tab pos="1620520" algn="l"/>
              </a:tabLst>
            </a:pPr>
            <a:r>
              <a:rPr lang="th-TH" sz="1200" b="1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- </a:t>
            </a:r>
            <a:r>
              <a:rPr lang="th-TH" sz="1200" b="1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ประชาสัมพันธ์มาตรการต่าง ๆ ที่ช่วยเหลือบรรเทาความ</a:t>
            </a:r>
            <a:r>
              <a:rPr lang="th-TH" sz="1200" b="1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เดือดร้อนผ่าน</a:t>
            </a:r>
            <a:r>
              <a:rPr lang="th-TH" sz="1200" b="1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ช่องทางออนไลน์</a:t>
            </a:r>
            <a:endParaRPr lang="en-US" sz="1200" b="1" dirty="0"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900430" algn="l"/>
                <a:tab pos="1260475" algn="l"/>
                <a:tab pos="1360170" algn="l"/>
                <a:tab pos="1620520" algn="l"/>
              </a:tabLst>
            </a:pPr>
            <a:r>
              <a:rPr lang="th-TH" sz="1200" b="1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- </a:t>
            </a:r>
            <a:r>
              <a:rPr lang="th-TH" sz="1200" b="1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ใช้กระบวนการ 5 ต. (ตรวจสอบ/ติดตาม/ตักเตือน/ต่อเนื่อง/ติดต่อ) </a:t>
            </a:r>
            <a:endParaRPr lang="en-US" sz="1200" b="1" dirty="0"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669208" y="2689096"/>
            <a:ext cx="4604595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15000"/>
              </a:lnSpc>
              <a:spcAft>
                <a:spcPts val="0"/>
              </a:spcAft>
              <a:buFontTx/>
              <a:buChar char="-"/>
              <a:tabLst>
                <a:tab pos="900430" algn="l"/>
                <a:tab pos="1260475" algn="l"/>
                <a:tab pos="1360170" algn="l"/>
                <a:tab pos="1620520" algn="l"/>
              </a:tabLst>
            </a:pPr>
            <a:r>
              <a:rPr lang="th-TH" sz="1200" b="1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ร่วมกับ</a:t>
            </a:r>
            <a:r>
              <a:rPr lang="th-TH" sz="1200" b="1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กลไกระดับพื้นที่จัดเวทีแลกเปลี่ยน </a:t>
            </a:r>
            <a:r>
              <a:rPr lang="th-TH" sz="1200" b="1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วิเคราะห์ปัญหา    </a:t>
            </a: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900430" algn="l"/>
                <a:tab pos="1260475" algn="l"/>
                <a:tab pos="1360170" algn="l"/>
                <a:tab pos="1620520" algn="l"/>
              </a:tabLst>
            </a:pPr>
            <a:r>
              <a:rPr lang="th-TH" sz="1200" b="1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    </a:t>
            </a:r>
            <a:r>
              <a:rPr lang="th-TH" sz="1200" b="1" spc="-40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ข้อจำกัดของลูกหนี้ ผ่านกระบวนการ 5 ต. อย่างน้อยเดือนละ 1 ครั้ง </a:t>
            </a:r>
            <a:endParaRPr lang="en-US" sz="1200" b="1" spc="-40" dirty="0" smtClean="0"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 algn="thaiDist">
              <a:lnSpc>
                <a:spcPct val="115000"/>
              </a:lnSpc>
              <a:spcAft>
                <a:spcPts val="0"/>
              </a:spcAft>
              <a:tabLst>
                <a:tab pos="900430" algn="l"/>
                <a:tab pos="1260475" algn="l"/>
                <a:tab pos="1360170" algn="l"/>
                <a:tab pos="1620520" algn="l"/>
              </a:tabLst>
            </a:pPr>
            <a:r>
              <a:rPr lang="th-TH" sz="1200" b="1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- ส่งเสริมการออม และอาชีพเสริม</a:t>
            </a:r>
            <a:endParaRPr lang="en-US" sz="1200" b="1" dirty="0" smtClean="0"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900430" algn="l"/>
                <a:tab pos="1260475" algn="l"/>
                <a:tab pos="1360170" algn="l"/>
                <a:tab pos="1620520" algn="l"/>
              </a:tabLst>
            </a:pPr>
            <a:r>
              <a:rPr lang="th-TH" sz="1200" b="1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- </a:t>
            </a:r>
            <a:r>
              <a:rPr lang="th-TH" sz="1200" b="1" spc="-60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เครือข่ายงานพัฒนาชุมชนในพื้นที่ร่วมเป็นพี่เลี้ยง </a:t>
            </a:r>
            <a:r>
              <a:rPr lang="th-TH" sz="1200" b="1" spc="-60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ช่วยเหลือสนับสนุน </a:t>
            </a:r>
            <a:endParaRPr lang="en-US" sz="1200" b="1" spc="-60" dirty="0"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388202" y="4348060"/>
            <a:ext cx="3647545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900430" algn="l"/>
                <a:tab pos="1260475" algn="l"/>
                <a:tab pos="1360170" algn="l"/>
                <a:tab pos="1620520" algn="l"/>
              </a:tabLst>
            </a:pPr>
            <a:r>
              <a:rPr lang="en-GB" sz="1200" b="1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- </a:t>
            </a:r>
            <a:r>
              <a:rPr lang="th-TH" sz="1200" b="1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แผนปฏิบัติการขับเคลื่อนงานในระดับตำบล </a:t>
            </a:r>
            <a:r>
              <a:rPr lang="th-TH" sz="1200" b="1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/>
            </a:r>
            <a:br>
              <a:rPr lang="th-TH" sz="1200" b="1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th-TH" sz="1200" b="1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  รายงาน</a:t>
            </a:r>
            <a:r>
              <a:rPr lang="th-TH" sz="1200" b="1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ผลเป็นไตรมาส </a:t>
            </a:r>
            <a:endParaRPr lang="en-US" sz="1200" b="1" dirty="0"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 algn="thaiDist">
              <a:lnSpc>
                <a:spcPct val="115000"/>
              </a:lnSpc>
              <a:spcAft>
                <a:spcPts val="0"/>
              </a:spcAft>
              <a:tabLst>
                <a:tab pos="900430" algn="l"/>
                <a:tab pos="1260475" algn="l"/>
                <a:tab pos="1360170" algn="l"/>
                <a:tab pos="1620520" algn="l"/>
              </a:tabLst>
            </a:pPr>
            <a:r>
              <a:rPr lang="th-TH" sz="1200" b="1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- </a:t>
            </a:r>
            <a:r>
              <a:rPr lang="th-TH" sz="1200" b="1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เคาะประตู เยี่ยมบ้าน เยี่ยมเยียน </a:t>
            </a:r>
            <a:endParaRPr lang="en-US" sz="1200" b="1" dirty="0"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 algn="thaiDist">
              <a:lnSpc>
                <a:spcPct val="115000"/>
              </a:lnSpc>
              <a:spcAft>
                <a:spcPts val="0"/>
              </a:spcAft>
              <a:tabLst>
                <a:tab pos="900430" algn="l"/>
                <a:tab pos="1260475" algn="l"/>
                <a:tab pos="1360170" algn="l"/>
                <a:tab pos="1620520" algn="l"/>
              </a:tabLst>
            </a:pPr>
            <a:r>
              <a:rPr lang="th-TH" sz="1200" b="1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- </a:t>
            </a:r>
            <a:r>
              <a:rPr lang="th-TH" sz="1200" b="1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มาตรการพูดคุยไกล่เกลี่ย</a:t>
            </a:r>
            <a:endParaRPr lang="en-US" sz="1200" b="1" dirty="0"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 algn="thaiDist">
              <a:lnSpc>
                <a:spcPct val="115000"/>
              </a:lnSpc>
              <a:spcAft>
                <a:spcPts val="0"/>
              </a:spcAft>
              <a:tabLst>
                <a:tab pos="900430" algn="l"/>
                <a:tab pos="1260475" algn="l"/>
                <a:tab pos="1360170" algn="l"/>
                <a:tab pos="1620520" algn="l"/>
              </a:tabLst>
            </a:pPr>
            <a:r>
              <a:rPr lang="th-TH" sz="1200" b="1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- </a:t>
            </a:r>
            <a:r>
              <a:rPr lang="th-TH" sz="1200" b="1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การใช้มาตรการทางกฎหมาย </a:t>
            </a:r>
            <a:endParaRPr lang="en-US" sz="1200" b="1" dirty="0"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  <a:p>
            <a:pPr algn="thaiDist">
              <a:lnSpc>
                <a:spcPct val="115000"/>
              </a:lnSpc>
              <a:spcAft>
                <a:spcPts val="0"/>
              </a:spcAft>
              <a:tabLst>
                <a:tab pos="900430" algn="l"/>
                <a:tab pos="1260475" algn="l"/>
                <a:tab pos="1360170" algn="l"/>
                <a:tab pos="1620520" algn="l"/>
              </a:tabLst>
            </a:pPr>
            <a:r>
              <a:rPr lang="th-TH" sz="1200" b="1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- </a:t>
            </a:r>
            <a:r>
              <a:rPr lang="th-TH" sz="1200" b="1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รายงานผลผู้บังคับบัญชาตามลำดับ </a:t>
            </a:r>
            <a:endParaRPr lang="en-US" sz="1200" b="1" dirty="0"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</p:txBody>
      </p:sp>
      <p:grpSp>
        <p:nvGrpSpPr>
          <p:cNvPr id="49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0" y="0"/>
            <a:ext cx="10193050" cy="575427"/>
            <a:chOff x="-29746" y="-164554"/>
            <a:chExt cx="9173747" cy="517884"/>
          </a:xfrm>
        </p:grpSpPr>
        <p:sp>
          <p:nvSpPr>
            <p:cNvPr id="50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51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th-TH" sz="17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แนวทางการบริหารจัดการหนี้กองทุนพัฒนาบทบาทสตรี </a:t>
              </a:r>
            </a:p>
          </p:txBody>
        </p:sp>
      </p:grpSp>
      <p:sp>
        <p:nvSpPr>
          <p:cNvPr id="52" name="Rectangle 51"/>
          <p:cNvSpPr/>
          <p:nvPr/>
        </p:nvSpPr>
        <p:spPr>
          <a:xfrm>
            <a:off x="0" y="642042"/>
            <a:ext cx="10202104" cy="535531"/>
          </a:xfrm>
          <a:prstGeom prst="rect">
            <a:avLst/>
          </a:prstGeom>
          <a:solidFill>
            <a:srgbClr val="FFFFE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th-TH" sz="1200" b="1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สำนักงานกองทุนพัฒนาบทบาทสตรีได้มีแนวทางการบริหารจัดการหนี้กองทุนพัฒนาบทบาทสตรี ทั้งหนี้กองทุนเดิม </a:t>
            </a:r>
            <a:r>
              <a:rPr lang="th-TH" sz="1200" b="1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และหนี้กองทุนใหม่ โดยใช้วิธีการปฏิบัติ</a:t>
            </a:r>
            <a:br>
              <a:rPr lang="th-TH" sz="1200" b="1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th-TH" sz="1200" b="1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ที่เป็นเลิศ (</a:t>
            </a:r>
            <a:r>
              <a:rPr lang="en-GB" sz="1200" b="1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Best Practice) </a:t>
            </a:r>
            <a:r>
              <a:rPr lang="th-TH" sz="1200" b="1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ของจังหวัดนราธิวาสเป็นต้นแบบในการบริหารจัดการหนี้ ดังนี้ </a:t>
            </a:r>
            <a:endParaRPr lang="th-TH" sz="12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1019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602826" y="981206"/>
            <a:ext cx="8931311" cy="332990"/>
          </a:xfrm>
          <a:prstGeom prst="rect">
            <a:avLst/>
          </a:prstGeom>
          <a:solidFill>
            <a:srgbClr val="FFFFE1"/>
          </a:solidFill>
        </p:spPr>
        <p:txBody>
          <a:bodyPr vert="horz" lIns="76200" tIns="38100" rIns="76200" bIns="3810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h-TH" sz="1333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ตามโครงการไกล่เกลี่ยและลดความเดือดร้อนให้แก่ลูกหนี้กองทุนพัฒนาบทบาทสตรี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02826" y="1314196"/>
            <a:ext cx="8931311" cy="271603"/>
          </a:xfrm>
          <a:prstGeom prst="rect">
            <a:avLst/>
          </a:prstGeom>
          <a:solidFill>
            <a:srgbClr val="FFFFE1"/>
          </a:solidFill>
        </p:spPr>
        <p:txBody>
          <a:bodyPr vert="horz" lIns="76200" tIns="38100" rIns="76200" bIns="3810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th-TH" sz="1333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วันที่ 4 สิงหาคม 2566 ณ หอประชุมองค์การบริหารส่วนจังหวัดลำปาง อำเภอเกาะคา จังหวัดลำปาง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04066" y="647056"/>
            <a:ext cx="8931311" cy="355547"/>
          </a:xfrm>
          <a:prstGeom prst="rect">
            <a:avLst/>
          </a:prstGeom>
          <a:solidFill>
            <a:srgbClr val="C0E2D5"/>
          </a:solidFill>
        </p:spPr>
        <p:txBody>
          <a:bodyPr vert="horz" lIns="76200" tIns="38100" rIns="76200" bIns="3810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endParaRPr lang="th-TH" sz="1333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50000"/>
              </a:lnSpc>
            </a:pPr>
            <a:endParaRPr lang="th-TH" sz="1333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50000"/>
              </a:lnSpc>
            </a:pPr>
            <a:r>
              <a:rPr lang="th-TH" sz="1333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อธิบดี </a:t>
            </a:r>
            <a:r>
              <a:rPr lang="th-TH" sz="1333" b="1" dirty="0" err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พช</a:t>
            </a:r>
            <a:r>
              <a:rPr lang="th-TH" sz="1333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. เยือนถิ่นเขลาง</a:t>
            </a:r>
            <a:r>
              <a:rPr lang="th-TH" sz="1333" b="1" dirty="0" err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ค์นคร</a:t>
            </a:r>
            <a:r>
              <a:rPr lang="th-TH" sz="1333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เปิดเวทีช่วยเหลือลูกหนี้กองทุนพัฒนาบทบาทสตรี มุ่งเน้นให้สตรีมีคุณภาพชีวิตที่ดีขึ้น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59" y="1897394"/>
            <a:ext cx="2315648" cy="16243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280" y="3833204"/>
            <a:ext cx="2236930" cy="16718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รูปภาพ 11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695" y="1897393"/>
            <a:ext cx="2314579" cy="16718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รูปภาพ 1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47" y="3877614"/>
            <a:ext cx="2301223" cy="16562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รูปภาพ 20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727" y="3877614"/>
            <a:ext cx="2311209" cy="16042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808" y="1897393"/>
            <a:ext cx="2276402" cy="16987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5" t="9563" r="13142" b="8626"/>
          <a:stretch/>
        </p:blipFill>
        <p:spPr>
          <a:xfrm>
            <a:off x="5186899" y="3867902"/>
            <a:ext cx="2319338" cy="1666001"/>
          </a:xfrm>
          <a:prstGeom prst="round2DiagRect">
            <a:avLst>
              <a:gd name="adj1" fmla="val 16667"/>
              <a:gd name="adj2" fmla="val 3265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รูปภาพ 1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264" y="1897394"/>
            <a:ext cx="2353959" cy="16326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0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33050" y="43"/>
            <a:ext cx="10193050" cy="575427"/>
            <a:chOff x="-29746" y="-164554"/>
            <a:chExt cx="9173747" cy="517884"/>
          </a:xfrm>
        </p:grpSpPr>
        <p:sp>
          <p:nvSpPr>
            <p:cNvPr id="22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23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th-TH" b="1" dirty="0" smtClean="0">
                  <a:solidFill>
                    <a:schemeClr val="bg1"/>
                  </a:solidFill>
                  <a:latin typeface="Chulabhorn Likit Text" panose="00000500000000000000" pitchFamily="50" charset="-34"/>
                  <a:ea typeface="Calibri" panose="020F0502020204030204" pitchFamily="34" charset="0"/>
                  <a:cs typeface="Chulabhorn Likit Text" panose="00000500000000000000" pitchFamily="50" charset="-34"/>
                </a:rPr>
                <a:t>โครงการไกล่</a:t>
              </a:r>
              <a:r>
                <a:rPr lang="th-TH" b="1" dirty="0">
                  <a:solidFill>
                    <a:schemeClr val="bg1"/>
                  </a:solidFill>
                  <a:latin typeface="Chulabhorn Likit Text" panose="00000500000000000000" pitchFamily="50" charset="-34"/>
                  <a:ea typeface="Calibri" panose="020F0502020204030204" pitchFamily="34" charset="0"/>
                  <a:cs typeface="Chulabhorn Likit Text" panose="00000500000000000000" pitchFamily="50" charset="-34"/>
                </a:rPr>
                <a:t>เกลี่ยและลดความ</a:t>
              </a:r>
              <a:r>
                <a:rPr lang="th-TH" b="1" dirty="0" smtClean="0">
                  <a:solidFill>
                    <a:schemeClr val="bg1"/>
                  </a:solidFill>
                  <a:latin typeface="Chulabhorn Likit Text" panose="00000500000000000000" pitchFamily="50" charset="-34"/>
                  <a:ea typeface="Calibri" panose="020F0502020204030204" pitchFamily="34" charset="0"/>
                  <a:cs typeface="Chulabhorn Likit Text" panose="00000500000000000000" pitchFamily="50" charset="-34"/>
                </a:rPr>
                <a:t>เดือดร้อน</a:t>
              </a:r>
              <a:r>
                <a:rPr lang="th-TH" b="1" dirty="0">
                  <a:solidFill>
                    <a:schemeClr val="bg1"/>
                  </a:solidFill>
                  <a:latin typeface="Chulabhorn Likit Text" panose="00000500000000000000" pitchFamily="50" charset="-34"/>
                  <a:ea typeface="Calibri" panose="020F0502020204030204" pitchFamily="34" charset="0"/>
                  <a:cs typeface="Chulabhorn Likit Text" panose="00000500000000000000" pitchFamily="50" charset="-34"/>
                </a:rPr>
                <a:t>ให้แก่ลูกหนี้กองทุนพัฒนาบทบาทสตรี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5872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าราง 4"/>
          <p:cNvGraphicFramePr>
            <a:graphicFrameLocks noGrp="1"/>
          </p:cNvGraphicFramePr>
          <p:nvPr>
            <p:extLst/>
          </p:nvPr>
        </p:nvGraphicFramePr>
        <p:xfrm>
          <a:off x="339473" y="628015"/>
          <a:ext cx="2880321" cy="4919957"/>
        </p:xfrm>
        <a:graphic>
          <a:graphicData uri="http://schemas.openxmlformats.org/drawingml/2006/table">
            <a:tbl>
              <a:tblPr/>
              <a:tblGrid>
                <a:gridCol w="360040">
                  <a:extLst>
                    <a:ext uri="{9D8B030D-6E8A-4147-A177-3AD203B41FA5}">
                      <a16:colId xmlns:a16="http://schemas.microsoft.com/office/drawing/2014/main" val="2588475565"/>
                    </a:ext>
                  </a:extLst>
                </a:gridCol>
                <a:gridCol w="990391">
                  <a:extLst>
                    <a:ext uri="{9D8B030D-6E8A-4147-A177-3AD203B41FA5}">
                      <a16:colId xmlns:a16="http://schemas.microsoft.com/office/drawing/2014/main" val="1905938081"/>
                    </a:ext>
                  </a:extLst>
                </a:gridCol>
                <a:gridCol w="569783">
                  <a:extLst>
                    <a:ext uri="{9D8B030D-6E8A-4147-A177-3AD203B41FA5}">
                      <a16:colId xmlns:a16="http://schemas.microsoft.com/office/drawing/2014/main" val="2899140297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val="2680367095"/>
                    </a:ext>
                  </a:extLst>
                </a:gridCol>
              </a:tblGrid>
              <a:tr h="59532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2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2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จำนวนโครงการ</a:t>
                      </a:r>
                      <a:b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th-TH" sz="9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b"/>
                      <a:r>
                        <a:rPr lang="th-TH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จำนวนหนี้</a:t>
                      </a:r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เกินที่เข้าร่วม</a:t>
                      </a:r>
                      <a:r>
                        <a:rPr lang="th-TH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มาตรการฯ</a:t>
                      </a:r>
                      <a:r>
                        <a:rPr lang="th-TH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13164"/>
                  </a:ext>
                </a:extLst>
              </a:tr>
              <a:tr h="261710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อุดรธานี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236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10,588,929.96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236646"/>
                  </a:ext>
                </a:extLst>
              </a:tr>
              <a:tr h="3182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อุบลราชธานี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226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10,135,995.83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856618"/>
                  </a:ext>
                </a:extLst>
              </a:tr>
              <a:tr h="3182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นราธิวาส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143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6,854,404.37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085377"/>
                  </a:ext>
                </a:extLst>
              </a:tr>
              <a:tr h="3182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มุกดาหาร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130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5,054,436.18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744143"/>
                  </a:ext>
                </a:extLst>
              </a:tr>
              <a:tr h="3182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พังงา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80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4,503,531.75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843175"/>
                  </a:ext>
                </a:extLst>
              </a:tr>
              <a:tr h="3182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กาฬสินธุ์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183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4,485,924.76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603141"/>
                  </a:ext>
                </a:extLst>
              </a:tr>
              <a:tr h="3182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ชัยนาท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157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4,138,719.95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187305"/>
                  </a:ext>
                </a:extLst>
              </a:tr>
              <a:tr h="3182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เลย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86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3,346,228.34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880572"/>
                  </a:ext>
                </a:extLst>
              </a:tr>
              <a:tr h="3182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บุรีรัมย์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99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3,094,477.30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841752"/>
                  </a:ext>
                </a:extLst>
              </a:tr>
              <a:tr h="3182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สุราษฎร์ธานี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153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3,053,059.27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515826"/>
                  </a:ext>
                </a:extLst>
              </a:tr>
              <a:tr h="3182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ขอนแก่น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80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3,032,287.21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48582"/>
                  </a:ext>
                </a:extLst>
              </a:tr>
              <a:tr h="3182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มหาสารคาม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71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2,940,044.00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425181"/>
                  </a:ext>
                </a:extLst>
              </a:tr>
              <a:tr h="243416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สกลนคร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105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2,783,265.11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143441"/>
                  </a:ext>
                </a:extLst>
              </a:tr>
              <a:tr h="3182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พระนครศรีอยุธยา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114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2,591,295.98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424366"/>
                  </a:ext>
                </a:extLst>
              </a:tr>
            </a:tbl>
          </a:graphicData>
        </a:graphic>
      </p:graphicFrame>
      <p:graphicFrame>
        <p:nvGraphicFramePr>
          <p:cNvPr id="20" name="ตาราง 19"/>
          <p:cNvGraphicFramePr>
            <a:graphicFrameLocks noGrp="1"/>
          </p:cNvGraphicFramePr>
          <p:nvPr>
            <p:extLst/>
          </p:nvPr>
        </p:nvGraphicFramePr>
        <p:xfrm>
          <a:off x="3639840" y="628010"/>
          <a:ext cx="2880321" cy="4919958"/>
        </p:xfrm>
        <a:graphic>
          <a:graphicData uri="http://schemas.openxmlformats.org/drawingml/2006/table">
            <a:tbl>
              <a:tblPr/>
              <a:tblGrid>
                <a:gridCol w="360040">
                  <a:extLst>
                    <a:ext uri="{9D8B030D-6E8A-4147-A177-3AD203B41FA5}">
                      <a16:colId xmlns:a16="http://schemas.microsoft.com/office/drawing/2014/main" val="2588475565"/>
                    </a:ext>
                  </a:extLst>
                </a:gridCol>
                <a:gridCol w="840093">
                  <a:extLst>
                    <a:ext uri="{9D8B030D-6E8A-4147-A177-3AD203B41FA5}">
                      <a16:colId xmlns:a16="http://schemas.microsoft.com/office/drawing/2014/main" val="1905938081"/>
                    </a:ext>
                  </a:extLst>
                </a:gridCol>
                <a:gridCol w="720081">
                  <a:extLst>
                    <a:ext uri="{9D8B030D-6E8A-4147-A177-3AD203B41FA5}">
                      <a16:colId xmlns:a16="http://schemas.microsoft.com/office/drawing/2014/main" val="2899140297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val="2680367095"/>
                    </a:ext>
                  </a:extLst>
                </a:gridCol>
              </a:tblGrid>
              <a:tr h="59532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2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2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จำนวนโครงการ</a:t>
                      </a:r>
                      <a:b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th-TH" sz="9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b"/>
                      <a:r>
                        <a:rPr lang="th-TH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จำนวนหนี้</a:t>
                      </a:r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เกินที่เข้าร่วม</a:t>
                      </a:r>
                      <a:r>
                        <a:rPr lang="th-TH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มาตรการฯ</a:t>
                      </a:r>
                      <a:r>
                        <a:rPr lang="th-TH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13164"/>
                  </a:ext>
                </a:extLst>
              </a:tr>
              <a:tr h="261711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15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นครศรีธรรมราช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111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2,461,865.50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236646"/>
                  </a:ext>
                </a:extLst>
              </a:tr>
              <a:tr h="3182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สตูล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81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2,199,639.50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856618"/>
                  </a:ext>
                </a:extLst>
              </a:tr>
              <a:tr h="3182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17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ปัตตานี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118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2,136,480.47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085377"/>
                  </a:ext>
                </a:extLst>
              </a:tr>
              <a:tr h="3182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ระนอง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2,014,783.44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744143"/>
                  </a:ext>
                </a:extLst>
              </a:tr>
              <a:tr h="3182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พิจิตร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134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2,010,863.44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843175"/>
                  </a:ext>
                </a:extLst>
              </a:tr>
              <a:tr h="3182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นครพนม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64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2,010,820.25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603141"/>
                  </a:ext>
                </a:extLst>
              </a:tr>
              <a:tr h="3182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นนทบุรี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56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1,989,401.11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187305"/>
                  </a:ext>
                </a:extLst>
              </a:tr>
              <a:tr h="3182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สงขลา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80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1,979,249.85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880572"/>
                  </a:ext>
                </a:extLst>
              </a:tr>
              <a:tr h="3182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ศรีสะเกษ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58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1,809,526.73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841752"/>
                  </a:ext>
                </a:extLst>
              </a:tr>
              <a:tr h="3182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24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ยะลา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1,808,581.09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515826"/>
                  </a:ext>
                </a:extLst>
              </a:tr>
              <a:tr h="3182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แม่ฮ่องสอน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78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1,808,392.20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48582"/>
                  </a:ext>
                </a:extLst>
              </a:tr>
              <a:tr h="3182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ตรัง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69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1,698,198.18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425181"/>
                  </a:ext>
                </a:extLst>
              </a:tr>
              <a:tr h="243416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บึงกาฬ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1,676,762.81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143441"/>
                  </a:ext>
                </a:extLst>
              </a:tr>
              <a:tr h="3182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เชียงราย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71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1,632,585.98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424366"/>
                  </a:ext>
                </a:extLst>
              </a:tr>
            </a:tbl>
          </a:graphicData>
        </a:graphic>
      </p:graphicFrame>
      <p:graphicFrame>
        <p:nvGraphicFramePr>
          <p:cNvPr id="22" name="ตาราง 21"/>
          <p:cNvGraphicFramePr>
            <a:graphicFrameLocks noGrp="1"/>
          </p:cNvGraphicFramePr>
          <p:nvPr>
            <p:extLst/>
          </p:nvPr>
        </p:nvGraphicFramePr>
        <p:xfrm>
          <a:off x="6940207" y="628011"/>
          <a:ext cx="2880321" cy="4919957"/>
        </p:xfrm>
        <a:graphic>
          <a:graphicData uri="http://schemas.openxmlformats.org/drawingml/2006/table">
            <a:tbl>
              <a:tblPr/>
              <a:tblGrid>
                <a:gridCol w="360040">
                  <a:extLst>
                    <a:ext uri="{9D8B030D-6E8A-4147-A177-3AD203B41FA5}">
                      <a16:colId xmlns:a16="http://schemas.microsoft.com/office/drawing/2014/main" val="2588475565"/>
                    </a:ext>
                  </a:extLst>
                </a:gridCol>
                <a:gridCol w="840093">
                  <a:extLst>
                    <a:ext uri="{9D8B030D-6E8A-4147-A177-3AD203B41FA5}">
                      <a16:colId xmlns:a16="http://schemas.microsoft.com/office/drawing/2014/main" val="1905938081"/>
                    </a:ext>
                  </a:extLst>
                </a:gridCol>
                <a:gridCol w="720081">
                  <a:extLst>
                    <a:ext uri="{9D8B030D-6E8A-4147-A177-3AD203B41FA5}">
                      <a16:colId xmlns:a16="http://schemas.microsoft.com/office/drawing/2014/main" val="2899140297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val="2680367095"/>
                    </a:ext>
                  </a:extLst>
                </a:gridCol>
              </a:tblGrid>
              <a:tr h="595326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2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2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จำนวนโครงการ</a:t>
                      </a:r>
                      <a:b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endParaRPr lang="th-TH" sz="9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b"/>
                      <a:r>
                        <a:rPr lang="th-TH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จำนวนหนี้</a:t>
                      </a:r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เกินที่เข้าร่วม</a:t>
                      </a:r>
                      <a:r>
                        <a:rPr lang="th-TH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มาตรการฯ</a:t>
                      </a:r>
                      <a:r>
                        <a:rPr lang="th-TH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13164"/>
                  </a:ext>
                </a:extLst>
              </a:tr>
              <a:tr h="261710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น่าน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1,506,218.84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236646"/>
                  </a:ext>
                </a:extLst>
              </a:tr>
              <a:tr h="3182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ยโสธร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53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1,414,915.44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856618"/>
                  </a:ext>
                </a:extLst>
              </a:tr>
              <a:tr h="3182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สระบุรี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53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1,393,571.06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085377"/>
                  </a:ext>
                </a:extLst>
              </a:tr>
              <a:tr h="3182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นครปฐม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1,348,066.59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744143"/>
                  </a:ext>
                </a:extLst>
              </a:tr>
              <a:tr h="3182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33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กระบี่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1,340,717.21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843175"/>
                  </a:ext>
                </a:extLst>
              </a:tr>
              <a:tr h="3182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เพชรบูรณ์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1,297,784.61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603141"/>
                  </a:ext>
                </a:extLst>
              </a:tr>
              <a:tr h="3182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ปราจีนบุรี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35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1,297,592.61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187305"/>
                  </a:ext>
                </a:extLst>
              </a:tr>
              <a:tr h="3182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36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ลำพูน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1,275,097.32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880572"/>
                  </a:ext>
                </a:extLst>
              </a:tr>
              <a:tr h="3182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ตาก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32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1,272,980.00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841752"/>
                  </a:ext>
                </a:extLst>
              </a:tr>
              <a:tr h="3182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38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กำแพงเพชร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1,229,911.99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515826"/>
                  </a:ext>
                </a:extLst>
              </a:tr>
              <a:tr h="3182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สุโขทัย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93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1,228,643.34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48582"/>
                  </a:ext>
                </a:extLst>
              </a:tr>
              <a:tr h="3182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40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ชุมพร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1,123,118.82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425181"/>
                  </a:ext>
                </a:extLst>
              </a:tr>
              <a:tr h="243417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สุรินทร์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97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1,116,754.21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143441"/>
                  </a:ext>
                </a:extLst>
              </a:tr>
              <a:tr h="318292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42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ลพบุรี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1,092,884.04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424366"/>
                  </a:ext>
                </a:extLst>
              </a:tr>
            </a:tbl>
          </a:graphicData>
        </a:graphic>
      </p:graphicFrame>
      <p:grpSp>
        <p:nvGrpSpPr>
          <p:cNvPr id="9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33050" y="43"/>
            <a:ext cx="10193050" cy="575427"/>
            <a:chOff x="-29746" y="-164554"/>
            <a:chExt cx="9173747" cy="517884"/>
          </a:xfrm>
        </p:grpSpPr>
        <p:sp>
          <p:nvSpPr>
            <p:cNvPr id="10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11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th-TH" b="1" dirty="0">
                  <a:solidFill>
                    <a:schemeClr val="bg1"/>
                  </a:solidFill>
                  <a:latin typeface="Chulabhorn Likit Text" panose="00000500000000000000" pitchFamily="50" charset="-34"/>
                  <a:ea typeface="Calibri" panose="020F0502020204030204" pitchFamily="34" charset="0"/>
                  <a:cs typeface="Chulabhorn Likit Text" panose="00000500000000000000" pitchFamily="50" charset="-34"/>
                </a:rPr>
                <a:t>ผลการเข้าร่วมมาตรการลดความเดือดร้อนให้แก่ลูกหนี้</a:t>
              </a:r>
              <a:r>
                <a:rPr lang="th-TH" b="1" dirty="0" smtClean="0">
                  <a:solidFill>
                    <a:schemeClr val="bg1"/>
                  </a:solidFill>
                  <a:latin typeface="Chulabhorn Likit Text" panose="00000500000000000000" pitchFamily="50" charset="-34"/>
                  <a:ea typeface="Calibri" panose="020F0502020204030204" pitchFamily="34" charset="0"/>
                  <a:cs typeface="Chulabhorn Likit Text" panose="00000500000000000000" pitchFamily="50" charset="-34"/>
                </a:rPr>
                <a:t>ฯ ราย</a:t>
              </a:r>
              <a:r>
                <a:rPr lang="th-TH" b="1" dirty="0">
                  <a:solidFill>
                    <a:schemeClr val="bg1"/>
                  </a:solidFill>
                  <a:latin typeface="Chulabhorn Likit Text" panose="00000500000000000000" pitchFamily="50" charset="-34"/>
                  <a:ea typeface="Calibri" panose="020F0502020204030204" pitchFamily="34" charset="0"/>
                  <a:cs typeface="Chulabhorn Likit Text" panose="00000500000000000000" pitchFamily="50" charset="-34"/>
                </a:rPr>
                <a:t>จังหวัด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711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ตาราง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4469463"/>
              </p:ext>
            </p:extLst>
          </p:nvPr>
        </p:nvGraphicFramePr>
        <p:xfrm>
          <a:off x="339473" y="689366"/>
          <a:ext cx="2880321" cy="4970721"/>
        </p:xfrm>
        <a:graphic>
          <a:graphicData uri="http://schemas.openxmlformats.org/drawingml/2006/table">
            <a:tbl>
              <a:tblPr/>
              <a:tblGrid>
                <a:gridCol w="360040">
                  <a:extLst>
                    <a:ext uri="{9D8B030D-6E8A-4147-A177-3AD203B41FA5}">
                      <a16:colId xmlns:a16="http://schemas.microsoft.com/office/drawing/2014/main" val="2588475565"/>
                    </a:ext>
                  </a:extLst>
                </a:gridCol>
                <a:gridCol w="840093">
                  <a:extLst>
                    <a:ext uri="{9D8B030D-6E8A-4147-A177-3AD203B41FA5}">
                      <a16:colId xmlns:a16="http://schemas.microsoft.com/office/drawing/2014/main" val="1905938081"/>
                    </a:ext>
                  </a:extLst>
                </a:gridCol>
                <a:gridCol w="720081">
                  <a:extLst>
                    <a:ext uri="{9D8B030D-6E8A-4147-A177-3AD203B41FA5}">
                      <a16:colId xmlns:a16="http://schemas.microsoft.com/office/drawing/2014/main" val="2899140297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val="2680367095"/>
                    </a:ext>
                  </a:extLst>
                </a:gridCol>
              </a:tblGrid>
              <a:tr h="601470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0B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</a:t>
                      </a:r>
                      <a:r>
                        <a:rPr lang="th-TH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โครงการ</a:t>
                      </a:r>
                      <a:endParaRPr lang="th-TH" sz="9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b"/>
                      <a:r>
                        <a:rPr lang="th-TH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จำนวนหนี้</a:t>
                      </a:r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เกินที่เข้าร่วม</a:t>
                      </a:r>
                      <a:r>
                        <a:rPr lang="th-TH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มาตรการฯ</a:t>
                      </a:r>
                      <a:r>
                        <a:rPr lang="th-TH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13164"/>
                  </a:ext>
                </a:extLst>
              </a:tr>
              <a:tr h="264411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อุทัยธานี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41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1,091,841.00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236646"/>
                  </a:ext>
                </a:extLst>
              </a:tr>
              <a:tr h="321576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44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ประจวบคีรีขันธ์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1,047,514.46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856618"/>
                  </a:ext>
                </a:extLst>
              </a:tr>
              <a:tr h="321576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กาญจนบุรี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1,028,930.51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085377"/>
                  </a:ext>
                </a:extLst>
              </a:tr>
              <a:tr h="321576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ร้อยเอ็ด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43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993,166.23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744143"/>
                  </a:ext>
                </a:extLst>
              </a:tr>
              <a:tr h="321576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47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หนองคาย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87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980,565.92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843175"/>
                  </a:ext>
                </a:extLst>
              </a:tr>
              <a:tr h="321576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48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แพร่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924,559.08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603141"/>
                  </a:ext>
                </a:extLst>
              </a:tr>
              <a:tr h="321576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พิษณุโลก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905,116.20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187305"/>
                  </a:ext>
                </a:extLst>
              </a:tr>
              <a:tr h="321576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50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สุพรรณบุรี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818,865.28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880572"/>
                  </a:ext>
                </a:extLst>
              </a:tr>
              <a:tr h="321576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51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หนองบัวลำภู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116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801,750.33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841752"/>
                  </a:ext>
                </a:extLst>
              </a:tr>
              <a:tr h="321576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52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สมุทรสาคร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23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782,878.89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515826"/>
                  </a:ext>
                </a:extLst>
              </a:tr>
              <a:tr h="321576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53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พัทลุง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713,802.45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48582"/>
                  </a:ext>
                </a:extLst>
              </a:tr>
              <a:tr h="321576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อุตรดิตถ์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54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698,077.42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425181"/>
                  </a:ext>
                </a:extLst>
              </a:tr>
              <a:tr h="245928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55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ราชบุรี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50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696,842.00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143441"/>
                  </a:ext>
                </a:extLst>
              </a:tr>
              <a:tr h="321576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56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ชัยภูมิ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34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554,410.85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424366"/>
                  </a:ext>
                </a:extLst>
              </a:tr>
            </a:tbl>
          </a:graphicData>
        </a:graphic>
      </p:graphicFrame>
      <p:graphicFrame>
        <p:nvGraphicFramePr>
          <p:cNvPr id="20" name="ตาราง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427136"/>
              </p:ext>
            </p:extLst>
          </p:nvPr>
        </p:nvGraphicFramePr>
        <p:xfrm>
          <a:off x="3639840" y="678362"/>
          <a:ext cx="2880321" cy="4441118"/>
        </p:xfrm>
        <a:graphic>
          <a:graphicData uri="http://schemas.openxmlformats.org/drawingml/2006/table">
            <a:tbl>
              <a:tblPr/>
              <a:tblGrid>
                <a:gridCol w="360040">
                  <a:extLst>
                    <a:ext uri="{9D8B030D-6E8A-4147-A177-3AD203B41FA5}">
                      <a16:colId xmlns:a16="http://schemas.microsoft.com/office/drawing/2014/main" val="2588475565"/>
                    </a:ext>
                  </a:extLst>
                </a:gridCol>
                <a:gridCol w="840093">
                  <a:extLst>
                    <a:ext uri="{9D8B030D-6E8A-4147-A177-3AD203B41FA5}">
                      <a16:colId xmlns:a16="http://schemas.microsoft.com/office/drawing/2014/main" val="1905938081"/>
                    </a:ext>
                  </a:extLst>
                </a:gridCol>
                <a:gridCol w="720081">
                  <a:extLst>
                    <a:ext uri="{9D8B030D-6E8A-4147-A177-3AD203B41FA5}">
                      <a16:colId xmlns:a16="http://schemas.microsoft.com/office/drawing/2014/main" val="2899140297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val="2680367095"/>
                    </a:ext>
                  </a:extLst>
                </a:gridCol>
              </a:tblGrid>
              <a:tr h="544727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2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2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</a:t>
                      </a:r>
                      <a:r>
                        <a:rPr lang="th-TH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โครงการ</a:t>
                      </a:r>
                      <a:endParaRPr lang="th-TH" sz="9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b"/>
                      <a:r>
                        <a:rPr lang="th-TH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จำนวนหนี้</a:t>
                      </a:r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เกินที่เข้าร่วม</a:t>
                      </a:r>
                      <a:r>
                        <a:rPr lang="th-TH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มาตรการฯ</a:t>
                      </a:r>
                      <a:r>
                        <a:rPr lang="th-TH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13164"/>
                  </a:ext>
                </a:extLst>
              </a:tr>
              <a:tr h="269755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57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สมุทรปราการ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494,792.48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236646"/>
                  </a:ext>
                </a:extLst>
              </a:tr>
              <a:tr h="296959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58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ลำปาง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469,584.26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856618"/>
                  </a:ext>
                </a:extLst>
              </a:tr>
              <a:tr h="296959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59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ภูเก็ต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451,454.63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085377"/>
                  </a:ext>
                </a:extLst>
              </a:tr>
              <a:tr h="269755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60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นครราชสีมา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377,055.56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744143"/>
                  </a:ext>
                </a:extLst>
              </a:tr>
              <a:tr h="269755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61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อ่างทอง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96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313,298.19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843175"/>
                  </a:ext>
                </a:extLst>
              </a:tr>
              <a:tr h="296959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62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ตราด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19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307,556.36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603141"/>
                  </a:ext>
                </a:extLst>
              </a:tr>
              <a:tr h="269755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63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ฉะเชิงเทรา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284,001.36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187305"/>
                  </a:ext>
                </a:extLst>
              </a:tr>
              <a:tr h="269755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64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สระแก้ว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39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278,193.25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1880572"/>
                  </a:ext>
                </a:extLst>
              </a:tr>
              <a:tr h="269755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65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อำนาจเจริญ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266,933.00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841752"/>
                  </a:ext>
                </a:extLst>
              </a:tr>
              <a:tr h="269755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66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พะเยา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224,461.57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515826"/>
                  </a:ext>
                </a:extLst>
              </a:tr>
              <a:tr h="269755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67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ระยอง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29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215,383.71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48582"/>
                  </a:ext>
                </a:extLst>
              </a:tr>
              <a:tr h="269755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68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ชลบุรี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187,769.30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9425181"/>
                  </a:ext>
                </a:extLst>
              </a:tr>
              <a:tr h="269755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69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กรุงเทพมหานคร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142,173.80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143441"/>
                  </a:ext>
                </a:extLst>
              </a:tr>
              <a:tr h="296959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70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นครสวรรค์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137,908.19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424366"/>
                  </a:ext>
                </a:extLst>
              </a:tr>
            </a:tbl>
          </a:graphicData>
        </a:graphic>
      </p:graphicFrame>
      <p:graphicFrame>
        <p:nvGraphicFramePr>
          <p:cNvPr id="22" name="ตาราง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525771"/>
              </p:ext>
            </p:extLst>
          </p:nvPr>
        </p:nvGraphicFramePr>
        <p:xfrm>
          <a:off x="6940207" y="689366"/>
          <a:ext cx="2880321" cy="2573040"/>
        </p:xfrm>
        <a:graphic>
          <a:graphicData uri="http://schemas.openxmlformats.org/drawingml/2006/table">
            <a:tbl>
              <a:tblPr/>
              <a:tblGrid>
                <a:gridCol w="360040">
                  <a:extLst>
                    <a:ext uri="{9D8B030D-6E8A-4147-A177-3AD203B41FA5}">
                      <a16:colId xmlns:a16="http://schemas.microsoft.com/office/drawing/2014/main" val="2588475565"/>
                    </a:ext>
                  </a:extLst>
                </a:gridCol>
                <a:gridCol w="840093">
                  <a:extLst>
                    <a:ext uri="{9D8B030D-6E8A-4147-A177-3AD203B41FA5}">
                      <a16:colId xmlns:a16="http://schemas.microsoft.com/office/drawing/2014/main" val="1905938081"/>
                    </a:ext>
                  </a:extLst>
                </a:gridCol>
                <a:gridCol w="720081">
                  <a:extLst>
                    <a:ext uri="{9D8B030D-6E8A-4147-A177-3AD203B41FA5}">
                      <a16:colId xmlns:a16="http://schemas.microsoft.com/office/drawing/2014/main" val="2899140297"/>
                    </a:ext>
                  </a:extLst>
                </a:gridCol>
                <a:gridCol w="960107">
                  <a:extLst>
                    <a:ext uri="{9D8B030D-6E8A-4147-A177-3AD203B41FA5}">
                      <a16:colId xmlns:a16="http://schemas.microsoft.com/office/drawing/2014/main" val="2680367095"/>
                    </a:ext>
                  </a:extLst>
                </a:gridCol>
              </a:tblGrid>
              <a:tr h="610831">
                <a:tc>
                  <a:txBody>
                    <a:bodyPr/>
                    <a:lstStyle/>
                    <a:p>
                      <a:pPr algn="ctr" fontAlgn="ctr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ลำดับ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2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จังหวัด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2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จำนวน</a:t>
                      </a:r>
                      <a:r>
                        <a:rPr lang="th-TH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โครงการ</a:t>
                      </a:r>
                      <a:endParaRPr lang="th-TH" sz="9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th-TH" sz="900" b="1" i="0" u="none" strike="noStrike" dirty="0" smtClean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 fontAlgn="b"/>
                      <a:r>
                        <a:rPr lang="th-TH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จำนวนหนี้</a:t>
                      </a:r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เกินที่เข้าร่วม</a:t>
                      </a:r>
                      <a:r>
                        <a:rPr lang="th-TH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มาตรการฯ</a:t>
                      </a:r>
                      <a:r>
                        <a:rPr lang="th-TH" sz="9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/>
                      </a:r>
                      <a:b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</a:p>
                  </a:txBody>
                  <a:tcPr marL="7092" marR="7092" marT="709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13164"/>
                  </a:ext>
                </a:extLst>
              </a:tr>
              <a:tr h="230969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71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สมุทรสงคราม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22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105,504.19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236646"/>
                  </a:ext>
                </a:extLst>
              </a:tr>
              <a:tr h="242843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72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เพชรบุรี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91,905.39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0856618"/>
                  </a:ext>
                </a:extLst>
              </a:tr>
              <a:tr h="229901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73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สิงห์บุรี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91,178.91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085377"/>
                  </a:ext>
                </a:extLst>
              </a:tr>
              <a:tr h="240041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74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จันทบุรี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90,150.79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2744143"/>
                  </a:ext>
                </a:extLst>
              </a:tr>
              <a:tr h="221457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75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นครนายก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55,686.46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843175"/>
                  </a:ext>
                </a:extLst>
              </a:tr>
              <a:tr h="266217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76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เชียงใหม่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9,442.00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603141"/>
                  </a:ext>
                </a:extLst>
              </a:tr>
              <a:tr h="204201"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77</a:t>
                      </a:r>
                      <a:endParaRPr lang="th-TH" sz="9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ปทุมธานี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F6D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6,119.14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8931039"/>
                  </a:ext>
                </a:extLst>
              </a:tr>
              <a:tr h="32658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th-TH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รวม</a:t>
                      </a:r>
                      <a:endParaRPr lang="th-TH" sz="10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F2BD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th-TH" sz="1100" b="1" i="0" u="none" strike="noStrike" dirty="0">
                        <a:solidFill>
                          <a:srgbClr val="000000"/>
                        </a:solidFill>
                        <a:effectLst/>
                        <a:latin typeface="Chulabhorn Likit Text Light" panose="00000400000000000000" pitchFamily="2" charset="-34"/>
                        <a:cs typeface="Chulabhorn Likit Text Light" panose="00000400000000000000" pitchFamily="2" charset="-34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4,601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th-TH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128,416,879.80</a:t>
                      </a:r>
                    </a:p>
                  </a:txBody>
                  <a:tcPr marL="7938" marR="7938" marT="793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187305"/>
                  </a:ext>
                </a:extLst>
              </a:tr>
            </a:tbl>
          </a:graphicData>
        </a:graphic>
      </p:graphicFrame>
      <p:sp>
        <p:nvSpPr>
          <p:cNvPr id="11" name="TextBox 1"/>
          <p:cNvSpPr txBox="1"/>
          <p:nvPr/>
        </p:nvSpPr>
        <p:spPr>
          <a:xfrm>
            <a:off x="6690108" y="3492959"/>
            <a:ext cx="3380517" cy="21671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th-TH" sz="1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หนี้เกินกำหนดชำระ ณ วันที่ 3 </a:t>
            </a:r>
            <a:r>
              <a:rPr lang="th-TH" sz="1000" b="1" dirty="0" err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กรกฏาคม</a:t>
            </a:r>
            <a:r>
              <a:rPr lang="th-TH" sz="1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2566 </a:t>
            </a:r>
          </a:p>
          <a:p>
            <a:pPr algn="ctr">
              <a:lnSpc>
                <a:spcPct val="150000"/>
              </a:lnSpc>
            </a:pPr>
            <a:r>
              <a:rPr lang="th-TH" sz="1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จำนวน 1</a:t>
            </a:r>
            <a:r>
              <a:rPr lang="en-US" sz="1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,</a:t>
            </a:r>
            <a:r>
              <a:rPr lang="th-TH" sz="1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056</a:t>
            </a:r>
            <a:r>
              <a:rPr lang="en-US" sz="1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,</a:t>
            </a:r>
            <a:r>
              <a:rPr lang="th-TH" sz="1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921</a:t>
            </a:r>
            <a:r>
              <a:rPr lang="en-US" sz="1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,</a:t>
            </a:r>
            <a:r>
              <a:rPr lang="th-TH" sz="1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864.73 บาท</a:t>
            </a:r>
          </a:p>
          <a:p>
            <a:pPr algn="ctr">
              <a:lnSpc>
                <a:spcPct val="150000"/>
              </a:lnSpc>
            </a:pPr>
            <a:r>
              <a:rPr lang="th-TH" sz="1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หนี้เกินกำหนดชำระ ณ วันที่ 31 สิงหาคม 2566 </a:t>
            </a:r>
          </a:p>
          <a:p>
            <a:pPr algn="ctr">
              <a:lnSpc>
                <a:spcPct val="150000"/>
              </a:lnSpc>
            </a:pPr>
            <a:r>
              <a:rPr lang="th-TH" sz="1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จำนวน  911,069,705.15 บาท</a:t>
            </a:r>
          </a:p>
          <a:p>
            <a:pPr>
              <a:lnSpc>
                <a:spcPct val="150000"/>
              </a:lnSpc>
            </a:pPr>
            <a:r>
              <a:rPr lang="th-TH" sz="1000" b="1" spc="-2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หนี้เกินกำหนดชำระที่ลดลง </a:t>
            </a:r>
            <a:r>
              <a:rPr lang="en-US" sz="1000" b="1" spc="-2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145,852,159.58 </a:t>
            </a:r>
            <a:r>
              <a:rPr lang="th-TH" sz="1000" b="1" spc="-2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บาท แยกเป็น</a:t>
            </a:r>
          </a:p>
          <a:p>
            <a:pPr>
              <a:lnSpc>
                <a:spcPct val="150000"/>
              </a:lnSpc>
            </a:pPr>
            <a:r>
              <a:rPr lang="th-TH" sz="1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1. หนี้กำหนดชำระเข้าร่วมมาตรการลดความเดือนร้อนฯ</a:t>
            </a:r>
          </a:p>
          <a:p>
            <a:pPr>
              <a:lnSpc>
                <a:spcPct val="150000"/>
              </a:lnSpc>
            </a:pPr>
            <a:r>
              <a:rPr lang="th-TH" sz="1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จำนวน 128,416,879.80 บาท คิดเป็นร้อยละ 88.05 </a:t>
            </a:r>
            <a:r>
              <a:rPr lang="en-US" sz="1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%</a:t>
            </a:r>
            <a:endParaRPr lang="th-TH" sz="1000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50000"/>
              </a:lnSpc>
            </a:pPr>
            <a:r>
              <a:rPr lang="th-TH" sz="1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2. หนี้กำหนดชำระเข้าร่วมมาตรการอื่น ๆ </a:t>
            </a:r>
            <a:r>
              <a:rPr lang="en-US" sz="1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en-US" sz="1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จำนวน </a:t>
            </a:r>
            <a:r>
              <a:rPr lang="en-US" sz="1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17,435,279.78 </a:t>
            </a:r>
            <a:r>
              <a:rPr lang="th-TH" sz="10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บาท คิดเป็นร้อยละ </a:t>
            </a:r>
            <a:r>
              <a:rPr lang="en-US" sz="1000" b="1" dirty="0">
                <a:solidFill>
                  <a:srgbClr val="0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11.95 </a:t>
            </a:r>
            <a:r>
              <a:rPr lang="en-US" sz="1000" b="1" dirty="0" smtClean="0">
                <a:solidFill>
                  <a:srgbClr val="0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%</a:t>
            </a:r>
          </a:p>
        </p:txBody>
      </p:sp>
      <p:sp>
        <p:nvSpPr>
          <p:cNvPr id="12" name="สี่เหลี่ยมผืนผ้ามุมมน 11"/>
          <p:cNvSpPr/>
          <p:nvPr/>
        </p:nvSpPr>
        <p:spPr>
          <a:xfrm>
            <a:off x="3579833" y="5282763"/>
            <a:ext cx="2880320" cy="380308"/>
          </a:xfrm>
          <a:prstGeom prst="roundRect">
            <a:avLst/>
          </a:prstGeom>
          <a:solidFill>
            <a:srgbClr val="002060"/>
          </a:solidFill>
          <a:ln w="1905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1167" b="1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 ณ วันที่ 31 สิงหาคม 2566</a:t>
            </a:r>
          </a:p>
        </p:txBody>
      </p:sp>
      <p:grpSp>
        <p:nvGrpSpPr>
          <p:cNvPr id="13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33050" y="43"/>
            <a:ext cx="10193050" cy="575427"/>
            <a:chOff x="-29746" y="-164554"/>
            <a:chExt cx="9173747" cy="517884"/>
          </a:xfrm>
        </p:grpSpPr>
        <p:sp>
          <p:nvSpPr>
            <p:cNvPr id="14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15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r>
                <a:rPr lang="th-TH" b="1" dirty="0">
                  <a:solidFill>
                    <a:schemeClr val="bg1"/>
                  </a:solidFill>
                  <a:latin typeface="Chulabhorn Likit Text" panose="00000500000000000000" pitchFamily="50" charset="-34"/>
                  <a:ea typeface="Calibri" panose="020F0502020204030204" pitchFamily="34" charset="0"/>
                  <a:cs typeface="Chulabhorn Likit Text" panose="00000500000000000000" pitchFamily="50" charset="-34"/>
                </a:rPr>
                <a:t>ผลการเข้าร่วมมาตรการลดความเดือดร้อนให้แก่ลูกหนี้</a:t>
              </a:r>
              <a:r>
                <a:rPr lang="th-TH" b="1" dirty="0" smtClean="0">
                  <a:solidFill>
                    <a:schemeClr val="bg1"/>
                  </a:solidFill>
                  <a:latin typeface="Chulabhorn Likit Text" panose="00000500000000000000" pitchFamily="50" charset="-34"/>
                  <a:ea typeface="Calibri" panose="020F0502020204030204" pitchFamily="34" charset="0"/>
                  <a:cs typeface="Chulabhorn Likit Text" panose="00000500000000000000" pitchFamily="50" charset="-34"/>
                </a:rPr>
                <a:t>ฯ ราย</a:t>
              </a:r>
              <a:r>
                <a:rPr lang="th-TH" b="1" dirty="0">
                  <a:solidFill>
                    <a:schemeClr val="bg1"/>
                  </a:solidFill>
                  <a:latin typeface="Chulabhorn Likit Text" panose="00000500000000000000" pitchFamily="50" charset="-34"/>
                  <a:ea typeface="Calibri" panose="020F0502020204030204" pitchFamily="34" charset="0"/>
                  <a:cs typeface="Chulabhorn Likit Text" panose="00000500000000000000" pitchFamily="50" charset="-34"/>
                </a:rPr>
                <a:t>จังหวัด </a:t>
              </a:r>
              <a:r>
                <a:rPr lang="th-TH" b="1" dirty="0" smtClean="0">
                  <a:solidFill>
                    <a:schemeClr val="bg1"/>
                  </a:solidFill>
                  <a:latin typeface="Chulabhorn Likit Text" panose="00000500000000000000" pitchFamily="50" charset="-34"/>
                  <a:ea typeface="Calibri" panose="020F0502020204030204" pitchFamily="34" charset="0"/>
                  <a:cs typeface="Chulabhorn Likit Text" panose="00000500000000000000" pitchFamily="50" charset="-34"/>
                </a:rPr>
                <a:t>(ต่อ)</a:t>
              </a:r>
              <a:endParaRPr lang="th-TH" b="1" dirty="0">
                <a:solidFill>
                  <a:schemeClr val="bg1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6185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0" y="2488344"/>
            <a:ext cx="10160000" cy="1283555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1900" b="1" spc="-7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ระเบียบวาระที่ 5.2 </a:t>
            </a:r>
            <a:r>
              <a:rPr lang="th-TH" sz="1900" b="1" spc="-7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ร่าง</a:t>
            </a:r>
            <a:r>
              <a:rPr lang="th-TH" sz="1900" b="1" spc="-7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ประกาศคณะกรรมการบริหารกองทุนพัฒนาบทบาทสตรี เรื่อง หลักเกณฑ์ วิธีการ </a:t>
            </a:r>
            <a:r>
              <a:rPr lang="th-TH" sz="1900" b="1" spc="-7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</a:t>
            </a:r>
            <a:r>
              <a:rPr lang="th-TH" sz="1900" b="1" spc="-7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เงื่อนไขเกี่ยวกับการลดอัตราดอกเบี้ยเงินกู้และอัตราดอกเบี้ยผิด</a:t>
            </a:r>
            <a:r>
              <a:rPr lang="th-TH" sz="1900" b="1" spc="-7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นัด</a:t>
            </a:r>
            <a:br>
              <a:rPr lang="th-TH" sz="1900" b="1" spc="-7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900" b="1" spc="-7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</a:t>
            </a:r>
            <a:r>
              <a:rPr lang="th-TH" sz="1900" b="1" spc="-7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บทบาทสตรี (ฉบับที่ 2) พ.ศ. ....</a:t>
            </a:r>
          </a:p>
        </p:txBody>
      </p:sp>
      <p:grpSp>
        <p:nvGrpSpPr>
          <p:cNvPr id="63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23581" y="299"/>
            <a:ext cx="10193050" cy="575427"/>
            <a:chOff x="-29746" y="-164554"/>
            <a:chExt cx="9173747" cy="517884"/>
          </a:xfrm>
        </p:grpSpPr>
        <p:sp>
          <p:nvSpPr>
            <p:cNvPr id="69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71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</p:grp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6BB91F2E-B5D7-3DDA-D8F1-B5E057896C19}"/>
              </a:ext>
            </a:extLst>
          </p:cNvPr>
          <p:cNvGrpSpPr/>
          <p:nvPr/>
        </p:nvGrpSpPr>
        <p:grpSpPr>
          <a:xfrm>
            <a:off x="-23585" y="5154909"/>
            <a:ext cx="10183585" cy="694389"/>
            <a:chOff x="-23585" y="5154909"/>
            <a:chExt cx="10183585" cy="694389"/>
          </a:xfrm>
        </p:grpSpPr>
        <p:grpSp>
          <p:nvGrpSpPr>
            <p:cNvPr id="3" name="Group 47">
              <a:extLst>
                <a:ext uri="{FF2B5EF4-FFF2-40B4-BE49-F238E27FC236}">
                  <a16:creationId xmlns:a16="http://schemas.microsoft.com/office/drawing/2014/main" id="{D1F9A33B-DC36-A411-2609-CDDA0C5F066A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13" name="กลุ่ม 1">
                <a:extLst>
                  <a:ext uri="{FF2B5EF4-FFF2-40B4-BE49-F238E27FC236}">
                    <a16:creationId xmlns:a16="http://schemas.microsoft.com/office/drawing/2014/main" id="{8D7914BF-E470-D486-6E17-D74B73F02395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15" name="กลุ่ม 7">
                  <a:extLst>
                    <a:ext uri="{FF2B5EF4-FFF2-40B4-BE49-F238E27FC236}">
                      <a16:creationId xmlns:a16="http://schemas.microsoft.com/office/drawing/2014/main" id="{E4B1BD6B-663D-0327-7A94-508D54B91C9C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19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3BB1BF70-3DCB-4104-2500-E3250C12ABC0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20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AF354D4E-C8CC-8B1E-4916-BF7F79B3E4AF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21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2F72092F-5707-EE67-64E4-E6EB2D3C0234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16" name="กลุ่ม 4">
                  <a:extLst>
                    <a:ext uri="{FF2B5EF4-FFF2-40B4-BE49-F238E27FC236}">
                      <a16:creationId xmlns:a16="http://schemas.microsoft.com/office/drawing/2014/main" id="{FF7FBB85-F5BB-C321-C4DB-E0049187E8FF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17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96009CDD-983E-1A0E-01C9-78F528672A4F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18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30211447-DCEE-E395-3786-B77EB87DB868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14" name="รูปแบบอิสระ: รูปร่าง 49">
                <a:extLst>
                  <a:ext uri="{FF2B5EF4-FFF2-40B4-BE49-F238E27FC236}">
                    <a16:creationId xmlns:a16="http://schemas.microsoft.com/office/drawing/2014/main" id="{BBE0F6B1-DC3E-80C3-8F39-D76A4B311DA9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5" name="TextBox 7">
              <a:extLst>
                <a:ext uri="{FF2B5EF4-FFF2-40B4-BE49-F238E27FC236}">
                  <a16:creationId xmlns:a16="http://schemas.microsoft.com/office/drawing/2014/main" id="{4E2E798D-A7F8-2E8F-7CAF-9C1FB49C3B78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6" name="กลุ่ม 5">
              <a:extLst>
                <a:ext uri="{FF2B5EF4-FFF2-40B4-BE49-F238E27FC236}">
                  <a16:creationId xmlns:a16="http://schemas.microsoft.com/office/drawing/2014/main" id="{BE621CCE-86E3-958B-A021-D4D013571B88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7" name="Group 7">
                <a:extLst>
                  <a:ext uri="{FF2B5EF4-FFF2-40B4-BE49-F238E27FC236}">
                    <a16:creationId xmlns:a16="http://schemas.microsoft.com/office/drawing/2014/main" id="{D2B556BD-ABFA-46AE-7BFF-BB75410931C5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id="{D1473DA0-9EA9-5CEB-5742-0CA550B08D9A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  <p:sp>
              <p:nvSpPr>
                <p:cNvPr id="10" name="Freeform 9">
                  <a:extLst>
                    <a:ext uri="{FF2B5EF4-FFF2-40B4-BE49-F238E27FC236}">
                      <a16:creationId xmlns:a16="http://schemas.microsoft.com/office/drawing/2014/main" id="{3D274468-FEA9-D2FC-F2DE-271220D4BAE4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37B8CC3D-0DE0-4E3D-9698-8984BEEF0734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FCAC2D1E-6439-0BD4-C6A2-3C0C85ADF82A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pic>
            <p:nvPicPr>
              <p:cNvPr id="8" name="Picture 24">
                <a:extLst>
                  <a:ext uri="{FF2B5EF4-FFF2-40B4-BE49-F238E27FC236}">
                    <a16:creationId xmlns:a16="http://schemas.microsoft.com/office/drawing/2014/main" id="{11F9A2C1-35FE-134E-0458-17D1F530B0D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6236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0" y="2592774"/>
            <a:ext cx="10160000" cy="87614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1900" b="1" spc="-5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ระเบียบวาระที่ 5.3 ร่างประกาศคณะกรรมการบริหารกองทุนพัฒนาบทบาทสตรี เรื่อง มาตรการ</a:t>
            </a:r>
          </a:p>
          <a:p>
            <a:pPr algn="ctr">
              <a:lnSpc>
                <a:spcPct val="130000"/>
              </a:lnSpc>
            </a:pPr>
            <a:r>
              <a:rPr lang="th-TH" sz="1900" b="1" spc="-5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      ลดความเดือดร้อนให้แก่ลูกหนี้กองทุนพัฒนาบทบาทสตรี (ฉบับที่ 2) พ.ศ. ....</a:t>
            </a:r>
          </a:p>
          <a:p>
            <a:pPr algn="ctr">
              <a:lnSpc>
                <a:spcPct val="130000"/>
              </a:lnSpc>
            </a:pPr>
            <a:endParaRPr lang="th-TH" sz="1900" b="1" spc="-5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63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23581" y="299"/>
            <a:ext cx="10193050" cy="575427"/>
            <a:chOff x="-29746" y="-164554"/>
            <a:chExt cx="9173747" cy="517884"/>
          </a:xfrm>
        </p:grpSpPr>
        <p:sp>
          <p:nvSpPr>
            <p:cNvPr id="69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71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</p:grp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6B2FEE26-4DA0-BD01-901A-D9CB20890A2C}"/>
              </a:ext>
            </a:extLst>
          </p:cNvPr>
          <p:cNvGrpSpPr/>
          <p:nvPr/>
        </p:nvGrpSpPr>
        <p:grpSpPr>
          <a:xfrm>
            <a:off x="-23585" y="5154909"/>
            <a:ext cx="10183585" cy="694389"/>
            <a:chOff x="-23585" y="5154909"/>
            <a:chExt cx="10183585" cy="694389"/>
          </a:xfrm>
        </p:grpSpPr>
        <p:grpSp>
          <p:nvGrpSpPr>
            <p:cNvPr id="3" name="Group 47">
              <a:extLst>
                <a:ext uri="{FF2B5EF4-FFF2-40B4-BE49-F238E27FC236}">
                  <a16:creationId xmlns:a16="http://schemas.microsoft.com/office/drawing/2014/main" id="{EEC3A9CE-8B0F-86AE-E9BD-76922E87E608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13" name="กลุ่ม 1">
                <a:extLst>
                  <a:ext uri="{FF2B5EF4-FFF2-40B4-BE49-F238E27FC236}">
                    <a16:creationId xmlns:a16="http://schemas.microsoft.com/office/drawing/2014/main" id="{BBD25AA9-1B66-9581-F404-DA7152ACF943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15" name="กลุ่ม 7">
                  <a:extLst>
                    <a:ext uri="{FF2B5EF4-FFF2-40B4-BE49-F238E27FC236}">
                      <a16:creationId xmlns:a16="http://schemas.microsoft.com/office/drawing/2014/main" id="{E35D8688-3C82-DD94-6AEE-7117FC99606B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19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4F3A79E4-F691-29C4-CADC-6314AC2298B3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20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4A2BB273-80CC-8D86-76DB-4840498BE431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21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28542778-46C9-C370-5366-DC14E5F5BE2C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16" name="กลุ่ม 4">
                  <a:extLst>
                    <a:ext uri="{FF2B5EF4-FFF2-40B4-BE49-F238E27FC236}">
                      <a16:creationId xmlns:a16="http://schemas.microsoft.com/office/drawing/2014/main" id="{B24D1B2E-0CED-ACA0-2588-B1864962EF7B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17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EF8473A2-A796-45A7-110B-3C4FAEA218B7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18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4A22553D-41E4-B49E-9A0F-03B81ACA18DF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14" name="รูปแบบอิสระ: รูปร่าง 49">
                <a:extLst>
                  <a:ext uri="{FF2B5EF4-FFF2-40B4-BE49-F238E27FC236}">
                    <a16:creationId xmlns:a16="http://schemas.microsoft.com/office/drawing/2014/main" id="{48C8F68D-463F-06F7-26EA-AC3F3CA1ECF3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5" name="TextBox 7">
              <a:extLst>
                <a:ext uri="{FF2B5EF4-FFF2-40B4-BE49-F238E27FC236}">
                  <a16:creationId xmlns:a16="http://schemas.microsoft.com/office/drawing/2014/main" id="{F44FD087-9BA4-0F15-8FE8-2E8D03D371DA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6" name="กลุ่ม 5">
              <a:extLst>
                <a:ext uri="{FF2B5EF4-FFF2-40B4-BE49-F238E27FC236}">
                  <a16:creationId xmlns:a16="http://schemas.microsoft.com/office/drawing/2014/main" id="{310D523D-56FC-737C-74F8-594B128A1C7D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7" name="Group 7">
                <a:extLst>
                  <a:ext uri="{FF2B5EF4-FFF2-40B4-BE49-F238E27FC236}">
                    <a16:creationId xmlns:a16="http://schemas.microsoft.com/office/drawing/2014/main" id="{41047D7F-F289-360D-3BB5-5C01323955E0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id="{D3A9E59E-0E7E-54DD-2E16-86BC11104FAE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  <p:sp>
              <p:nvSpPr>
                <p:cNvPr id="10" name="Freeform 9">
                  <a:extLst>
                    <a:ext uri="{FF2B5EF4-FFF2-40B4-BE49-F238E27FC236}">
                      <a16:creationId xmlns:a16="http://schemas.microsoft.com/office/drawing/2014/main" id="{96FEF6DF-25CC-8D38-1FF8-248748AB6FF2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E20CAD2A-1416-440B-7D1B-494C4CB6451E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58720573-90D2-A8E7-B02D-B323E6ECD6BC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pic>
            <p:nvPicPr>
              <p:cNvPr id="8" name="Picture 24">
                <a:extLst>
                  <a:ext uri="{FF2B5EF4-FFF2-40B4-BE49-F238E27FC236}">
                    <a16:creationId xmlns:a16="http://schemas.microsoft.com/office/drawing/2014/main" id="{1E08C798-67C6-28FD-7C27-BB5B19F770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29444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สี่เหลี่ยมผืนผ้า 6"/>
          <p:cNvSpPr/>
          <p:nvPr/>
        </p:nvSpPr>
        <p:spPr>
          <a:xfrm>
            <a:off x="4945064" y="2840567"/>
            <a:ext cx="1944688" cy="317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76200" tIns="38100" rIns="76200" bIns="381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th-TH" sz="1500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270001" y="5418237"/>
            <a:ext cx="1539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h-TH" sz="1500"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" name="AutoShape 4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428750" y="-177271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sp>
        <p:nvSpPr>
          <p:cNvPr id="4" name="AutoShape 6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555750" y="-50271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sp>
        <p:nvSpPr>
          <p:cNvPr id="5" name="AutoShape 8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682750" y="76729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sp>
        <p:nvSpPr>
          <p:cNvPr id="6" name="AutoShape 10" descr="กองทุนพัฒนาบทบาทสตรีนครพนม - Posts | Facebook"/>
          <p:cNvSpPr>
            <a:spLocks noChangeAspect="1" noChangeArrowheads="1"/>
          </p:cNvSpPr>
          <p:nvPr/>
        </p:nvSpPr>
        <p:spPr bwMode="auto">
          <a:xfrm>
            <a:off x="1809750" y="203729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sp>
        <p:nvSpPr>
          <p:cNvPr id="8" name="AutoShape 2" descr="ดาวน์โหลดโลโก้กรมการพัฒนาชุมชน ปี 2562 - สำนักงานพัฒนาชุมชนจังหวัดร้อยเอ็ด"/>
          <p:cNvSpPr>
            <a:spLocks noChangeAspect="1" noChangeArrowheads="1"/>
          </p:cNvSpPr>
          <p:nvPr/>
        </p:nvSpPr>
        <p:spPr bwMode="auto">
          <a:xfrm>
            <a:off x="1936750" y="330729"/>
            <a:ext cx="254000" cy="25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6200" tIns="38100" rIns="76200" bIns="38100" numCol="1" anchor="t" anchorCtr="0" compatLnSpc="1">
            <a:prstTxWarp prst="textNoShape">
              <a:avLst/>
            </a:prstTxWarp>
          </a:bodyPr>
          <a:lstStyle/>
          <a:p>
            <a:endParaRPr lang="th-TH" sz="1500"/>
          </a:p>
        </p:txBody>
      </p:sp>
      <p:grpSp>
        <p:nvGrpSpPr>
          <p:cNvPr id="13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0" y="-31250"/>
            <a:ext cx="10193050" cy="575427"/>
            <a:chOff x="-29746" y="-164554"/>
            <a:chExt cx="9173747" cy="517884"/>
          </a:xfrm>
        </p:grpSpPr>
        <p:sp>
          <p:nvSpPr>
            <p:cNvPr id="14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16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b="1" dirty="0">
                <a:latin typeface="Chulabhorn Likit Text" panose="00000500000000000000" pitchFamily="50" charset="-34"/>
                <a:cs typeface="Chulabhorn Likit Text" panose="00000500000000000000" pitchFamily="50" charset="-34"/>
              </a:endParaRPr>
            </a:p>
          </p:txBody>
        </p:sp>
      </p:grpSp>
      <p:grpSp>
        <p:nvGrpSpPr>
          <p:cNvPr id="9" name="กลุ่ม 8">
            <a:extLst>
              <a:ext uri="{FF2B5EF4-FFF2-40B4-BE49-F238E27FC236}">
                <a16:creationId xmlns:a16="http://schemas.microsoft.com/office/drawing/2014/main" id="{89C7AFEE-215C-93AA-877E-B32B9D772502}"/>
              </a:ext>
            </a:extLst>
          </p:cNvPr>
          <p:cNvGrpSpPr/>
          <p:nvPr/>
        </p:nvGrpSpPr>
        <p:grpSpPr>
          <a:xfrm>
            <a:off x="-23585" y="5154909"/>
            <a:ext cx="10183585" cy="694389"/>
            <a:chOff x="-23585" y="5154909"/>
            <a:chExt cx="10183585" cy="694389"/>
          </a:xfrm>
        </p:grpSpPr>
        <p:grpSp>
          <p:nvGrpSpPr>
            <p:cNvPr id="10" name="Group 47">
              <a:extLst>
                <a:ext uri="{FF2B5EF4-FFF2-40B4-BE49-F238E27FC236}">
                  <a16:creationId xmlns:a16="http://schemas.microsoft.com/office/drawing/2014/main" id="{1EBBC5E9-E04B-A888-0684-AF7F965AD211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40" name="กลุ่ม 1">
                <a:extLst>
                  <a:ext uri="{FF2B5EF4-FFF2-40B4-BE49-F238E27FC236}">
                    <a16:creationId xmlns:a16="http://schemas.microsoft.com/office/drawing/2014/main" id="{9B2D159F-1E22-415B-D330-DB294F965541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42" name="กลุ่ม 7">
                  <a:extLst>
                    <a:ext uri="{FF2B5EF4-FFF2-40B4-BE49-F238E27FC236}">
                      <a16:creationId xmlns:a16="http://schemas.microsoft.com/office/drawing/2014/main" id="{92C8DAAD-BA60-52ED-EA70-AB66AD2842D0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46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D8EAC1CF-5DC3-152D-A4C8-0B24E95C7037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7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C6A7FC91-7EBF-77D0-EC1F-D8957DE08CF9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48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532C340C-505B-6F38-81AB-323F2D3A0193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43" name="กลุ่ม 4">
                  <a:extLst>
                    <a:ext uri="{FF2B5EF4-FFF2-40B4-BE49-F238E27FC236}">
                      <a16:creationId xmlns:a16="http://schemas.microsoft.com/office/drawing/2014/main" id="{96E4F2F8-4596-4D97-2F28-9452903CD0C0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44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CA48D704-2750-9284-2A9D-42485223B918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45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C6F92EF1-0A00-A2F9-AEAC-B57E3D1E3E22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41" name="รูปแบบอิสระ: รูปร่าง 49">
                <a:extLst>
                  <a:ext uri="{FF2B5EF4-FFF2-40B4-BE49-F238E27FC236}">
                    <a16:creationId xmlns:a16="http://schemas.microsoft.com/office/drawing/2014/main" id="{60141A70-5714-7DC9-05AD-CB9C8FC920FC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11" name="TextBox 7">
              <a:extLst>
                <a:ext uri="{FF2B5EF4-FFF2-40B4-BE49-F238E27FC236}">
                  <a16:creationId xmlns:a16="http://schemas.microsoft.com/office/drawing/2014/main" id="{9D6BBC17-2252-4C6F-8DAC-9F8DC8C86EE5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33" name="กลุ่ม 32">
              <a:extLst>
                <a:ext uri="{FF2B5EF4-FFF2-40B4-BE49-F238E27FC236}">
                  <a16:creationId xmlns:a16="http://schemas.microsoft.com/office/drawing/2014/main" id="{5C5C6B9B-7540-96A1-10FA-135545D04182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34" name="Group 7">
                <a:extLst>
                  <a:ext uri="{FF2B5EF4-FFF2-40B4-BE49-F238E27FC236}">
                    <a16:creationId xmlns:a16="http://schemas.microsoft.com/office/drawing/2014/main" id="{7A63C682-8E6F-2149-8DF2-E169FDD3664D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36" name="Freeform 8">
                  <a:extLst>
                    <a:ext uri="{FF2B5EF4-FFF2-40B4-BE49-F238E27FC236}">
                      <a16:creationId xmlns:a16="http://schemas.microsoft.com/office/drawing/2014/main" id="{8F9F9D35-9717-2D93-71FA-C5ADC86E424E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  <p:sp>
              <p:nvSpPr>
                <p:cNvPr id="37" name="Freeform 9">
                  <a:extLst>
                    <a:ext uri="{FF2B5EF4-FFF2-40B4-BE49-F238E27FC236}">
                      <a16:creationId xmlns:a16="http://schemas.microsoft.com/office/drawing/2014/main" id="{797F01F5-459B-81A7-90D2-0707D00A1FA9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8" name="Freeform 10">
                  <a:extLst>
                    <a:ext uri="{FF2B5EF4-FFF2-40B4-BE49-F238E27FC236}">
                      <a16:creationId xmlns:a16="http://schemas.microsoft.com/office/drawing/2014/main" id="{C98C3D98-5047-1BB5-ED27-56D0894751F8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39" name="Freeform 12">
                  <a:extLst>
                    <a:ext uri="{FF2B5EF4-FFF2-40B4-BE49-F238E27FC236}">
                      <a16:creationId xmlns:a16="http://schemas.microsoft.com/office/drawing/2014/main" id="{CB8C5F32-1D35-9978-2EC6-B6D89D15FFFB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pic>
            <p:nvPicPr>
              <p:cNvPr id="35" name="Picture 24">
                <a:extLst>
                  <a:ext uri="{FF2B5EF4-FFF2-40B4-BE49-F238E27FC236}">
                    <a16:creationId xmlns:a16="http://schemas.microsoft.com/office/drawing/2014/main" id="{4CB56D8B-414F-0618-671D-19308CA9B3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  <p:sp>
        <p:nvSpPr>
          <p:cNvPr id="49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9469" y="2326074"/>
            <a:ext cx="10160000" cy="172522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30000"/>
              </a:lnSpc>
            </a:pPr>
            <a:r>
              <a:rPr lang="th-TH" sz="1900" b="1" spc="-5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5.4 </a:t>
            </a:r>
            <a:r>
              <a:rPr lang="th-TH" sz="1900" b="1" spc="-5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</a:t>
            </a:r>
            <a:r>
              <a:rPr lang="th-TH" sz="1900" b="1" spc="-5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ทบทวนกฎบัตรการตรวจสอบภายใน กองทุนพัฒนาบทบาทสตรี </a:t>
            </a:r>
            <a:r>
              <a:rPr lang="th-TH" sz="1900" b="1" spc="-5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900" b="1" spc="-5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900" b="1" spc="-5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</a:t>
            </a:r>
            <a:r>
              <a:rPr lang="th-TH" sz="1900" b="1" spc="-5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การปรับปรุง</a:t>
            </a:r>
            <a:r>
              <a:rPr lang="th-TH" sz="1900" b="1" spc="-5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แผนการ</a:t>
            </a:r>
            <a:r>
              <a:rPr lang="th-TH" sz="1900" b="1" spc="-5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ตรวจสอบระยะยาวปีงบประมาณ พ.ศ. 2565 - 2568 </a:t>
            </a:r>
            <a:r>
              <a:rPr lang="th-TH" sz="1900" b="1" spc="-5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900" b="1" spc="-5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900" b="1" spc="-5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</a:t>
            </a:r>
            <a:r>
              <a:rPr lang="th-TH" sz="1900" b="1" spc="-5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แผนการ</a:t>
            </a:r>
            <a:r>
              <a:rPr lang="th-TH" sz="1900" b="1" spc="-50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ตรวจสอบประจำปี</a:t>
            </a:r>
            <a:r>
              <a:rPr lang="th-TH" sz="1900" b="1" spc="-5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งบประมาณ พ.ศ. 2567 กองทุนพัฒนาบทบาทสตรี</a:t>
            </a:r>
          </a:p>
          <a:p>
            <a:pPr algn="ctr">
              <a:lnSpc>
                <a:spcPct val="130000"/>
              </a:lnSpc>
            </a:pPr>
            <a:endParaRPr lang="th-TH" sz="1900" b="1" spc="-5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8175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445846" y="2567827"/>
            <a:ext cx="9022702" cy="730958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th-TH" sz="22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ระเบียบวาระที่ 3.1 เรื่องสืบเนื่องจากการประชุม</a:t>
            </a:r>
          </a:p>
        </p:txBody>
      </p:sp>
      <p:grpSp>
        <p:nvGrpSpPr>
          <p:cNvPr id="30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0" y="-21644"/>
            <a:ext cx="10193050" cy="575427"/>
            <a:chOff x="-29746" y="-164554"/>
            <a:chExt cx="9173747" cy="517884"/>
          </a:xfrm>
        </p:grpSpPr>
        <p:sp>
          <p:nvSpPr>
            <p:cNvPr id="33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34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th-TH" b="1" dirty="0">
                  <a:ln w="0"/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              ระเบียบวาระที่ 3 เรื่อง สืบเนื่องจากการประชุม</a:t>
              </a:r>
            </a:p>
          </p:txBody>
        </p:sp>
      </p:grp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9FF5915B-48CB-AB92-37F9-BC0390E9D607}"/>
              </a:ext>
            </a:extLst>
          </p:cNvPr>
          <p:cNvGrpSpPr/>
          <p:nvPr/>
        </p:nvGrpSpPr>
        <p:grpSpPr>
          <a:xfrm>
            <a:off x="-23585" y="5154909"/>
            <a:ext cx="10183585" cy="694389"/>
            <a:chOff x="-23585" y="5154909"/>
            <a:chExt cx="10183585" cy="694389"/>
          </a:xfrm>
        </p:grpSpPr>
        <p:grpSp>
          <p:nvGrpSpPr>
            <p:cNvPr id="3" name="Group 47">
              <a:extLst>
                <a:ext uri="{FF2B5EF4-FFF2-40B4-BE49-F238E27FC236}">
                  <a16:creationId xmlns:a16="http://schemas.microsoft.com/office/drawing/2014/main" id="{9557E095-8194-3099-6F18-E4530C8FB104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13" name="กลุ่ม 1">
                <a:extLst>
                  <a:ext uri="{FF2B5EF4-FFF2-40B4-BE49-F238E27FC236}">
                    <a16:creationId xmlns:a16="http://schemas.microsoft.com/office/drawing/2014/main" id="{EFD85DFF-6C4C-7F65-837F-0049F1CD1747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15" name="กลุ่ม 7">
                  <a:extLst>
                    <a:ext uri="{FF2B5EF4-FFF2-40B4-BE49-F238E27FC236}">
                      <a16:creationId xmlns:a16="http://schemas.microsoft.com/office/drawing/2014/main" id="{51F0189A-CB39-31A9-B93E-46765CBB6BD2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19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E10E9CF4-8EF4-3C91-B502-47FF8DC40F8C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20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ABCFEA2A-4015-8944-A55E-23162A146003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21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E5BAE372-F7E3-9FF9-19E4-CE6257D6FF1D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16" name="กลุ่ม 4">
                  <a:extLst>
                    <a:ext uri="{FF2B5EF4-FFF2-40B4-BE49-F238E27FC236}">
                      <a16:creationId xmlns:a16="http://schemas.microsoft.com/office/drawing/2014/main" id="{79E9158C-3802-5AE2-3822-95B86E64B592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17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95FA6EF2-8775-4ABA-2769-6C42DE64EBCA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18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CEAED3FD-D05C-8501-6A54-D86442BF531E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14" name="รูปแบบอิสระ: รูปร่าง 49">
                <a:extLst>
                  <a:ext uri="{FF2B5EF4-FFF2-40B4-BE49-F238E27FC236}">
                    <a16:creationId xmlns:a16="http://schemas.microsoft.com/office/drawing/2014/main" id="{6AFEDE4A-129D-93D3-F454-9912F92FA1B3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5" name="TextBox 7">
              <a:extLst>
                <a:ext uri="{FF2B5EF4-FFF2-40B4-BE49-F238E27FC236}">
                  <a16:creationId xmlns:a16="http://schemas.microsoft.com/office/drawing/2014/main" id="{E57E826E-BB0F-4373-6B74-E16A500AB6BE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6" name="กลุ่ม 5">
              <a:extLst>
                <a:ext uri="{FF2B5EF4-FFF2-40B4-BE49-F238E27FC236}">
                  <a16:creationId xmlns:a16="http://schemas.microsoft.com/office/drawing/2014/main" id="{EAD9C91E-65E5-62CC-BFFD-50E42AE0E29D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7" name="Group 7">
                <a:extLst>
                  <a:ext uri="{FF2B5EF4-FFF2-40B4-BE49-F238E27FC236}">
                    <a16:creationId xmlns:a16="http://schemas.microsoft.com/office/drawing/2014/main" id="{3EFA7E62-3616-1117-B773-AA27191DB0BB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id="{55DED81E-88B6-9398-5F8B-641B624283DE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  <p:sp>
              <p:nvSpPr>
                <p:cNvPr id="10" name="Freeform 9">
                  <a:extLst>
                    <a:ext uri="{FF2B5EF4-FFF2-40B4-BE49-F238E27FC236}">
                      <a16:creationId xmlns:a16="http://schemas.microsoft.com/office/drawing/2014/main" id="{CE6F87E0-6AE4-4132-E56E-5EB313153D44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F18D3EC2-DAEE-5254-2298-4973CC2CCAD2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B4986DDF-883D-715D-085B-058BE1C12CB7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pic>
            <p:nvPicPr>
              <p:cNvPr id="8" name="Picture 24">
                <a:extLst>
                  <a:ext uri="{FF2B5EF4-FFF2-40B4-BE49-F238E27FC236}">
                    <a16:creationId xmlns:a16="http://schemas.microsoft.com/office/drawing/2014/main" id="{CD171357-F27D-698D-540D-06CFFADA7C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01531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F7A07E67-2BDF-BB3C-D7AA-1DF58D0BFD75}"/>
              </a:ext>
            </a:extLst>
          </p:cNvPr>
          <p:cNvGrpSpPr/>
          <p:nvPr/>
        </p:nvGrpSpPr>
        <p:grpSpPr>
          <a:xfrm>
            <a:off x="-23585" y="5154909"/>
            <a:ext cx="10183585" cy="694389"/>
            <a:chOff x="-23585" y="5154909"/>
            <a:chExt cx="10183585" cy="694389"/>
          </a:xfrm>
        </p:grpSpPr>
        <p:grpSp>
          <p:nvGrpSpPr>
            <p:cNvPr id="3" name="Group 47">
              <a:extLst>
                <a:ext uri="{FF2B5EF4-FFF2-40B4-BE49-F238E27FC236}">
                  <a16:creationId xmlns:a16="http://schemas.microsoft.com/office/drawing/2014/main" id="{C189F370-3109-DF6A-D7C8-264C346D8B8E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13" name="กลุ่ม 1">
                <a:extLst>
                  <a:ext uri="{FF2B5EF4-FFF2-40B4-BE49-F238E27FC236}">
                    <a16:creationId xmlns:a16="http://schemas.microsoft.com/office/drawing/2014/main" id="{82B5C2CD-3557-9281-0EEA-4D2D5DD5FC4F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15" name="กลุ่ม 7">
                  <a:extLst>
                    <a:ext uri="{FF2B5EF4-FFF2-40B4-BE49-F238E27FC236}">
                      <a16:creationId xmlns:a16="http://schemas.microsoft.com/office/drawing/2014/main" id="{F5C1EFFD-4A4A-CE34-609E-C576DDEAE4B1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19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276765FC-E3E4-B3A9-8330-824E1A07DC51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20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C11CDB44-FC16-E1B1-1EE3-B0E9204E5F43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21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998D8490-1B22-8C5D-3638-32C0345FF3C6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16" name="กลุ่ม 4">
                  <a:extLst>
                    <a:ext uri="{FF2B5EF4-FFF2-40B4-BE49-F238E27FC236}">
                      <a16:creationId xmlns:a16="http://schemas.microsoft.com/office/drawing/2014/main" id="{1163F59B-B576-B38C-8BE1-71670D62C14F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17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29FC99AB-4B5D-6D72-19A9-44BA72FCA215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18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CA21EB67-FFCA-6795-7BE3-E3EF805FF766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14" name="รูปแบบอิสระ: รูปร่าง 49">
                <a:extLst>
                  <a:ext uri="{FF2B5EF4-FFF2-40B4-BE49-F238E27FC236}">
                    <a16:creationId xmlns:a16="http://schemas.microsoft.com/office/drawing/2014/main" id="{CDE4BA85-2745-850F-FA35-C15F4160AF0E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5" name="TextBox 7">
              <a:extLst>
                <a:ext uri="{FF2B5EF4-FFF2-40B4-BE49-F238E27FC236}">
                  <a16:creationId xmlns:a16="http://schemas.microsoft.com/office/drawing/2014/main" id="{733FE2C0-D8DB-DE70-F489-B5E2269950E8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6" name="กลุ่ม 5">
              <a:extLst>
                <a:ext uri="{FF2B5EF4-FFF2-40B4-BE49-F238E27FC236}">
                  <a16:creationId xmlns:a16="http://schemas.microsoft.com/office/drawing/2014/main" id="{16B1C15F-286C-6B7E-DD2B-677E18097CF1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7" name="Group 7">
                <a:extLst>
                  <a:ext uri="{FF2B5EF4-FFF2-40B4-BE49-F238E27FC236}">
                    <a16:creationId xmlns:a16="http://schemas.microsoft.com/office/drawing/2014/main" id="{73591BC9-6968-A985-6D34-F87623AEAA8F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id="{35176392-5FD8-BFA7-0FCD-B2CE2CD1D4D9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  <p:sp>
              <p:nvSpPr>
                <p:cNvPr id="10" name="Freeform 9">
                  <a:extLst>
                    <a:ext uri="{FF2B5EF4-FFF2-40B4-BE49-F238E27FC236}">
                      <a16:creationId xmlns:a16="http://schemas.microsoft.com/office/drawing/2014/main" id="{D94437A0-5FE3-3ECD-5240-C94C906F8E63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0B615043-48C0-2DF5-D35A-70CAF1B7F3FE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803E0BFC-0968-5D02-A038-CD041B568940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pic>
            <p:nvPicPr>
              <p:cNvPr id="8" name="Picture 24">
                <a:extLst>
                  <a:ext uri="{FF2B5EF4-FFF2-40B4-BE49-F238E27FC236}">
                    <a16:creationId xmlns:a16="http://schemas.microsoft.com/office/drawing/2014/main" id="{05B441DD-2796-A27C-0267-B4CE494E79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  <p:sp>
        <p:nvSpPr>
          <p:cNvPr id="28" name="Title 4"/>
          <p:cNvSpPr txBox="1">
            <a:spLocks/>
          </p:cNvSpPr>
          <p:nvPr/>
        </p:nvSpPr>
        <p:spPr>
          <a:xfrm>
            <a:off x="469900" y="1043524"/>
            <a:ext cx="8928100" cy="19896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Autofit/>
          </a:bodyPr>
          <a:lstStyle>
            <a:lvl1pPr algn="l" defTabSz="7619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67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th-TH" sz="1833" b="1" dirty="0" smtClean="0">
                <a:latin typeface="Chulabhorn Likit Text" panose="00000500000000000000" pitchFamily="50" charset="-34"/>
                <a:ea typeface="Tahoma" panose="020B0604030504040204" pitchFamily="34" charset="0"/>
                <a:cs typeface="Chulabhorn Likit Text" panose="00000500000000000000" pitchFamily="50" charset="-34"/>
              </a:rPr>
              <a:t>กฎบัตรการตรวจสอบภายใน</a:t>
            </a:r>
            <a:br>
              <a:rPr lang="th-TH" sz="1833" b="1" dirty="0" smtClean="0">
                <a:latin typeface="Chulabhorn Likit Text" panose="00000500000000000000" pitchFamily="50" charset="-34"/>
                <a:ea typeface="Tahoma" panose="020B0604030504040204" pitchFamily="34" charset="0"/>
                <a:cs typeface="Chulabhorn Likit Text" panose="00000500000000000000" pitchFamily="50" charset="-34"/>
              </a:rPr>
            </a:br>
            <a:r>
              <a:rPr lang="th-TH" sz="1833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แผนการตรวจสอบระยะยาวปีงบประมาณ </a:t>
            </a:r>
            <a:br>
              <a:rPr lang="th-TH" sz="1833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833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</a:t>
            </a:r>
            <a:r>
              <a:rPr lang="en-US" sz="1833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.</a:t>
            </a:r>
            <a:r>
              <a:rPr lang="th-TH" sz="1833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ศ</a:t>
            </a:r>
            <a:r>
              <a:rPr lang="en-US" sz="1833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. 2565 - 2568 </a:t>
            </a:r>
            <a:r>
              <a:rPr lang="th-TH" sz="1833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833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833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และแผนการตรวจสอบประจำปีงบประมาณ พ</a:t>
            </a:r>
            <a:r>
              <a:rPr lang="en-US" sz="1833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.</a:t>
            </a:r>
            <a:r>
              <a:rPr lang="th-TH" sz="1833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ศ</a:t>
            </a:r>
            <a:r>
              <a:rPr lang="en-US" sz="1833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. 2567</a:t>
            </a:r>
            <a:r>
              <a:rPr lang="th-TH" sz="1833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833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833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</a:t>
            </a:r>
            <a:endParaRPr lang="th-TH" sz="1833" b="1" dirty="0">
              <a:latin typeface="Chulabhorn Likit Text" panose="00000500000000000000" pitchFamily="50" charset="-34"/>
              <a:ea typeface="Tahoma" panose="020B0604030504040204" pitchFamily="34" charset="0"/>
              <a:cs typeface="Chulabhorn Likit Text" panose="00000500000000000000" pitchFamily="50" charset="-34"/>
            </a:endParaRPr>
          </a:p>
        </p:txBody>
      </p:sp>
      <p:sp>
        <p:nvSpPr>
          <p:cNvPr id="29" name="Subtitle 5"/>
          <p:cNvSpPr txBox="1">
            <a:spLocks/>
          </p:cNvSpPr>
          <p:nvPr/>
        </p:nvSpPr>
        <p:spPr>
          <a:xfrm>
            <a:off x="2359694" y="4391255"/>
            <a:ext cx="5715000" cy="59108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marL="190492" indent="-190492" algn="l" defTabSz="761970" rtl="0" eaLnBrk="1" latinLnBrk="0" hangingPunct="1">
              <a:lnSpc>
                <a:spcPct val="90000"/>
              </a:lnSpc>
              <a:spcBef>
                <a:spcPts val="833"/>
              </a:spcBef>
              <a:buFont typeface="Arial" panose="020B0604020202020204" pitchFamily="34" charset="0"/>
              <a:buChar char="•"/>
              <a:defRPr sz="2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147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52462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33447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1443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541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76401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57386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38370" indent="-190492" algn="l" defTabSz="761970" rtl="0" eaLnBrk="1" latinLnBrk="0" hangingPunct="1">
              <a:lnSpc>
                <a:spcPct val="90000"/>
              </a:lnSpc>
              <a:spcBef>
                <a:spcPts val="417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th-TH" sz="1667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กลุ่มตรวจสอบภายใน กรมการพัฒนาชุมชน</a:t>
            </a:r>
            <a:endParaRPr lang="en-US" sz="1667" b="1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4139494" y="3195933"/>
            <a:ext cx="1866900" cy="933466"/>
            <a:chOff x="3352800" y="3674723"/>
            <a:chExt cx="2240280" cy="1120159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0" y="3718560"/>
              <a:ext cx="944880" cy="944880"/>
            </a:xfrm>
            <a:prstGeom prst="rect">
              <a:avLst/>
            </a:prstGeom>
          </p:spPr>
        </p:pic>
        <p:pic>
          <p:nvPicPr>
            <p:cNvPr id="32" name="รูปภาพ 3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3674723"/>
              <a:ext cx="1021080" cy="1120159"/>
            </a:xfrm>
            <a:prstGeom prst="rect">
              <a:avLst/>
            </a:prstGeom>
          </p:spPr>
        </p:pic>
      </p:grpSp>
      <p:grpSp>
        <p:nvGrpSpPr>
          <p:cNvPr id="33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23581" y="301"/>
            <a:ext cx="10193050" cy="618602"/>
            <a:chOff x="-29746" y="-164554"/>
            <a:chExt cx="9173747" cy="517884"/>
          </a:xfrm>
        </p:grpSpPr>
        <p:sp>
          <p:nvSpPr>
            <p:cNvPr id="34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35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</p:grpSp>
      <p:sp>
        <p:nvSpPr>
          <p:cNvPr id="36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137194" y="0"/>
            <a:ext cx="10160000" cy="60623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10000"/>
              </a:lnSpc>
            </a:pP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5.4 การ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ทบทวนกฎบัตรการตรวจสอบภายใน กองทุนพัฒนาบทบาทสตรี </a:t>
            </a: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การปรับปรุง</a:t>
            </a: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แผนการ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ตรวจสอบระยะยาวปีงบประมาณ พ.ศ. 2565 - 2568 </a:t>
            </a: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แผนการ</a:t>
            </a: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ตรวจสอบประจำปี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งบประมาณ พ.ศ. 2567 กองทุนพัฒนาบทบาทสตรี</a:t>
            </a:r>
          </a:p>
          <a:p>
            <a:pPr>
              <a:lnSpc>
                <a:spcPct val="110000"/>
              </a:lnSpc>
            </a:pPr>
            <a:endParaRPr lang="th-TH" sz="1900" b="1" spc="-5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7623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888425-2F50-4608-A74C-052CD9F68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3875" y="870699"/>
            <a:ext cx="6567111" cy="691401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lvl="0" algn="r"/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ea typeface="Tahoma" panose="020B0604030504040204" pitchFamily="34" charset="0"/>
                <a:cs typeface="Chulabhorn Likit Text" panose="00000500000000000000" pitchFamily="50" charset="-34"/>
              </a:rPr>
              <a:t> การตรวจสอบภายใน กองทุนพัฒนาบทบาท</a:t>
            </a: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ea typeface="Tahoma" panose="020B0604030504040204" pitchFamily="34" charset="0"/>
                <a:cs typeface="Chulabhorn Likit Text" panose="00000500000000000000" pitchFamily="50" charset="-34"/>
              </a:rPr>
              <a:t>สตรี</a:t>
            </a:r>
            <a:endParaRPr lang="en-US" sz="1667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853B5B-17BE-4FD5-A01D-77FAC793D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71477"/>
            <a:fld id="{1C0DB9A4-7C00-41BB-B303-4E91C20728DD}" type="slidenum">
              <a:rPr lang="en-US">
                <a:latin typeface="Calibri" panose="020F0502020204030204"/>
              </a:rPr>
              <a:pPr defTabSz="571477"/>
              <a:t>71</a:t>
            </a:fld>
            <a:endParaRPr lang="en-US">
              <a:latin typeface="Calibri" panose="020F0502020204030204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793875" y="1536911"/>
            <a:ext cx="6572250" cy="3119312"/>
          </a:xfrm>
          <a:prstGeom prst="rect">
            <a:avLst/>
          </a:prstGeom>
          <a:solidFill>
            <a:srgbClr val="FFFFEB"/>
          </a:solidFill>
        </p:spPr>
        <p:txBody>
          <a:bodyPr lIns="89406" tIns="44703" rIns="89406" bIns="44703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Dillenia News" panose="02020603050405020304" pitchFamily="18" charset="-34"/>
                <a:ea typeface="+mn-ea"/>
                <a:cs typeface="Dillenia News" panose="02020603050405020304" pitchFamily="18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Dillenia News" panose="02020603050405020304" pitchFamily="18" charset="-34"/>
                <a:ea typeface="+mn-ea"/>
                <a:cs typeface="Dillenia News" panose="02020603050405020304" pitchFamily="18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Dillenia News" panose="02020603050405020304" pitchFamily="18" charset="-34"/>
                <a:ea typeface="+mn-ea"/>
                <a:cs typeface="Dillenia News" panose="02020603050405020304" pitchFamily="18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Dillenia News" panose="02020603050405020304" pitchFamily="18" charset="-34"/>
                <a:ea typeface="+mn-ea"/>
                <a:cs typeface="Dillenia News" panose="02020603050405020304" pitchFamily="18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Dillenia News" panose="02020603050405020304" pitchFamily="18" charset="-34"/>
                <a:ea typeface="+mn-ea"/>
                <a:cs typeface="Dillenia News" panose="02020603050405020304" pitchFamily="18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thaiDist">
              <a:lnSpc>
                <a:spcPct val="150000"/>
              </a:lnSpc>
              <a:spcBef>
                <a:spcPct val="0"/>
              </a:spcBef>
              <a:buNone/>
            </a:pPr>
            <a:r>
              <a:rPr lang="th-TH" sz="166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	</a:t>
            </a:r>
            <a:r>
              <a:rPr lang="th-TH" sz="1500" b="1" spc="-6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คำสั่งกรมการพัฒนาชุมชน ที่ </a:t>
            </a:r>
            <a:r>
              <a:rPr lang="en-US" sz="1500" b="1" spc="-6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372</a:t>
            </a:r>
            <a:r>
              <a:rPr lang="th-TH" sz="1500" b="1" spc="-6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/</a:t>
            </a:r>
            <a:r>
              <a:rPr lang="en-US" sz="1500" b="1" spc="-6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2564</a:t>
            </a:r>
            <a:r>
              <a:rPr lang="th-TH" sz="1500" b="1" spc="-6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ลงวันที่ </a:t>
            </a:r>
            <a:r>
              <a:rPr lang="en-US" sz="1500" b="1" spc="-6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16</a:t>
            </a:r>
            <a:r>
              <a:rPr lang="th-TH" sz="1500" b="1" spc="-6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มีนาคม พ.ศ. </a:t>
            </a:r>
            <a:r>
              <a:rPr lang="en-US" sz="1500" b="1" spc="-6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2564  </a:t>
            </a:r>
            <a:r>
              <a:rPr lang="th-TH" sz="1500" b="1" spc="-6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 </a:t>
            </a:r>
            <a:r>
              <a:rPr lang="th-TH" sz="1500" b="1" spc="-3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เรื่อง แก้ไขเพิ่มเติมคำสั่งการจัดตั้งส่วนราชการภายในของกรมการพัฒนาชุมชน                 </a:t>
            </a:r>
            <a:r>
              <a:rPr lang="th-TH" sz="1500" b="1" spc="-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 3 ให้มี</a:t>
            </a:r>
            <a:r>
              <a:rPr lang="th-TH" sz="1500" b="1" spc="-33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กลุ่มตรวจสอบภายใน </a:t>
            </a:r>
            <a:r>
              <a:rPr lang="th-TH" sz="1500" b="1" spc="-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มีหน้าที่และความรับผิดชอบขึ้นตรง</a:t>
            </a:r>
            <a:r>
              <a:rPr lang="th-TH" sz="1500" b="1" spc="-33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ต่อ</a:t>
            </a:r>
            <a:br>
              <a:rPr lang="th-TH" sz="1500" b="1" spc="-33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500" b="1" spc="-33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คณะกรรมการ</a:t>
            </a:r>
            <a:r>
              <a:rPr lang="th-TH" sz="1500" b="1" spc="-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บริหาร</a:t>
            </a:r>
            <a:r>
              <a:rPr lang="th-TH" sz="1500" b="1" spc="-58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 เกี่ยวกับการ</a:t>
            </a:r>
            <a:r>
              <a:rPr lang="th-TH" sz="1500" b="1" spc="-58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ตรวจสอบ</a:t>
            </a:r>
            <a:br>
              <a:rPr lang="th-TH" sz="1500" b="1" spc="-58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500" b="1" spc="-58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</a:t>
            </a:r>
            <a:r>
              <a:rPr lang="th-TH" sz="1500" b="1" spc="-58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ดำเนินงานต่าง ๆ </a:t>
            </a:r>
            <a:r>
              <a:rPr lang="th-TH" sz="15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ของกองทุนจัดทำแผนการตรวจสอบประจำปีที่เป็นระบบ จัดทำรายงานผลการตรวจสอบเสนอผู้มีอำนาจ ติดตามการตรวจสอบ </a:t>
            </a:r>
            <a:r>
              <a:rPr lang="th-TH" sz="15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50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500" b="1" spc="-7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</a:t>
            </a:r>
            <a:r>
              <a:rPr lang="th-TH" sz="1500" b="1" spc="-7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ปฏิบัติหน้าที่อื่น ๆ ที่เกี่ยวข้องตามที่ได้รับมอบหมาย </a:t>
            </a:r>
            <a:r>
              <a:rPr lang="th-TH" sz="1500" b="1" spc="-7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โดยกรมการพัฒนาชุมชน</a:t>
            </a:r>
            <a:r>
              <a:rPr lang="th-TH" sz="15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มอบหมายให้กลุ่มตรวจสอบภายใน กรมการพัฒนาชุมชน เป็นผู้</a:t>
            </a:r>
            <a:r>
              <a:rPr lang="th-TH" sz="15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ตรวจสอบ</a:t>
            </a:r>
            <a:br>
              <a:rPr lang="th-TH" sz="15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5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</a:t>
            </a:r>
            <a:r>
              <a:rPr lang="th-TH" sz="15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ดำเนินงานของกองทุน</a:t>
            </a:r>
            <a:endParaRPr lang="th-TH" sz="1667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ea typeface="Tahoma" panose="020B0604030504040204" pitchFamily="34" charset="0"/>
              <a:cs typeface="Chulabhorn Likit Text" panose="00000500000000000000" pitchFamily="50" charset="-3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836354" y="977773"/>
            <a:ext cx="958433" cy="452063"/>
            <a:chOff x="3352800" y="3674723"/>
            <a:chExt cx="2240280" cy="112015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0" y="3718560"/>
              <a:ext cx="944880" cy="944880"/>
            </a:xfrm>
            <a:prstGeom prst="rect">
              <a:avLst/>
            </a:prstGeom>
          </p:spPr>
        </p:pic>
        <p:pic>
          <p:nvPicPr>
            <p:cNvPr id="8" name="รูปภาพ 3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3674723"/>
              <a:ext cx="1021080" cy="1120159"/>
            </a:xfrm>
            <a:prstGeom prst="rect">
              <a:avLst/>
            </a:prstGeom>
          </p:spPr>
        </p:pic>
      </p:grpSp>
      <p:grpSp>
        <p:nvGrpSpPr>
          <p:cNvPr id="13" name="กลุ่ม 1">
            <a:extLst>
              <a:ext uri="{FF2B5EF4-FFF2-40B4-BE49-F238E27FC236}">
                <a16:creationId xmlns:a16="http://schemas.microsoft.com/office/drawing/2014/main" id="{F7A07E67-2BDF-BB3C-D7AA-1DF58D0BFD75}"/>
              </a:ext>
            </a:extLst>
          </p:cNvPr>
          <p:cNvGrpSpPr/>
          <p:nvPr/>
        </p:nvGrpSpPr>
        <p:grpSpPr>
          <a:xfrm>
            <a:off x="-23585" y="5154909"/>
            <a:ext cx="10183585" cy="694389"/>
            <a:chOff x="-23585" y="5154909"/>
            <a:chExt cx="10183585" cy="694389"/>
          </a:xfrm>
        </p:grpSpPr>
        <p:grpSp>
          <p:nvGrpSpPr>
            <p:cNvPr id="14" name="Group 47">
              <a:extLst>
                <a:ext uri="{FF2B5EF4-FFF2-40B4-BE49-F238E27FC236}">
                  <a16:creationId xmlns:a16="http://schemas.microsoft.com/office/drawing/2014/main" id="{C189F370-3109-DF6A-D7C8-264C346D8B8E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23" name="กลุ่ม 1">
                <a:extLst>
                  <a:ext uri="{FF2B5EF4-FFF2-40B4-BE49-F238E27FC236}">
                    <a16:creationId xmlns:a16="http://schemas.microsoft.com/office/drawing/2014/main" id="{82B5C2CD-3557-9281-0EEA-4D2D5DD5FC4F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25" name="กลุ่ม 7">
                  <a:extLst>
                    <a:ext uri="{FF2B5EF4-FFF2-40B4-BE49-F238E27FC236}">
                      <a16:creationId xmlns:a16="http://schemas.microsoft.com/office/drawing/2014/main" id="{F5C1EFFD-4A4A-CE34-609E-C576DDEAE4B1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29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276765FC-E3E4-B3A9-8330-824E1A07DC51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30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C11CDB44-FC16-E1B1-1EE3-B0E9204E5F43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31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998D8490-1B22-8C5D-3638-32C0345FF3C6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26" name="กลุ่ม 4">
                  <a:extLst>
                    <a:ext uri="{FF2B5EF4-FFF2-40B4-BE49-F238E27FC236}">
                      <a16:creationId xmlns:a16="http://schemas.microsoft.com/office/drawing/2014/main" id="{1163F59B-B576-B38C-8BE1-71670D62C14F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27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29FC99AB-4B5D-6D72-19A9-44BA72FCA215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28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CA21EB67-FFCA-6795-7BE3-E3EF805FF766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24" name="รูปแบบอิสระ: รูปร่าง 49">
                <a:extLst>
                  <a:ext uri="{FF2B5EF4-FFF2-40B4-BE49-F238E27FC236}">
                    <a16:creationId xmlns:a16="http://schemas.microsoft.com/office/drawing/2014/main" id="{CDE4BA85-2745-850F-FA35-C15F4160AF0E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733FE2C0-D8DB-DE70-F489-B5E2269950E8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16" name="กลุ่ม 5">
              <a:extLst>
                <a:ext uri="{FF2B5EF4-FFF2-40B4-BE49-F238E27FC236}">
                  <a16:creationId xmlns:a16="http://schemas.microsoft.com/office/drawing/2014/main" id="{16B1C15F-286C-6B7E-DD2B-677E18097CF1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17" name="Group 7">
                <a:extLst>
                  <a:ext uri="{FF2B5EF4-FFF2-40B4-BE49-F238E27FC236}">
                    <a16:creationId xmlns:a16="http://schemas.microsoft.com/office/drawing/2014/main" id="{73591BC9-6968-A985-6D34-F87623AEAA8F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35176392-5FD8-BFA7-0FCD-B2CE2CD1D4D9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D94437A0-5FE3-3ECD-5240-C94C906F8E63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0B615043-48C0-2DF5-D35A-70CAF1B7F3FE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22" name="Freeform 12">
                  <a:extLst>
                    <a:ext uri="{FF2B5EF4-FFF2-40B4-BE49-F238E27FC236}">
                      <a16:creationId xmlns:a16="http://schemas.microsoft.com/office/drawing/2014/main" id="{803E0BFC-0968-5D02-A038-CD041B568940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pic>
            <p:nvPicPr>
              <p:cNvPr id="18" name="Picture 24">
                <a:extLst>
                  <a:ext uri="{FF2B5EF4-FFF2-40B4-BE49-F238E27FC236}">
                    <a16:creationId xmlns:a16="http://schemas.microsoft.com/office/drawing/2014/main" id="{05B441DD-2796-A27C-0267-B4CE494E79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  <p:grpSp>
        <p:nvGrpSpPr>
          <p:cNvPr id="33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23581" y="301"/>
            <a:ext cx="10193050" cy="618602"/>
            <a:chOff x="-29746" y="-164554"/>
            <a:chExt cx="9173747" cy="517884"/>
          </a:xfrm>
        </p:grpSpPr>
        <p:sp>
          <p:nvSpPr>
            <p:cNvPr id="34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35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</p:grpSp>
      <p:sp>
        <p:nvSpPr>
          <p:cNvPr id="36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137194" y="0"/>
            <a:ext cx="10160000" cy="60623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10000"/>
              </a:lnSpc>
            </a:pP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5.4 การ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ทบทวนกฎบัตรการตรวจสอบภายใน กองทุนพัฒนาบทบาทสตรี </a:t>
            </a: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การปรับปรุง</a:t>
            </a: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แผนการ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ตรวจสอบระยะยาวปีงบประมาณ พ.ศ. 2565 - 2568 </a:t>
            </a: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แผนการ</a:t>
            </a: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ตรวจสอบประจำปี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งบประมาณ พ.ศ. 2567 กองทุนพัฒนาบทบาทสตรี</a:t>
            </a:r>
          </a:p>
          <a:p>
            <a:pPr>
              <a:lnSpc>
                <a:spcPct val="110000"/>
              </a:lnSpc>
            </a:pPr>
            <a:endParaRPr lang="th-TH" sz="1900" b="1" spc="-5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5353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B9A4-7C00-41BB-B303-4E91C20728DD}" type="slidenum">
              <a:rPr lang="en-US" smtClean="0"/>
              <a:pPr/>
              <a:t>72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959962" y="1481663"/>
            <a:ext cx="6487736" cy="111569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  <a:sym typeface="Wingdings 2"/>
              </a:rPr>
              <a:t> </a:t>
            </a:r>
            <a:r>
              <a:rPr lang="th-TH" sz="14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  <a:sym typeface="Wingdings 2"/>
              </a:rPr>
              <a:t></a:t>
            </a:r>
            <a:r>
              <a:rPr lang="en-US" sz="14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  <a:sym typeface="Wingdings 2"/>
              </a:rPr>
              <a:t> </a:t>
            </a:r>
            <a:r>
              <a:rPr lang="th-TH" sz="1400" b="1" spc="-3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ระเบียบกระทรวงการคลังว่าด้วยการตรวจสอบภายในของส่วนราชการ พ</a:t>
            </a:r>
            <a:r>
              <a:rPr lang="en-US" sz="1400" b="1" spc="-3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.</a:t>
            </a:r>
            <a:r>
              <a:rPr lang="th-TH" sz="1400" b="1" spc="-3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ศ</a:t>
            </a:r>
            <a:r>
              <a:rPr lang="en-US" sz="1400" b="1" spc="-30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. 2551 </a:t>
            </a:r>
            <a:endParaRPr lang="th-TH" sz="1400" b="1" spc="-30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ctr">
              <a:lnSpc>
                <a:spcPct val="120000"/>
              </a:lnSpc>
            </a:pPr>
            <a:endParaRPr lang="th-TH" sz="140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20000"/>
              </a:lnSpc>
            </a:pP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  <a:sym typeface="Wingdings 2"/>
              </a:rPr>
              <a:t> </a:t>
            </a:r>
            <a:r>
              <a:rPr lang="th-TH" sz="14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  <a:sym typeface="Wingdings 2"/>
              </a:rPr>
              <a:t></a:t>
            </a:r>
            <a:r>
              <a:rPr lang="en-US" sz="14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  <a:sym typeface="Wingdings 2"/>
              </a:rPr>
              <a:t> </a:t>
            </a: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หลักเกณฑ์กระทรวงการคลังว่าด้วยมาตรฐานและหลักเกณฑ์ปฏิบัติการ</a:t>
            </a:r>
            <a:r>
              <a:rPr lang="th-TH" sz="14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ตรวจสอบ  </a:t>
            </a:r>
          </a:p>
          <a:p>
            <a:pPr>
              <a:lnSpc>
                <a:spcPct val="120000"/>
              </a:lnSpc>
            </a:pP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400" b="1" dirty="0" smtClean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ภายใน</a:t>
            </a: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หน่วยงานของรัฐ</a:t>
            </a:r>
            <a:r>
              <a:rPr lang="en-US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พ.ศ. </a:t>
            </a:r>
            <a:r>
              <a:rPr lang="en-US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2561 </a:t>
            </a:r>
            <a:r>
              <a:rPr lang="th-TH" sz="1400" b="1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และที่แก้ไขเพิ่มเติม</a:t>
            </a:r>
            <a:endParaRPr lang="en-US" sz="1400" b="1" dirty="0"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pic>
        <p:nvPicPr>
          <p:cNvPr id="8" name="Picture 8" descr="Image result for ลูกศร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88886" y="2869763"/>
            <a:ext cx="412495" cy="577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600200" y="3632637"/>
            <a:ext cx="6946900" cy="1422046"/>
          </a:xfrm>
          <a:prstGeom prst="rect">
            <a:avLst/>
          </a:prstGeom>
        </p:spPr>
        <p:txBody>
          <a:bodyPr vert="horz" lIns="89406" tIns="44703" rIns="89406" bIns="44703" rtlCol="0" anchor="b">
            <a:noAutofit/>
          </a:bodyPr>
          <a:lstStyle/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th-TH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ea typeface="Tahoma" panose="020B0604030504040204" pitchFamily="34" charset="0"/>
                <a:cs typeface="Chulabhorn Likit Text" panose="00000500000000000000" pitchFamily="50" charset="-34"/>
              </a:rPr>
              <a:t>กฎบัตรการตรวจสอบภายใน</a:t>
            </a:r>
          </a:p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th-TH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แผนการตรวจสอบระยะยาวปีงบประมาณ พ</a:t>
            </a:r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.</a:t>
            </a:r>
            <a:r>
              <a:rPr lang="th-TH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ศ</a:t>
            </a:r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. 2565-2568 </a:t>
            </a:r>
            <a:endParaRPr lang="th-TH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th-TH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และแผนการตรวจสอบประจำปีงบประมาณ พ</a:t>
            </a:r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.</a:t>
            </a:r>
            <a:r>
              <a:rPr lang="th-TH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ศ</a:t>
            </a:r>
            <a:r>
              <a:rPr lang="en-US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. 2567</a:t>
            </a:r>
            <a:endParaRPr lang="th-TH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th-TH" sz="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</a:t>
            </a:r>
            <a:endParaRPr lang="th-TH" sz="15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" panose="00000500000000000000" pitchFamily="50" charset="-34"/>
              <a:ea typeface="Tahoma" panose="020B0604030504040204" pitchFamily="34" charset="0"/>
              <a:cs typeface="Chulabhorn Likit Text" panose="00000500000000000000" pitchFamily="50" charset="-34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E888425-2F50-4608-A74C-052CD9F68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8500" y="696871"/>
            <a:ext cx="6479198" cy="787598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lvl="0" algn="r"/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ea typeface="Tahoma" panose="020B0604030504040204" pitchFamily="34" charset="0"/>
                <a:cs typeface="Chulabhorn Likit Text" panose="00000500000000000000" pitchFamily="50" charset="-34"/>
              </a:rPr>
              <a:t> การตรวจสอบภายใน กองทุนพัฒนาบทบาท</a:t>
            </a: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ea typeface="Tahoma" panose="020B0604030504040204" pitchFamily="34" charset="0"/>
                <a:cs typeface="Chulabhorn Likit Text" panose="00000500000000000000" pitchFamily="50" charset="-34"/>
              </a:rPr>
              <a:t>สตรี</a:t>
            </a:r>
            <a:endParaRPr lang="en-US" sz="1667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082800" y="840370"/>
            <a:ext cx="958433" cy="452063"/>
            <a:chOff x="3352800" y="3674723"/>
            <a:chExt cx="2240280" cy="1120159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0" y="3718560"/>
              <a:ext cx="944880" cy="944880"/>
            </a:xfrm>
            <a:prstGeom prst="rect">
              <a:avLst/>
            </a:prstGeom>
          </p:spPr>
        </p:pic>
        <p:pic>
          <p:nvPicPr>
            <p:cNvPr id="13" name="รูปภาพ 3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3674723"/>
              <a:ext cx="1021080" cy="1120159"/>
            </a:xfrm>
            <a:prstGeom prst="rect">
              <a:avLst/>
            </a:prstGeom>
          </p:spPr>
        </p:pic>
      </p:grpSp>
      <p:grpSp>
        <p:nvGrpSpPr>
          <p:cNvPr id="17" name="กลุ่ม 1">
            <a:extLst>
              <a:ext uri="{FF2B5EF4-FFF2-40B4-BE49-F238E27FC236}">
                <a16:creationId xmlns:a16="http://schemas.microsoft.com/office/drawing/2014/main" id="{F7A07E67-2BDF-BB3C-D7AA-1DF58D0BFD75}"/>
              </a:ext>
            </a:extLst>
          </p:cNvPr>
          <p:cNvGrpSpPr/>
          <p:nvPr/>
        </p:nvGrpSpPr>
        <p:grpSpPr>
          <a:xfrm>
            <a:off x="-23585" y="5154909"/>
            <a:ext cx="10183585" cy="694389"/>
            <a:chOff x="-23585" y="5154909"/>
            <a:chExt cx="10183585" cy="694389"/>
          </a:xfrm>
        </p:grpSpPr>
        <p:grpSp>
          <p:nvGrpSpPr>
            <p:cNvPr id="18" name="Group 47">
              <a:extLst>
                <a:ext uri="{FF2B5EF4-FFF2-40B4-BE49-F238E27FC236}">
                  <a16:creationId xmlns:a16="http://schemas.microsoft.com/office/drawing/2014/main" id="{C189F370-3109-DF6A-D7C8-264C346D8B8E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27" name="กลุ่ม 1">
                <a:extLst>
                  <a:ext uri="{FF2B5EF4-FFF2-40B4-BE49-F238E27FC236}">
                    <a16:creationId xmlns:a16="http://schemas.microsoft.com/office/drawing/2014/main" id="{82B5C2CD-3557-9281-0EEA-4D2D5DD5FC4F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29" name="กลุ่ม 7">
                  <a:extLst>
                    <a:ext uri="{FF2B5EF4-FFF2-40B4-BE49-F238E27FC236}">
                      <a16:creationId xmlns:a16="http://schemas.microsoft.com/office/drawing/2014/main" id="{F5C1EFFD-4A4A-CE34-609E-C576DDEAE4B1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33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276765FC-E3E4-B3A9-8330-824E1A07DC51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34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C11CDB44-FC16-E1B1-1EE3-B0E9204E5F43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35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998D8490-1B22-8C5D-3638-32C0345FF3C6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30" name="กลุ่ม 4">
                  <a:extLst>
                    <a:ext uri="{FF2B5EF4-FFF2-40B4-BE49-F238E27FC236}">
                      <a16:creationId xmlns:a16="http://schemas.microsoft.com/office/drawing/2014/main" id="{1163F59B-B576-B38C-8BE1-71670D62C14F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31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29FC99AB-4B5D-6D72-19A9-44BA72FCA215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32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CA21EB67-FFCA-6795-7BE3-E3EF805FF766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28" name="รูปแบบอิสระ: รูปร่าง 49">
                <a:extLst>
                  <a:ext uri="{FF2B5EF4-FFF2-40B4-BE49-F238E27FC236}">
                    <a16:creationId xmlns:a16="http://schemas.microsoft.com/office/drawing/2014/main" id="{CDE4BA85-2745-850F-FA35-C15F4160AF0E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19" name="TextBox 7">
              <a:extLst>
                <a:ext uri="{FF2B5EF4-FFF2-40B4-BE49-F238E27FC236}">
                  <a16:creationId xmlns:a16="http://schemas.microsoft.com/office/drawing/2014/main" id="{733FE2C0-D8DB-DE70-F489-B5E2269950E8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20" name="กลุ่ม 5">
              <a:extLst>
                <a:ext uri="{FF2B5EF4-FFF2-40B4-BE49-F238E27FC236}">
                  <a16:creationId xmlns:a16="http://schemas.microsoft.com/office/drawing/2014/main" id="{16B1C15F-286C-6B7E-DD2B-677E18097CF1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21" name="Group 7">
                <a:extLst>
                  <a:ext uri="{FF2B5EF4-FFF2-40B4-BE49-F238E27FC236}">
                    <a16:creationId xmlns:a16="http://schemas.microsoft.com/office/drawing/2014/main" id="{73591BC9-6968-A985-6D34-F87623AEAA8F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35176392-5FD8-BFA7-0FCD-B2CE2CD1D4D9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  <p:sp>
              <p:nvSpPr>
                <p:cNvPr id="24" name="Freeform 23">
                  <a:extLst>
                    <a:ext uri="{FF2B5EF4-FFF2-40B4-BE49-F238E27FC236}">
                      <a16:creationId xmlns:a16="http://schemas.microsoft.com/office/drawing/2014/main" id="{D94437A0-5FE3-3ECD-5240-C94C906F8E63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25" name="Freeform 24">
                  <a:extLst>
                    <a:ext uri="{FF2B5EF4-FFF2-40B4-BE49-F238E27FC236}">
                      <a16:creationId xmlns:a16="http://schemas.microsoft.com/office/drawing/2014/main" id="{0B615043-48C0-2DF5-D35A-70CAF1B7F3FE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26" name="Freeform 12">
                  <a:extLst>
                    <a:ext uri="{FF2B5EF4-FFF2-40B4-BE49-F238E27FC236}">
                      <a16:creationId xmlns:a16="http://schemas.microsoft.com/office/drawing/2014/main" id="{803E0BFC-0968-5D02-A038-CD041B568940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pic>
            <p:nvPicPr>
              <p:cNvPr id="22" name="Picture 24">
                <a:extLst>
                  <a:ext uri="{FF2B5EF4-FFF2-40B4-BE49-F238E27FC236}">
                    <a16:creationId xmlns:a16="http://schemas.microsoft.com/office/drawing/2014/main" id="{05B441DD-2796-A27C-0267-B4CE494E79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  <p:grpSp>
        <p:nvGrpSpPr>
          <p:cNvPr id="37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23581" y="301"/>
            <a:ext cx="10193050" cy="618602"/>
            <a:chOff x="-29746" y="-164554"/>
            <a:chExt cx="9173747" cy="517884"/>
          </a:xfrm>
        </p:grpSpPr>
        <p:sp>
          <p:nvSpPr>
            <p:cNvPr id="38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39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</p:grpSp>
      <p:sp>
        <p:nvSpPr>
          <p:cNvPr id="40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137194" y="0"/>
            <a:ext cx="10160000" cy="60623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10000"/>
              </a:lnSpc>
            </a:pP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5.4 การ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ทบทวนกฎบัตรการตรวจสอบภายใน กองทุนพัฒนาบทบาทสตรี </a:t>
            </a: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การปรับปรุง</a:t>
            </a: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แผนการ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ตรวจสอบระยะยาวปีงบประมาณ พ.ศ. 2565 - 2568 </a:t>
            </a: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แผนการ</a:t>
            </a: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ตรวจสอบประจำปี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งบประมาณ พ.ศ. 2567 กองทุนพัฒนาบทบาทสตรี</a:t>
            </a:r>
          </a:p>
          <a:p>
            <a:pPr>
              <a:lnSpc>
                <a:spcPct val="110000"/>
              </a:lnSpc>
            </a:pPr>
            <a:endParaRPr lang="th-TH" sz="1900" b="1" spc="-5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1613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59098"/>
            <a:ext cx="6985000" cy="85307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1799928" algn="r">
              <a:lnSpc>
                <a:spcPct val="120000"/>
              </a:lnSpc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การทบทวนกฎบัตรการตรวจสอบภายใน </a:t>
            </a:r>
            <a:b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B9A4-7C00-41BB-B303-4E91C20728DD}" type="slidenum">
              <a:rPr lang="en-US" smtClean="0"/>
              <a:pPr/>
              <a:t>73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600200" y="1528683"/>
            <a:ext cx="6985000" cy="3774431"/>
          </a:xfrm>
          <a:prstGeom prst="rect">
            <a:avLst/>
          </a:prstGeom>
          <a:solidFill>
            <a:srgbClr val="FFFFEB"/>
          </a:solidFill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th-TH" sz="1333" spc="-17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           </a:t>
            </a:r>
            <a:r>
              <a:rPr lang="th-TH" sz="1333" spc="-50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กลุ่มตรวจสอบภายใน ได้ดำเนินการทบทวนกฎบัตรการตรวจสอบภายใน กองทุนพัฒนาบทบาทสตรี </a:t>
            </a:r>
            <a:r>
              <a:rPr lang="th-TH" sz="1333" spc="-17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เพื่อให้เป็นไปตาม</a:t>
            </a:r>
            <a:r>
              <a:rPr lang="th-TH" sz="1333" b="1" spc="-17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มาตรฐานและหลักเกณฑ์การปฏิบัติการตรวจสอบภายในสำหรับหน่วยงานของรัฐ มาตรฐานด้านคุณสมบัติ รหัส 1000 </a:t>
            </a:r>
            <a:r>
              <a:rPr lang="th-TH" sz="1333" spc="-17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: วัตถุประสงค์ อำนาจหน้าที่ และความรับผิดชอบ ซึ่งกำหนดให้ “</a:t>
            </a:r>
            <a:r>
              <a:rPr lang="th-TH" sz="1333" spc="-17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ต้องทบทวน</a:t>
            </a:r>
            <a:r>
              <a:rPr lang="th-TH" sz="1333" spc="-17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กฎบัตรการตรวจสอบภายในเป็นระยะ ๆ และนำเสนอหัวหน้าหน่วยงานของรัฐ </a:t>
            </a:r>
            <a:r>
              <a:rPr lang="th-TH" sz="1333" spc="-17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/>
            </a:r>
            <a:br>
              <a:rPr lang="th-TH" sz="1333" spc="-17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th-TH" sz="1333" spc="-17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และ</a:t>
            </a:r>
            <a:r>
              <a:rPr lang="th-TH" sz="1333" spc="-17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คณะกรรมการตรวจสอบให้ความเห็นชอบ เพื่อใช้เป็นกรอบอ้างอิงและเป็นแนวทาง การปฏิบัติงานตรวจสอบภายใน โดยให้มีการเผยแพร่กฎบัตรการตรวจสอบภายในดังกล่าว ให้หน่วยงานภายในของหน่วยงานของรัฐทราบทั่วกัน”  ประกอบกับ</a:t>
            </a:r>
            <a:r>
              <a:rPr lang="th-TH" sz="1333" b="1" spc="-17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แนวปฏิบัติการประกันและการปรับปรุงคุณภาพงานตรวจสอบภายใน </a:t>
            </a:r>
            <a:r>
              <a:rPr lang="th-TH" sz="1333" spc="-17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: การประเมินภายในองค์กร ส่วนที่ 2 การประเมินผล มาตรฐานด้านคุณสมบัติ </a:t>
            </a:r>
            <a:r>
              <a:rPr lang="th-TH" sz="1333" spc="-17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/>
            </a:r>
            <a:br>
              <a:rPr lang="th-TH" sz="1333" spc="-17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th-TH" sz="1333" spc="-17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รหัส </a:t>
            </a:r>
            <a:r>
              <a:rPr lang="th-TH" sz="1333" spc="-17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1000 : วัตถุประสงค์ อำนาจหน้าที่ และความรับผิดชอบ “ข้อ 5 กฎบัตรการตรวจสอบ</a:t>
            </a:r>
            <a:r>
              <a:rPr lang="th-TH" sz="1333" spc="-17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ภายใน</a:t>
            </a:r>
            <a:br>
              <a:rPr lang="th-TH" sz="1333" spc="-17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</a:br>
            <a:r>
              <a:rPr lang="th-TH" sz="1333" spc="-17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ได้</a:t>
            </a:r>
            <a:r>
              <a:rPr lang="th-TH" sz="1333" spc="-17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มีการสอบทานความเหมาะสมอย่างน้อยปีละ 1 ครั้ง” </a:t>
            </a:r>
          </a:p>
          <a:p>
            <a:pPr algn="thaiDist">
              <a:lnSpc>
                <a:spcPct val="120000"/>
              </a:lnSpc>
            </a:pPr>
            <a:r>
              <a:rPr lang="th-TH" sz="1333" spc="-17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           กลุ่มตรวจสอบภายใน </a:t>
            </a:r>
            <a:r>
              <a:rPr lang="th-TH" sz="1333" b="1" spc="-17" dirty="0">
                <a:solidFill>
                  <a:srgbClr val="002060"/>
                </a:solidFill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ได้ทบทวนและปรับปรุงกฎบัตรฯ ที่ใช้อยู่ในปัจจุบัน </a:t>
            </a:r>
            <a:r>
              <a:rPr lang="th-TH" sz="1333" spc="-17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(ฉบับลงวันที่               14 กันยายน 2564) </a:t>
            </a:r>
            <a:r>
              <a:rPr lang="th-TH" sz="13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เพื่อสอดคล้องและครอบคลุมภารกิจงาน เพื่อให้มีความเหมาะสมในการ</a:t>
            </a:r>
            <a:r>
              <a:rPr lang="th-TH" sz="1333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อ้างอิง</a:t>
            </a:r>
            <a:br>
              <a:rPr lang="th-TH" sz="1333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333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ใน</a:t>
            </a:r>
            <a:r>
              <a:rPr lang="th-TH" sz="13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การปฏิบัติงานตรวจสอบภายใน กองทุนพัฒนาบทบาทสตรี รวมถึงเป็นไปตามแนวทางการ</a:t>
            </a:r>
            <a:r>
              <a:rPr lang="th-TH" sz="1333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จัดทำ</a:t>
            </a:r>
            <a:br>
              <a:rPr lang="th-TH" sz="1333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333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กฎ</a:t>
            </a:r>
            <a:r>
              <a:rPr lang="th-TH" sz="13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บัตรของหน่วยงานตรวจสอบภายในที่กรมบัญชีกลางกำหนด และตามแนวทางในการปฏิบัติงานตรวจสอบภายในของกระทรวงมหาดไทย ประจำปีงบประมาณ พ.ศ. 2567</a:t>
            </a:r>
            <a:endParaRPr lang="th-TH" sz="1333" b="1" spc="-17" dirty="0">
              <a:solidFill>
                <a:schemeClr val="accent6">
                  <a:lumMod val="75000"/>
                </a:schemeClr>
              </a:solidFill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943100" y="737003"/>
            <a:ext cx="958433" cy="452063"/>
            <a:chOff x="3352800" y="3674723"/>
            <a:chExt cx="2240280" cy="112015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0" y="3718560"/>
              <a:ext cx="944880" cy="944880"/>
            </a:xfrm>
            <a:prstGeom prst="rect">
              <a:avLst/>
            </a:prstGeom>
          </p:spPr>
        </p:pic>
        <p:pic>
          <p:nvPicPr>
            <p:cNvPr id="9" name="รูปภาพ 3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3674723"/>
              <a:ext cx="1021080" cy="1120159"/>
            </a:xfrm>
            <a:prstGeom prst="rect">
              <a:avLst/>
            </a:prstGeom>
          </p:spPr>
        </p:pic>
      </p:grpSp>
      <p:grpSp>
        <p:nvGrpSpPr>
          <p:cNvPr id="13" name="กลุ่ม 1">
            <a:extLst>
              <a:ext uri="{FF2B5EF4-FFF2-40B4-BE49-F238E27FC236}">
                <a16:creationId xmlns:a16="http://schemas.microsoft.com/office/drawing/2014/main" id="{F7A07E67-2BDF-BB3C-D7AA-1DF58D0BFD75}"/>
              </a:ext>
            </a:extLst>
          </p:cNvPr>
          <p:cNvGrpSpPr/>
          <p:nvPr/>
        </p:nvGrpSpPr>
        <p:grpSpPr>
          <a:xfrm>
            <a:off x="-23585" y="5154909"/>
            <a:ext cx="10183585" cy="694389"/>
            <a:chOff x="-23585" y="5154909"/>
            <a:chExt cx="10183585" cy="694389"/>
          </a:xfrm>
        </p:grpSpPr>
        <p:grpSp>
          <p:nvGrpSpPr>
            <p:cNvPr id="14" name="Group 47">
              <a:extLst>
                <a:ext uri="{FF2B5EF4-FFF2-40B4-BE49-F238E27FC236}">
                  <a16:creationId xmlns:a16="http://schemas.microsoft.com/office/drawing/2014/main" id="{C189F370-3109-DF6A-D7C8-264C346D8B8E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23" name="กลุ่ม 1">
                <a:extLst>
                  <a:ext uri="{FF2B5EF4-FFF2-40B4-BE49-F238E27FC236}">
                    <a16:creationId xmlns:a16="http://schemas.microsoft.com/office/drawing/2014/main" id="{82B5C2CD-3557-9281-0EEA-4D2D5DD5FC4F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25" name="กลุ่ม 7">
                  <a:extLst>
                    <a:ext uri="{FF2B5EF4-FFF2-40B4-BE49-F238E27FC236}">
                      <a16:creationId xmlns:a16="http://schemas.microsoft.com/office/drawing/2014/main" id="{F5C1EFFD-4A4A-CE34-609E-C576DDEAE4B1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29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276765FC-E3E4-B3A9-8330-824E1A07DC51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30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C11CDB44-FC16-E1B1-1EE3-B0E9204E5F43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31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998D8490-1B22-8C5D-3638-32C0345FF3C6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26" name="กลุ่ม 4">
                  <a:extLst>
                    <a:ext uri="{FF2B5EF4-FFF2-40B4-BE49-F238E27FC236}">
                      <a16:creationId xmlns:a16="http://schemas.microsoft.com/office/drawing/2014/main" id="{1163F59B-B576-B38C-8BE1-71670D62C14F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27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29FC99AB-4B5D-6D72-19A9-44BA72FCA215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28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CA21EB67-FFCA-6795-7BE3-E3EF805FF766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24" name="รูปแบบอิสระ: รูปร่าง 49">
                <a:extLst>
                  <a:ext uri="{FF2B5EF4-FFF2-40B4-BE49-F238E27FC236}">
                    <a16:creationId xmlns:a16="http://schemas.microsoft.com/office/drawing/2014/main" id="{CDE4BA85-2745-850F-FA35-C15F4160AF0E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733FE2C0-D8DB-DE70-F489-B5E2269950E8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16" name="กลุ่ม 5">
              <a:extLst>
                <a:ext uri="{FF2B5EF4-FFF2-40B4-BE49-F238E27FC236}">
                  <a16:creationId xmlns:a16="http://schemas.microsoft.com/office/drawing/2014/main" id="{16B1C15F-286C-6B7E-DD2B-677E18097CF1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17" name="Group 7">
                <a:extLst>
                  <a:ext uri="{FF2B5EF4-FFF2-40B4-BE49-F238E27FC236}">
                    <a16:creationId xmlns:a16="http://schemas.microsoft.com/office/drawing/2014/main" id="{73591BC9-6968-A985-6D34-F87623AEAA8F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35176392-5FD8-BFA7-0FCD-B2CE2CD1D4D9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D94437A0-5FE3-3ECD-5240-C94C906F8E63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0B615043-48C0-2DF5-D35A-70CAF1B7F3FE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22" name="Freeform 12">
                  <a:extLst>
                    <a:ext uri="{FF2B5EF4-FFF2-40B4-BE49-F238E27FC236}">
                      <a16:creationId xmlns:a16="http://schemas.microsoft.com/office/drawing/2014/main" id="{803E0BFC-0968-5D02-A038-CD041B568940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pic>
            <p:nvPicPr>
              <p:cNvPr id="18" name="Picture 24">
                <a:extLst>
                  <a:ext uri="{FF2B5EF4-FFF2-40B4-BE49-F238E27FC236}">
                    <a16:creationId xmlns:a16="http://schemas.microsoft.com/office/drawing/2014/main" id="{05B441DD-2796-A27C-0267-B4CE494E79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  <p:grpSp>
        <p:nvGrpSpPr>
          <p:cNvPr id="33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23581" y="301"/>
            <a:ext cx="10193050" cy="618602"/>
            <a:chOff x="-29746" y="-164554"/>
            <a:chExt cx="9173747" cy="517884"/>
          </a:xfrm>
        </p:grpSpPr>
        <p:sp>
          <p:nvSpPr>
            <p:cNvPr id="34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35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</p:grpSp>
      <p:sp>
        <p:nvSpPr>
          <p:cNvPr id="36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137194" y="0"/>
            <a:ext cx="10160000" cy="60623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10000"/>
              </a:lnSpc>
            </a:pP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5.4 การ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ทบทวนกฎบัตรการตรวจสอบภายใน กองทุนพัฒนาบทบาทสตรี </a:t>
            </a: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การปรับปรุง</a:t>
            </a: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แผนการ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ตรวจสอบระยะยาวปีงบประมาณ พ.ศ. 2565 - 2568 </a:t>
            </a: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แผนการ</a:t>
            </a: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ตรวจสอบประจำปี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งบประมาณ พ.ศ. 2567 กองทุนพัฒนาบทบาทสตรี</a:t>
            </a:r>
          </a:p>
          <a:p>
            <a:pPr>
              <a:lnSpc>
                <a:spcPct val="110000"/>
              </a:lnSpc>
            </a:pPr>
            <a:endParaRPr lang="th-TH" sz="1900" b="1" spc="-5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52751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5E4C4-67F5-4BCD-A454-3527783F7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71477"/>
            <a:fld id="{1C0DB9A4-7C00-41BB-B303-4E91C20728DD}" type="slidenum">
              <a:rPr lang="en-US">
                <a:latin typeface="Calibri" panose="020F0502020204030204"/>
              </a:rPr>
              <a:pPr defTabSz="571477"/>
              <a:t>74</a:t>
            </a:fld>
            <a:endParaRPr lang="en-US">
              <a:latin typeface="Calibri" panose="020F0502020204030204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600200" y="1508238"/>
            <a:ext cx="6985000" cy="3695050"/>
          </a:xfrm>
          <a:prstGeom prst="rect">
            <a:avLst/>
          </a:prstGeom>
          <a:solidFill>
            <a:srgbClr val="FFFFEB"/>
          </a:solidFill>
        </p:spPr>
        <p:txBody>
          <a:bodyPr wrap="square">
            <a:spAutoFit/>
          </a:bodyPr>
          <a:lstStyle/>
          <a:p>
            <a:pPr algn="thaiDist">
              <a:spcBef>
                <a:spcPts val="500"/>
              </a:spcBef>
            </a:pPr>
            <a:r>
              <a:rPr lang="th-TH" sz="15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</a:t>
            </a:r>
            <a:r>
              <a:rPr lang="th-TH" sz="13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ทั้งนี้ กฎบัตรการตรวจสอบภายในของกองทุนพัฒนาบทบาทสตรี ฉบับปรับปรุงดังกล่าว </a:t>
            </a:r>
            <a:r>
              <a:rPr lang="th-TH" sz="1333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333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333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ได้</a:t>
            </a:r>
            <a:r>
              <a:rPr lang="th-TH" sz="13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กำหนด วัตถุประสงค์ อำนาจหน้าที่ ความรับผิดชอบ และขอบเขตการตรวจสอบภายในของกองทุนพัฒนาบทบาทสตรี </a:t>
            </a:r>
            <a:r>
              <a:rPr lang="th-TH" sz="1333" dirty="0">
                <a:latin typeface="Chulabhorn Likit Text" panose="00000500000000000000" pitchFamily="50" charset="-34"/>
                <a:ea typeface="Calibri" pitchFamily="34" charset="0"/>
                <a:cs typeface="Chulabhorn Likit Text" panose="00000500000000000000" pitchFamily="50" charset="-34"/>
              </a:rPr>
              <a:t>ประกอบด้วย </a:t>
            </a:r>
            <a:r>
              <a:rPr lang="en-US" sz="1333" dirty="0">
                <a:latin typeface="Chulabhorn Likit Text" panose="00000500000000000000" pitchFamily="50" charset="-34"/>
                <a:ea typeface="Calibri" pitchFamily="34" charset="0"/>
                <a:cs typeface="Chulabhorn Likit Text" panose="00000500000000000000" pitchFamily="50" charset="-34"/>
              </a:rPr>
              <a:t>11 </a:t>
            </a:r>
            <a:r>
              <a:rPr lang="th-TH" sz="1333" dirty="0">
                <a:latin typeface="Chulabhorn Likit Text" panose="00000500000000000000" pitchFamily="50" charset="-34"/>
                <a:ea typeface="Calibri" pitchFamily="34" charset="0"/>
                <a:cs typeface="Chulabhorn Likit Text" panose="00000500000000000000" pitchFamily="50" charset="-34"/>
              </a:rPr>
              <a:t>ข้อ ดังนี้</a:t>
            </a:r>
            <a:endParaRPr lang="en-US" sz="1333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thaiDist">
              <a:spcBef>
                <a:spcPts val="500"/>
              </a:spcBef>
            </a:pPr>
            <a:r>
              <a:rPr lang="th-TH" sz="1333" dirty="0">
                <a:latin typeface="Chulabhorn Likit Text" panose="00000500000000000000" pitchFamily="50" charset="-34"/>
                <a:ea typeface="Calibri" pitchFamily="34" charset="0"/>
                <a:cs typeface="Chulabhorn Likit Text" panose="00000500000000000000" pitchFamily="50" charset="-34"/>
              </a:rPr>
              <a:t>	 </a:t>
            </a:r>
            <a:r>
              <a:rPr lang="en-US" sz="1333" dirty="0" smtClean="0">
                <a:latin typeface="Chulabhorn Likit Text" panose="00000500000000000000" pitchFamily="50" charset="-34"/>
                <a:ea typeface="Calibri" pitchFamily="34" charset="0"/>
                <a:cs typeface="Chulabhorn Likit Text" panose="00000500000000000000" pitchFamily="50" charset="-34"/>
              </a:rPr>
              <a:t>      1</a:t>
            </a:r>
            <a:r>
              <a:rPr lang="en-US" sz="1333" dirty="0">
                <a:latin typeface="Chulabhorn Likit Text" panose="00000500000000000000" pitchFamily="50" charset="-34"/>
                <a:ea typeface="Calibri" pitchFamily="34" charset="0"/>
                <a:cs typeface="Chulabhorn Likit Text" panose="00000500000000000000" pitchFamily="50" charset="-34"/>
              </a:rPr>
              <a:t>) </a:t>
            </a:r>
            <a:r>
              <a:rPr lang="th-TH" sz="1333" dirty="0">
                <a:latin typeface="Chulabhorn Likit Text" panose="00000500000000000000" pitchFamily="50" charset="-34"/>
                <a:ea typeface="Calibri" pitchFamily="34" charset="0"/>
                <a:cs typeface="Chulabhorn Likit Text" panose="00000500000000000000" pitchFamily="50" charset="-34"/>
              </a:rPr>
              <a:t>คำนิยาม</a:t>
            </a:r>
          </a:p>
          <a:p>
            <a:pPr algn="thaiDist">
              <a:spcBef>
                <a:spcPts val="500"/>
              </a:spcBef>
            </a:pPr>
            <a:r>
              <a:rPr lang="th-TH" sz="1333" dirty="0">
                <a:latin typeface="Chulabhorn Likit Text" panose="00000500000000000000" pitchFamily="50" charset="-34"/>
                <a:ea typeface="Calibri" pitchFamily="34" charset="0"/>
                <a:cs typeface="Chulabhorn Likit Text" panose="00000500000000000000" pitchFamily="50" charset="-34"/>
              </a:rPr>
              <a:t>   </a:t>
            </a:r>
            <a:r>
              <a:rPr lang="en-US" sz="1333" dirty="0">
                <a:latin typeface="Chulabhorn Likit Text" panose="00000500000000000000" pitchFamily="50" charset="-34"/>
                <a:ea typeface="Calibri" pitchFamily="34" charset="0"/>
                <a:cs typeface="Chulabhorn Likit Text" panose="00000500000000000000" pitchFamily="50" charset="-34"/>
              </a:rPr>
              <a:t>              2) </a:t>
            </a:r>
            <a:r>
              <a:rPr lang="th-TH" sz="1333" dirty="0">
                <a:latin typeface="Chulabhorn Likit Text" panose="00000500000000000000" pitchFamily="50" charset="-34"/>
                <a:ea typeface="Calibri" pitchFamily="34" charset="0"/>
                <a:cs typeface="Chulabhorn Likit Text" panose="00000500000000000000" pitchFamily="50" charset="-34"/>
              </a:rPr>
              <a:t>วัตถุประสงค์และพันธกิจของกลุ่มตรวจสอบภายใน</a:t>
            </a:r>
            <a:endParaRPr lang="en-US" sz="1333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marL="119995" eaLnBrk="0" fontAlgn="base" hangingPunct="0">
              <a:spcBef>
                <a:spcPts val="500"/>
              </a:spcBef>
              <a:spcAft>
                <a:spcPct val="0"/>
              </a:spcAft>
              <a:tabLst>
                <a:tab pos="380985" algn="l"/>
              </a:tabLst>
            </a:pPr>
            <a:r>
              <a:rPr lang="en-US" sz="1333" dirty="0">
                <a:latin typeface="Chulabhorn Likit Text" panose="00000500000000000000" pitchFamily="50" charset="-34"/>
                <a:ea typeface="Calibri" pitchFamily="34" charset="0"/>
                <a:cs typeface="Chulabhorn Likit Text" panose="00000500000000000000" pitchFamily="50" charset="-34"/>
              </a:rPr>
              <a:t>		 </a:t>
            </a:r>
            <a:r>
              <a:rPr lang="en-US" sz="1333" dirty="0" smtClean="0">
                <a:latin typeface="Chulabhorn Likit Text" panose="00000500000000000000" pitchFamily="50" charset="-34"/>
                <a:ea typeface="Calibri" pitchFamily="34" charset="0"/>
                <a:cs typeface="Chulabhorn Likit Text" panose="00000500000000000000" pitchFamily="50" charset="-34"/>
              </a:rPr>
              <a:t>      3</a:t>
            </a:r>
            <a:r>
              <a:rPr lang="en-US" sz="1333" dirty="0">
                <a:latin typeface="Chulabhorn Likit Text" panose="00000500000000000000" pitchFamily="50" charset="-34"/>
                <a:ea typeface="Calibri" pitchFamily="34" charset="0"/>
                <a:cs typeface="Chulabhorn Likit Text" panose="00000500000000000000" pitchFamily="50" charset="-34"/>
              </a:rPr>
              <a:t>) </a:t>
            </a:r>
            <a:r>
              <a:rPr lang="th-TH" sz="13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การปฏิบัติตามหลักเกณฑ์กระทรวงการคลัง</a:t>
            </a:r>
          </a:p>
          <a:p>
            <a:pPr marL="119995" eaLnBrk="0" fontAlgn="base" hangingPunct="0">
              <a:spcBef>
                <a:spcPts val="500"/>
              </a:spcBef>
              <a:spcAft>
                <a:spcPct val="0"/>
              </a:spcAft>
              <a:tabLst>
                <a:tab pos="380985" algn="l"/>
              </a:tabLst>
            </a:pPr>
            <a:r>
              <a:rPr lang="en-US" sz="1333" dirty="0">
                <a:latin typeface="Chulabhorn Likit Text" panose="00000500000000000000" pitchFamily="50" charset="-34"/>
                <a:ea typeface="Calibri" pitchFamily="34" charset="0"/>
                <a:cs typeface="Chulabhorn Likit Text" panose="00000500000000000000" pitchFamily="50" charset="-34"/>
              </a:rPr>
              <a:t>              4) </a:t>
            </a:r>
            <a:r>
              <a:rPr lang="th-TH" sz="1333" dirty="0">
                <a:latin typeface="Chulabhorn Likit Text" panose="00000500000000000000" pitchFamily="50" charset="-34"/>
                <a:ea typeface="Calibri" pitchFamily="34" charset="0"/>
                <a:cs typeface="Chulabhorn Likit Text" panose="00000500000000000000" pitchFamily="50" charset="-34"/>
              </a:rPr>
              <a:t>อำนาจหน้าที่</a:t>
            </a:r>
            <a:endParaRPr lang="en-US" sz="1333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marL="119995" eaLnBrk="0" fontAlgn="base" hangingPunct="0">
              <a:spcBef>
                <a:spcPts val="500"/>
              </a:spcBef>
              <a:spcAft>
                <a:spcPct val="0"/>
              </a:spcAft>
              <a:tabLst>
                <a:tab pos="380985" algn="l"/>
              </a:tabLst>
            </a:pPr>
            <a:r>
              <a:rPr lang="en-US" sz="1333" dirty="0">
                <a:latin typeface="Chulabhorn Likit Text" panose="00000500000000000000" pitchFamily="50" charset="-34"/>
                <a:ea typeface="Calibri" pitchFamily="34" charset="0"/>
                <a:cs typeface="Chulabhorn Likit Text" panose="00000500000000000000" pitchFamily="50" charset="-34"/>
              </a:rPr>
              <a:t>              5) </a:t>
            </a:r>
            <a:r>
              <a:rPr lang="th-TH" sz="13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ความเป็นอิสระและเที่ยงธรรม </a:t>
            </a:r>
            <a:endParaRPr lang="th-TH" sz="15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marL="119995" eaLnBrk="0" fontAlgn="base" hangingPunct="0">
              <a:spcBef>
                <a:spcPts val="500"/>
              </a:spcBef>
              <a:spcAft>
                <a:spcPct val="0"/>
              </a:spcAft>
              <a:tabLst>
                <a:tab pos="380985" algn="l"/>
              </a:tabLst>
            </a:pPr>
            <a:r>
              <a:rPr lang="en-US" sz="1333" dirty="0">
                <a:latin typeface="Chulabhorn Likit Text" panose="00000500000000000000" pitchFamily="50" charset="-34"/>
                <a:ea typeface="Calibri" pitchFamily="34" charset="0"/>
                <a:cs typeface="Chulabhorn Likit Text" panose="00000500000000000000" pitchFamily="50" charset="-34"/>
              </a:rPr>
              <a:t>              6) </a:t>
            </a:r>
            <a:r>
              <a:rPr lang="th-TH" sz="1333" dirty="0">
                <a:latin typeface="Chulabhorn Likit Text" panose="00000500000000000000" pitchFamily="50" charset="-34"/>
                <a:ea typeface="Calibri" pitchFamily="34" charset="0"/>
                <a:cs typeface="Chulabhorn Likit Text" panose="00000500000000000000" pitchFamily="50" charset="-34"/>
              </a:rPr>
              <a:t>ขอบเขตการปฏิบัติงาน</a:t>
            </a:r>
            <a:endParaRPr lang="en-US" sz="1333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marL="119995" defTabSz="761970" eaLnBrk="0" fontAlgn="base" hangingPunct="0">
              <a:spcBef>
                <a:spcPts val="500"/>
              </a:spcBef>
              <a:spcAft>
                <a:spcPct val="0"/>
              </a:spcAft>
              <a:tabLst>
                <a:tab pos="380985" algn="l"/>
              </a:tabLst>
            </a:pPr>
            <a:r>
              <a:rPr lang="en-US" sz="1333" dirty="0">
                <a:latin typeface="Chulabhorn Likit Text" panose="00000500000000000000" pitchFamily="50" charset="-34"/>
                <a:ea typeface="Calibri" pitchFamily="34" charset="0"/>
                <a:cs typeface="Chulabhorn Likit Text" panose="00000500000000000000" pitchFamily="50" charset="-34"/>
              </a:rPr>
              <a:t>              7) </a:t>
            </a:r>
            <a:r>
              <a:rPr lang="th-TH" sz="1333" dirty="0">
                <a:latin typeface="Chulabhorn Likit Text" panose="00000500000000000000" pitchFamily="50" charset="-34"/>
                <a:ea typeface="Calibri" pitchFamily="34" charset="0"/>
                <a:cs typeface="Chulabhorn Likit Text" panose="00000500000000000000" pitchFamily="50" charset="-34"/>
              </a:rPr>
              <a:t>หน้าที่ความรับผิดชอบ</a:t>
            </a:r>
          </a:p>
          <a:p>
            <a:pPr marL="119995" eaLnBrk="0" fontAlgn="base" hangingPunct="0">
              <a:spcBef>
                <a:spcPts val="500"/>
              </a:spcBef>
              <a:spcAft>
                <a:spcPct val="0"/>
              </a:spcAft>
              <a:tabLst>
                <a:tab pos="380985" algn="l"/>
              </a:tabLst>
            </a:pPr>
            <a:r>
              <a:rPr lang="th-TH" sz="13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 8) การประกันและการปรับปรุงคุณภาพงานตรวจสอบภายในภาครัฐ</a:t>
            </a:r>
          </a:p>
          <a:p>
            <a:pPr marL="119995" eaLnBrk="0" fontAlgn="base" hangingPunct="0">
              <a:spcBef>
                <a:spcPts val="500"/>
              </a:spcBef>
              <a:spcAft>
                <a:spcPct val="0"/>
              </a:spcAft>
              <a:tabLst>
                <a:tab pos="380985" algn="l"/>
              </a:tabLst>
            </a:pPr>
            <a:r>
              <a:rPr lang="th-TH" sz="13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 9) การรายงานผลการตรวจสอบ</a:t>
            </a:r>
            <a:endParaRPr lang="en-US" sz="1333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marL="119995" defTabSz="761970" eaLnBrk="0" fontAlgn="base" hangingPunct="0">
              <a:spcBef>
                <a:spcPts val="500"/>
              </a:spcBef>
              <a:spcAft>
                <a:spcPct val="0"/>
              </a:spcAft>
              <a:tabLst>
                <a:tab pos="380985" algn="l"/>
              </a:tabLst>
            </a:pPr>
            <a:r>
              <a:rPr lang="en-US" sz="1333" dirty="0">
                <a:latin typeface="Chulabhorn Likit Text" panose="00000500000000000000" pitchFamily="50" charset="-34"/>
                <a:ea typeface="Calibri" pitchFamily="34" charset="0"/>
                <a:cs typeface="Chulabhorn Likit Text" panose="00000500000000000000" pitchFamily="50" charset="-34"/>
              </a:rPr>
              <a:t>              10) </a:t>
            </a:r>
            <a:r>
              <a:rPr lang="th-TH" sz="1333" dirty="0">
                <a:latin typeface="Chulabhorn Likit Text" panose="00000500000000000000" pitchFamily="50" charset="-34"/>
                <a:ea typeface="Calibri" pitchFamily="34" charset="0"/>
                <a:cs typeface="Chulabhorn Likit Text" panose="00000500000000000000" pitchFamily="50" charset="-34"/>
              </a:rPr>
              <a:t>มาตรฐานและจริยธรรมของผู้ตรวจสอบภายใน</a:t>
            </a:r>
            <a:endParaRPr lang="en-US" sz="1333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marL="119995" defTabSz="761970" eaLnBrk="0" fontAlgn="base" hangingPunct="0">
              <a:spcBef>
                <a:spcPts val="500"/>
              </a:spcBef>
              <a:spcAft>
                <a:spcPct val="0"/>
              </a:spcAft>
              <a:tabLst>
                <a:tab pos="380985" algn="l"/>
              </a:tabLst>
            </a:pPr>
            <a:r>
              <a:rPr lang="en-US" sz="1333" dirty="0">
                <a:latin typeface="Chulabhorn Likit Text" panose="00000500000000000000" pitchFamily="50" charset="-34"/>
                <a:ea typeface="Calibri" pitchFamily="34" charset="0"/>
                <a:cs typeface="Chulabhorn Likit Text" panose="00000500000000000000" pitchFamily="50" charset="-34"/>
              </a:rPr>
              <a:t>              11) </a:t>
            </a:r>
            <a:r>
              <a:rPr lang="th-TH" sz="1333" dirty="0">
                <a:latin typeface="Chulabhorn Likit Text" panose="00000500000000000000" pitchFamily="50" charset="-34"/>
                <a:ea typeface="Calibri" pitchFamily="34" charset="0"/>
                <a:cs typeface="Chulabhorn Likit Text" panose="00000500000000000000" pitchFamily="50" charset="-34"/>
              </a:rPr>
              <a:t>หน้าที่หน่วยรับตรวจ</a:t>
            </a:r>
            <a:endParaRPr lang="th-TH" sz="1333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12" name="กลุ่ม 1">
            <a:extLst>
              <a:ext uri="{FF2B5EF4-FFF2-40B4-BE49-F238E27FC236}">
                <a16:creationId xmlns:a16="http://schemas.microsoft.com/office/drawing/2014/main" id="{F7A07E67-2BDF-BB3C-D7AA-1DF58D0BFD75}"/>
              </a:ext>
            </a:extLst>
          </p:cNvPr>
          <p:cNvGrpSpPr/>
          <p:nvPr/>
        </p:nvGrpSpPr>
        <p:grpSpPr>
          <a:xfrm>
            <a:off x="-23585" y="5154909"/>
            <a:ext cx="10183585" cy="694389"/>
            <a:chOff x="-23585" y="5154909"/>
            <a:chExt cx="10183585" cy="694389"/>
          </a:xfrm>
        </p:grpSpPr>
        <p:grpSp>
          <p:nvGrpSpPr>
            <p:cNvPr id="13" name="Group 47">
              <a:extLst>
                <a:ext uri="{FF2B5EF4-FFF2-40B4-BE49-F238E27FC236}">
                  <a16:creationId xmlns:a16="http://schemas.microsoft.com/office/drawing/2014/main" id="{C189F370-3109-DF6A-D7C8-264C346D8B8E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22" name="กลุ่ม 1">
                <a:extLst>
                  <a:ext uri="{FF2B5EF4-FFF2-40B4-BE49-F238E27FC236}">
                    <a16:creationId xmlns:a16="http://schemas.microsoft.com/office/drawing/2014/main" id="{82B5C2CD-3557-9281-0EEA-4D2D5DD5FC4F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24" name="กลุ่ม 7">
                  <a:extLst>
                    <a:ext uri="{FF2B5EF4-FFF2-40B4-BE49-F238E27FC236}">
                      <a16:creationId xmlns:a16="http://schemas.microsoft.com/office/drawing/2014/main" id="{F5C1EFFD-4A4A-CE34-609E-C576DDEAE4B1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28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276765FC-E3E4-B3A9-8330-824E1A07DC51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29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C11CDB44-FC16-E1B1-1EE3-B0E9204E5F43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30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998D8490-1B22-8C5D-3638-32C0345FF3C6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25" name="กลุ่ม 4">
                  <a:extLst>
                    <a:ext uri="{FF2B5EF4-FFF2-40B4-BE49-F238E27FC236}">
                      <a16:creationId xmlns:a16="http://schemas.microsoft.com/office/drawing/2014/main" id="{1163F59B-B576-B38C-8BE1-71670D62C14F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26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29FC99AB-4B5D-6D72-19A9-44BA72FCA215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27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CA21EB67-FFCA-6795-7BE3-E3EF805FF766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23" name="รูปแบบอิสระ: รูปร่าง 49">
                <a:extLst>
                  <a:ext uri="{FF2B5EF4-FFF2-40B4-BE49-F238E27FC236}">
                    <a16:creationId xmlns:a16="http://schemas.microsoft.com/office/drawing/2014/main" id="{CDE4BA85-2745-850F-FA35-C15F4160AF0E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14" name="TextBox 7">
              <a:extLst>
                <a:ext uri="{FF2B5EF4-FFF2-40B4-BE49-F238E27FC236}">
                  <a16:creationId xmlns:a16="http://schemas.microsoft.com/office/drawing/2014/main" id="{733FE2C0-D8DB-DE70-F489-B5E2269950E8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15" name="กลุ่ม 5">
              <a:extLst>
                <a:ext uri="{FF2B5EF4-FFF2-40B4-BE49-F238E27FC236}">
                  <a16:creationId xmlns:a16="http://schemas.microsoft.com/office/drawing/2014/main" id="{16B1C15F-286C-6B7E-DD2B-677E18097CF1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16" name="Group 7">
                <a:extLst>
                  <a:ext uri="{FF2B5EF4-FFF2-40B4-BE49-F238E27FC236}">
                    <a16:creationId xmlns:a16="http://schemas.microsoft.com/office/drawing/2014/main" id="{73591BC9-6968-A985-6D34-F87623AEAA8F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35176392-5FD8-BFA7-0FCD-B2CE2CD1D4D9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D94437A0-5FE3-3ECD-5240-C94C906F8E63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0B615043-48C0-2DF5-D35A-70CAF1B7F3FE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21" name="Freeform 12">
                  <a:extLst>
                    <a:ext uri="{FF2B5EF4-FFF2-40B4-BE49-F238E27FC236}">
                      <a16:creationId xmlns:a16="http://schemas.microsoft.com/office/drawing/2014/main" id="{803E0BFC-0968-5D02-A038-CD041B568940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pic>
            <p:nvPicPr>
              <p:cNvPr id="17" name="Picture 24">
                <a:extLst>
                  <a:ext uri="{FF2B5EF4-FFF2-40B4-BE49-F238E27FC236}">
                    <a16:creationId xmlns:a16="http://schemas.microsoft.com/office/drawing/2014/main" id="{05B441DD-2796-A27C-0267-B4CE494E79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  <p:grpSp>
        <p:nvGrpSpPr>
          <p:cNvPr id="32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23581" y="301"/>
            <a:ext cx="10193050" cy="618602"/>
            <a:chOff x="-29746" y="-164554"/>
            <a:chExt cx="9173747" cy="517884"/>
          </a:xfrm>
        </p:grpSpPr>
        <p:sp>
          <p:nvSpPr>
            <p:cNvPr id="33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34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</p:grpSp>
      <p:sp>
        <p:nvSpPr>
          <p:cNvPr id="35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137194" y="0"/>
            <a:ext cx="10160000" cy="60623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10000"/>
              </a:lnSpc>
            </a:pP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5.4 การ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ทบทวนกฎบัตรการตรวจสอบภายใน กองทุนพัฒนาบทบาทสตรี </a:t>
            </a: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การปรับปรุง</a:t>
            </a: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แผนการ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ตรวจสอบระยะยาวปีงบประมาณ พ.ศ. 2565 - 2568 </a:t>
            </a: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แผนการ</a:t>
            </a: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ตรวจสอบประจำปี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งบประมาณ พ.ศ. 2567 กองทุนพัฒนาบทบาทสตรี</a:t>
            </a:r>
          </a:p>
          <a:p>
            <a:pPr>
              <a:lnSpc>
                <a:spcPct val="110000"/>
              </a:lnSpc>
            </a:pPr>
            <a:endParaRPr lang="th-TH" sz="1900" b="1" spc="-5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1600200" y="659098"/>
            <a:ext cx="6985000" cy="853076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1799928" algn="r">
              <a:lnSpc>
                <a:spcPct val="120000"/>
              </a:lnSpc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การทบทวนกฎบัตรการตรวจสอบภายใน </a:t>
            </a:r>
            <a:b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กองทุนพัฒนาบทบาทสตรี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1943100" y="737003"/>
            <a:ext cx="958433" cy="452063"/>
            <a:chOff x="3352800" y="3674723"/>
            <a:chExt cx="2240280" cy="1120159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0" y="3718560"/>
              <a:ext cx="944880" cy="944880"/>
            </a:xfrm>
            <a:prstGeom prst="rect">
              <a:avLst/>
            </a:prstGeom>
          </p:spPr>
        </p:pic>
        <p:pic>
          <p:nvPicPr>
            <p:cNvPr id="39" name="รูปภาพ 3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3674723"/>
              <a:ext cx="1021080" cy="11201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81540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5E4C4-67F5-4BCD-A454-3527783F7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71477"/>
            <a:fld id="{1C0DB9A4-7C00-41BB-B303-4E91C20728DD}" type="slidenum">
              <a:rPr lang="en-US">
                <a:latin typeface="Calibri" panose="020F0502020204030204"/>
              </a:rPr>
              <a:pPr defTabSz="571477"/>
              <a:t>75</a:t>
            </a:fld>
            <a:endParaRPr lang="en-US">
              <a:latin typeface="Calibri" panose="020F0502020204030204"/>
            </a:endParaRPr>
          </a:p>
        </p:txBody>
      </p:sp>
      <p:sp>
        <p:nvSpPr>
          <p:cNvPr id="68" name="Title 1"/>
          <p:cNvSpPr txBox="1">
            <a:spLocks/>
          </p:cNvSpPr>
          <p:nvPr/>
        </p:nvSpPr>
        <p:spPr>
          <a:xfrm>
            <a:off x="1793875" y="378884"/>
            <a:ext cx="6765925" cy="1126280"/>
          </a:xfrm>
          <a:prstGeom prst="rect">
            <a:avLst/>
          </a:prstGeom>
        </p:spPr>
        <p:txBody>
          <a:bodyPr vert="horz" lIns="76200" tIns="38100" rIns="76200" bIns="38100" rtlCol="0" anchor="ctr">
            <a:norm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50" kern="1200" cap="all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1799928">
              <a:lnSpc>
                <a:spcPct val="150000"/>
              </a:lnSpc>
            </a:pPr>
            <a:endPara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16981" y="738724"/>
            <a:ext cx="9516433" cy="6418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lIns="89406" tIns="44703" rIns="89406" bIns="44703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Dillenia News" panose="02020603050405020304" pitchFamily="18" charset="-34"/>
                <a:ea typeface="+mn-ea"/>
                <a:cs typeface="Dillenia News" panose="02020603050405020304" pitchFamily="18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Dillenia News" panose="02020603050405020304" pitchFamily="18" charset="-34"/>
                <a:ea typeface="+mn-ea"/>
                <a:cs typeface="Dillenia News" panose="02020603050405020304" pitchFamily="18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Dillenia News" panose="02020603050405020304" pitchFamily="18" charset="-34"/>
                <a:ea typeface="+mn-ea"/>
                <a:cs typeface="Dillenia News" panose="02020603050405020304" pitchFamily="18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Dillenia News" panose="02020603050405020304" pitchFamily="18" charset="-34"/>
                <a:ea typeface="+mn-ea"/>
                <a:cs typeface="Dillenia News" panose="02020603050405020304" pitchFamily="18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Dillenia News" panose="02020603050405020304" pitchFamily="18" charset="-34"/>
                <a:ea typeface="+mn-ea"/>
                <a:cs typeface="Dillenia News" panose="02020603050405020304" pitchFamily="18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lnSpc>
                <a:spcPct val="150000"/>
              </a:lnSpc>
              <a:spcBef>
                <a:spcPct val="0"/>
              </a:spcBef>
              <a:buNone/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ea typeface="Tahoma" panose="020B0604030504040204" pitchFamily="34" charset="0"/>
                <a:cs typeface="Chulabhorn Likit Text" panose="00000500000000000000" pitchFamily="50" charset="-34"/>
              </a:rPr>
              <a:t>กฎบัตรการตรวจสอบภายใน กองทุนพัฒนาบทบาทสตรี</a:t>
            </a:r>
          </a:p>
        </p:txBody>
      </p:sp>
      <p:sp>
        <p:nvSpPr>
          <p:cNvPr id="5" name="Rectangle 4"/>
          <p:cNvSpPr/>
          <p:nvPr/>
        </p:nvSpPr>
        <p:spPr>
          <a:xfrm>
            <a:off x="216981" y="1352589"/>
            <a:ext cx="9516433" cy="3775905"/>
          </a:xfrm>
          <a:prstGeom prst="rect">
            <a:avLst/>
          </a:prstGeom>
          <a:solidFill>
            <a:srgbClr val="FFFFEB"/>
          </a:solidFill>
        </p:spPr>
        <p:txBody>
          <a:bodyPr wrap="square">
            <a:spAutoFit/>
          </a:bodyPr>
          <a:lstStyle/>
          <a:p>
            <a:pPr marL="285739" indent="-285739" algn="thaiDist">
              <a:lnSpc>
                <a:spcPct val="120000"/>
              </a:lnSpc>
              <a:spcBef>
                <a:spcPts val="500"/>
              </a:spcBef>
              <a:buAutoNum type="arabicPeriod"/>
            </a:pPr>
            <a:r>
              <a:rPr lang="th-TH" sz="1600" b="1" dirty="0">
                <a:latin typeface="Chulabhorn Likit Text" panose="00000500000000000000" pitchFamily="50" charset="-34"/>
                <a:ea typeface="Calibri" pitchFamily="34" charset="0"/>
                <a:cs typeface="Chulabhorn Likit Text" panose="00000500000000000000" pitchFamily="50" charset="-34"/>
              </a:rPr>
              <a:t>คำนิยาม</a:t>
            </a:r>
          </a:p>
          <a:p>
            <a:pPr algn="thaiDist">
              <a:lnSpc>
                <a:spcPct val="120000"/>
              </a:lnSpc>
              <a:spcBef>
                <a:spcPts val="500"/>
              </a:spcBef>
            </a:pPr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การตรวจสอบภายใน </a:t>
            </a:r>
            <a:r>
              <a:rPr lang="th-TH" sz="12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หมายถึง กิจกรรมการให้ความเชื่อมั่นและการให้คำปรึกษาอย่างเที่ยงธรรมและเป็นอิสระ ซึ่งจัดให้มีขึ้นเพื่อเพิ่มคุณค่าและปรับปรุงการปฏิบัติงานของกองทุนพัฒนาบทบาทสตรีให้ดีขึ้นการตรวจสอบภายในจะช่วยให้การดำเนินงานของกองทุนพัฒนาบทบาทสตรี บรรลุถึงเป้าหมาย และวัตถุประสงค์ที่กำหนดไว้ด้วยการประเมินและปรับปรุงประสิทธิผลของกระบวนการบริหารความเสี่ยง การควบคุม และการกำกับดูแลอย่างเป็นระบบ </a:t>
            </a:r>
            <a:endParaRPr lang="en-US" sz="12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thaiDist">
              <a:lnSpc>
                <a:spcPct val="120000"/>
              </a:lnSpc>
            </a:pPr>
            <a:r>
              <a:rPr lang="th-TH" sz="12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</a:t>
            </a:r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มาตรฐานการปฏิบัติงานวิชาชีพการตรวจสอบภายใน</a:t>
            </a:r>
            <a:r>
              <a:rPr lang="th-TH" sz="12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คือ กรอบหรือแนวทางในการปฏิบัติงานของผู้ตรวจสอบภายใน </a:t>
            </a:r>
            <a:r>
              <a:rPr lang="th-TH" sz="12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เพื่อให้ผู้</a:t>
            </a:r>
            <a:r>
              <a:rPr lang="th-TH" sz="12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ตรวจสอบภายในมีผลการปฏิบัติงานเป็นที่น่าเชื่อถือและมีคุณภาพเป็นที่ยอมรับจากทุกฝ่ายที่</a:t>
            </a:r>
            <a:r>
              <a:rPr lang="th-TH" sz="12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เกี่ยวข้อง</a:t>
            </a:r>
            <a:endParaRPr lang="en-US" sz="12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thaiDist">
              <a:lnSpc>
                <a:spcPct val="120000"/>
              </a:lnSpc>
            </a:pPr>
            <a:r>
              <a:rPr lang="th-TH" sz="12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</a:t>
            </a:r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จริยธรรมการปฏิบัติงานตรวจสอบภายใน </a:t>
            </a:r>
            <a:r>
              <a:rPr lang="th-TH" sz="12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คือ การประพฤติตนของผู้ตรวจสอบภายในภายใต้กรอบ ความ</a:t>
            </a:r>
            <a:r>
              <a:rPr lang="th-TH" sz="12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ประพฤติที่</a:t>
            </a:r>
            <a:r>
              <a:rPr lang="th-TH" sz="12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ดี</a:t>
            </a:r>
            <a:r>
              <a:rPr lang="th-TH" sz="12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งามใน</a:t>
            </a:r>
            <a:r>
              <a:rPr lang="th-TH" sz="12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อันที่จะ</a:t>
            </a:r>
            <a:r>
              <a:rPr lang="th-TH" sz="12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นำมา</a:t>
            </a:r>
            <a:br>
              <a:rPr lang="th-TH" sz="12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ซึ่งความ</a:t>
            </a:r>
            <a:r>
              <a:rPr lang="th-TH" sz="12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เชื่อมั่นและให้คำปรึกษาอย่างเที่ยงธรรม เป็นอิสระและเปี่ยมด้วย</a:t>
            </a:r>
            <a:r>
              <a:rPr lang="th-TH" sz="12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คุณภาพ</a:t>
            </a:r>
            <a:endParaRPr lang="en-US" sz="12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thaiDist">
              <a:lnSpc>
                <a:spcPct val="120000"/>
              </a:lnSpc>
            </a:pPr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หน่วยตรวจสอบภายใน</a:t>
            </a:r>
            <a:r>
              <a:rPr lang="th-TH" sz="12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หมายถึง </a:t>
            </a: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กลุ่มตรวจสอบภายใน ของกรมการพัฒนาชุมชน </a:t>
            </a:r>
            <a:r>
              <a:rPr lang="th-TH" sz="12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ที่ปรากฏใน</a:t>
            </a:r>
            <a:r>
              <a:rPr lang="th-TH" sz="12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กฎกระทรวงแบ่ง</a:t>
            </a:r>
            <a:r>
              <a:rPr lang="th-TH" sz="12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ส่วนราชการกรมการพัฒนาชุมชน กระทรวงมหาดไทย พ.ศ. 2552</a:t>
            </a:r>
            <a:r>
              <a:rPr lang="th-TH" sz="120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ตามคำสั่งกรมการพัฒนาชุมชน ที่ </a:t>
            </a:r>
            <a:r>
              <a:rPr lang="en-US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372</a:t>
            </a: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/</a:t>
            </a:r>
            <a:r>
              <a:rPr lang="en-US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2564</a:t>
            </a: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ลงวันที่ </a:t>
            </a:r>
            <a:r>
              <a:rPr lang="en-US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16 </a:t>
            </a: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มีนาคม พ.ศ. </a:t>
            </a:r>
            <a:r>
              <a:rPr lang="en-US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2564 </a:t>
            </a:r>
            <a:r>
              <a:rPr lang="th-TH" sz="12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มีหน้าที่และความรับผิดชอบขึ้นตรงต่อคณะกรรมการบริหารกองทุนพัฒนาบทบาทสตรี เกี่ยวกับการตรวจสอบการดำเนินงานต่าง ๆ ของกองทุน จัดทำแผนการตรวจสอบประจำปีที่เป็นระบบ จัดทำรายงานผลการตรวจสอบเสนอผู้มีอำนาจ ติดตามการตรวจสอบ และปฏิบัติหน้าที่อื่น ๆ ที่เกี่ยวข้องตามที่ได้รับ</a:t>
            </a:r>
            <a:r>
              <a:rPr lang="th-TH" sz="12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มอบหมาย</a:t>
            </a:r>
            <a:endParaRPr lang="en-US" sz="12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thaiDist">
              <a:lnSpc>
                <a:spcPct val="120000"/>
              </a:lnSpc>
            </a:pPr>
            <a:r>
              <a:rPr lang="th-TH" sz="12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</a:t>
            </a:r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ผู้ตรวจสอบภายใน</a:t>
            </a:r>
            <a:r>
              <a:rPr lang="th-TH" sz="12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หมายถึง</a:t>
            </a:r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ผู้ดำรงตำแหน่งผู้ตรวจสอบภายในของกรมการพัฒนาชุมชน หรือดำรงตำแหน่งอื่นที่ทำหน้าที่</a:t>
            </a:r>
            <a:r>
              <a:rPr lang="th-TH" sz="12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เช่นเดียวกับ</a:t>
            </a:r>
            <a:br>
              <a:rPr lang="th-TH" sz="12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ผู้</a:t>
            </a: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ตรวจสอบภายใน หรือ ผู้ที่มีคำสั่งมอบหมายให้ปฏิบัติงานด้านการตรวจสอบภายในของ</a:t>
            </a:r>
            <a:r>
              <a:rPr lang="th-TH" sz="1200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กองทุนพัฒนา</a:t>
            </a: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บทบาทสตรี  </a:t>
            </a:r>
            <a:endParaRPr lang="en-US" sz="1200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thaiDist">
              <a:lnSpc>
                <a:spcPct val="120000"/>
              </a:lnSpc>
            </a:pPr>
            <a:r>
              <a:rPr lang="th-TH" sz="12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</a:t>
            </a:r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หน่วยรับตรวจ </a:t>
            </a:r>
            <a:r>
              <a:rPr lang="th-TH" sz="12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หมายถึง</a:t>
            </a:r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สำนักงานกองทุนพัฒนาบทบาทสตรี และหน่วยงานหรือคณะบุคคลที่จัดตั้งขึ้นตามข้อบังคับคณะกรรมการบริหารกองทุนพัฒนาบทบาทสตรี ว่าด้วยการบริหารกองทุนพัฒนาบทบาทสตรี พ.ศ. </a:t>
            </a:r>
            <a:r>
              <a:rPr lang="en-US" sz="120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2559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05931" y="840615"/>
            <a:ext cx="958433" cy="452063"/>
            <a:chOff x="3352800" y="3674723"/>
            <a:chExt cx="2240280" cy="1120159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0" y="3718560"/>
              <a:ext cx="944880" cy="944880"/>
            </a:xfrm>
            <a:prstGeom prst="rect">
              <a:avLst/>
            </a:prstGeom>
          </p:spPr>
        </p:pic>
        <p:pic>
          <p:nvPicPr>
            <p:cNvPr id="9" name="รูปภาพ 3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3674723"/>
              <a:ext cx="1021080" cy="1120159"/>
            </a:xfrm>
            <a:prstGeom prst="rect">
              <a:avLst/>
            </a:prstGeom>
          </p:spPr>
        </p:pic>
      </p:grpSp>
      <p:grpSp>
        <p:nvGrpSpPr>
          <p:cNvPr id="13" name="กลุ่ม 1">
            <a:extLst>
              <a:ext uri="{FF2B5EF4-FFF2-40B4-BE49-F238E27FC236}">
                <a16:creationId xmlns:a16="http://schemas.microsoft.com/office/drawing/2014/main" id="{F7A07E67-2BDF-BB3C-D7AA-1DF58D0BFD75}"/>
              </a:ext>
            </a:extLst>
          </p:cNvPr>
          <p:cNvGrpSpPr/>
          <p:nvPr/>
        </p:nvGrpSpPr>
        <p:grpSpPr>
          <a:xfrm>
            <a:off x="-23585" y="5154909"/>
            <a:ext cx="10183585" cy="694389"/>
            <a:chOff x="-23585" y="5154909"/>
            <a:chExt cx="10183585" cy="694389"/>
          </a:xfrm>
        </p:grpSpPr>
        <p:grpSp>
          <p:nvGrpSpPr>
            <p:cNvPr id="14" name="Group 47">
              <a:extLst>
                <a:ext uri="{FF2B5EF4-FFF2-40B4-BE49-F238E27FC236}">
                  <a16:creationId xmlns:a16="http://schemas.microsoft.com/office/drawing/2014/main" id="{C189F370-3109-DF6A-D7C8-264C346D8B8E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23" name="กลุ่ม 1">
                <a:extLst>
                  <a:ext uri="{FF2B5EF4-FFF2-40B4-BE49-F238E27FC236}">
                    <a16:creationId xmlns:a16="http://schemas.microsoft.com/office/drawing/2014/main" id="{82B5C2CD-3557-9281-0EEA-4D2D5DD5FC4F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25" name="กลุ่ม 7">
                  <a:extLst>
                    <a:ext uri="{FF2B5EF4-FFF2-40B4-BE49-F238E27FC236}">
                      <a16:creationId xmlns:a16="http://schemas.microsoft.com/office/drawing/2014/main" id="{F5C1EFFD-4A4A-CE34-609E-C576DDEAE4B1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29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276765FC-E3E4-B3A9-8330-824E1A07DC51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30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C11CDB44-FC16-E1B1-1EE3-B0E9204E5F43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31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998D8490-1B22-8C5D-3638-32C0345FF3C6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26" name="กลุ่ม 4">
                  <a:extLst>
                    <a:ext uri="{FF2B5EF4-FFF2-40B4-BE49-F238E27FC236}">
                      <a16:creationId xmlns:a16="http://schemas.microsoft.com/office/drawing/2014/main" id="{1163F59B-B576-B38C-8BE1-71670D62C14F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27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29FC99AB-4B5D-6D72-19A9-44BA72FCA215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28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CA21EB67-FFCA-6795-7BE3-E3EF805FF766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24" name="รูปแบบอิสระ: รูปร่าง 49">
                <a:extLst>
                  <a:ext uri="{FF2B5EF4-FFF2-40B4-BE49-F238E27FC236}">
                    <a16:creationId xmlns:a16="http://schemas.microsoft.com/office/drawing/2014/main" id="{CDE4BA85-2745-850F-FA35-C15F4160AF0E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733FE2C0-D8DB-DE70-F489-B5E2269950E8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16" name="กลุ่ม 5">
              <a:extLst>
                <a:ext uri="{FF2B5EF4-FFF2-40B4-BE49-F238E27FC236}">
                  <a16:creationId xmlns:a16="http://schemas.microsoft.com/office/drawing/2014/main" id="{16B1C15F-286C-6B7E-DD2B-677E18097CF1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17" name="Group 7">
                <a:extLst>
                  <a:ext uri="{FF2B5EF4-FFF2-40B4-BE49-F238E27FC236}">
                    <a16:creationId xmlns:a16="http://schemas.microsoft.com/office/drawing/2014/main" id="{73591BC9-6968-A985-6D34-F87623AEAA8F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35176392-5FD8-BFA7-0FCD-B2CE2CD1D4D9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D94437A0-5FE3-3ECD-5240-C94C906F8E63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0B615043-48C0-2DF5-D35A-70CAF1B7F3FE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22" name="Freeform 12">
                  <a:extLst>
                    <a:ext uri="{FF2B5EF4-FFF2-40B4-BE49-F238E27FC236}">
                      <a16:creationId xmlns:a16="http://schemas.microsoft.com/office/drawing/2014/main" id="{803E0BFC-0968-5D02-A038-CD041B568940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pic>
            <p:nvPicPr>
              <p:cNvPr id="18" name="Picture 24">
                <a:extLst>
                  <a:ext uri="{FF2B5EF4-FFF2-40B4-BE49-F238E27FC236}">
                    <a16:creationId xmlns:a16="http://schemas.microsoft.com/office/drawing/2014/main" id="{05B441DD-2796-A27C-0267-B4CE494E79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  <p:grpSp>
        <p:nvGrpSpPr>
          <p:cNvPr id="33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23581" y="301"/>
            <a:ext cx="10193050" cy="618602"/>
            <a:chOff x="-29746" y="-164554"/>
            <a:chExt cx="9173747" cy="517884"/>
          </a:xfrm>
        </p:grpSpPr>
        <p:sp>
          <p:nvSpPr>
            <p:cNvPr id="34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35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</p:grpSp>
      <p:sp>
        <p:nvSpPr>
          <p:cNvPr id="36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137194" y="0"/>
            <a:ext cx="10160000" cy="60623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10000"/>
              </a:lnSpc>
            </a:pP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5.4 การ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ทบทวนกฎบัตรการตรวจสอบภายใน กองทุนพัฒนาบทบาทสตรี </a:t>
            </a: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การปรับปรุง</a:t>
            </a: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แผนการ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ตรวจสอบระยะยาวปีงบประมาณ พ.ศ. 2565 - 2568 </a:t>
            </a: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แผนการ</a:t>
            </a: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ตรวจสอบประจำปี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งบประมาณ พ.ศ. 2567 กองทุนพัฒนาบทบาทสตรี</a:t>
            </a:r>
          </a:p>
          <a:p>
            <a:pPr>
              <a:lnSpc>
                <a:spcPct val="110000"/>
              </a:lnSpc>
            </a:pPr>
            <a:endParaRPr lang="th-TH" sz="1900" b="1" spc="-5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4535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C5E4C4-67F5-4BCD-A454-3527783F7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71477"/>
            <a:fld id="{1C0DB9A4-7C00-41BB-B303-4E91C20728DD}" type="slidenum">
              <a:rPr lang="en-US">
                <a:latin typeface="Calibri" panose="020F0502020204030204"/>
              </a:rPr>
              <a:pPr defTabSz="571477"/>
              <a:t>76</a:t>
            </a:fld>
            <a:endParaRPr lang="en-US">
              <a:latin typeface="Calibri" panose="020F0502020204030204"/>
            </a:endParaRPr>
          </a:p>
        </p:txBody>
      </p:sp>
      <p:sp>
        <p:nvSpPr>
          <p:cNvPr id="68" name="Title 1"/>
          <p:cNvSpPr txBox="1">
            <a:spLocks/>
          </p:cNvSpPr>
          <p:nvPr/>
        </p:nvSpPr>
        <p:spPr>
          <a:xfrm>
            <a:off x="1793875" y="378884"/>
            <a:ext cx="6572250" cy="1126280"/>
          </a:xfrm>
          <a:prstGeom prst="rect">
            <a:avLst/>
          </a:prstGeom>
        </p:spPr>
        <p:txBody>
          <a:bodyPr vert="horz" lIns="76200" tIns="38100" rIns="76200" bIns="38100" rtlCol="0" anchor="ctr">
            <a:normAutofit/>
          </a:bodyPr>
          <a:lstStyle>
            <a:lvl1pPr algn="l" defTabSz="91437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50" kern="1200" cap="all" baseline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1799928" algn="r">
              <a:lnSpc>
                <a:spcPct val="150000"/>
              </a:lnSpc>
            </a:pPr>
            <a:endParaRPr lang="th-TH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hulabhorn Likit Text Light๙" panose="00000400000000000000" pitchFamily="2" charset="-34"/>
              <a:cs typeface="Chulabhorn Likit Text Light๙" panose="00000400000000000000" pitchFamily="2" charset="-34"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370153" y="1475467"/>
            <a:ext cx="7422742" cy="3424014"/>
          </a:xfrm>
          <a:prstGeom prst="rect">
            <a:avLst/>
          </a:prstGeom>
          <a:solidFill>
            <a:srgbClr val="FFFFEB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pPr algn="thaiDist" defTabSz="761970" fontAlgn="base">
              <a:lnSpc>
                <a:spcPct val="130000"/>
              </a:lnSpc>
              <a:spcAft>
                <a:spcPct val="0"/>
              </a:spcAft>
            </a:pPr>
            <a:r>
              <a:rPr lang="th-TH" sz="1200" b="1" dirty="0">
                <a:latin typeface="Chulabhorn Likit Text" panose="00000500000000000000" pitchFamily="50" charset="-34"/>
                <a:ea typeface="Calibri" pitchFamily="34" charset="0"/>
                <a:cs typeface="Chulabhorn Likit Text" panose="00000500000000000000" pitchFamily="50" charset="-34"/>
              </a:rPr>
              <a:t>2. วัตถุประสงค์ของการตรวจสอบภายใน</a:t>
            </a:r>
          </a:p>
          <a:p>
            <a:pPr algn="thaiDist" defTabSz="761970" fontAlgn="base">
              <a:lnSpc>
                <a:spcPct val="130000"/>
              </a:lnSpc>
              <a:spcAft>
                <a:spcPct val="0"/>
              </a:spcAft>
            </a:pPr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วัตถุประสงค์</a:t>
            </a:r>
            <a:endParaRPr lang="en-US" sz="12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thaiDist" defTabSz="761970" eaLnBrk="0" fontAlgn="base" hangingPunct="0">
              <a:lnSpc>
                <a:spcPct val="130000"/>
              </a:lnSpc>
              <a:spcAft>
                <a:spcPct val="0"/>
              </a:spcAft>
            </a:pPr>
            <a:r>
              <a:rPr lang="en-US" sz="1200" dirty="0">
                <a:latin typeface="Chulabhorn Likit Text" panose="00000500000000000000" pitchFamily="50" charset="-34"/>
                <a:ea typeface="Calibri" pitchFamily="34" charset="0"/>
                <a:cs typeface="Chulabhorn Likit Text" panose="00000500000000000000" pitchFamily="50" charset="-34"/>
              </a:rPr>
              <a:t>      1</a:t>
            </a:r>
            <a:r>
              <a:rPr lang="th-TH" sz="1200" dirty="0">
                <a:latin typeface="Chulabhorn Likit Text" panose="00000500000000000000" pitchFamily="50" charset="-34"/>
                <a:ea typeface="Calibri" pitchFamily="34" charset="0"/>
                <a:cs typeface="Chulabhorn Likit Text" panose="00000500000000000000" pitchFamily="50" charset="-34"/>
              </a:rPr>
              <a:t>) เพื่อให้การสนับสนุนการดำเนินงานของกองทุนพัฒนาบทบาทสตรี ให้บรรลุ</a:t>
            </a:r>
            <a:r>
              <a:rPr lang="th-TH" sz="1200" dirty="0" smtClean="0">
                <a:latin typeface="Chulabhorn Likit Text" panose="00000500000000000000" pitchFamily="50" charset="-34"/>
                <a:ea typeface="Calibri" pitchFamily="34" charset="0"/>
                <a:cs typeface="Chulabhorn Likit Text" panose="00000500000000000000" pitchFamily="50" charset="-34"/>
              </a:rPr>
              <a:t>วัตถุประสงค์อย่าง</a:t>
            </a:r>
            <a:r>
              <a:rPr lang="th-TH" sz="1200" dirty="0">
                <a:latin typeface="Chulabhorn Likit Text" panose="00000500000000000000" pitchFamily="50" charset="-34"/>
                <a:ea typeface="Calibri" pitchFamily="34" charset="0"/>
                <a:cs typeface="Chulabhorn Likit Text" panose="00000500000000000000" pitchFamily="50" charset="-34"/>
              </a:rPr>
              <a:t>มีประสิทธิภาพสอดคล้องกับนโยบาย ระเบียบ ข้อบังคับ รวมทั้งกฎหมายที่เกี่ยวข้อง</a:t>
            </a:r>
            <a:endParaRPr lang="en-US" sz="12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thaiDist" defTabSz="761970" eaLnBrk="0" fontAlgn="base" hangingPunct="0">
              <a:lnSpc>
                <a:spcPct val="130000"/>
              </a:lnSpc>
              <a:spcAft>
                <a:spcPct val="0"/>
              </a:spcAft>
            </a:pPr>
            <a:r>
              <a:rPr lang="th-TH" sz="1200" dirty="0">
                <a:latin typeface="Chulabhorn Likit Text" panose="00000500000000000000" pitchFamily="50" charset="-34"/>
                <a:ea typeface="Calibri" pitchFamily="34" charset="0"/>
                <a:cs typeface="Chulabhorn Likit Text" panose="00000500000000000000" pitchFamily="50" charset="-34"/>
              </a:rPr>
              <a:t>      2) เพื่อให้มั่นใจอย่างสมเหตุสมผลได้ว่าข้อมูลของรายงาน การบริหารงาน และการดำเนินงานที่สำคัญ </a:t>
            </a:r>
            <a:r>
              <a:rPr lang="th-TH" sz="1200" dirty="0" smtClean="0">
                <a:latin typeface="Chulabhorn Likit Text" panose="00000500000000000000" pitchFamily="50" charset="-34"/>
                <a:ea typeface="Calibri" pitchFamily="34" charset="0"/>
                <a:cs typeface="Chulabhorn Likit Text" panose="00000500000000000000" pitchFamily="50" charset="-34"/>
              </a:rPr>
              <a:t>มี</a:t>
            </a:r>
            <a:r>
              <a:rPr lang="th-TH" sz="1200" dirty="0">
                <a:latin typeface="Chulabhorn Likit Text" panose="00000500000000000000" pitchFamily="50" charset="-34"/>
                <a:ea typeface="Calibri" pitchFamily="34" charset="0"/>
                <a:cs typeface="Chulabhorn Likit Text" panose="00000500000000000000" pitchFamily="50" charset="-34"/>
              </a:rPr>
              <a:t>ความถูกต้อง เชื่อถือได้ และทันเวลา โดยสอบทานและประเมินกระบวนการในการปฏิบัติงานของการควบคุมภายใน</a:t>
            </a:r>
          </a:p>
          <a:p>
            <a:pPr algn="thaiDist" defTabSz="761970" eaLnBrk="0" fontAlgn="base" hangingPunct="0">
              <a:lnSpc>
                <a:spcPct val="130000"/>
              </a:lnSpc>
              <a:spcAft>
                <a:spcPct val="0"/>
              </a:spcAft>
            </a:pPr>
            <a:r>
              <a:rPr lang="th-TH" sz="1200" dirty="0">
                <a:latin typeface="Chulabhorn Likit Text" panose="00000500000000000000" pitchFamily="50" charset="-34"/>
                <a:ea typeface="Calibri" pitchFamily="34" charset="0"/>
                <a:cs typeface="Chulabhorn Likit Text" panose="00000500000000000000" pitchFamily="50" charset="-34"/>
              </a:rPr>
              <a:t>     </a:t>
            </a:r>
            <a:r>
              <a:rPr lang="en-US" sz="12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3)</a:t>
            </a:r>
            <a:r>
              <a:rPr lang="th-TH" sz="12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เพื่อให้ข้อสังเกตข้อเสนอแนะที่เป็นประโยชน์ด้วยความเป็นอิสระและเที่ยงธรรมในกระบวนการ</a:t>
            </a:r>
          </a:p>
          <a:p>
            <a:pPr algn="thaiDist" defTabSz="761970" eaLnBrk="0" fontAlgn="base" hangingPunct="0">
              <a:lnSpc>
                <a:spcPct val="130000"/>
              </a:lnSpc>
              <a:spcAft>
                <a:spcPct val="0"/>
              </a:spcAft>
            </a:pPr>
            <a:r>
              <a:rPr lang="th-TH" sz="12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ดำเนินงาน การปฏิบัติงานของหน่วยงาน กิจกรรมต่าง ๆ และผู้ปฏิบัติงานทุกระดับให้บรรลุวัตถุประสงค์อย่างมี</a:t>
            </a:r>
          </a:p>
          <a:p>
            <a:pPr algn="thaiDist" defTabSz="761970" eaLnBrk="0" fontAlgn="base" hangingPunct="0">
              <a:lnSpc>
                <a:spcPct val="130000"/>
              </a:lnSpc>
              <a:spcAft>
                <a:spcPct val="0"/>
              </a:spcAft>
            </a:pPr>
            <a:r>
              <a:rPr lang="th-TH" sz="12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ประสิทธิภาพ สอดคล้องกับกฎหมาย กฎ ระเบียบ ข้อบังคับ นโยบาย แผนงาน รวมทั้งแนวทางปฏิบัติที่วางไว้</a:t>
            </a:r>
          </a:p>
          <a:p>
            <a:pPr algn="thaiDist" eaLnBrk="0" fontAlgn="base" hangingPunct="0">
              <a:lnSpc>
                <a:spcPct val="130000"/>
              </a:lnSpc>
              <a:spcAft>
                <a:spcPct val="0"/>
              </a:spcAft>
            </a:pPr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พันธกิจ</a:t>
            </a:r>
          </a:p>
          <a:p>
            <a:pPr algn="thaiDist" eaLnBrk="0" fontAlgn="base" hangingPunct="0">
              <a:lnSpc>
                <a:spcPct val="130000"/>
              </a:lnSpc>
              <a:spcAft>
                <a:spcPct val="0"/>
              </a:spcAft>
            </a:pPr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</a:t>
            </a:r>
            <a:r>
              <a:rPr lang="th-TH" sz="12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ฏิบัติหน้าที่ตรวจสอบภายในให้เป็นไปตามมาตรฐานการตรวจสอบภายในของส่วนราชการและพัฒนาระบบการตรวจสอบภายในให้มีมาตรฐาน เป็นที่ยอมรับขององค์กรและหน่วยงานภายนอก </a:t>
            </a:r>
            <a:r>
              <a:rPr lang="th-TH" sz="12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สนับสนุน และ</a:t>
            </a:r>
            <a:r>
              <a:rPr lang="th-TH" sz="12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ช่วยเหลือให้</a:t>
            </a:r>
            <a:r>
              <a:rPr lang="th-TH" sz="12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องค์กร</a:t>
            </a:r>
            <a:br>
              <a:rPr lang="th-TH" sz="12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0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มี</a:t>
            </a:r>
            <a:r>
              <a:rPr lang="th-TH" sz="12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ระบบการควบคุมภายในที่ดี เป็นไปตามหลักเกณฑ์กระทรวงการคลังว่าด้วยมาตรฐานและหลักเกณฑ์ปฏิบัติการตรวจสอบภายในหน่วยงานของรัฐ พ.ศ. 2561 และที่แก้ไขเพิ่มเติม</a:t>
            </a:r>
            <a:r>
              <a:rPr lang="th-TH" sz="1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endParaRPr lang="th-TH" sz="1200" dirty="0">
              <a:latin typeface="Chulabhorn Likit Text" panose="00000500000000000000" pitchFamily="50" charset="-34"/>
              <a:ea typeface="Calibri" pitchFamily="34" charset="0"/>
              <a:cs typeface="Chulabhorn Likit Text" panose="00000500000000000000" pitchFamily="50" charset="-34"/>
            </a:endParaRPr>
          </a:p>
        </p:txBody>
      </p:sp>
      <p:grpSp>
        <p:nvGrpSpPr>
          <p:cNvPr id="14" name="กลุ่ม 1">
            <a:extLst>
              <a:ext uri="{FF2B5EF4-FFF2-40B4-BE49-F238E27FC236}">
                <a16:creationId xmlns:a16="http://schemas.microsoft.com/office/drawing/2014/main" id="{F7A07E67-2BDF-BB3C-D7AA-1DF58D0BFD75}"/>
              </a:ext>
            </a:extLst>
          </p:cNvPr>
          <p:cNvGrpSpPr/>
          <p:nvPr/>
        </p:nvGrpSpPr>
        <p:grpSpPr>
          <a:xfrm>
            <a:off x="-23585" y="5154909"/>
            <a:ext cx="10183585" cy="694389"/>
            <a:chOff x="-23585" y="5154909"/>
            <a:chExt cx="10183585" cy="694389"/>
          </a:xfrm>
        </p:grpSpPr>
        <p:grpSp>
          <p:nvGrpSpPr>
            <p:cNvPr id="15" name="Group 47">
              <a:extLst>
                <a:ext uri="{FF2B5EF4-FFF2-40B4-BE49-F238E27FC236}">
                  <a16:creationId xmlns:a16="http://schemas.microsoft.com/office/drawing/2014/main" id="{C189F370-3109-DF6A-D7C8-264C346D8B8E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24" name="กลุ่ม 1">
                <a:extLst>
                  <a:ext uri="{FF2B5EF4-FFF2-40B4-BE49-F238E27FC236}">
                    <a16:creationId xmlns:a16="http://schemas.microsoft.com/office/drawing/2014/main" id="{82B5C2CD-3557-9281-0EEA-4D2D5DD5FC4F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26" name="กลุ่ม 7">
                  <a:extLst>
                    <a:ext uri="{FF2B5EF4-FFF2-40B4-BE49-F238E27FC236}">
                      <a16:creationId xmlns:a16="http://schemas.microsoft.com/office/drawing/2014/main" id="{F5C1EFFD-4A4A-CE34-609E-C576DDEAE4B1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30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276765FC-E3E4-B3A9-8330-824E1A07DC51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31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C11CDB44-FC16-E1B1-1EE3-B0E9204E5F43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32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998D8490-1B22-8C5D-3638-32C0345FF3C6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27" name="กลุ่ม 4">
                  <a:extLst>
                    <a:ext uri="{FF2B5EF4-FFF2-40B4-BE49-F238E27FC236}">
                      <a16:creationId xmlns:a16="http://schemas.microsoft.com/office/drawing/2014/main" id="{1163F59B-B576-B38C-8BE1-71670D62C14F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28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29FC99AB-4B5D-6D72-19A9-44BA72FCA215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29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CA21EB67-FFCA-6795-7BE3-E3EF805FF766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25" name="รูปแบบอิสระ: รูปร่าง 49">
                <a:extLst>
                  <a:ext uri="{FF2B5EF4-FFF2-40B4-BE49-F238E27FC236}">
                    <a16:creationId xmlns:a16="http://schemas.microsoft.com/office/drawing/2014/main" id="{CDE4BA85-2745-850F-FA35-C15F4160AF0E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733FE2C0-D8DB-DE70-F489-B5E2269950E8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17" name="กลุ่ม 5">
              <a:extLst>
                <a:ext uri="{FF2B5EF4-FFF2-40B4-BE49-F238E27FC236}">
                  <a16:creationId xmlns:a16="http://schemas.microsoft.com/office/drawing/2014/main" id="{16B1C15F-286C-6B7E-DD2B-677E18097CF1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18" name="Group 7">
                <a:extLst>
                  <a:ext uri="{FF2B5EF4-FFF2-40B4-BE49-F238E27FC236}">
                    <a16:creationId xmlns:a16="http://schemas.microsoft.com/office/drawing/2014/main" id="{73591BC9-6968-A985-6D34-F87623AEAA8F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35176392-5FD8-BFA7-0FCD-B2CE2CD1D4D9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D94437A0-5FE3-3ECD-5240-C94C906F8E63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0B615043-48C0-2DF5-D35A-70CAF1B7F3FE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23" name="Freeform 12">
                  <a:extLst>
                    <a:ext uri="{FF2B5EF4-FFF2-40B4-BE49-F238E27FC236}">
                      <a16:creationId xmlns:a16="http://schemas.microsoft.com/office/drawing/2014/main" id="{803E0BFC-0968-5D02-A038-CD041B568940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pic>
            <p:nvPicPr>
              <p:cNvPr id="19" name="Picture 24">
                <a:extLst>
                  <a:ext uri="{FF2B5EF4-FFF2-40B4-BE49-F238E27FC236}">
                    <a16:creationId xmlns:a16="http://schemas.microsoft.com/office/drawing/2014/main" id="{05B441DD-2796-A27C-0267-B4CE494E79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  <p:grpSp>
        <p:nvGrpSpPr>
          <p:cNvPr id="34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23581" y="301"/>
            <a:ext cx="10193050" cy="618602"/>
            <a:chOff x="-29746" y="-164554"/>
            <a:chExt cx="9173747" cy="517884"/>
          </a:xfrm>
        </p:grpSpPr>
        <p:sp>
          <p:nvSpPr>
            <p:cNvPr id="35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36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</p:grpSp>
      <p:sp>
        <p:nvSpPr>
          <p:cNvPr id="37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137194" y="0"/>
            <a:ext cx="10160000" cy="60623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10000"/>
              </a:lnSpc>
            </a:pP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5.4 การ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ทบทวนกฎบัตรการตรวจสอบภายใน กองทุนพัฒนาบทบาทสตรี </a:t>
            </a: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การปรับปรุง</a:t>
            </a: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แผนการ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ตรวจสอบระยะยาวปีงบประมาณ พ.ศ. 2565 - 2568 </a:t>
            </a: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แผนการ</a:t>
            </a: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ตรวจสอบประจำปี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งบประมาณ พ.ศ. 2567 กองทุนพัฒนาบทบาทสตรี</a:t>
            </a:r>
          </a:p>
          <a:p>
            <a:pPr>
              <a:lnSpc>
                <a:spcPct val="110000"/>
              </a:lnSpc>
            </a:pPr>
            <a:endParaRPr lang="th-TH" sz="1900" b="1" spc="-5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42" name="Subtitle 2"/>
          <p:cNvSpPr txBox="1">
            <a:spLocks/>
          </p:cNvSpPr>
          <p:nvPr/>
        </p:nvSpPr>
        <p:spPr>
          <a:xfrm>
            <a:off x="1352993" y="837601"/>
            <a:ext cx="7439902" cy="6418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lIns="89406" tIns="44703" rIns="89406" bIns="44703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Dillenia News" panose="02020603050405020304" pitchFamily="18" charset="-34"/>
                <a:ea typeface="+mn-ea"/>
                <a:cs typeface="Dillenia News" panose="02020603050405020304" pitchFamily="18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Dillenia News" panose="02020603050405020304" pitchFamily="18" charset="-34"/>
                <a:ea typeface="+mn-ea"/>
                <a:cs typeface="Dillenia News" panose="02020603050405020304" pitchFamily="18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Dillenia News" panose="02020603050405020304" pitchFamily="18" charset="-34"/>
                <a:ea typeface="+mn-ea"/>
                <a:cs typeface="Dillenia News" panose="02020603050405020304" pitchFamily="18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Dillenia News" panose="02020603050405020304" pitchFamily="18" charset="-34"/>
                <a:ea typeface="+mn-ea"/>
                <a:cs typeface="Dillenia News" panose="02020603050405020304" pitchFamily="18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Dillenia News" panose="02020603050405020304" pitchFamily="18" charset="-34"/>
                <a:ea typeface="+mn-ea"/>
                <a:cs typeface="Dillenia News" panose="02020603050405020304" pitchFamily="18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lnSpc>
                <a:spcPct val="150000"/>
              </a:lnSpc>
              <a:spcBef>
                <a:spcPct val="0"/>
              </a:spcBef>
              <a:buNone/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ea typeface="Tahoma" panose="020B0604030504040204" pitchFamily="34" charset="0"/>
                <a:cs typeface="Chulabhorn Likit Text" panose="00000500000000000000" pitchFamily="50" charset="-34"/>
              </a:rPr>
              <a:t>กฎบัตรการตรวจสอบภายใน กองทุนพัฒนาบทบาทสตรี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454858" y="920565"/>
            <a:ext cx="958433" cy="452063"/>
            <a:chOff x="3352800" y="3674723"/>
            <a:chExt cx="2240280" cy="1120159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0" y="3718560"/>
              <a:ext cx="944880" cy="944880"/>
            </a:xfrm>
            <a:prstGeom prst="rect">
              <a:avLst/>
            </a:prstGeom>
          </p:spPr>
        </p:pic>
        <p:pic>
          <p:nvPicPr>
            <p:cNvPr id="45" name="รูปภาพ 3"/>
            <p:cNvPicPr>
              <a:picLocks noChangeAspect="1"/>
            </p:cNvPicPr>
            <p:nvPr/>
          </p:nvPicPr>
          <p:blipFill>
            <a:blip r:embed="rId9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3674723"/>
              <a:ext cx="1021080" cy="11201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677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B9A4-7C00-41BB-B303-4E91C20728DD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352993" y="1457163"/>
            <a:ext cx="7439901" cy="1923604"/>
          </a:xfrm>
          <a:prstGeom prst="rect">
            <a:avLst/>
          </a:prstGeom>
          <a:solidFill>
            <a:srgbClr val="FFFFEB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pPr marL="119995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tabLst>
                <a:tab pos="380985" algn="l"/>
              </a:tabLst>
            </a:pPr>
            <a:r>
              <a:rPr lang="th-TH" sz="1250" b="1" dirty="0">
                <a:latin typeface="Chulabhorn Likit Text" panose="00000500000000000000" pitchFamily="50" charset="-34"/>
                <a:ea typeface="Calibri" pitchFamily="34" charset="0"/>
                <a:cs typeface="Chulabhorn Likit Text" panose="00000500000000000000" pitchFamily="50" charset="-34"/>
              </a:rPr>
              <a:t>3. </a:t>
            </a:r>
            <a:r>
              <a:rPr lang="th-TH" sz="125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การปฏิบัติตามหลักเกณฑ์กระทรวงการคลัง</a:t>
            </a:r>
          </a:p>
          <a:p>
            <a:pPr algn="thaiDist">
              <a:lnSpc>
                <a:spcPct val="120000"/>
              </a:lnSpc>
            </a:pPr>
            <a:r>
              <a:rPr lang="th-TH" sz="125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</a:t>
            </a:r>
            <a:r>
              <a:rPr lang="th-TH" sz="12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การปฏิบัติงานตรวจสอบภายในของกลุ่มตรวจสอบภายใน ถือปฏิบัติตามหลักเกณฑ์กระทรวงการคลัง</a:t>
            </a:r>
            <a:br>
              <a:rPr lang="th-TH" sz="12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ว่าด้วยมาตรฐานและหลักเกณฑ์ปฏิบัติการตรวจสอบภายในหน่วยงานของรัฐ พ.ศ. 2561 และที่แก้ไขเพิ่มเติม </a:t>
            </a:r>
            <a:r>
              <a:rPr lang="th-TH" sz="125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25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5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ซึ่ง</a:t>
            </a:r>
            <a:r>
              <a:rPr lang="th-TH" sz="12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ประกอบด้วย</a:t>
            </a:r>
            <a:endParaRPr lang="en-US" sz="125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thaiDist">
              <a:lnSpc>
                <a:spcPct val="120000"/>
              </a:lnSpc>
            </a:pPr>
            <a:r>
              <a:rPr lang="th-TH" sz="12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1) มาตรฐานการตรวจสอบภายในสำหรับหน่วยงานของรัฐ</a:t>
            </a:r>
            <a:endParaRPr lang="en-US" sz="125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thaiDist">
              <a:lnSpc>
                <a:spcPct val="120000"/>
              </a:lnSpc>
            </a:pPr>
            <a:r>
              <a:rPr lang="th-TH" sz="12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2) หลักเกณฑ์ปฏิบัติการตรวจสอบภายในหน่วยงานของรัฐ</a:t>
            </a:r>
            <a:endParaRPr lang="en-US" sz="125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thaiDist">
              <a:lnSpc>
                <a:spcPct val="120000"/>
              </a:lnSpc>
            </a:pPr>
            <a:r>
              <a:rPr lang="th-TH" sz="12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</a:t>
            </a:r>
            <a:r>
              <a:rPr lang="en-US" sz="12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3</a:t>
            </a:r>
            <a:r>
              <a:rPr lang="th-TH" sz="12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) จรรยาบรรณการตรวจสอบภายในสำหรับหน่วยงานของรัฐ</a:t>
            </a:r>
            <a:endParaRPr lang="en-US" sz="125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thaiDist">
              <a:lnSpc>
                <a:spcPct val="120000"/>
              </a:lnSpc>
            </a:pPr>
            <a:r>
              <a:rPr lang="th-TH" sz="12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4) คู่มือหรือแนวปฏิบัติเกี่ยวกับการตรวจสอบภายในที่กรมบัญชีกลางกำหนด           </a:t>
            </a:r>
            <a:endParaRPr lang="en-US" sz="125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52993" y="3384384"/>
            <a:ext cx="7439901" cy="1708160"/>
          </a:xfrm>
          <a:prstGeom prst="rect">
            <a:avLst/>
          </a:prstGeom>
          <a:solidFill>
            <a:srgbClr val="FFFFEB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th-TH" sz="1250" b="1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</a:t>
            </a:r>
            <a:r>
              <a:rPr lang="th-TH" sz="125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4. อำนาจหน้าที่</a:t>
            </a:r>
          </a:p>
          <a:p>
            <a:pPr indent="380985" algn="thaiDist" defTabSz="761970" eaLnBrk="0" fontAlgn="base" hangingPunct="0">
              <a:lnSpc>
                <a:spcPct val="120000"/>
              </a:lnSpc>
              <a:tabLst>
                <a:tab pos="375693" algn="l"/>
              </a:tabLst>
            </a:pPr>
            <a:r>
              <a:rPr lang="th-TH" sz="1250" dirty="0">
                <a:latin typeface="Chulabhorn Likit Text" panose="00000500000000000000" pitchFamily="50" charset="-34"/>
                <a:ea typeface="Calibri" pitchFamily="34" charset="0"/>
                <a:cs typeface="Chulabhorn Likit Text" panose="00000500000000000000" pitchFamily="50" charset="-34"/>
              </a:rPr>
              <a:t>1) มีหน้าที่ในการปฏิบัติงานตรวจสอบการดำเนินงานของกองทุนพัฒนาบทบาทสตรี อย่างเป็นอิสระ และเที่ยงธรรม ตามมาตรฐานการตรวจสอบภายใน และจริยธรรมการปฏิบัติงานตรวจสอบภายในของส่วนราชการ ระเบียบกระทรวงการคลังว่าด้วยการตรวจสอบภายในของส่วนราชการ พ.ศ. 2551 และหลักเกณฑ์กระทรวงการคลังว่าด้วยมาตรฐานและหลักเกณฑ์ปฏิบัติการตรวจสอบภายในหน่วยงานของรัฐ </a:t>
            </a:r>
            <a:endParaRPr lang="en-US" sz="125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indent="380985" algn="thaiDist" defTabSz="761970" eaLnBrk="0" fontAlgn="base" hangingPunct="0">
              <a:lnSpc>
                <a:spcPct val="120000"/>
              </a:lnSpc>
              <a:tabLst>
                <a:tab pos="375693" algn="l"/>
              </a:tabLst>
            </a:pPr>
            <a:r>
              <a:rPr lang="en-US" sz="1250" dirty="0">
                <a:latin typeface="Chulabhorn Likit Text" panose="00000500000000000000" pitchFamily="50" charset="-34"/>
                <a:ea typeface="Calibri" pitchFamily="34" charset="0"/>
                <a:cs typeface="Chulabhorn Likit Text" panose="00000500000000000000" pitchFamily="50" charset="-34"/>
              </a:rPr>
              <a:t>2</a:t>
            </a:r>
            <a:r>
              <a:rPr lang="th-TH" sz="1250" dirty="0">
                <a:latin typeface="Chulabhorn Likit Text" panose="00000500000000000000" pitchFamily="50" charset="-34"/>
                <a:ea typeface="Calibri" pitchFamily="34" charset="0"/>
                <a:cs typeface="Chulabhorn Likit Text" panose="00000500000000000000" pitchFamily="50" charset="-34"/>
              </a:rPr>
              <a:t>) มีสิทธิในการเข้าถึงบุคคล ข้อมูล เอกสารหลักฐาน และทรัพย์สิน การดำเนินกิจกรรมต่าง ๆ รวมถึงการสอบถาม การสังเกตการณ์ และการขอคำชี้แจงจากเจ้าหน้าที่ที่เกี่ยวข้องกับการปฏิบัติงานตรวจสอบ </a:t>
            </a:r>
            <a:endParaRPr lang="en-US" sz="125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15" name="กลุ่ม 1">
            <a:extLst>
              <a:ext uri="{FF2B5EF4-FFF2-40B4-BE49-F238E27FC236}">
                <a16:creationId xmlns:a16="http://schemas.microsoft.com/office/drawing/2014/main" id="{F7A07E67-2BDF-BB3C-D7AA-1DF58D0BFD75}"/>
              </a:ext>
            </a:extLst>
          </p:cNvPr>
          <p:cNvGrpSpPr/>
          <p:nvPr/>
        </p:nvGrpSpPr>
        <p:grpSpPr>
          <a:xfrm>
            <a:off x="-23585" y="5154909"/>
            <a:ext cx="10183585" cy="694389"/>
            <a:chOff x="-23585" y="5154909"/>
            <a:chExt cx="10183585" cy="694389"/>
          </a:xfrm>
        </p:grpSpPr>
        <p:grpSp>
          <p:nvGrpSpPr>
            <p:cNvPr id="16" name="Group 47">
              <a:extLst>
                <a:ext uri="{FF2B5EF4-FFF2-40B4-BE49-F238E27FC236}">
                  <a16:creationId xmlns:a16="http://schemas.microsoft.com/office/drawing/2014/main" id="{C189F370-3109-DF6A-D7C8-264C346D8B8E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25" name="กลุ่ม 1">
                <a:extLst>
                  <a:ext uri="{FF2B5EF4-FFF2-40B4-BE49-F238E27FC236}">
                    <a16:creationId xmlns:a16="http://schemas.microsoft.com/office/drawing/2014/main" id="{82B5C2CD-3557-9281-0EEA-4D2D5DD5FC4F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27" name="กลุ่ม 7">
                  <a:extLst>
                    <a:ext uri="{FF2B5EF4-FFF2-40B4-BE49-F238E27FC236}">
                      <a16:creationId xmlns:a16="http://schemas.microsoft.com/office/drawing/2014/main" id="{F5C1EFFD-4A4A-CE34-609E-C576DDEAE4B1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31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276765FC-E3E4-B3A9-8330-824E1A07DC51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32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C11CDB44-FC16-E1B1-1EE3-B0E9204E5F43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33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998D8490-1B22-8C5D-3638-32C0345FF3C6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28" name="กลุ่ม 4">
                  <a:extLst>
                    <a:ext uri="{FF2B5EF4-FFF2-40B4-BE49-F238E27FC236}">
                      <a16:creationId xmlns:a16="http://schemas.microsoft.com/office/drawing/2014/main" id="{1163F59B-B576-B38C-8BE1-71670D62C14F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29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29FC99AB-4B5D-6D72-19A9-44BA72FCA215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30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CA21EB67-FFCA-6795-7BE3-E3EF805FF766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26" name="รูปแบบอิสระ: รูปร่าง 49">
                <a:extLst>
                  <a:ext uri="{FF2B5EF4-FFF2-40B4-BE49-F238E27FC236}">
                    <a16:creationId xmlns:a16="http://schemas.microsoft.com/office/drawing/2014/main" id="{CDE4BA85-2745-850F-FA35-C15F4160AF0E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17" name="TextBox 7">
              <a:extLst>
                <a:ext uri="{FF2B5EF4-FFF2-40B4-BE49-F238E27FC236}">
                  <a16:creationId xmlns:a16="http://schemas.microsoft.com/office/drawing/2014/main" id="{733FE2C0-D8DB-DE70-F489-B5E2269950E8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18" name="กลุ่ม 5">
              <a:extLst>
                <a:ext uri="{FF2B5EF4-FFF2-40B4-BE49-F238E27FC236}">
                  <a16:creationId xmlns:a16="http://schemas.microsoft.com/office/drawing/2014/main" id="{16B1C15F-286C-6B7E-DD2B-677E18097CF1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19" name="Group 7">
                <a:extLst>
                  <a:ext uri="{FF2B5EF4-FFF2-40B4-BE49-F238E27FC236}">
                    <a16:creationId xmlns:a16="http://schemas.microsoft.com/office/drawing/2014/main" id="{73591BC9-6968-A985-6D34-F87623AEAA8F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35176392-5FD8-BFA7-0FCD-B2CE2CD1D4D9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D94437A0-5FE3-3ECD-5240-C94C906F8E63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0B615043-48C0-2DF5-D35A-70CAF1B7F3FE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24" name="Freeform 12">
                  <a:extLst>
                    <a:ext uri="{FF2B5EF4-FFF2-40B4-BE49-F238E27FC236}">
                      <a16:creationId xmlns:a16="http://schemas.microsoft.com/office/drawing/2014/main" id="{803E0BFC-0968-5D02-A038-CD041B568940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pic>
            <p:nvPicPr>
              <p:cNvPr id="20" name="Picture 24">
                <a:extLst>
                  <a:ext uri="{FF2B5EF4-FFF2-40B4-BE49-F238E27FC236}">
                    <a16:creationId xmlns:a16="http://schemas.microsoft.com/office/drawing/2014/main" id="{05B441DD-2796-A27C-0267-B4CE494E79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  <p:grpSp>
        <p:nvGrpSpPr>
          <p:cNvPr id="35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23581" y="301"/>
            <a:ext cx="10193050" cy="618602"/>
            <a:chOff x="-29746" y="-164554"/>
            <a:chExt cx="9173747" cy="517884"/>
          </a:xfrm>
        </p:grpSpPr>
        <p:sp>
          <p:nvSpPr>
            <p:cNvPr id="36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37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</p:grpSp>
      <p:sp>
        <p:nvSpPr>
          <p:cNvPr id="38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137194" y="0"/>
            <a:ext cx="10160000" cy="60623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10000"/>
              </a:lnSpc>
            </a:pP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5.4 การ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ทบทวนกฎบัตรการตรวจสอบภายใน กองทุนพัฒนาบทบาทสตรี </a:t>
            </a: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การปรับปรุง</a:t>
            </a: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แผนการ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ตรวจสอบระยะยาวปีงบประมาณ พ.ศ. 2565 - 2568 </a:t>
            </a: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แผนการ</a:t>
            </a: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ตรวจสอบประจำปี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งบประมาณ พ.ศ. 2567 กองทุนพัฒนาบทบาทสตรี</a:t>
            </a:r>
          </a:p>
          <a:p>
            <a:pPr>
              <a:lnSpc>
                <a:spcPct val="110000"/>
              </a:lnSpc>
            </a:pPr>
            <a:endParaRPr lang="th-TH" sz="1900" b="1" spc="-5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9" name="Subtitle 2"/>
          <p:cNvSpPr txBox="1">
            <a:spLocks/>
          </p:cNvSpPr>
          <p:nvPr/>
        </p:nvSpPr>
        <p:spPr>
          <a:xfrm>
            <a:off x="1352993" y="837601"/>
            <a:ext cx="7439902" cy="6418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lIns="89406" tIns="44703" rIns="89406" bIns="44703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Dillenia News" panose="02020603050405020304" pitchFamily="18" charset="-34"/>
                <a:ea typeface="+mn-ea"/>
                <a:cs typeface="Dillenia News" panose="02020603050405020304" pitchFamily="18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Dillenia News" panose="02020603050405020304" pitchFamily="18" charset="-34"/>
                <a:ea typeface="+mn-ea"/>
                <a:cs typeface="Dillenia News" panose="02020603050405020304" pitchFamily="18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Dillenia News" panose="02020603050405020304" pitchFamily="18" charset="-34"/>
                <a:ea typeface="+mn-ea"/>
                <a:cs typeface="Dillenia News" panose="02020603050405020304" pitchFamily="18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Dillenia News" panose="02020603050405020304" pitchFamily="18" charset="-34"/>
                <a:ea typeface="+mn-ea"/>
                <a:cs typeface="Dillenia News" panose="02020603050405020304" pitchFamily="18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Dillenia News" panose="02020603050405020304" pitchFamily="18" charset="-34"/>
                <a:ea typeface="+mn-ea"/>
                <a:cs typeface="Dillenia News" panose="02020603050405020304" pitchFamily="18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lnSpc>
                <a:spcPct val="150000"/>
              </a:lnSpc>
              <a:spcBef>
                <a:spcPct val="0"/>
              </a:spcBef>
              <a:buNone/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ea typeface="Tahoma" panose="020B0604030504040204" pitchFamily="34" charset="0"/>
                <a:cs typeface="Chulabhorn Likit Text" panose="00000500000000000000" pitchFamily="50" charset="-34"/>
              </a:rPr>
              <a:t>กฎบัตรการตรวจสอบภายใน กองทุนพัฒนาบทบาทสตรี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1454858" y="920565"/>
            <a:ext cx="958433" cy="452063"/>
            <a:chOff x="3352800" y="3674723"/>
            <a:chExt cx="2240280" cy="1120159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0" y="3718560"/>
              <a:ext cx="944880" cy="944880"/>
            </a:xfrm>
            <a:prstGeom prst="rect">
              <a:avLst/>
            </a:prstGeom>
          </p:spPr>
        </p:pic>
        <p:pic>
          <p:nvPicPr>
            <p:cNvPr id="42" name="รูปภาพ 3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3674723"/>
              <a:ext cx="1021080" cy="11201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559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B9A4-7C00-41BB-B303-4E91C20728DD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52993" y="1422483"/>
            <a:ext cx="7439902" cy="1300997"/>
          </a:xfrm>
          <a:prstGeom prst="rect">
            <a:avLst/>
          </a:prstGeom>
          <a:solidFill>
            <a:srgbClr val="FFFFEB"/>
          </a:solidFill>
        </p:spPr>
        <p:txBody>
          <a:bodyPr wrap="square">
            <a:spAutoFit/>
          </a:bodyPr>
          <a:lstStyle/>
          <a:p>
            <a:pPr indent="380985" algn="thaiDist" defTabSz="76197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tabLst>
                <a:tab pos="375693" algn="l"/>
              </a:tabLst>
            </a:pPr>
            <a:r>
              <a:rPr lang="th-TH" sz="1250" dirty="0">
                <a:latin typeface="Chulabhorn Likit Text" panose="00000500000000000000" pitchFamily="50" charset="-34"/>
                <a:ea typeface="Calibri" pitchFamily="34" charset="0"/>
                <a:cs typeface="Chulabhorn Likit Text" panose="00000500000000000000" pitchFamily="50" charset="-34"/>
              </a:rPr>
              <a:t>3) มีความเป็นอิสระในการปฏิบัติงาน การรายงาน การเสนอความเห็นในการตรวจสอบโดยปราศจากการแทรกแซงของบุคคลใด ๆ </a:t>
            </a:r>
          </a:p>
          <a:p>
            <a:pPr indent="380985" algn="thaiDist" defTabSz="76197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tabLst>
                <a:tab pos="375693" algn="l"/>
              </a:tabLst>
            </a:pPr>
            <a:r>
              <a:rPr lang="th-TH" sz="1250" dirty="0">
                <a:latin typeface="Chulabhorn Likit Text" panose="00000500000000000000" pitchFamily="50" charset="-34"/>
                <a:ea typeface="Calibri" pitchFamily="34" charset="0"/>
                <a:cs typeface="Chulabhorn Likit Text" panose="00000500000000000000" pitchFamily="50" charset="-34"/>
              </a:rPr>
              <a:t>4) ไม่มีอำนาจในการกำหนดนโยบาย วิธีการปฏิบัติงาน และการจัดวางหรือแก้ไขระบบการควบคุมภายใน </a:t>
            </a:r>
            <a:r>
              <a:rPr lang="th-TH" sz="1250" dirty="0" smtClean="0">
                <a:latin typeface="Chulabhorn Likit Text" panose="00000500000000000000" pitchFamily="50" charset="-34"/>
                <a:ea typeface="Calibri" pitchFamily="34" charset="0"/>
                <a:cs typeface="Chulabhorn Likit Text" panose="00000500000000000000" pitchFamily="50" charset="-34"/>
              </a:rPr>
              <a:t/>
            </a:r>
            <a:br>
              <a:rPr lang="th-TH" sz="1250" dirty="0" smtClean="0">
                <a:latin typeface="Chulabhorn Likit Text" panose="00000500000000000000" pitchFamily="50" charset="-34"/>
                <a:ea typeface="Calibri" pitchFamily="34" charset="0"/>
                <a:cs typeface="Chulabhorn Likit Text" panose="00000500000000000000" pitchFamily="50" charset="-34"/>
              </a:rPr>
            </a:br>
            <a:r>
              <a:rPr lang="th-TH" sz="1250" dirty="0" smtClean="0">
                <a:latin typeface="Chulabhorn Likit Text" panose="00000500000000000000" pitchFamily="50" charset="-34"/>
                <a:ea typeface="Calibri" pitchFamily="34" charset="0"/>
                <a:cs typeface="Chulabhorn Likit Text" panose="00000500000000000000" pitchFamily="50" charset="-34"/>
              </a:rPr>
              <a:t>ซึ่ง</a:t>
            </a:r>
            <a:r>
              <a:rPr lang="th-TH" sz="1250" dirty="0">
                <a:latin typeface="Chulabhorn Likit Text" panose="00000500000000000000" pitchFamily="50" charset="-34"/>
                <a:ea typeface="Calibri" pitchFamily="34" charset="0"/>
                <a:cs typeface="Chulabhorn Likit Text" panose="00000500000000000000" pitchFamily="50" charset="-34"/>
              </a:rPr>
              <a:t>หน้าที่ดังกล่าวอยู่ในความรับผิดชอบของคณะกรรมการบริหารกองทุนพัฒนาบทบาทสตรีและสำนักงานกองทุนพัฒนาบทบาทสตรี ผู้ตรวจสอบภายในมีหน้าที่เป็นผู้ประเมินและให้คำแนะนำปรึกษา</a:t>
            </a:r>
            <a:endParaRPr lang="th-TH" sz="125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52993" y="2716811"/>
            <a:ext cx="7439902" cy="2607765"/>
          </a:xfrm>
          <a:prstGeom prst="rect">
            <a:avLst/>
          </a:prstGeom>
          <a:solidFill>
            <a:srgbClr val="FFFFEB"/>
          </a:solidFill>
        </p:spPr>
        <p:txBody>
          <a:bodyPr wrap="square">
            <a:spAutoFit/>
          </a:bodyPr>
          <a:lstStyle/>
          <a:p>
            <a:pPr marL="119995" algn="thaiDist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tabLst>
                <a:tab pos="380985" algn="l"/>
              </a:tabLst>
            </a:pPr>
            <a:r>
              <a:rPr lang="th-TH" sz="1333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 ความเป็นอิสระและเที่ยงธรรม</a:t>
            </a:r>
          </a:p>
          <a:p>
            <a:pPr marL="119995" algn="thaiDist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tabLst>
                <a:tab pos="380985" algn="l"/>
              </a:tabLst>
            </a:pPr>
            <a:r>
              <a:rPr lang="th-TH" sz="1333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</a:t>
            </a:r>
            <a:r>
              <a:rPr lang="th-TH" sz="1333" spc="-2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กลุ่มตรวจสอบภายใน มีสายการบังคับบัญชาขึ้นตรงต่อคณะกรรมการบริหารกองทุนพัฒนาบทบาทสตรี </a:t>
            </a:r>
            <a:r>
              <a:rPr lang="th-TH" sz="13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โดยมีผู้อำนวยการกลุ่มตรวจสอบภายใน กรมการพัฒนาชุมชน เป็นผู้เสนอกฎบัตรการตรวจสอบภายใน แผนการตรวจสอบภายในประจำปี และรายงานผลการปฏิบัติงานตรวจสอบภายในโดยตรงต่อ</a:t>
            </a:r>
            <a:r>
              <a:rPr lang="th-TH" sz="1333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ประธาน</a:t>
            </a:r>
            <a:br>
              <a:rPr lang="th-TH" sz="1333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333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คณะกรรมการ</a:t>
            </a:r>
            <a:r>
              <a:rPr lang="th-TH" sz="13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บริหารกองทุนพัฒนาบทบาทสตรี ซึ่งการการปฏิบัติงานงานตรวจสอบภายในจะต้องเป็นอิสระปราศจากการแทรกแซง และไม่ถูกจำกัดสิทธิในการเข้าถึงตามหน้าที่ความรับผิดชอบ ซึ่งจำเป็นต่อการปฏิบัติหน้าที่ได้อย่างมีประสิทธิผล </a:t>
            </a:r>
            <a:endParaRPr lang="en-US" sz="1333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thaiDist">
              <a:lnSpc>
                <a:spcPct val="120000"/>
              </a:lnSpc>
            </a:pPr>
            <a:r>
              <a:rPr lang="th-TH" sz="13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</a:t>
            </a:r>
            <a:r>
              <a:rPr lang="th-TH" sz="1333" spc="-3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ผู้ตรวจสอบภายในจะต้องเป็นผู้ที่มีความเที่ยงธรรม ซื่อสัตย์ สุจริตและคุณธรรม</a:t>
            </a:r>
            <a:r>
              <a:rPr lang="th-TH" sz="1333" spc="-3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จริยธรรมไม่</a:t>
            </a:r>
            <a:r>
              <a:rPr lang="th-TH" sz="1333" spc="-3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มีความเอนเอียง</a:t>
            </a:r>
            <a:r>
              <a:rPr lang="th-TH" sz="13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ไปทางใดทางหนึ่ง มีใจเป็นกลาง ปราศจากความลำเอียง ไม่มีอคติ และไม่</a:t>
            </a:r>
            <a:r>
              <a:rPr lang="th-TH" sz="1333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ใช้ความรู้สึก</a:t>
            </a:r>
            <a:r>
              <a:rPr lang="th-TH" sz="13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ส่วนตัว หรือไม่อยู่ภายใต้การชักนำจากผู้อื่น </a:t>
            </a:r>
            <a:r>
              <a:rPr lang="th-TH" sz="1333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</a:p>
        </p:txBody>
      </p:sp>
      <p:grpSp>
        <p:nvGrpSpPr>
          <p:cNvPr id="14" name="กลุ่ม 1">
            <a:extLst>
              <a:ext uri="{FF2B5EF4-FFF2-40B4-BE49-F238E27FC236}">
                <a16:creationId xmlns:a16="http://schemas.microsoft.com/office/drawing/2014/main" id="{F7A07E67-2BDF-BB3C-D7AA-1DF58D0BFD75}"/>
              </a:ext>
            </a:extLst>
          </p:cNvPr>
          <p:cNvGrpSpPr/>
          <p:nvPr/>
        </p:nvGrpSpPr>
        <p:grpSpPr>
          <a:xfrm>
            <a:off x="-23585" y="5154909"/>
            <a:ext cx="10183585" cy="694389"/>
            <a:chOff x="-23585" y="5154909"/>
            <a:chExt cx="10183585" cy="694389"/>
          </a:xfrm>
        </p:grpSpPr>
        <p:grpSp>
          <p:nvGrpSpPr>
            <p:cNvPr id="15" name="Group 47">
              <a:extLst>
                <a:ext uri="{FF2B5EF4-FFF2-40B4-BE49-F238E27FC236}">
                  <a16:creationId xmlns:a16="http://schemas.microsoft.com/office/drawing/2014/main" id="{C189F370-3109-DF6A-D7C8-264C346D8B8E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24" name="กลุ่ม 1">
                <a:extLst>
                  <a:ext uri="{FF2B5EF4-FFF2-40B4-BE49-F238E27FC236}">
                    <a16:creationId xmlns:a16="http://schemas.microsoft.com/office/drawing/2014/main" id="{82B5C2CD-3557-9281-0EEA-4D2D5DD5FC4F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26" name="กลุ่ม 7">
                  <a:extLst>
                    <a:ext uri="{FF2B5EF4-FFF2-40B4-BE49-F238E27FC236}">
                      <a16:creationId xmlns:a16="http://schemas.microsoft.com/office/drawing/2014/main" id="{F5C1EFFD-4A4A-CE34-609E-C576DDEAE4B1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30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276765FC-E3E4-B3A9-8330-824E1A07DC51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31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C11CDB44-FC16-E1B1-1EE3-B0E9204E5F43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32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998D8490-1B22-8C5D-3638-32C0345FF3C6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27" name="กลุ่ม 4">
                  <a:extLst>
                    <a:ext uri="{FF2B5EF4-FFF2-40B4-BE49-F238E27FC236}">
                      <a16:creationId xmlns:a16="http://schemas.microsoft.com/office/drawing/2014/main" id="{1163F59B-B576-B38C-8BE1-71670D62C14F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28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29FC99AB-4B5D-6D72-19A9-44BA72FCA215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29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CA21EB67-FFCA-6795-7BE3-E3EF805FF766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25" name="รูปแบบอิสระ: รูปร่าง 49">
                <a:extLst>
                  <a:ext uri="{FF2B5EF4-FFF2-40B4-BE49-F238E27FC236}">
                    <a16:creationId xmlns:a16="http://schemas.microsoft.com/office/drawing/2014/main" id="{CDE4BA85-2745-850F-FA35-C15F4160AF0E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733FE2C0-D8DB-DE70-F489-B5E2269950E8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17" name="กลุ่ม 5">
              <a:extLst>
                <a:ext uri="{FF2B5EF4-FFF2-40B4-BE49-F238E27FC236}">
                  <a16:creationId xmlns:a16="http://schemas.microsoft.com/office/drawing/2014/main" id="{16B1C15F-286C-6B7E-DD2B-677E18097CF1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18" name="Group 7">
                <a:extLst>
                  <a:ext uri="{FF2B5EF4-FFF2-40B4-BE49-F238E27FC236}">
                    <a16:creationId xmlns:a16="http://schemas.microsoft.com/office/drawing/2014/main" id="{73591BC9-6968-A985-6D34-F87623AEAA8F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35176392-5FD8-BFA7-0FCD-B2CE2CD1D4D9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D94437A0-5FE3-3ECD-5240-C94C906F8E63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0B615043-48C0-2DF5-D35A-70CAF1B7F3FE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23" name="Freeform 12">
                  <a:extLst>
                    <a:ext uri="{FF2B5EF4-FFF2-40B4-BE49-F238E27FC236}">
                      <a16:creationId xmlns:a16="http://schemas.microsoft.com/office/drawing/2014/main" id="{803E0BFC-0968-5D02-A038-CD041B568940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pic>
            <p:nvPicPr>
              <p:cNvPr id="19" name="Picture 24">
                <a:extLst>
                  <a:ext uri="{FF2B5EF4-FFF2-40B4-BE49-F238E27FC236}">
                    <a16:creationId xmlns:a16="http://schemas.microsoft.com/office/drawing/2014/main" id="{05B441DD-2796-A27C-0267-B4CE494E79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  <p:grpSp>
        <p:nvGrpSpPr>
          <p:cNvPr id="34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23581" y="301"/>
            <a:ext cx="10193050" cy="618602"/>
            <a:chOff x="-29746" y="-164554"/>
            <a:chExt cx="9173747" cy="517884"/>
          </a:xfrm>
        </p:grpSpPr>
        <p:sp>
          <p:nvSpPr>
            <p:cNvPr id="35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36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</p:grpSp>
      <p:sp>
        <p:nvSpPr>
          <p:cNvPr id="37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137194" y="0"/>
            <a:ext cx="10160000" cy="60623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10000"/>
              </a:lnSpc>
            </a:pP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5.4 การ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ทบทวนกฎบัตรการตรวจสอบภายใน กองทุนพัฒนาบทบาทสตรี </a:t>
            </a: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การปรับปรุง</a:t>
            </a: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แผนการ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ตรวจสอบระยะยาวปีงบประมาณ พ.ศ. 2565 - 2568 </a:t>
            </a: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แผนการ</a:t>
            </a: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ตรวจสอบประจำปี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งบประมาณ พ.ศ. 2567 กองทุนพัฒนาบทบาทสตรี</a:t>
            </a:r>
          </a:p>
          <a:p>
            <a:pPr>
              <a:lnSpc>
                <a:spcPct val="110000"/>
              </a:lnSpc>
            </a:pPr>
            <a:endParaRPr lang="th-TH" sz="1900" b="1" spc="-5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8" name="Subtitle 2"/>
          <p:cNvSpPr txBox="1">
            <a:spLocks/>
          </p:cNvSpPr>
          <p:nvPr/>
        </p:nvSpPr>
        <p:spPr>
          <a:xfrm>
            <a:off x="1352993" y="786801"/>
            <a:ext cx="7439902" cy="6418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lIns="89406" tIns="44703" rIns="89406" bIns="44703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Dillenia News" panose="02020603050405020304" pitchFamily="18" charset="-34"/>
                <a:ea typeface="+mn-ea"/>
                <a:cs typeface="Dillenia News" panose="02020603050405020304" pitchFamily="18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Dillenia News" panose="02020603050405020304" pitchFamily="18" charset="-34"/>
                <a:ea typeface="+mn-ea"/>
                <a:cs typeface="Dillenia News" panose="02020603050405020304" pitchFamily="18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Dillenia News" panose="02020603050405020304" pitchFamily="18" charset="-34"/>
                <a:ea typeface="+mn-ea"/>
                <a:cs typeface="Dillenia News" panose="02020603050405020304" pitchFamily="18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Dillenia News" panose="02020603050405020304" pitchFamily="18" charset="-34"/>
                <a:ea typeface="+mn-ea"/>
                <a:cs typeface="Dillenia News" panose="02020603050405020304" pitchFamily="18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Dillenia News" panose="02020603050405020304" pitchFamily="18" charset="-34"/>
                <a:ea typeface="+mn-ea"/>
                <a:cs typeface="Dillenia News" panose="02020603050405020304" pitchFamily="18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lnSpc>
                <a:spcPct val="150000"/>
              </a:lnSpc>
              <a:spcBef>
                <a:spcPct val="0"/>
              </a:spcBef>
              <a:buNone/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ea typeface="Tahoma" panose="020B0604030504040204" pitchFamily="34" charset="0"/>
                <a:cs typeface="Chulabhorn Likit Text" panose="00000500000000000000" pitchFamily="50" charset="-34"/>
              </a:rPr>
              <a:t>กฎบัตรการตรวจสอบภายใน กองทุนพัฒนาบทบาทสตรี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1454858" y="920565"/>
            <a:ext cx="958433" cy="452063"/>
            <a:chOff x="3352800" y="3674723"/>
            <a:chExt cx="2240280" cy="1120159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0" y="3718560"/>
              <a:ext cx="944880" cy="944880"/>
            </a:xfrm>
            <a:prstGeom prst="rect">
              <a:avLst/>
            </a:prstGeom>
          </p:spPr>
        </p:pic>
        <p:pic>
          <p:nvPicPr>
            <p:cNvPr id="41" name="รูปภาพ 3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3674723"/>
              <a:ext cx="1021080" cy="11201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69856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B9A4-7C00-41BB-B303-4E91C20728DD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107092" y="1336900"/>
            <a:ext cx="8153399" cy="3606757"/>
          </a:xfrm>
          <a:prstGeom prst="rect">
            <a:avLst/>
          </a:prstGeom>
          <a:solidFill>
            <a:srgbClr val="FFFFEB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pPr defTabSz="76197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50" b="1" dirty="0">
                <a:latin typeface="Chulabhorn Likit Text" panose="00000500000000000000" pitchFamily="50" charset="-34"/>
                <a:ea typeface="Calibri" pitchFamily="34" charset="0"/>
                <a:cs typeface="Chulabhorn Likit Text" panose="00000500000000000000" pitchFamily="50" charset="-34"/>
              </a:rPr>
              <a:t>6.</a:t>
            </a:r>
            <a:r>
              <a:rPr lang="th-TH" sz="1250" b="1" dirty="0">
                <a:latin typeface="Chulabhorn Likit Text" panose="00000500000000000000" pitchFamily="50" charset="-34"/>
                <a:ea typeface="Calibri" pitchFamily="34" charset="0"/>
                <a:cs typeface="Chulabhorn Likit Text" panose="00000500000000000000" pitchFamily="50" charset="-34"/>
              </a:rPr>
              <a:t> ขอบเขตการปฏิบัติงาน</a:t>
            </a:r>
            <a:endParaRPr lang="en-US" sz="125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thaiDist">
              <a:lnSpc>
                <a:spcPct val="120000"/>
              </a:lnSpc>
              <a:spcBef>
                <a:spcPts val="333"/>
              </a:spcBef>
            </a:pPr>
            <a:r>
              <a:rPr lang="th-TH" sz="1250" dirty="0">
                <a:latin typeface="Chulabhorn Likit Text" panose="00000500000000000000" pitchFamily="50" charset="-34"/>
                <a:ea typeface="Calibri" pitchFamily="34" charset="0"/>
                <a:cs typeface="Chulabhorn Likit Text" panose="00000500000000000000" pitchFamily="50" charset="-34"/>
              </a:rPr>
              <a:t>       </a:t>
            </a:r>
            <a:r>
              <a:rPr lang="th-TH" sz="12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หน่วยงานตรวจสอบภายใน มีขอบเขตการปฏิบัติงานเพื่อให้มั่นใจว่า หน่วยรับตรวจได้จัดให้มีระบบ</a:t>
            </a:r>
            <a:r>
              <a:rPr lang="th-TH" sz="125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บริหารความ</a:t>
            </a:r>
            <a:r>
              <a:rPr lang="th-TH" sz="12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เสี่ยง </a:t>
            </a:r>
            <a:r>
              <a:rPr lang="th-TH" sz="125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25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5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ระบบ</a:t>
            </a:r>
            <a:r>
              <a:rPr lang="th-TH" sz="12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ควบคุมภายใน และกระบวนการกำกับดูแลที่ดี มีประสิทธิภาพตรงตามวัตถุประสงค์ ที่กำหนดไว้ ดังนี้</a:t>
            </a:r>
            <a:endParaRPr lang="en-US" sz="125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thaiDist">
              <a:lnSpc>
                <a:spcPct val="120000"/>
              </a:lnSpc>
              <a:spcBef>
                <a:spcPts val="333"/>
              </a:spcBef>
            </a:pPr>
            <a:r>
              <a:rPr lang="th-TH" sz="12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1) สอบทานความถูกต้องและเชื่อถือได้ของข้อมูลการดำเนินงานด้านการเงิน การบัญชี การพัสดุ รวมถึงข้อมูลที่</a:t>
            </a:r>
            <a:r>
              <a:rPr lang="th-TH" sz="125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ไม่ใช่</a:t>
            </a:r>
            <a:br>
              <a:rPr lang="th-TH" sz="125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5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ด้าน</a:t>
            </a:r>
            <a:r>
              <a:rPr lang="th-TH" sz="12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การเงิน</a:t>
            </a:r>
            <a:endParaRPr lang="en-US" sz="125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thaiDist">
              <a:lnSpc>
                <a:spcPct val="120000"/>
              </a:lnSpc>
              <a:spcBef>
                <a:spcPts val="333"/>
              </a:spcBef>
            </a:pPr>
            <a:r>
              <a:rPr lang="th-TH" sz="12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2) สอบทานระบบการปฏิบัติงานตามาตรฐาน กฎหมาย ระเบียบ ระเบียบ ข้อบังคับ หลักเกณฑ์ ประกาศ มติคณะรัฐมนตรี รวมถึงมาตรฐาน แนวปฏิบัติ และนโยบายที่กำหนดไว้</a:t>
            </a:r>
            <a:endParaRPr lang="en-US" sz="125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thaiDist">
              <a:lnSpc>
                <a:spcPct val="120000"/>
              </a:lnSpc>
              <a:spcBef>
                <a:spcPts val="333"/>
              </a:spcBef>
            </a:pPr>
            <a:r>
              <a:rPr lang="th-TH" sz="12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3) ประเมินความมีประสิทธิภาพและประสิทธิผลของการดำเนินงานของหน่วยรับตรวจ เสนอแนะการปรับปรุงการ</a:t>
            </a:r>
            <a:r>
              <a:rPr lang="th-TH" sz="125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บริหาร</a:t>
            </a:r>
            <a:br>
              <a:rPr lang="th-TH" sz="125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5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ความ</a:t>
            </a:r>
            <a:r>
              <a:rPr lang="th-TH" sz="12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เสี่ยง การควบคุม และการกำกับดูแล</a:t>
            </a:r>
            <a:endParaRPr lang="en-US" sz="125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thaiDist">
              <a:lnSpc>
                <a:spcPct val="120000"/>
              </a:lnSpc>
              <a:spcBef>
                <a:spcPts val="333"/>
              </a:spcBef>
            </a:pPr>
            <a:r>
              <a:rPr lang="th-TH" sz="12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4) สอบทานการใช้ประโยชน์จากทรัพย์สิน การดูแลรักษาทรัพย์สิน และการใช้ทรัพยากรว่าเป็นไปอย่างมีประสิทธิภาพ ประสิทธิผล ประหยัด รวมทั้งลดโอกาสในการนำไปสู่การทุจริต</a:t>
            </a:r>
            <a:endParaRPr lang="en-US" sz="125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20000"/>
              </a:lnSpc>
              <a:spcBef>
                <a:spcPts val="333"/>
              </a:spcBef>
            </a:pPr>
            <a:r>
              <a:rPr lang="th-TH" sz="12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5) ประเมินความเพียงพอของระบบควบคุมภายใน การบริหารความเสี่ยง การกำกับดูแล ของหน่วยงาน</a:t>
            </a:r>
            <a:endParaRPr lang="en-US" sz="125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20000"/>
              </a:lnSpc>
              <a:spcBef>
                <a:spcPts val="333"/>
              </a:spcBef>
            </a:pPr>
            <a:r>
              <a:rPr lang="th-TH" sz="12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6) ให้คำแนะนำกับผู้บริหาร เกี่ยวกับการกำกับดูแล การบริหารความเสี่ยง และการควบคุมภายใน   </a:t>
            </a:r>
            <a:endParaRPr lang="en-US" sz="125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20000"/>
              </a:lnSpc>
              <a:spcBef>
                <a:spcPts val="333"/>
              </a:spcBef>
            </a:pPr>
            <a:r>
              <a:rPr lang="th-TH" sz="12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7) งานให้คำปรึกษา (</a:t>
            </a:r>
            <a:r>
              <a:rPr lang="en-US" sz="12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Consulting</a:t>
            </a:r>
            <a:r>
              <a:rPr lang="th-TH" sz="12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) โดยให้คำปรึกษาและให้บริการข้อมูล/องค์ความรู้ ในเรื่องที่เกี่ยวข้องกับการปฏิบัติงาน </a:t>
            </a:r>
            <a:endParaRPr lang="en-US" sz="125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14" name="กลุ่ม 1">
            <a:extLst>
              <a:ext uri="{FF2B5EF4-FFF2-40B4-BE49-F238E27FC236}">
                <a16:creationId xmlns:a16="http://schemas.microsoft.com/office/drawing/2014/main" id="{F7A07E67-2BDF-BB3C-D7AA-1DF58D0BFD75}"/>
              </a:ext>
            </a:extLst>
          </p:cNvPr>
          <p:cNvGrpSpPr/>
          <p:nvPr/>
        </p:nvGrpSpPr>
        <p:grpSpPr>
          <a:xfrm>
            <a:off x="-23585" y="5154909"/>
            <a:ext cx="10183585" cy="694389"/>
            <a:chOff x="-23585" y="5154909"/>
            <a:chExt cx="10183585" cy="694389"/>
          </a:xfrm>
        </p:grpSpPr>
        <p:grpSp>
          <p:nvGrpSpPr>
            <p:cNvPr id="15" name="Group 47">
              <a:extLst>
                <a:ext uri="{FF2B5EF4-FFF2-40B4-BE49-F238E27FC236}">
                  <a16:creationId xmlns:a16="http://schemas.microsoft.com/office/drawing/2014/main" id="{C189F370-3109-DF6A-D7C8-264C346D8B8E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24" name="กลุ่ม 1">
                <a:extLst>
                  <a:ext uri="{FF2B5EF4-FFF2-40B4-BE49-F238E27FC236}">
                    <a16:creationId xmlns:a16="http://schemas.microsoft.com/office/drawing/2014/main" id="{82B5C2CD-3557-9281-0EEA-4D2D5DD5FC4F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26" name="กลุ่ม 7">
                  <a:extLst>
                    <a:ext uri="{FF2B5EF4-FFF2-40B4-BE49-F238E27FC236}">
                      <a16:creationId xmlns:a16="http://schemas.microsoft.com/office/drawing/2014/main" id="{F5C1EFFD-4A4A-CE34-609E-C576DDEAE4B1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30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276765FC-E3E4-B3A9-8330-824E1A07DC51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31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C11CDB44-FC16-E1B1-1EE3-B0E9204E5F43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32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998D8490-1B22-8C5D-3638-32C0345FF3C6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27" name="กลุ่ม 4">
                  <a:extLst>
                    <a:ext uri="{FF2B5EF4-FFF2-40B4-BE49-F238E27FC236}">
                      <a16:creationId xmlns:a16="http://schemas.microsoft.com/office/drawing/2014/main" id="{1163F59B-B576-B38C-8BE1-71670D62C14F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28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29FC99AB-4B5D-6D72-19A9-44BA72FCA215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29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CA21EB67-FFCA-6795-7BE3-E3EF805FF766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25" name="รูปแบบอิสระ: รูปร่าง 49">
                <a:extLst>
                  <a:ext uri="{FF2B5EF4-FFF2-40B4-BE49-F238E27FC236}">
                    <a16:creationId xmlns:a16="http://schemas.microsoft.com/office/drawing/2014/main" id="{CDE4BA85-2745-850F-FA35-C15F4160AF0E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733FE2C0-D8DB-DE70-F489-B5E2269950E8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17" name="กลุ่ม 5">
              <a:extLst>
                <a:ext uri="{FF2B5EF4-FFF2-40B4-BE49-F238E27FC236}">
                  <a16:creationId xmlns:a16="http://schemas.microsoft.com/office/drawing/2014/main" id="{16B1C15F-286C-6B7E-DD2B-677E18097CF1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18" name="Group 7">
                <a:extLst>
                  <a:ext uri="{FF2B5EF4-FFF2-40B4-BE49-F238E27FC236}">
                    <a16:creationId xmlns:a16="http://schemas.microsoft.com/office/drawing/2014/main" id="{73591BC9-6968-A985-6D34-F87623AEAA8F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35176392-5FD8-BFA7-0FCD-B2CE2CD1D4D9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D94437A0-5FE3-3ECD-5240-C94C906F8E63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0B615043-48C0-2DF5-D35A-70CAF1B7F3FE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23" name="Freeform 12">
                  <a:extLst>
                    <a:ext uri="{FF2B5EF4-FFF2-40B4-BE49-F238E27FC236}">
                      <a16:creationId xmlns:a16="http://schemas.microsoft.com/office/drawing/2014/main" id="{803E0BFC-0968-5D02-A038-CD041B568940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pic>
            <p:nvPicPr>
              <p:cNvPr id="19" name="Picture 24">
                <a:extLst>
                  <a:ext uri="{FF2B5EF4-FFF2-40B4-BE49-F238E27FC236}">
                    <a16:creationId xmlns:a16="http://schemas.microsoft.com/office/drawing/2014/main" id="{05B441DD-2796-A27C-0267-B4CE494E79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  <p:grpSp>
        <p:nvGrpSpPr>
          <p:cNvPr id="34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23581" y="301"/>
            <a:ext cx="10193050" cy="618602"/>
            <a:chOff x="-29746" y="-164554"/>
            <a:chExt cx="9173747" cy="517884"/>
          </a:xfrm>
        </p:grpSpPr>
        <p:sp>
          <p:nvSpPr>
            <p:cNvPr id="35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36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</p:grpSp>
      <p:sp>
        <p:nvSpPr>
          <p:cNvPr id="37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137194" y="0"/>
            <a:ext cx="10160000" cy="60623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10000"/>
              </a:lnSpc>
            </a:pP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5.4 การ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ทบทวนกฎบัตรการตรวจสอบภายใน กองทุนพัฒนาบทบาทสตรี </a:t>
            </a: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การปรับปรุง</a:t>
            </a: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แผนการ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ตรวจสอบระยะยาวปีงบประมาณ พ.ศ. 2565 - 2568 </a:t>
            </a: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แผนการ</a:t>
            </a: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ตรวจสอบประจำปี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งบประมาณ พ.ศ. 2567 กองทุนพัฒนาบทบาทสตรี</a:t>
            </a:r>
          </a:p>
          <a:p>
            <a:pPr>
              <a:lnSpc>
                <a:spcPct val="110000"/>
              </a:lnSpc>
            </a:pPr>
            <a:endParaRPr lang="th-TH" sz="1900" b="1" spc="-5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8" name="Subtitle 2"/>
          <p:cNvSpPr txBox="1">
            <a:spLocks/>
          </p:cNvSpPr>
          <p:nvPr/>
        </p:nvSpPr>
        <p:spPr>
          <a:xfrm>
            <a:off x="1107093" y="710826"/>
            <a:ext cx="8153399" cy="6418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lIns="89406" tIns="44703" rIns="89406" bIns="44703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Dillenia News" panose="02020603050405020304" pitchFamily="18" charset="-34"/>
                <a:ea typeface="+mn-ea"/>
                <a:cs typeface="Dillenia News" panose="02020603050405020304" pitchFamily="18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Dillenia News" panose="02020603050405020304" pitchFamily="18" charset="-34"/>
                <a:ea typeface="+mn-ea"/>
                <a:cs typeface="Dillenia News" panose="02020603050405020304" pitchFamily="18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Dillenia News" panose="02020603050405020304" pitchFamily="18" charset="-34"/>
                <a:ea typeface="+mn-ea"/>
                <a:cs typeface="Dillenia News" panose="02020603050405020304" pitchFamily="18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Dillenia News" panose="02020603050405020304" pitchFamily="18" charset="-34"/>
                <a:ea typeface="+mn-ea"/>
                <a:cs typeface="Dillenia News" panose="02020603050405020304" pitchFamily="18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Dillenia News" panose="02020603050405020304" pitchFamily="18" charset="-34"/>
                <a:ea typeface="+mn-ea"/>
                <a:cs typeface="Dillenia News" panose="02020603050405020304" pitchFamily="18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lnSpc>
                <a:spcPct val="150000"/>
              </a:lnSpc>
              <a:spcBef>
                <a:spcPct val="0"/>
              </a:spcBef>
              <a:buNone/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ea typeface="Tahoma" panose="020B0604030504040204" pitchFamily="34" charset="0"/>
                <a:cs typeface="Chulabhorn Likit Text" panose="00000500000000000000" pitchFamily="50" charset="-34"/>
              </a:rPr>
              <a:t>กฎบัตรการตรวจสอบภายใน กองทุนพัฒนาบทบาทสตรี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1269058" y="791731"/>
            <a:ext cx="958433" cy="452063"/>
            <a:chOff x="3352800" y="3674723"/>
            <a:chExt cx="2240280" cy="1120159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0" y="3718560"/>
              <a:ext cx="944880" cy="944880"/>
            </a:xfrm>
            <a:prstGeom prst="rect">
              <a:avLst/>
            </a:prstGeom>
          </p:spPr>
        </p:pic>
        <p:pic>
          <p:nvPicPr>
            <p:cNvPr id="41" name="รูปภาพ 3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3674723"/>
              <a:ext cx="1021080" cy="11201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8460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4722596"/>
              </p:ext>
            </p:extLst>
          </p:nvPr>
        </p:nvGraphicFramePr>
        <p:xfrm>
          <a:off x="231534" y="719675"/>
          <a:ext cx="9702158" cy="44012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26064">
                  <a:extLst>
                    <a:ext uri="{9D8B030D-6E8A-4147-A177-3AD203B41FA5}">
                      <a16:colId xmlns:a16="http://schemas.microsoft.com/office/drawing/2014/main" val="2931929888"/>
                    </a:ext>
                  </a:extLst>
                </a:gridCol>
                <a:gridCol w="4976094">
                  <a:extLst>
                    <a:ext uri="{9D8B030D-6E8A-4147-A177-3AD203B41FA5}">
                      <a16:colId xmlns:a16="http://schemas.microsoft.com/office/drawing/2014/main" val="4135339946"/>
                    </a:ext>
                  </a:extLst>
                </a:gridCol>
              </a:tblGrid>
              <a:tr h="791145"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</a:pPr>
                      <a:r>
                        <a:rPr lang="th-TH" sz="1600" b="1" i="0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ระเบียบวาระที่ </a:t>
                      </a:r>
                      <a:r>
                        <a:rPr lang="en-US" sz="1600" b="1" i="0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 </a:t>
                      </a:r>
                      <a:r>
                        <a:rPr lang="th-TH" sz="1600" b="1" i="0" u="sng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</a:t>
                      </a:r>
                      <a:r>
                        <a:rPr lang="th-TH" sz="1600" b="1" i="0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เพื่อทราบ</a:t>
                      </a:r>
                      <a:endParaRPr lang="en-US" sz="1600" b="1" i="0" u="sng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200"/>
                        </a:spcAft>
                      </a:pPr>
                      <a:r>
                        <a:rPr lang="th-TH" sz="1400" b="1" kern="1200" spc="-3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4.1 รายงานผลการเบิกจ่ายตามแผนการดำเนินงานและแผนการใช้จ่ายงบประมาณ กองทุนพัฒนาบทบาทสตรี </a:t>
                      </a:r>
                      <a:br>
                        <a:rPr lang="th-TH" sz="1400" b="1" kern="1200" spc="-3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1" kern="1200" spc="-3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ประจำปีงบประมาณ พ.ศ. 2566</a:t>
                      </a: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80162"/>
                  </a:ext>
                </a:extLst>
              </a:tr>
              <a:tr h="34243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ผลการดำเนินการ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1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57069"/>
                  </a:ext>
                </a:extLst>
              </a:tr>
              <a:tr h="3267715">
                <a:tc>
                  <a:txBody>
                    <a:bodyPr/>
                    <a:lstStyle/>
                    <a:p>
                      <a:pPr algn="thaiDist">
                        <a:lnSpc>
                          <a:spcPct val="150000"/>
                        </a:lnSpc>
                      </a:pPr>
                      <a:r>
                        <a:rPr lang="th-TH" sz="1500" b="1" u="sng" kern="1200" spc="-7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ที่ประชุมได้ร่วมพิจารณาและมีข้อเสนอแนะ/ข้อสังเกต ดังนี้</a:t>
                      </a:r>
                      <a:endParaRPr lang="en-US" sz="1500" b="1" kern="1200" spc="-7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30000"/>
                        </a:lnSpc>
                        <a:spcAft>
                          <a:spcPts val="2000"/>
                        </a:spcAft>
                        <a:tabLst>
                          <a:tab pos="463550" algn="l"/>
                        </a:tabLst>
                      </a:pPr>
                      <a:r>
                        <a:rPr lang="th-TH" sz="1500" b="0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 ให้สำนักงานกองทุนพัฒนาบทบาทสตรีแจ้งจังหวัดเร่งรัดการเบิกจ่ายงบบริหารให้เป็นไปตามเป้าหมาย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thaiDist" defTabSz="76197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4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 ได้กำกับทุกจังหวัดให้เร่งรัดการเบิกจ่ายงบบริหารให้เป็นไป ตามเป้าหมายเรียบร้อยแล้วในโครงการกองทุนพัฒนาบทบาทสตรี สร้างความมั่นคงด้านอาชีพ สู่ความเข้มแข็งในชุมชน ระหว่างวันที่ </a:t>
                      </a:r>
                      <a:br>
                        <a:rPr lang="th-TH" sz="14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14 - 15 สิงหาคม 2566 ณ ห้องแกรนด์ ไดมอนด์ บอลรูม อาคาร</a:t>
                      </a:r>
                      <a:r>
                        <a:rPr lang="th-TH" sz="1400" b="0" kern="1200" spc="-5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ศูนย์การประชุม อิมแพ็ค เมืองทองธานี อำเภอปากเกร็ด จังหวัด</a:t>
                      </a:r>
                      <a:r>
                        <a:rPr lang="th-TH" sz="1400" b="0" kern="1200" spc="-5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นนทบุรี , </a:t>
                      </a:r>
                      <a:r>
                        <a:rPr lang="th-TH" sz="1400" b="0" kern="1200" spc="-4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โครงการประชุมเชิงปฏิบัติการเพิ่มประสิทธิภาพการบริหารงาน</a:t>
                      </a:r>
                      <a:r>
                        <a:rPr lang="th-TH" sz="14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กองทุนพัฒนาบทบาทสตรีระดับอำเภอ/อกส.กทม. </a:t>
                      </a:r>
                      <a:r>
                        <a:rPr lang="th-TH" sz="1400" b="0" kern="1200" spc="-3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รุ่นที่ 1 - 5 ระหว่าง</a:t>
                      </a:r>
                      <a:br>
                        <a:rPr lang="th-TH" sz="1400" b="0" kern="1200" spc="-3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00" b="0" kern="1200" spc="-8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เดือนสิงหาคม - กันยายน 2566 และในการประชุม</a:t>
                      </a:r>
                      <a:r>
                        <a:rPr lang="th-TH" sz="1400" b="0" kern="1200" spc="-8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ติดตามผลการปฏิบัติงาน</a:t>
                      </a:r>
                      <a:r>
                        <a:rPr lang="th-TH" sz="14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ผ่านระบบวิดีทัศน์ทางไกล (</a:t>
                      </a:r>
                      <a:r>
                        <a:rPr lang="en-US" sz="14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VIDEO CONFERENCE) </a:t>
                      </a:r>
                      <a:r>
                        <a:rPr lang="th-TH" sz="1400" b="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ครั้งที่ 7/2566 เมื่อวันอังคารที่ 22 สิงหาคม 2566</a:t>
                      </a:r>
                      <a:endParaRPr lang="th-TH" sz="1400" b="0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3969"/>
                  </a:ext>
                </a:extLst>
              </a:tr>
            </a:tbl>
          </a:graphicData>
        </a:graphic>
      </p:graphicFrame>
      <p:grpSp>
        <p:nvGrpSpPr>
          <p:cNvPr id="30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0" y="-21644"/>
            <a:ext cx="10193050" cy="575427"/>
            <a:chOff x="-29746" y="-164554"/>
            <a:chExt cx="9173747" cy="517884"/>
          </a:xfrm>
        </p:grpSpPr>
        <p:sp>
          <p:nvSpPr>
            <p:cNvPr id="31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45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th-TH" b="1" dirty="0">
                  <a:ln w="0"/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           ระเบียบวาระที่ 3 เรื่อง สืบเนื่องจากการประชุม</a:t>
              </a:r>
            </a:p>
          </p:txBody>
        </p:sp>
      </p:grp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F5CF8FB7-CA10-9975-6473-5E9F0C9CC8A0}"/>
              </a:ext>
            </a:extLst>
          </p:cNvPr>
          <p:cNvGrpSpPr/>
          <p:nvPr/>
        </p:nvGrpSpPr>
        <p:grpSpPr>
          <a:xfrm>
            <a:off x="-23585" y="5154909"/>
            <a:ext cx="10183585" cy="694389"/>
            <a:chOff x="-23585" y="5154909"/>
            <a:chExt cx="10183585" cy="694389"/>
          </a:xfrm>
        </p:grpSpPr>
        <p:grpSp>
          <p:nvGrpSpPr>
            <p:cNvPr id="4" name="Group 47">
              <a:extLst>
                <a:ext uri="{FF2B5EF4-FFF2-40B4-BE49-F238E27FC236}">
                  <a16:creationId xmlns:a16="http://schemas.microsoft.com/office/drawing/2014/main" id="{9DDF5251-CCE5-ADA6-C809-B03D5953F7B7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13" name="กลุ่ม 1">
                <a:extLst>
                  <a:ext uri="{FF2B5EF4-FFF2-40B4-BE49-F238E27FC236}">
                    <a16:creationId xmlns:a16="http://schemas.microsoft.com/office/drawing/2014/main" id="{12A60A13-9418-DEDA-E01F-770D21535DE7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15" name="กลุ่ม 7">
                  <a:extLst>
                    <a:ext uri="{FF2B5EF4-FFF2-40B4-BE49-F238E27FC236}">
                      <a16:creationId xmlns:a16="http://schemas.microsoft.com/office/drawing/2014/main" id="{2F86A9D8-95EE-2AA3-6959-758AEDEB5BC5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19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E6BE76DD-49C2-A437-6114-DB6423A30482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20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F6413066-5874-2AEF-C302-E0A242BBDF4C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21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6749148F-7585-E11B-DB85-D2B5D4FDCF1B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16" name="กลุ่ม 4">
                  <a:extLst>
                    <a:ext uri="{FF2B5EF4-FFF2-40B4-BE49-F238E27FC236}">
                      <a16:creationId xmlns:a16="http://schemas.microsoft.com/office/drawing/2014/main" id="{2B4992E8-BE32-14CD-33E0-9920BF9C4DA3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17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6A60092D-44C7-00A9-7B59-6CE3A3B9EA13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18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C850952C-F3E0-D88D-D982-52B0978CB22B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14" name="รูปแบบอิสระ: รูปร่าง 49">
                <a:extLst>
                  <a:ext uri="{FF2B5EF4-FFF2-40B4-BE49-F238E27FC236}">
                    <a16:creationId xmlns:a16="http://schemas.microsoft.com/office/drawing/2014/main" id="{1E9B0187-ED76-DCB8-27CF-10BBE7F9F3CB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5" name="TextBox 7">
              <a:extLst>
                <a:ext uri="{FF2B5EF4-FFF2-40B4-BE49-F238E27FC236}">
                  <a16:creationId xmlns:a16="http://schemas.microsoft.com/office/drawing/2014/main" id="{4A88347C-BB7E-53FF-A2D2-68F0AB92E663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6" name="กลุ่ม 5">
              <a:extLst>
                <a:ext uri="{FF2B5EF4-FFF2-40B4-BE49-F238E27FC236}">
                  <a16:creationId xmlns:a16="http://schemas.microsoft.com/office/drawing/2014/main" id="{E89769D4-35A8-58DD-6358-46BD9A2FFE1B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7" name="Group 7">
                <a:extLst>
                  <a:ext uri="{FF2B5EF4-FFF2-40B4-BE49-F238E27FC236}">
                    <a16:creationId xmlns:a16="http://schemas.microsoft.com/office/drawing/2014/main" id="{EFDEABA4-E62D-B24F-FC9C-8A79F8FD5DCB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id="{B2BFFABA-743D-6BB5-F767-FA7011CD3C80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  <p:sp>
              <p:nvSpPr>
                <p:cNvPr id="10" name="Freeform 9">
                  <a:extLst>
                    <a:ext uri="{FF2B5EF4-FFF2-40B4-BE49-F238E27FC236}">
                      <a16:creationId xmlns:a16="http://schemas.microsoft.com/office/drawing/2014/main" id="{FF817C38-222E-548C-EF1C-CCE19080E487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A226BB2C-1272-14E4-8A09-4390E694A7F9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C0E8EDAA-5747-29BB-29E1-0B0BE934BD70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pic>
            <p:nvPicPr>
              <p:cNvPr id="8" name="Picture 24">
                <a:extLst>
                  <a:ext uri="{FF2B5EF4-FFF2-40B4-BE49-F238E27FC236}">
                    <a16:creationId xmlns:a16="http://schemas.microsoft.com/office/drawing/2014/main" id="{28F9266F-4281-933C-42D7-BB5E2F65FB2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75578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Your Date Here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Footer Here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B9A4-7C00-41BB-B303-4E91C20728DD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107092" y="1480905"/>
            <a:ext cx="8153399" cy="1101264"/>
          </a:xfrm>
          <a:prstGeom prst="rect">
            <a:avLst/>
          </a:prstGeom>
          <a:solidFill>
            <a:srgbClr val="FFFFEB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pPr algn="thaiDist" defTabSz="76197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8</a:t>
            </a:r>
            <a:r>
              <a:rPr lang="th-TH" sz="12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) ติดตามผลการตรวจสอบ เสนอแนะ และให้คำปรึกษาแก่หน่วยรับตรวจ เพื่อให้การปรับปรุงแก้ไขของหน่วยรับตรวจตามข้อตรวจพบหรือข้อเสนอแนะ ในรายงานผลการตรวจสอบเป็นไปอย่างมีประสิทธิภาพ</a:t>
            </a:r>
            <a:endParaRPr lang="en-US" sz="125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thaiDist">
              <a:lnSpc>
                <a:spcPct val="130000"/>
              </a:lnSpc>
              <a:spcBef>
                <a:spcPts val="333"/>
              </a:spcBef>
            </a:pPr>
            <a:r>
              <a:rPr lang="th-TH" sz="12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</a:t>
            </a:r>
            <a:r>
              <a:rPr lang="th-TH" sz="12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การปฏิบัติงานตรวจสอบภายในตามมาตรฐานวิชาชีพไม่สามารถรับประกันได้ว่าจะค้นพบการทุจริต  แต่เป็นเพียงการประเมินความเพียงพอของมาตรการควบคุมภายในที่ฝ่ายบริหารกำหนด เพื่อป้องกันหรือลดโอกาสการเกิดทุจริตเท่านั้น</a:t>
            </a:r>
            <a:endParaRPr lang="en-US" sz="1250" b="1" dirty="0">
              <a:solidFill>
                <a:srgbClr val="002060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107093" y="2580514"/>
            <a:ext cx="8153399" cy="2563202"/>
          </a:xfrm>
          <a:prstGeom prst="rect">
            <a:avLst/>
          </a:prstGeom>
          <a:solidFill>
            <a:srgbClr val="FFFFEB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pPr defTabSz="76197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1250" b="1" dirty="0">
                <a:latin typeface="Chulabhorn Likit Text" panose="00000500000000000000" pitchFamily="50" charset="-34"/>
                <a:ea typeface="Calibri" pitchFamily="34" charset="0"/>
                <a:cs typeface="Chulabhorn Likit Text" panose="00000500000000000000" pitchFamily="50" charset="-34"/>
              </a:rPr>
              <a:t>7.</a:t>
            </a:r>
            <a:r>
              <a:rPr lang="th-TH" sz="1250" b="1" dirty="0">
                <a:latin typeface="Chulabhorn Likit Text" panose="00000500000000000000" pitchFamily="50" charset="-34"/>
                <a:ea typeface="Calibri" pitchFamily="34" charset="0"/>
                <a:cs typeface="Chulabhorn Likit Text" panose="00000500000000000000" pitchFamily="50" charset="-34"/>
              </a:rPr>
              <a:t> หน้าที่ความรับผิดชอบ</a:t>
            </a:r>
            <a:endParaRPr lang="en-US" sz="125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30000"/>
              </a:lnSpc>
            </a:pPr>
            <a:r>
              <a:rPr lang="th-TH" sz="1250" dirty="0">
                <a:latin typeface="Chulabhorn Likit Text" panose="00000500000000000000" pitchFamily="50" charset="-34"/>
                <a:ea typeface="Calibri" pitchFamily="34" charset="0"/>
                <a:cs typeface="Chulabhorn Likit Text" panose="00000500000000000000" pitchFamily="50" charset="-34"/>
              </a:rPr>
              <a:t>       </a:t>
            </a:r>
            <a:r>
              <a:rPr lang="th-TH" sz="12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หน่วยงานตรวจสอบภายใน ต้องปฏิบัติงานให้บรรลุตามวัตถุประสงค์ที่กำหนด โดยให้รายงาน</a:t>
            </a:r>
            <a:r>
              <a:rPr lang="th-TH" sz="125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ผลการ</a:t>
            </a:r>
            <a:r>
              <a:rPr lang="th-TH" sz="12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ตรวจสอบ และการให้ข้อมูลเชิงวิเคราะห์ ประเมินผล ข้อเสนอแนะ คำปรึกษา ตามแนวทางที่</a:t>
            </a:r>
            <a:r>
              <a:rPr lang="th-TH" sz="125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มาตรฐานการ</a:t>
            </a:r>
            <a:r>
              <a:rPr lang="th-TH" sz="12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ตรวจสอบภายในและจริยธรรมการปฏิบัติงานตรวจสอบภายในกำหนดไว้ ดังนี้</a:t>
            </a:r>
            <a:endParaRPr lang="en-US" sz="125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30000"/>
              </a:lnSpc>
            </a:pPr>
            <a:r>
              <a:rPr lang="th-TH" sz="12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1) กำหนดเป้าหมาย ทิศทาง ภารกิจ เพื่อสนับสนุนการบริหารงาน และการดำเนินงานด้านต่าง ๆ </a:t>
            </a:r>
            <a:r>
              <a:rPr lang="th-TH" sz="125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ให้</a:t>
            </a:r>
            <a:r>
              <a:rPr lang="th-TH" sz="12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สอดคล้องกับนโยบายของกองทุนพัฒนาบทบาทสตรี และกรมการพัฒนาชุมชน โดย</a:t>
            </a:r>
            <a:r>
              <a:rPr lang="th-TH" sz="125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คำนึงถึงความมี</a:t>
            </a:r>
            <a:r>
              <a:rPr lang="th-TH" sz="12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ประสิทธิภาพของกิจกรรมการบริหารความเสี่ยง และการควบคุมภายใน</a:t>
            </a:r>
            <a:endParaRPr lang="en-US" sz="125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thaiDist">
              <a:lnSpc>
                <a:spcPct val="130000"/>
              </a:lnSpc>
            </a:pPr>
            <a:r>
              <a:rPr lang="th-TH" sz="12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2) กำหนดกฎบัตรไว้เป็นลายลักษณ์อักษร เสนอคณะกรรมการบริหารกองทุนพัฒนาบทบาทสตรี </a:t>
            </a:r>
            <a:r>
              <a:rPr lang="th-TH" sz="125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เพื่อพิจารณา</a:t>
            </a:r>
            <a:br>
              <a:rPr lang="th-TH" sz="125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5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ให้</a:t>
            </a:r>
            <a:r>
              <a:rPr lang="th-TH" sz="12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ความเห็นชอบก่อนเสนออธิบดีกรมการพัฒนาชุมชน ในฐานะประธานคณะกรรมการบริหารกองทุนพัฒนาบทบาทสตรี </a:t>
            </a:r>
            <a:r>
              <a:rPr lang="th-TH" sz="125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25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5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ลง</a:t>
            </a:r>
            <a:r>
              <a:rPr lang="th-TH" sz="12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นามประกาศเผยแพร่ให้หน่วยรับตรวจทราบ</a:t>
            </a:r>
            <a:endParaRPr lang="en-US" sz="125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15" name="กลุ่ม 1">
            <a:extLst>
              <a:ext uri="{FF2B5EF4-FFF2-40B4-BE49-F238E27FC236}">
                <a16:creationId xmlns:a16="http://schemas.microsoft.com/office/drawing/2014/main" id="{F7A07E67-2BDF-BB3C-D7AA-1DF58D0BFD75}"/>
              </a:ext>
            </a:extLst>
          </p:cNvPr>
          <p:cNvGrpSpPr/>
          <p:nvPr/>
        </p:nvGrpSpPr>
        <p:grpSpPr>
          <a:xfrm>
            <a:off x="-23585" y="5154909"/>
            <a:ext cx="10183585" cy="694389"/>
            <a:chOff x="-23585" y="5154909"/>
            <a:chExt cx="10183585" cy="694389"/>
          </a:xfrm>
        </p:grpSpPr>
        <p:grpSp>
          <p:nvGrpSpPr>
            <p:cNvPr id="16" name="Group 47">
              <a:extLst>
                <a:ext uri="{FF2B5EF4-FFF2-40B4-BE49-F238E27FC236}">
                  <a16:creationId xmlns:a16="http://schemas.microsoft.com/office/drawing/2014/main" id="{C189F370-3109-DF6A-D7C8-264C346D8B8E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25" name="กลุ่ม 1">
                <a:extLst>
                  <a:ext uri="{FF2B5EF4-FFF2-40B4-BE49-F238E27FC236}">
                    <a16:creationId xmlns:a16="http://schemas.microsoft.com/office/drawing/2014/main" id="{82B5C2CD-3557-9281-0EEA-4D2D5DD5FC4F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27" name="กลุ่ม 7">
                  <a:extLst>
                    <a:ext uri="{FF2B5EF4-FFF2-40B4-BE49-F238E27FC236}">
                      <a16:creationId xmlns:a16="http://schemas.microsoft.com/office/drawing/2014/main" id="{F5C1EFFD-4A4A-CE34-609E-C576DDEAE4B1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31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276765FC-E3E4-B3A9-8330-824E1A07DC51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32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C11CDB44-FC16-E1B1-1EE3-B0E9204E5F43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33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998D8490-1B22-8C5D-3638-32C0345FF3C6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28" name="กลุ่ม 4">
                  <a:extLst>
                    <a:ext uri="{FF2B5EF4-FFF2-40B4-BE49-F238E27FC236}">
                      <a16:creationId xmlns:a16="http://schemas.microsoft.com/office/drawing/2014/main" id="{1163F59B-B576-B38C-8BE1-71670D62C14F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29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29FC99AB-4B5D-6D72-19A9-44BA72FCA215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30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CA21EB67-FFCA-6795-7BE3-E3EF805FF766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26" name="รูปแบบอิสระ: รูปร่าง 49">
                <a:extLst>
                  <a:ext uri="{FF2B5EF4-FFF2-40B4-BE49-F238E27FC236}">
                    <a16:creationId xmlns:a16="http://schemas.microsoft.com/office/drawing/2014/main" id="{CDE4BA85-2745-850F-FA35-C15F4160AF0E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17" name="TextBox 7">
              <a:extLst>
                <a:ext uri="{FF2B5EF4-FFF2-40B4-BE49-F238E27FC236}">
                  <a16:creationId xmlns:a16="http://schemas.microsoft.com/office/drawing/2014/main" id="{733FE2C0-D8DB-DE70-F489-B5E2269950E8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18" name="กลุ่ม 5">
              <a:extLst>
                <a:ext uri="{FF2B5EF4-FFF2-40B4-BE49-F238E27FC236}">
                  <a16:creationId xmlns:a16="http://schemas.microsoft.com/office/drawing/2014/main" id="{16B1C15F-286C-6B7E-DD2B-677E18097CF1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19" name="Group 7">
                <a:extLst>
                  <a:ext uri="{FF2B5EF4-FFF2-40B4-BE49-F238E27FC236}">
                    <a16:creationId xmlns:a16="http://schemas.microsoft.com/office/drawing/2014/main" id="{73591BC9-6968-A985-6D34-F87623AEAA8F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35176392-5FD8-BFA7-0FCD-B2CE2CD1D4D9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D94437A0-5FE3-3ECD-5240-C94C906F8E63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0B615043-48C0-2DF5-D35A-70CAF1B7F3FE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24" name="Freeform 12">
                  <a:extLst>
                    <a:ext uri="{FF2B5EF4-FFF2-40B4-BE49-F238E27FC236}">
                      <a16:creationId xmlns:a16="http://schemas.microsoft.com/office/drawing/2014/main" id="{803E0BFC-0968-5D02-A038-CD041B568940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pic>
            <p:nvPicPr>
              <p:cNvPr id="20" name="Picture 24">
                <a:extLst>
                  <a:ext uri="{FF2B5EF4-FFF2-40B4-BE49-F238E27FC236}">
                    <a16:creationId xmlns:a16="http://schemas.microsoft.com/office/drawing/2014/main" id="{05B441DD-2796-A27C-0267-B4CE494E79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  <p:grpSp>
        <p:nvGrpSpPr>
          <p:cNvPr id="35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23581" y="301"/>
            <a:ext cx="10193050" cy="618602"/>
            <a:chOff x="-29746" y="-164554"/>
            <a:chExt cx="9173747" cy="517884"/>
          </a:xfrm>
        </p:grpSpPr>
        <p:sp>
          <p:nvSpPr>
            <p:cNvPr id="36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37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</p:grpSp>
      <p:sp>
        <p:nvSpPr>
          <p:cNvPr id="38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137194" y="0"/>
            <a:ext cx="10160000" cy="60623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10000"/>
              </a:lnSpc>
            </a:pP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5.4 การ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ทบทวนกฎบัตรการตรวจสอบภายใน กองทุนพัฒนาบทบาทสตรี </a:t>
            </a: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การปรับปรุง</a:t>
            </a: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แผนการ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ตรวจสอบระยะยาวปีงบประมาณ พ.ศ. 2565 - 2568 </a:t>
            </a: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แผนการ</a:t>
            </a: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ตรวจสอบประจำปี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งบประมาณ พ.ศ. 2567 กองทุนพัฒนาบทบาทสตรี</a:t>
            </a:r>
          </a:p>
          <a:p>
            <a:pPr>
              <a:lnSpc>
                <a:spcPct val="110000"/>
              </a:lnSpc>
            </a:pPr>
            <a:endParaRPr lang="th-TH" sz="1900" b="1" spc="-5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9" name="Subtitle 2"/>
          <p:cNvSpPr txBox="1">
            <a:spLocks/>
          </p:cNvSpPr>
          <p:nvPr/>
        </p:nvSpPr>
        <p:spPr>
          <a:xfrm>
            <a:off x="1107091" y="839344"/>
            <a:ext cx="8153399" cy="6418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lIns="89406" tIns="44703" rIns="89406" bIns="44703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Dillenia News" panose="02020603050405020304" pitchFamily="18" charset="-34"/>
                <a:ea typeface="+mn-ea"/>
                <a:cs typeface="Dillenia News" panose="02020603050405020304" pitchFamily="18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Dillenia News" panose="02020603050405020304" pitchFamily="18" charset="-34"/>
                <a:ea typeface="+mn-ea"/>
                <a:cs typeface="Dillenia News" panose="02020603050405020304" pitchFamily="18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Dillenia News" panose="02020603050405020304" pitchFamily="18" charset="-34"/>
                <a:ea typeface="+mn-ea"/>
                <a:cs typeface="Dillenia News" panose="02020603050405020304" pitchFamily="18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Dillenia News" panose="02020603050405020304" pitchFamily="18" charset="-34"/>
                <a:ea typeface="+mn-ea"/>
                <a:cs typeface="Dillenia News" panose="02020603050405020304" pitchFamily="18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Dillenia News" panose="02020603050405020304" pitchFamily="18" charset="-34"/>
                <a:ea typeface="+mn-ea"/>
                <a:cs typeface="Dillenia News" panose="02020603050405020304" pitchFamily="18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lnSpc>
                <a:spcPct val="150000"/>
              </a:lnSpc>
              <a:spcBef>
                <a:spcPct val="0"/>
              </a:spcBef>
              <a:buNone/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ea typeface="Tahoma" panose="020B0604030504040204" pitchFamily="34" charset="0"/>
                <a:cs typeface="Chulabhorn Likit Text" panose="00000500000000000000" pitchFamily="50" charset="-34"/>
              </a:rPr>
              <a:t>กฎบัตรการตรวจสอบภายใน กองทุนพัฒนาบทบาทสตรี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1256358" y="954720"/>
            <a:ext cx="958433" cy="452063"/>
            <a:chOff x="3352800" y="3674723"/>
            <a:chExt cx="2240280" cy="1120159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0" y="3718560"/>
              <a:ext cx="944880" cy="944880"/>
            </a:xfrm>
            <a:prstGeom prst="rect">
              <a:avLst/>
            </a:prstGeom>
          </p:spPr>
        </p:pic>
        <p:pic>
          <p:nvPicPr>
            <p:cNvPr id="42" name="รูปภาพ 3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3674723"/>
              <a:ext cx="1021080" cy="11201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023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Your Date Here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Footer Here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B9A4-7C00-41BB-B303-4E91C20728DD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107093" y="1341430"/>
            <a:ext cx="8153399" cy="3912802"/>
          </a:xfrm>
          <a:prstGeom prst="rect">
            <a:avLst/>
          </a:prstGeom>
          <a:solidFill>
            <a:srgbClr val="FFFFEB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pPr algn="thaiDist">
              <a:lnSpc>
                <a:spcPct val="110000"/>
              </a:lnSpc>
            </a:pPr>
            <a:r>
              <a:rPr lang="th-TH" sz="13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3) เสนอแผนการตรวจสอบประจำปีต่อคณะกรรมการบริหารกองทุนพัฒนาบทบาทสตรีพิจารณาอนุมัติก่อนเสนออธิบดีกรมการพัฒนาชุมชน ในฐานะประธานคณะกรรมการบริหารกองทุน</a:t>
            </a:r>
            <a:r>
              <a:rPr lang="th-TH" sz="1333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พัฒนาบทบาท</a:t>
            </a:r>
            <a:r>
              <a:rPr lang="th-TH" sz="13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สตรีลงนาม</a:t>
            </a:r>
            <a:r>
              <a:rPr lang="th-TH" sz="1333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ภายใน</a:t>
            </a:r>
            <a:br>
              <a:rPr lang="th-TH" sz="1333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333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เดือน</a:t>
            </a:r>
            <a:r>
              <a:rPr lang="th-TH" sz="13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กันยายน โดยเสนอแผนการตรวจสอบระยะยาวเพื่อ</a:t>
            </a:r>
            <a:r>
              <a:rPr lang="th-TH" sz="1333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ประกอบการ</a:t>
            </a:r>
            <a:r>
              <a:rPr lang="th-TH" sz="13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พิจารณาอนุมัติแผนการตรวจสอบประจำปีด้วย</a:t>
            </a:r>
            <a:endParaRPr lang="en-US" sz="1333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thaiDist">
              <a:lnSpc>
                <a:spcPct val="110000"/>
              </a:lnSpc>
            </a:pPr>
            <a:r>
              <a:rPr lang="th-TH" sz="13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4) ปฏิบัติงานตรวจสอบให้เป็นไปตามมาตรฐานการตรวจสอบภายในและจริยธรรมของผู้ตรวจสอบภายใน</a:t>
            </a:r>
            <a:r>
              <a:rPr lang="th-TH" sz="1333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ของ</a:t>
            </a:r>
            <a:br>
              <a:rPr lang="th-TH" sz="1333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333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ส่วน</a:t>
            </a:r>
            <a:r>
              <a:rPr lang="th-TH" sz="13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ราชการ และคู่มือ/แนวทางการตรวจสอบภายในของกรมบัญชีกลาง</a:t>
            </a:r>
            <a:endParaRPr lang="en-US" sz="1333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thaiDist">
              <a:lnSpc>
                <a:spcPct val="110000"/>
              </a:lnSpc>
            </a:pPr>
            <a:r>
              <a:rPr lang="th-TH" sz="13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5) การปฏิบัติงานตรวจสอบด้านต่าง ๆ ของหน่วยรับตรวจให้เป็นไปตามกฎหมาย ระเบียบ ข้อบังคับมติคณะรัฐมนตรี และนโยบายของกองทุนพัฒนาบทบาทสตรีให้บรรลุเป้าหมาย เป็นไปอย่างมีประสิทธิผล และประสิทธิภาพตามแผนการตรวจสอบที่วางไว้</a:t>
            </a:r>
          </a:p>
          <a:p>
            <a:pPr algn="thaiDist">
              <a:lnSpc>
                <a:spcPct val="110000"/>
              </a:lnSpc>
            </a:pPr>
            <a:r>
              <a:rPr lang="th-TH" sz="13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6) เสนอรายงานผลการตรวจสอบต่อประธานคณะกรรมการบริหารกองทุนพัฒนาบทบาทสตรีภายในเวลาอันสมควรหรืออย่างน้อยภายใน </a:t>
            </a:r>
            <a:r>
              <a:rPr lang="th-TH" sz="1333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 </a:t>
            </a:r>
            <a:r>
              <a:rPr lang="th-TH" sz="13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เดือนนับจากวันที่ดำเนินการตรวจสอบแล้วเสร็จตามแผน กรณีเรื่องที่ตรวจพบเป็นเรื่องที่จะมีผลเสียหายต่อทางราชการให้รายงานผลการตรวจสอบทันที</a:t>
            </a:r>
            <a:endParaRPr lang="en-US" sz="1333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thaiDist">
              <a:lnSpc>
                <a:spcPct val="110000"/>
              </a:lnSpc>
            </a:pPr>
            <a:r>
              <a:rPr lang="th-TH" sz="13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7) ติดตามผลการตรวจสอบ เสนอแนะ และให้คำปรึกษาแก่หน่วยรับตรวจ เพื่อให้การปรับปรุงแก้ไขของหน่วยรับตรวจเป็นไปตามข้อเสนอแนะในรายงานผลการตรวจสอบ	</a:t>
            </a:r>
            <a:endParaRPr lang="en-US" sz="1333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thaiDist">
              <a:lnSpc>
                <a:spcPct val="110000"/>
              </a:lnSpc>
            </a:pPr>
            <a:r>
              <a:rPr lang="th-TH" sz="13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8) ให้คำปรึกษาแนะนำเกี่ยวกับกฎหมาย ระเบียบ ข้อบังคับ และมติคณะรัฐมนตรีที่เกี่ยวข้อง </a:t>
            </a:r>
            <a:r>
              <a:rPr lang="th-TH" sz="1333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ด้าน</a:t>
            </a:r>
            <a:r>
              <a:rPr lang="th-TH" sz="13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การเงิน การบัญชี และการพัสดุ ระบบการควบคุมภายใน และการบริหารความเสี่ยง</a:t>
            </a:r>
            <a:endParaRPr lang="en-US" sz="1333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10000"/>
              </a:lnSpc>
            </a:pPr>
            <a:r>
              <a:rPr lang="th-TH" sz="13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9) ประสานงานกับสำนักงานการตรวจเงินแผ่นดิน กรมบัญชีกลาง และหน่วยงานต่าง ๆ </a:t>
            </a:r>
            <a:br>
              <a:rPr lang="th-TH" sz="13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3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ที่เกี่ยวข้อง เพื่อให้การปฏิบัติงานตรวจสอบภายในบรรลุเป้าหมายอย่างมีประสิทธิภาพ</a:t>
            </a:r>
            <a:endParaRPr lang="en-US" sz="1333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14" name="กลุ่ม 1">
            <a:extLst>
              <a:ext uri="{FF2B5EF4-FFF2-40B4-BE49-F238E27FC236}">
                <a16:creationId xmlns:a16="http://schemas.microsoft.com/office/drawing/2014/main" id="{F7A07E67-2BDF-BB3C-D7AA-1DF58D0BFD75}"/>
              </a:ext>
            </a:extLst>
          </p:cNvPr>
          <p:cNvGrpSpPr/>
          <p:nvPr/>
        </p:nvGrpSpPr>
        <p:grpSpPr>
          <a:xfrm>
            <a:off x="-23585" y="5154909"/>
            <a:ext cx="10183585" cy="694389"/>
            <a:chOff x="-23585" y="5154909"/>
            <a:chExt cx="10183585" cy="694389"/>
          </a:xfrm>
        </p:grpSpPr>
        <p:grpSp>
          <p:nvGrpSpPr>
            <p:cNvPr id="15" name="Group 47">
              <a:extLst>
                <a:ext uri="{FF2B5EF4-FFF2-40B4-BE49-F238E27FC236}">
                  <a16:creationId xmlns:a16="http://schemas.microsoft.com/office/drawing/2014/main" id="{C189F370-3109-DF6A-D7C8-264C346D8B8E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24" name="กลุ่ม 1">
                <a:extLst>
                  <a:ext uri="{FF2B5EF4-FFF2-40B4-BE49-F238E27FC236}">
                    <a16:creationId xmlns:a16="http://schemas.microsoft.com/office/drawing/2014/main" id="{82B5C2CD-3557-9281-0EEA-4D2D5DD5FC4F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26" name="กลุ่ม 7">
                  <a:extLst>
                    <a:ext uri="{FF2B5EF4-FFF2-40B4-BE49-F238E27FC236}">
                      <a16:creationId xmlns:a16="http://schemas.microsoft.com/office/drawing/2014/main" id="{F5C1EFFD-4A4A-CE34-609E-C576DDEAE4B1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30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276765FC-E3E4-B3A9-8330-824E1A07DC51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31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C11CDB44-FC16-E1B1-1EE3-B0E9204E5F43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32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998D8490-1B22-8C5D-3638-32C0345FF3C6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27" name="กลุ่ม 4">
                  <a:extLst>
                    <a:ext uri="{FF2B5EF4-FFF2-40B4-BE49-F238E27FC236}">
                      <a16:creationId xmlns:a16="http://schemas.microsoft.com/office/drawing/2014/main" id="{1163F59B-B576-B38C-8BE1-71670D62C14F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28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29FC99AB-4B5D-6D72-19A9-44BA72FCA215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29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CA21EB67-FFCA-6795-7BE3-E3EF805FF766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25" name="รูปแบบอิสระ: รูปร่าง 49">
                <a:extLst>
                  <a:ext uri="{FF2B5EF4-FFF2-40B4-BE49-F238E27FC236}">
                    <a16:creationId xmlns:a16="http://schemas.microsoft.com/office/drawing/2014/main" id="{CDE4BA85-2745-850F-FA35-C15F4160AF0E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733FE2C0-D8DB-DE70-F489-B5E2269950E8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17" name="กลุ่ม 5">
              <a:extLst>
                <a:ext uri="{FF2B5EF4-FFF2-40B4-BE49-F238E27FC236}">
                  <a16:creationId xmlns:a16="http://schemas.microsoft.com/office/drawing/2014/main" id="{16B1C15F-286C-6B7E-DD2B-677E18097CF1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18" name="Group 7">
                <a:extLst>
                  <a:ext uri="{FF2B5EF4-FFF2-40B4-BE49-F238E27FC236}">
                    <a16:creationId xmlns:a16="http://schemas.microsoft.com/office/drawing/2014/main" id="{73591BC9-6968-A985-6D34-F87623AEAA8F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35176392-5FD8-BFA7-0FCD-B2CE2CD1D4D9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D94437A0-5FE3-3ECD-5240-C94C906F8E63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0B615043-48C0-2DF5-D35A-70CAF1B7F3FE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23" name="Freeform 12">
                  <a:extLst>
                    <a:ext uri="{FF2B5EF4-FFF2-40B4-BE49-F238E27FC236}">
                      <a16:creationId xmlns:a16="http://schemas.microsoft.com/office/drawing/2014/main" id="{803E0BFC-0968-5D02-A038-CD041B568940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pic>
            <p:nvPicPr>
              <p:cNvPr id="19" name="Picture 24">
                <a:extLst>
                  <a:ext uri="{FF2B5EF4-FFF2-40B4-BE49-F238E27FC236}">
                    <a16:creationId xmlns:a16="http://schemas.microsoft.com/office/drawing/2014/main" id="{05B441DD-2796-A27C-0267-B4CE494E79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  <p:grpSp>
        <p:nvGrpSpPr>
          <p:cNvPr id="34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23581" y="301"/>
            <a:ext cx="10193050" cy="618602"/>
            <a:chOff x="-29746" y="-164554"/>
            <a:chExt cx="9173747" cy="517884"/>
          </a:xfrm>
        </p:grpSpPr>
        <p:sp>
          <p:nvSpPr>
            <p:cNvPr id="35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36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</p:grpSp>
      <p:sp>
        <p:nvSpPr>
          <p:cNvPr id="37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137194" y="0"/>
            <a:ext cx="10160000" cy="60623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10000"/>
              </a:lnSpc>
            </a:pP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5.4 การ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ทบทวนกฎบัตรการตรวจสอบภายใน กองทุนพัฒนาบทบาทสตรี </a:t>
            </a: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การปรับปรุง</a:t>
            </a: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แผนการ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ตรวจสอบระยะยาวปีงบประมาณ พ.ศ. 2565 - 2568 </a:t>
            </a: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แผนการ</a:t>
            </a: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ตรวจสอบประจำปี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งบประมาณ พ.ศ. 2567 กองทุนพัฒนาบทบาทสตรี</a:t>
            </a:r>
          </a:p>
          <a:p>
            <a:pPr>
              <a:lnSpc>
                <a:spcPct val="110000"/>
              </a:lnSpc>
            </a:pPr>
            <a:endParaRPr lang="th-TH" sz="1900" b="1" spc="-5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8" name="Subtitle 2"/>
          <p:cNvSpPr txBox="1">
            <a:spLocks/>
          </p:cNvSpPr>
          <p:nvPr/>
        </p:nvSpPr>
        <p:spPr>
          <a:xfrm>
            <a:off x="1095443" y="699015"/>
            <a:ext cx="8153399" cy="6418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lIns="89406" tIns="44703" rIns="89406" bIns="44703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Dillenia News" panose="02020603050405020304" pitchFamily="18" charset="-34"/>
                <a:ea typeface="+mn-ea"/>
                <a:cs typeface="Dillenia News" panose="02020603050405020304" pitchFamily="18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Dillenia News" panose="02020603050405020304" pitchFamily="18" charset="-34"/>
                <a:ea typeface="+mn-ea"/>
                <a:cs typeface="Dillenia News" panose="02020603050405020304" pitchFamily="18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Dillenia News" panose="02020603050405020304" pitchFamily="18" charset="-34"/>
                <a:ea typeface="+mn-ea"/>
                <a:cs typeface="Dillenia News" panose="02020603050405020304" pitchFamily="18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Dillenia News" panose="02020603050405020304" pitchFamily="18" charset="-34"/>
                <a:ea typeface="+mn-ea"/>
                <a:cs typeface="Dillenia News" panose="02020603050405020304" pitchFamily="18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Dillenia News" panose="02020603050405020304" pitchFamily="18" charset="-34"/>
                <a:ea typeface="+mn-ea"/>
                <a:cs typeface="Dillenia News" panose="02020603050405020304" pitchFamily="18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lnSpc>
                <a:spcPct val="150000"/>
              </a:lnSpc>
              <a:spcBef>
                <a:spcPct val="0"/>
              </a:spcBef>
              <a:buNone/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ea typeface="Tahoma" panose="020B0604030504040204" pitchFamily="34" charset="0"/>
                <a:cs typeface="Chulabhorn Likit Text" panose="00000500000000000000" pitchFamily="50" charset="-34"/>
              </a:rPr>
              <a:t>กฎบัตรการตรวจสอบภายใน กองทุนพัฒนาบทบาทสตรี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1230958" y="805425"/>
            <a:ext cx="958433" cy="452063"/>
            <a:chOff x="3352800" y="3674723"/>
            <a:chExt cx="2240280" cy="1120159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0" y="3718560"/>
              <a:ext cx="944880" cy="944880"/>
            </a:xfrm>
            <a:prstGeom prst="rect">
              <a:avLst/>
            </a:prstGeom>
          </p:spPr>
        </p:pic>
        <p:pic>
          <p:nvPicPr>
            <p:cNvPr id="41" name="รูปภาพ 3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3674723"/>
              <a:ext cx="1021080" cy="11201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3380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Your Date Here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Footer Here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B9A4-7C00-41BB-B303-4E91C20728DD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095442" y="1349404"/>
            <a:ext cx="8153399" cy="951799"/>
          </a:xfrm>
          <a:prstGeom prst="rect">
            <a:avLst/>
          </a:prstGeom>
          <a:solidFill>
            <a:srgbClr val="FFFFEB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pPr algn="thaiDist">
              <a:lnSpc>
                <a:spcPct val="110000"/>
              </a:lnSpc>
            </a:pPr>
            <a:r>
              <a:rPr lang="th-TH" sz="1292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10) ประสานงานกับหน่วยรับตรวจเพื่อ</a:t>
            </a:r>
            <a:endParaRPr lang="en-US" sz="1292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thaiDist">
              <a:lnSpc>
                <a:spcPct val="110000"/>
              </a:lnSpc>
            </a:pPr>
            <a:r>
              <a:rPr lang="th-TH" sz="1292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- แจ้งแผนการตรวจสอบประจำปี ให้หน่วยรับตรวจได้รับทราบล่วงหน้า</a:t>
            </a:r>
            <a:endParaRPr lang="en-US" sz="1292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thaiDist">
              <a:lnSpc>
                <a:spcPct val="110000"/>
              </a:lnSpc>
            </a:pPr>
            <a:r>
              <a:rPr lang="th-TH" sz="1292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- ให้ผู้บริหารและคณะบุคคลของหน่วยรับตรวจมีส่วนร่วมในการให้ข้อมูล ข้อเสนอแนะ ในอัน</a:t>
            </a:r>
            <a:r>
              <a:rPr lang="th-TH" sz="1292" dirty="0" err="1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ที่จะ</a:t>
            </a:r>
            <a:r>
              <a:rPr lang="th-TH" sz="1292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ทำให้ผลการตรวจสอบมีประโยชน์สามารถนำไปสู่การพัฒนา ปรับปรุง แก้ไขการปฏิบัติงานให้มีประสิทธิภาพมากยิ่งขึ้น</a:t>
            </a:r>
            <a:endParaRPr lang="en-US" sz="1292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1095441" y="2304434"/>
            <a:ext cx="8153400" cy="2940998"/>
          </a:xfrm>
          <a:prstGeom prst="rect">
            <a:avLst/>
          </a:prstGeom>
          <a:solidFill>
            <a:srgbClr val="FFFFEB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pPr algn="thaiDist">
              <a:lnSpc>
                <a:spcPct val="110000"/>
              </a:lnSpc>
            </a:pPr>
            <a:r>
              <a:rPr lang="th-TH" sz="1333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8. การประกันและการปรับปรุงคุณภาพงานตรวจสอบภายในภาครัฐ</a:t>
            </a:r>
          </a:p>
          <a:p>
            <a:pPr algn="thaiDist">
              <a:lnSpc>
                <a:spcPct val="110000"/>
              </a:lnSpc>
            </a:pPr>
            <a:r>
              <a:rPr lang="th-TH" sz="13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</a:t>
            </a:r>
            <a:r>
              <a:rPr lang="th-TH" sz="1292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กลุ่มตรวจสอบภายใน จัดให้มีการประกันและปรับปรุงคุณภาพงานตรวจสอบภายในตามรูปแบบและวิธีการที่กรมบัญชีกลางกำหนด ดังนี้ </a:t>
            </a:r>
            <a:endParaRPr lang="en-US" sz="1292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thaiDist">
              <a:lnSpc>
                <a:spcPct val="110000"/>
              </a:lnSpc>
            </a:pPr>
            <a:r>
              <a:rPr lang="en-US" sz="1292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1</a:t>
            </a:r>
            <a:r>
              <a:rPr lang="th-TH" sz="1292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) การประเมินภายใน เพื่อให้เกิดการพัฒนาหน่วยตรวจสอบภายในอย่างต่อเนื่อง ความมีประสิทธิภาพ และประสิทธิผล ต้องครอบคลุมงานให้ความเชื่อมั่นและงานให้คำปรึกษา ต้องดำเนินการตามรูปแบบและวิธีการที่กรมบัญชีกลางกำหนด ดังนี้</a:t>
            </a:r>
            <a:endParaRPr lang="en-US" sz="1292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thaiDist">
              <a:lnSpc>
                <a:spcPct val="110000"/>
              </a:lnSpc>
            </a:pPr>
            <a:r>
              <a:rPr lang="th-TH" sz="1292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(1) การติดตามประเมินผลในระหว่างที่งานดำเนินไป (</a:t>
            </a:r>
            <a:r>
              <a:rPr lang="en-US" sz="1292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Ongoing Monitoring</a:t>
            </a:r>
            <a:r>
              <a:rPr lang="th-TH" sz="1292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) เป็นการประเมินในระดับงานที่ได้รับมอบหมาย เน้นมาตรฐานการปฏิบัติงาน และหลักเกณฑ์ปฏิบัติการตรวจสอบภายในที่เกี่ยวข้องกับการปฏิบัติงานของหน่วยตรวจสอบภายใน</a:t>
            </a:r>
            <a:endParaRPr lang="en-US" sz="1292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thaiDist">
              <a:lnSpc>
                <a:spcPct val="110000"/>
              </a:lnSpc>
            </a:pPr>
            <a:r>
              <a:rPr lang="th-TH" sz="1292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(2) การประเมินตนเองเป็นระยะ (</a:t>
            </a:r>
            <a:r>
              <a:rPr lang="en-US" sz="1292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Periodic Self Assessments</a:t>
            </a:r>
            <a:r>
              <a:rPr lang="th-TH" sz="1292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) เป็นการประเมินหน่วยตรวจสอบภายในเป็นรายครั้งอย่างน้อยทุกปีอาจกำหนดความถี่ได้ ในการประเมินการปฏิบัติตาม มาตรฐานและหลักเกณฑ์ปฏิบัติการตรวจสอบภายในทั้งหมด	  </a:t>
            </a:r>
            <a:endParaRPr lang="en-US" sz="1292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thaiDist">
              <a:lnSpc>
                <a:spcPct val="110000"/>
              </a:lnSpc>
            </a:pPr>
            <a:r>
              <a:rPr lang="en-US" sz="1292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2</a:t>
            </a:r>
            <a:r>
              <a:rPr lang="th-TH" sz="1292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) การประเมินผลจากภายนอก ดำเนินการโดยบุคคลหรือคณะบุคคลซึ่งเป็นผู้ประเมินจากภายนอกที่มีความเหมาะสมและมีความเป็นอิสระตามระยะเวลา รูปแบบและหลักเกณฑ์ที่กรมบัญชีกลางกำหนด</a:t>
            </a:r>
            <a:r>
              <a:rPr lang="th-TH" sz="13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</a:t>
            </a:r>
            <a:endParaRPr lang="en-US" sz="1333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15" name="กลุ่ม 1">
            <a:extLst>
              <a:ext uri="{FF2B5EF4-FFF2-40B4-BE49-F238E27FC236}">
                <a16:creationId xmlns:a16="http://schemas.microsoft.com/office/drawing/2014/main" id="{F7A07E67-2BDF-BB3C-D7AA-1DF58D0BFD75}"/>
              </a:ext>
            </a:extLst>
          </p:cNvPr>
          <p:cNvGrpSpPr/>
          <p:nvPr/>
        </p:nvGrpSpPr>
        <p:grpSpPr>
          <a:xfrm>
            <a:off x="-23585" y="5154909"/>
            <a:ext cx="10183585" cy="694389"/>
            <a:chOff x="-23585" y="5154909"/>
            <a:chExt cx="10183585" cy="694389"/>
          </a:xfrm>
        </p:grpSpPr>
        <p:grpSp>
          <p:nvGrpSpPr>
            <p:cNvPr id="16" name="Group 47">
              <a:extLst>
                <a:ext uri="{FF2B5EF4-FFF2-40B4-BE49-F238E27FC236}">
                  <a16:creationId xmlns:a16="http://schemas.microsoft.com/office/drawing/2014/main" id="{C189F370-3109-DF6A-D7C8-264C346D8B8E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25" name="กลุ่ม 1">
                <a:extLst>
                  <a:ext uri="{FF2B5EF4-FFF2-40B4-BE49-F238E27FC236}">
                    <a16:creationId xmlns:a16="http://schemas.microsoft.com/office/drawing/2014/main" id="{82B5C2CD-3557-9281-0EEA-4D2D5DD5FC4F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27" name="กลุ่ม 7">
                  <a:extLst>
                    <a:ext uri="{FF2B5EF4-FFF2-40B4-BE49-F238E27FC236}">
                      <a16:creationId xmlns:a16="http://schemas.microsoft.com/office/drawing/2014/main" id="{F5C1EFFD-4A4A-CE34-609E-C576DDEAE4B1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31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276765FC-E3E4-B3A9-8330-824E1A07DC51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32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C11CDB44-FC16-E1B1-1EE3-B0E9204E5F43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33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998D8490-1B22-8C5D-3638-32C0345FF3C6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28" name="กลุ่ม 4">
                  <a:extLst>
                    <a:ext uri="{FF2B5EF4-FFF2-40B4-BE49-F238E27FC236}">
                      <a16:creationId xmlns:a16="http://schemas.microsoft.com/office/drawing/2014/main" id="{1163F59B-B576-B38C-8BE1-71670D62C14F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29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29FC99AB-4B5D-6D72-19A9-44BA72FCA215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30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CA21EB67-FFCA-6795-7BE3-E3EF805FF766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26" name="รูปแบบอิสระ: รูปร่าง 49">
                <a:extLst>
                  <a:ext uri="{FF2B5EF4-FFF2-40B4-BE49-F238E27FC236}">
                    <a16:creationId xmlns:a16="http://schemas.microsoft.com/office/drawing/2014/main" id="{CDE4BA85-2745-850F-FA35-C15F4160AF0E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17" name="TextBox 7">
              <a:extLst>
                <a:ext uri="{FF2B5EF4-FFF2-40B4-BE49-F238E27FC236}">
                  <a16:creationId xmlns:a16="http://schemas.microsoft.com/office/drawing/2014/main" id="{733FE2C0-D8DB-DE70-F489-B5E2269950E8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18" name="กลุ่ม 5">
              <a:extLst>
                <a:ext uri="{FF2B5EF4-FFF2-40B4-BE49-F238E27FC236}">
                  <a16:creationId xmlns:a16="http://schemas.microsoft.com/office/drawing/2014/main" id="{16B1C15F-286C-6B7E-DD2B-677E18097CF1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19" name="Group 7">
                <a:extLst>
                  <a:ext uri="{FF2B5EF4-FFF2-40B4-BE49-F238E27FC236}">
                    <a16:creationId xmlns:a16="http://schemas.microsoft.com/office/drawing/2014/main" id="{73591BC9-6968-A985-6D34-F87623AEAA8F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35176392-5FD8-BFA7-0FCD-B2CE2CD1D4D9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D94437A0-5FE3-3ECD-5240-C94C906F8E63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23" name="Freeform 22">
                  <a:extLst>
                    <a:ext uri="{FF2B5EF4-FFF2-40B4-BE49-F238E27FC236}">
                      <a16:creationId xmlns:a16="http://schemas.microsoft.com/office/drawing/2014/main" id="{0B615043-48C0-2DF5-D35A-70CAF1B7F3FE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24" name="Freeform 12">
                  <a:extLst>
                    <a:ext uri="{FF2B5EF4-FFF2-40B4-BE49-F238E27FC236}">
                      <a16:creationId xmlns:a16="http://schemas.microsoft.com/office/drawing/2014/main" id="{803E0BFC-0968-5D02-A038-CD041B568940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pic>
            <p:nvPicPr>
              <p:cNvPr id="20" name="Picture 24">
                <a:extLst>
                  <a:ext uri="{FF2B5EF4-FFF2-40B4-BE49-F238E27FC236}">
                    <a16:creationId xmlns:a16="http://schemas.microsoft.com/office/drawing/2014/main" id="{05B441DD-2796-A27C-0267-B4CE494E79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  <p:grpSp>
        <p:nvGrpSpPr>
          <p:cNvPr id="35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23581" y="301"/>
            <a:ext cx="10193050" cy="618602"/>
            <a:chOff x="-29746" y="-164554"/>
            <a:chExt cx="9173747" cy="517884"/>
          </a:xfrm>
        </p:grpSpPr>
        <p:sp>
          <p:nvSpPr>
            <p:cNvPr id="36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37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</p:grpSp>
      <p:sp>
        <p:nvSpPr>
          <p:cNvPr id="38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137194" y="0"/>
            <a:ext cx="10160000" cy="60623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10000"/>
              </a:lnSpc>
            </a:pP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5.4 การ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ทบทวนกฎบัตรการตรวจสอบภายใน กองทุนพัฒนาบทบาทสตรี </a:t>
            </a: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การปรับปรุง</a:t>
            </a: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แผนการ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ตรวจสอบระยะยาวปีงบประมาณ พ.ศ. 2565 - 2568 </a:t>
            </a: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แผนการ</a:t>
            </a: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ตรวจสอบประจำปี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งบประมาณ พ.ศ. 2567 กองทุนพัฒนาบทบาทสตรี</a:t>
            </a:r>
          </a:p>
          <a:p>
            <a:pPr>
              <a:lnSpc>
                <a:spcPct val="110000"/>
              </a:lnSpc>
            </a:pPr>
            <a:endParaRPr lang="th-TH" sz="1900" b="1" spc="-5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9" name="Subtitle 2"/>
          <p:cNvSpPr txBox="1">
            <a:spLocks/>
          </p:cNvSpPr>
          <p:nvPr/>
        </p:nvSpPr>
        <p:spPr>
          <a:xfrm>
            <a:off x="1095443" y="699015"/>
            <a:ext cx="8153399" cy="6418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lIns="89406" tIns="44703" rIns="89406" bIns="44703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Dillenia News" panose="02020603050405020304" pitchFamily="18" charset="-34"/>
                <a:ea typeface="+mn-ea"/>
                <a:cs typeface="Dillenia News" panose="02020603050405020304" pitchFamily="18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Dillenia News" panose="02020603050405020304" pitchFamily="18" charset="-34"/>
                <a:ea typeface="+mn-ea"/>
                <a:cs typeface="Dillenia News" panose="02020603050405020304" pitchFamily="18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Dillenia News" panose="02020603050405020304" pitchFamily="18" charset="-34"/>
                <a:ea typeface="+mn-ea"/>
                <a:cs typeface="Dillenia News" panose="02020603050405020304" pitchFamily="18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Dillenia News" panose="02020603050405020304" pitchFamily="18" charset="-34"/>
                <a:ea typeface="+mn-ea"/>
                <a:cs typeface="Dillenia News" panose="02020603050405020304" pitchFamily="18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Dillenia News" panose="02020603050405020304" pitchFamily="18" charset="-34"/>
                <a:ea typeface="+mn-ea"/>
                <a:cs typeface="Dillenia News" panose="02020603050405020304" pitchFamily="18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lnSpc>
                <a:spcPct val="150000"/>
              </a:lnSpc>
              <a:spcBef>
                <a:spcPct val="0"/>
              </a:spcBef>
              <a:buNone/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ea typeface="Tahoma" panose="020B0604030504040204" pitchFamily="34" charset="0"/>
                <a:cs typeface="Chulabhorn Likit Text" panose="00000500000000000000" pitchFamily="50" charset="-34"/>
              </a:rPr>
              <a:t>กฎบัตรการตรวจสอบภายใน กองทุนพัฒนาบทบาทสตรี</a:t>
            </a:r>
          </a:p>
        </p:txBody>
      </p:sp>
      <p:grpSp>
        <p:nvGrpSpPr>
          <p:cNvPr id="40" name="Group 39"/>
          <p:cNvGrpSpPr/>
          <p:nvPr/>
        </p:nvGrpSpPr>
        <p:grpSpPr>
          <a:xfrm>
            <a:off x="1230958" y="805425"/>
            <a:ext cx="958433" cy="452063"/>
            <a:chOff x="3352800" y="3674723"/>
            <a:chExt cx="2240280" cy="1120159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0" y="3718560"/>
              <a:ext cx="944880" cy="944880"/>
            </a:xfrm>
            <a:prstGeom prst="rect">
              <a:avLst/>
            </a:prstGeom>
          </p:spPr>
        </p:pic>
        <p:pic>
          <p:nvPicPr>
            <p:cNvPr id="42" name="รูปภาพ 3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3674723"/>
              <a:ext cx="1021080" cy="11201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7349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B9A4-7C00-41BB-B303-4E91C20728DD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226465" y="1612519"/>
            <a:ext cx="7692957" cy="2966774"/>
          </a:xfrm>
          <a:prstGeom prst="rect">
            <a:avLst/>
          </a:prstGeom>
          <a:solidFill>
            <a:srgbClr val="FFFFEB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th-TH" sz="1333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9. การรายงานผลการตรวจสอบ</a:t>
            </a:r>
            <a:endParaRPr lang="en-US" sz="1333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thaiDist">
              <a:lnSpc>
                <a:spcPct val="120000"/>
              </a:lnSpc>
              <a:spcBef>
                <a:spcPts val="500"/>
              </a:spcBef>
            </a:pPr>
            <a:r>
              <a:rPr lang="th-TH" sz="13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ผู้อำนวยการกลุ่มตรวจสอบภายใน กรมการพัฒนาชุมชนรายงานผลการ</a:t>
            </a:r>
            <a:r>
              <a:rPr lang="th-TH" sz="1333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ตรวจสอบเสนอ</a:t>
            </a:r>
            <a:r>
              <a:rPr lang="th-TH" sz="13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อธิบดีกรมการพัฒนาชุมชนในฐานะประธานคณะกรรมการบริหารกองทุนพัฒนาบทบาทสตรี </a:t>
            </a:r>
            <a:r>
              <a:rPr lang="th-TH" sz="1333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เพื่อ</a:t>
            </a:r>
            <a:r>
              <a:rPr lang="th-TH" sz="13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ทราบ พิจารณาสั่งการ </a:t>
            </a:r>
            <a:r>
              <a:rPr lang="th-TH" sz="1333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333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333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</a:t>
            </a:r>
            <a:r>
              <a:rPr lang="th-TH" sz="13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ให้ข้อเสนอแนะ เพื่อจัดส่งรายงานให้กองทุนพัฒนาบทบาท</a:t>
            </a:r>
            <a:r>
              <a:rPr lang="th-TH" sz="1333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สตรีเสนอ</a:t>
            </a:r>
            <a:r>
              <a:rPr lang="th-TH" sz="13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ต่อคณะกรรมบริหารกองทุนพัฒนาบทบาทสตรีทราบ</a:t>
            </a:r>
            <a:endParaRPr lang="en-US" sz="1333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thaiDist">
              <a:lnSpc>
                <a:spcPct val="120000"/>
              </a:lnSpc>
              <a:spcBef>
                <a:spcPts val="500"/>
              </a:spcBef>
            </a:pPr>
            <a:r>
              <a:rPr lang="th-TH" sz="13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ในรายงานการตรวจสอบ ให้สรุปเกี่ยวกับประเด็นเรื่องที่ตรวจพบ และ</a:t>
            </a:r>
            <a:r>
              <a:rPr lang="th-TH" sz="1333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ข้อเสนอแนะแนว</a:t>
            </a:r>
            <a:r>
              <a:rPr lang="th-TH" sz="13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ทางการปรับปรุงแก้ไขของผู้ตรวจสอบไว้ และหน่วยรับตรวจมีหน้าที่ชี้แจงและรายงานผล</a:t>
            </a:r>
            <a:r>
              <a:rPr lang="th-TH" sz="1333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การดำเนินการ</a:t>
            </a:r>
            <a:r>
              <a:rPr lang="th-TH" sz="13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แก้ไขตามข้อเสนอแนะของผู้ตรวจสอบภายในกลับมาเป็นลายลักษณ์อักษร ภายใน </a:t>
            </a:r>
            <a:r>
              <a:rPr lang="th-TH" sz="1333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45 </a:t>
            </a:r>
            <a:r>
              <a:rPr lang="th-TH" sz="13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วัน นับจากวันที่ได้รับรายงานหรือภายในระยะเวลาที่กำหนด</a:t>
            </a:r>
            <a:endParaRPr lang="en-US" sz="1333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thaiDist">
              <a:lnSpc>
                <a:spcPct val="120000"/>
              </a:lnSpc>
              <a:spcBef>
                <a:spcPts val="500"/>
              </a:spcBef>
            </a:pPr>
            <a:r>
              <a:rPr lang="th-TH" sz="13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ผู้ตรวจสอบภายในมีหน้าที่ความรับผิดชอบในการติดตามผลการตรวจสอบใน</a:t>
            </a:r>
            <a:r>
              <a:rPr lang="th-TH" sz="1333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ประเด็นสิ่ง</a:t>
            </a:r>
            <a:r>
              <a:rPr lang="th-TH" sz="13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ที่ตรวจพบ </a:t>
            </a:r>
            <a:r>
              <a:rPr lang="th-TH" sz="1333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333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333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</a:t>
            </a:r>
            <a:r>
              <a:rPr lang="th-TH" sz="13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ข้อเสนอแนะต่าง ๆ ภายในระยะเวลาที่</a:t>
            </a:r>
            <a:r>
              <a:rPr lang="th-TH" sz="1333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เหมาะสม</a:t>
            </a:r>
            <a:endParaRPr lang="en-US" sz="1333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14" name="กลุ่ม 1">
            <a:extLst>
              <a:ext uri="{FF2B5EF4-FFF2-40B4-BE49-F238E27FC236}">
                <a16:creationId xmlns:a16="http://schemas.microsoft.com/office/drawing/2014/main" id="{F7A07E67-2BDF-BB3C-D7AA-1DF58D0BFD75}"/>
              </a:ext>
            </a:extLst>
          </p:cNvPr>
          <p:cNvGrpSpPr/>
          <p:nvPr/>
        </p:nvGrpSpPr>
        <p:grpSpPr>
          <a:xfrm>
            <a:off x="-23585" y="5154909"/>
            <a:ext cx="10183585" cy="694389"/>
            <a:chOff x="-23585" y="5154909"/>
            <a:chExt cx="10183585" cy="694389"/>
          </a:xfrm>
        </p:grpSpPr>
        <p:grpSp>
          <p:nvGrpSpPr>
            <p:cNvPr id="15" name="Group 47">
              <a:extLst>
                <a:ext uri="{FF2B5EF4-FFF2-40B4-BE49-F238E27FC236}">
                  <a16:creationId xmlns:a16="http://schemas.microsoft.com/office/drawing/2014/main" id="{C189F370-3109-DF6A-D7C8-264C346D8B8E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24" name="กลุ่ม 1">
                <a:extLst>
                  <a:ext uri="{FF2B5EF4-FFF2-40B4-BE49-F238E27FC236}">
                    <a16:creationId xmlns:a16="http://schemas.microsoft.com/office/drawing/2014/main" id="{82B5C2CD-3557-9281-0EEA-4D2D5DD5FC4F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26" name="กลุ่ม 7">
                  <a:extLst>
                    <a:ext uri="{FF2B5EF4-FFF2-40B4-BE49-F238E27FC236}">
                      <a16:creationId xmlns:a16="http://schemas.microsoft.com/office/drawing/2014/main" id="{F5C1EFFD-4A4A-CE34-609E-C576DDEAE4B1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30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276765FC-E3E4-B3A9-8330-824E1A07DC51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31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C11CDB44-FC16-E1B1-1EE3-B0E9204E5F43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32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998D8490-1B22-8C5D-3638-32C0345FF3C6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27" name="กลุ่ม 4">
                  <a:extLst>
                    <a:ext uri="{FF2B5EF4-FFF2-40B4-BE49-F238E27FC236}">
                      <a16:creationId xmlns:a16="http://schemas.microsoft.com/office/drawing/2014/main" id="{1163F59B-B576-B38C-8BE1-71670D62C14F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28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29FC99AB-4B5D-6D72-19A9-44BA72FCA215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29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CA21EB67-FFCA-6795-7BE3-E3EF805FF766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25" name="รูปแบบอิสระ: รูปร่าง 49">
                <a:extLst>
                  <a:ext uri="{FF2B5EF4-FFF2-40B4-BE49-F238E27FC236}">
                    <a16:creationId xmlns:a16="http://schemas.microsoft.com/office/drawing/2014/main" id="{CDE4BA85-2745-850F-FA35-C15F4160AF0E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733FE2C0-D8DB-DE70-F489-B5E2269950E8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17" name="กลุ่ม 5">
              <a:extLst>
                <a:ext uri="{FF2B5EF4-FFF2-40B4-BE49-F238E27FC236}">
                  <a16:creationId xmlns:a16="http://schemas.microsoft.com/office/drawing/2014/main" id="{16B1C15F-286C-6B7E-DD2B-677E18097CF1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18" name="Group 7">
                <a:extLst>
                  <a:ext uri="{FF2B5EF4-FFF2-40B4-BE49-F238E27FC236}">
                    <a16:creationId xmlns:a16="http://schemas.microsoft.com/office/drawing/2014/main" id="{73591BC9-6968-A985-6D34-F87623AEAA8F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35176392-5FD8-BFA7-0FCD-B2CE2CD1D4D9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D94437A0-5FE3-3ECD-5240-C94C906F8E63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0B615043-48C0-2DF5-D35A-70CAF1B7F3FE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23" name="Freeform 12">
                  <a:extLst>
                    <a:ext uri="{FF2B5EF4-FFF2-40B4-BE49-F238E27FC236}">
                      <a16:creationId xmlns:a16="http://schemas.microsoft.com/office/drawing/2014/main" id="{803E0BFC-0968-5D02-A038-CD041B568940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pic>
            <p:nvPicPr>
              <p:cNvPr id="19" name="Picture 24">
                <a:extLst>
                  <a:ext uri="{FF2B5EF4-FFF2-40B4-BE49-F238E27FC236}">
                    <a16:creationId xmlns:a16="http://schemas.microsoft.com/office/drawing/2014/main" id="{05B441DD-2796-A27C-0267-B4CE494E79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  <p:grpSp>
        <p:nvGrpSpPr>
          <p:cNvPr id="34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23581" y="301"/>
            <a:ext cx="10193050" cy="618602"/>
            <a:chOff x="-29746" y="-164554"/>
            <a:chExt cx="9173747" cy="517884"/>
          </a:xfrm>
        </p:grpSpPr>
        <p:sp>
          <p:nvSpPr>
            <p:cNvPr id="35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36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</p:grpSp>
      <p:sp>
        <p:nvSpPr>
          <p:cNvPr id="37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137194" y="0"/>
            <a:ext cx="10160000" cy="60623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10000"/>
              </a:lnSpc>
            </a:pP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5.4 การ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ทบทวนกฎบัตรการตรวจสอบภายใน กองทุนพัฒนาบทบาทสตรี </a:t>
            </a: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การปรับปรุง</a:t>
            </a: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แผนการ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ตรวจสอบระยะยาวปีงบประมาณ พ.ศ. 2565 - 2568 </a:t>
            </a: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แผนการ</a:t>
            </a: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ตรวจสอบประจำปี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งบประมาณ พ.ศ. 2567 กองทุนพัฒนาบทบาทสตรี</a:t>
            </a:r>
          </a:p>
          <a:p>
            <a:pPr>
              <a:lnSpc>
                <a:spcPct val="110000"/>
              </a:lnSpc>
            </a:pPr>
            <a:endParaRPr lang="th-TH" sz="1900" b="1" spc="-5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8" name="Subtitle 2"/>
          <p:cNvSpPr txBox="1">
            <a:spLocks/>
          </p:cNvSpPr>
          <p:nvPr/>
        </p:nvSpPr>
        <p:spPr>
          <a:xfrm>
            <a:off x="1226465" y="979165"/>
            <a:ext cx="7692957" cy="6418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lIns="89406" tIns="44703" rIns="89406" bIns="44703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Dillenia News" panose="02020603050405020304" pitchFamily="18" charset="-34"/>
                <a:ea typeface="+mn-ea"/>
                <a:cs typeface="Dillenia News" panose="02020603050405020304" pitchFamily="18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Dillenia News" panose="02020603050405020304" pitchFamily="18" charset="-34"/>
                <a:ea typeface="+mn-ea"/>
                <a:cs typeface="Dillenia News" panose="02020603050405020304" pitchFamily="18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Dillenia News" panose="02020603050405020304" pitchFamily="18" charset="-34"/>
                <a:ea typeface="+mn-ea"/>
                <a:cs typeface="Dillenia News" panose="02020603050405020304" pitchFamily="18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Dillenia News" panose="02020603050405020304" pitchFamily="18" charset="-34"/>
                <a:ea typeface="+mn-ea"/>
                <a:cs typeface="Dillenia News" panose="02020603050405020304" pitchFamily="18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Dillenia News" panose="02020603050405020304" pitchFamily="18" charset="-34"/>
                <a:ea typeface="+mn-ea"/>
                <a:cs typeface="Dillenia News" panose="02020603050405020304" pitchFamily="18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lnSpc>
                <a:spcPct val="150000"/>
              </a:lnSpc>
              <a:spcBef>
                <a:spcPct val="0"/>
              </a:spcBef>
              <a:buNone/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ea typeface="Tahoma" panose="020B0604030504040204" pitchFamily="34" charset="0"/>
                <a:cs typeface="Chulabhorn Likit Text" panose="00000500000000000000" pitchFamily="50" charset="-34"/>
              </a:rPr>
              <a:t>กฎบัตรการตรวจสอบภายใน กองทุนพัฒนาบทบาทสตรี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1353466" y="1083659"/>
            <a:ext cx="958433" cy="452063"/>
            <a:chOff x="3352800" y="3674723"/>
            <a:chExt cx="2240280" cy="1120159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0" y="3718560"/>
              <a:ext cx="944880" cy="944880"/>
            </a:xfrm>
            <a:prstGeom prst="rect">
              <a:avLst/>
            </a:prstGeom>
          </p:spPr>
        </p:pic>
        <p:pic>
          <p:nvPicPr>
            <p:cNvPr id="41" name="รูปภาพ 3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3674723"/>
              <a:ext cx="1021080" cy="11201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5571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B9A4-7C00-41BB-B303-4E91C20728DD}" type="slidenum">
              <a:rPr lang="en-US" smtClean="0"/>
              <a:pPr/>
              <a:t>84</a:t>
            </a:fld>
            <a:endParaRPr lang="en-US"/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208791" y="1332341"/>
            <a:ext cx="7692957" cy="3924151"/>
          </a:xfrm>
          <a:prstGeom prst="rect">
            <a:avLst/>
          </a:prstGeom>
          <a:solidFill>
            <a:srgbClr val="FFFFEB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pPr algn="thaiDist">
              <a:lnSpc>
                <a:spcPct val="120000"/>
              </a:lnSpc>
            </a:pPr>
            <a:r>
              <a:rPr lang="th-TH" sz="125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10. มาตรฐานและจริยธรรมของผู้ตรวจสอบภายใน</a:t>
            </a:r>
            <a:endParaRPr lang="en-US" sz="125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thaiDist">
              <a:lnSpc>
                <a:spcPct val="120000"/>
              </a:lnSpc>
              <a:spcBef>
                <a:spcPts val="500"/>
              </a:spcBef>
            </a:pPr>
            <a:r>
              <a:rPr lang="th-TH" sz="12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ผู้ตรวจสอบภายใน ควรประพฤติปฏิบัติตามหลักจริยธรรมของผู้ตรวจสอบภายในที่กรมบัญชีกลางกำหนด เกี่ยวกับ ความซื่อสัตย์ ความเที่ยงธรรม การปกปิดความลับ และความสามารถในหน้าที่ เพื่อเป็นหลักประกัน                 ความมั่นใจต่อคุณภาพของงานตรวจสอบภายใน โดยพึงยึดถือและดำรงไว้ซึ่งหลักปฏิบัติ ดังนี้ </a:t>
            </a:r>
            <a:endParaRPr lang="en-US" sz="125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thaiDist">
              <a:lnSpc>
                <a:spcPct val="120000"/>
              </a:lnSpc>
              <a:spcBef>
                <a:spcPts val="500"/>
              </a:spcBef>
            </a:pPr>
            <a:r>
              <a:rPr lang="th-TH" sz="12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 1) </a:t>
            </a:r>
            <a:r>
              <a:rPr lang="th-TH" sz="12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ความซื่อสัตย์</a:t>
            </a:r>
            <a:r>
              <a:rPr lang="th-TH" sz="1250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2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</a:t>
            </a:r>
            <a:r>
              <a:rPr lang="en-US" sz="12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Integrity</a:t>
            </a:r>
            <a:r>
              <a:rPr lang="th-TH" sz="12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) ความซื่อสัตย์ของผู้ตรวจสอบภายในจะสร้างให้เกิดความไว้วางใจ </a:t>
            </a:r>
            <a:r>
              <a:rPr lang="th-TH" sz="125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และทำให้</a:t>
            </a:r>
            <a:br>
              <a:rPr lang="th-TH" sz="125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5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ดุลย</a:t>
            </a:r>
            <a:r>
              <a:rPr lang="th-TH" sz="12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พินิจของผู้ตรวจสอบภายในมีความน่าเชื่อถือและเป็นที่ยอมรับจากบุคคลทั่วไป</a:t>
            </a:r>
            <a:endParaRPr lang="en-US" sz="125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thaiDist">
              <a:lnSpc>
                <a:spcPct val="120000"/>
              </a:lnSpc>
              <a:spcBef>
                <a:spcPts val="500"/>
              </a:spcBef>
            </a:pPr>
            <a:r>
              <a:rPr lang="en-US" sz="12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</a:t>
            </a:r>
            <a:r>
              <a:rPr lang="th-TH" sz="12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2) </a:t>
            </a:r>
            <a:r>
              <a:rPr lang="th-TH" sz="12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ความเที่ยงธรรม </a:t>
            </a:r>
            <a:r>
              <a:rPr lang="th-TH" sz="12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</a:t>
            </a:r>
            <a:r>
              <a:rPr lang="en-US" sz="12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Objectivity</a:t>
            </a:r>
            <a:r>
              <a:rPr lang="th-TH" sz="12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) ผู้ตรวจสอบภายในจะแสดงความเที่ยงธรรมเยี่ยงผู้ประกอบวิชาชีพในการรวบรวมข้อมูล ประเมินผล และรายงานด้วยความไม่ลำเอียง ผู้ตรวจสอบภายในต้องทำหน้าที่อย่าง</a:t>
            </a:r>
          </a:p>
          <a:p>
            <a:pPr algn="thaiDist">
              <a:lnSpc>
                <a:spcPct val="120000"/>
              </a:lnSpc>
              <a:spcBef>
                <a:spcPts val="500"/>
              </a:spcBef>
            </a:pPr>
            <a:r>
              <a:rPr lang="th-TH" sz="12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เป็นธรรมในทุก ๆ สถานการณ์ และไม่ปล่อยให้ความรู้สึกส่วนตัวหรือความรู้สึกนึกคิดของบุคคลอื่นเข้ามามีอิทธิพลเหนือการปฏิบัติงาน</a:t>
            </a:r>
            <a:endParaRPr lang="en-US" sz="125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thaiDist">
              <a:lnSpc>
                <a:spcPct val="120000"/>
              </a:lnSpc>
              <a:spcBef>
                <a:spcPts val="500"/>
              </a:spcBef>
            </a:pPr>
            <a:r>
              <a:rPr lang="th-TH" sz="12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	 3) </a:t>
            </a:r>
            <a:r>
              <a:rPr lang="th-TH" sz="12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การปกปิดความลับ </a:t>
            </a:r>
            <a:r>
              <a:rPr lang="th-TH" sz="12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</a:t>
            </a:r>
            <a:r>
              <a:rPr lang="en-US" sz="12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Confidentiality</a:t>
            </a:r>
            <a:r>
              <a:rPr lang="th-TH" sz="12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) ผู้ตรวจสอบภายในจะเคารพในคุณค่าและสิทธิของผู้เป็นเจ้าของข้อมูลที่ได้รับทราบจาการปฏิบัติงาน และไม่เปิดเผยข้อมูลดังกล่าวโดยไม่ได้รับอนุญาตจากผู้ที่มีอำนาจหน้าที่โดยตรงเสียก่อน ยกเว้นในกรณีที่มีพันธะในแง่ของงานอาชีพ และเกี่ยวข้องกับกฎหมายเท่านั้น</a:t>
            </a:r>
            <a:endParaRPr lang="en-US" sz="125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 algn="thaiDist">
              <a:lnSpc>
                <a:spcPct val="120000"/>
              </a:lnSpc>
              <a:spcBef>
                <a:spcPts val="500"/>
              </a:spcBef>
            </a:pPr>
            <a:r>
              <a:rPr lang="th-TH" sz="12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	4) </a:t>
            </a:r>
            <a:r>
              <a:rPr lang="th-TH" sz="1250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ความสามารถในหน้าที่ </a:t>
            </a:r>
            <a:r>
              <a:rPr lang="th-TH" sz="12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</a:t>
            </a:r>
            <a:r>
              <a:rPr lang="en-US" sz="12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Competency</a:t>
            </a:r>
            <a:r>
              <a:rPr lang="th-TH" sz="125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) ผู้ตรวจสอบภายในจะนำความรู้ ทักษะ และประสบการณ์ มาใช้ในการปฏิบัติงานอย่าง</a:t>
            </a:r>
            <a:r>
              <a:rPr lang="th-TH" sz="125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เต็มที่</a:t>
            </a:r>
            <a:endParaRPr lang="en-US" sz="125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14" name="กลุ่ม 1">
            <a:extLst>
              <a:ext uri="{FF2B5EF4-FFF2-40B4-BE49-F238E27FC236}">
                <a16:creationId xmlns:a16="http://schemas.microsoft.com/office/drawing/2014/main" id="{F7A07E67-2BDF-BB3C-D7AA-1DF58D0BFD75}"/>
              </a:ext>
            </a:extLst>
          </p:cNvPr>
          <p:cNvGrpSpPr/>
          <p:nvPr/>
        </p:nvGrpSpPr>
        <p:grpSpPr>
          <a:xfrm>
            <a:off x="-23585" y="5154909"/>
            <a:ext cx="10183585" cy="694389"/>
            <a:chOff x="-23585" y="5154909"/>
            <a:chExt cx="10183585" cy="694389"/>
          </a:xfrm>
        </p:grpSpPr>
        <p:grpSp>
          <p:nvGrpSpPr>
            <p:cNvPr id="15" name="Group 47">
              <a:extLst>
                <a:ext uri="{FF2B5EF4-FFF2-40B4-BE49-F238E27FC236}">
                  <a16:creationId xmlns:a16="http://schemas.microsoft.com/office/drawing/2014/main" id="{C189F370-3109-DF6A-D7C8-264C346D8B8E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24" name="กลุ่ม 1">
                <a:extLst>
                  <a:ext uri="{FF2B5EF4-FFF2-40B4-BE49-F238E27FC236}">
                    <a16:creationId xmlns:a16="http://schemas.microsoft.com/office/drawing/2014/main" id="{82B5C2CD-3557-9281-0EEA-4D2D5DD5FC4F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26" name="กลุ่ม 7">
                  <a:extLst>
                    <a:ext uri="{FF2B5EF4-FFF2-40B4-BE49-F238E27FC236}">
                      <a16:creationId xmlns:a16="http://schemas.microsoft.com/office/drawing/2014/main" id="{F5C1EFFD-4A4A-CE34-609E-C576DDEAE4B1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30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276765FC-E3E4-B3A9-8330-824E1A07DC51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31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C11CDB44-FC16-E1B1-1EE3-B0E9204E5F43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32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998D8490-1B22-8C5D-3638-32C0345FF3C6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27" name="กลุ่ม 4">
                  <a:extLst>
                    <a:ext uri="{FF2B5EF4-FFF2-40B4-BE49-F238E27FC236}">
                      <a16:creationId xmlns:a16="http://schemas.microsoft.com/office/drawing/2014/main" id="{1163F59B-B576-B38C-8BE1-71670D62C14F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28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29FC99AB-4B5D-6D72-19A9-44BA72FCA215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29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CA21EB67-FFCA-6795-7BE3-E3EF805FF766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25" name="รูปแบบอิสระ: รูปร่าง 49">
                <a:extLst>
                  <a:ext uri="{FF2B5EF4-FFF2-40B4-BE49-F238E27FC236}">
                    <a16:creationId xmlns:a16="http://schemas.microsoft.com/office/drawing/2014/main" id="{CDE4BA85-2745-850F-FA35-C15F4160AF0E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733FE2C0-D8DB-DE70-F489-B5E2269950E8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17" name="กลุ่ม 5">
              <a:extLst>
                <a:ext uri="{FF2B5EF4-FFF2-40B4-BE49-F238E27FC236}">
                  <a16:creationId xmlns:a16="http://schemas.microsoft.com/office/drawing/2014/main" id="{16B1C15F-286C-6B7E-DD2B-677E18097CF1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18" name="Group 7">
                <a:extLst>
                  <a:ext uri="{FF2B5EF4-FFF2-40B4-BE49-F238E27FC236}">
                    <a16:creationId xmlns:a16="http://schemas.microsoft.com/office/drawing/2014/main" id="{73591BC9-6968-A985-6D34-F87623AEAA8F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35176392-5FD8-BFA7-0FCD-B2CE2CD1D4D9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D94437A0-5FE3-3ECD-5240-C94C906F8E63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0B615043-48C0-2DF5-D35A-70CAF1B7F3FE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23" name="Freeform 12">
                  <a:extLst>
                    <a:ext uri="{FF2B5EF4-FFF2-40B4-BE49-F238E27FC236}">
                      <a16:creationId xmlns:a16="http://schemas.microsoft.com/office/drawing/2014/main" id="{803E0BFC-0968-5D02-A038-CD041B568940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pic>
            <p:nvPicPr>
              <p:cNvPr id="19" name="Picture 24">
                <a:extLst>
                  <a:ext uri="{FF2B5EF4-FFF2-40B4-BE49-F238E27FC236}">
                    <a16:creationId xmlns:a16="http://schemas.microsoft.com/office/drawing/2014/main" id="{05B441DD-2796-A27C-0267-B4CE494E79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  <p:grpSp>
        <p:nvGrpSpPr>
          <p:cNvPr id="34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23581" y="301"/>
            <a:ext cx="10193050" cy="618602"/>
            <a:chOff x="-29746" y="-164554"/>
            <a:chExt cx="9173747" cy="517884"/>
          </a:xfrm>
        </p:grpSpPr>
        <p:sp>
          <p:nvSpPr>
            <p:cNvPr id="35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36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</p:grpSp>
      <p:sp>
        <p:nvSpPr>
          <p:cNvPr id="37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137194" y="0"/>
            <a:ext cx="10160000" cy="60623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10000"/>
              </a:lnSpc>
            </a:pP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5.4 การ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ทบทวนกฎบัตรการตรวจสอบภายใน กองทุนพัฒนาบทบาทสตรี </a:t>
            </a: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การปรับปรุง</a:t>
            </a: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แผนการ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ตรวจสอบระยะยาวปีงบประมาณ พ.ศ. 2565 - 2568 </a:t>
            </a: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แผนการ</a:t>
            </a: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ตรวจสอบประจำปี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งบประมาณ พ.ศ. 2567 กองทุนพัฒนาบทบาทสตรี</a:t>
            </a:r>
          </a:p>
          <a:p>
            <a:pPr>
              <a:lnSpc>
                <a:spcPct val="110000"/>
              </a:lnSpc>
            </a:pPr>
            <a:endParaRPr lang="th-TH" sz="1900" b="1" spc="-5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8" name="Subtitle 2"/>
          <p:cNvSpPr txBox="1">
            <a:spLocks/>
          </p:cNvSpPr>
          <p:nvPr/>
        </p:nvSpPr>
        <p:spPr>
          <a:xfrm>
            <a:off x="1226465" y="723018"/>
            <a:ext cx="7692957" cy="6418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lIns="89406" tIns="44703" rIns="89406" bIns="44703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Dillenia News" panose="02020603050405020304" pitchFamily="18" charset="-34"/>
                <a:ea typeface="+mn-ea"/>
                <a:cs typeface="Dillenia News" panose="02020603050405020304" pitchFamily="18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Dillenia News" panose="02020603050405020304" pitchFamily="18" charset="-34"/>
                <a:ea typeface="+mn-ea"/>
                <a:cs typeface="Dillenia News" panose="02020603050405020304" pitchFamily="18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Dillenia News" panose="02020603050405020304" pitchFamily="18" charset="-34"/>
                <a:ea typeface="+mn-ea"/>
                <a:cs typeface="Dillenia News" panose="02020603050405020304" pitchFamily="18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Dillenia News" panose="02020603050405020304" pitchFamily="18" charset="-34"/>
                <a:ea typeface="+mn-ea"/>
                <a:cs typeface="Dillenia News" panose="02020603050405020304" pitchFamily="18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Dillenia News" panose="02020603050405020304" pitchFamily="18" charset="-34"/>
                <a:ea typeface="+mn-ea"/>
                <a:cs typeface="Dillenia News" panose="02020603050405020304" pitchFamily="18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lnSpc>
                <a:spcPct val="150000"/>
              </a:lnSpc>
              <a:spcBef>
                <a:spcPct val="0"/>
              </a:spcBef>
              <a:buNone/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ea typeface="Tahoma" panose="020B0604030504040204" pitchFamily="34" charset="0"/>
                <a:cs typeface="Chulabhorn Likit Text" panose="00000500000000000000" pitchFamily="50" charset="-34"/>
              </a:rPr>
              <a:t>กฎบัตร</a:t>
            </a: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ea typeface="Tahoma" panose="020B0604030504040204" pitchFamily="34" charset="0"/>
                <a:cs typeface="Chulabhorn Likit Text" panose="00000500000000000000" pitchFamily="50" charset="-34"/>
              </a:rPr>
              <a:t>การตรวจสอบ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ea typeface="Tahoma" panose="020B0604030504040204" pitchFamily="34" charset="0"/>
                <a:cs typeface="Chulabhorn Likit Text" panose="00000500000000000000" pitchFamily="50" charset="-34"/>
              </a:rPr>
              <a:t>ภายใน กองทุนพัฒนาบทบาทสตรี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1353466" y="827512"/>
            <a:ext cx="958433" cy="452063"/>
            <a:chOff x="3352800" y="3674723"/>
            <a:chExt cx="2240280" cy="1120159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0" y="3718560"/>
              <a:ext cx="944880" cy="944880"/>
            </a:xfrm>
            <a:prstGeom prst="rect">
              <a:avLst/>
            </a:prstGeom>
          </p:spPr>
        </p:pic>
        <p:pic>
          <p:nvPicPr>
            <p:cNvPr id="41" name="รูปภาพ 3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3674723"/>
              <a:ext cx="1021080" cy="11201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99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B9A4-7C00-41BB-B303-4E91C20728DD}" type="slidenum">
              <a:rPr lang="en-US" smtClean="0"/>
              <a:pPr/>
              <a:t>85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226465" y="1560545"/>
            <a:ext cx="7675283" cy="3546484"/>
          </a:xfrm>
          <a:prstGeom prst="rect">
            <a:avLst/>
          </a:prstGeom>
          <a:solidFill>
            <a:srgbClr val="FFFFEB"/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th-TH" sz="15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11. หน้าที่หน่วยรับตรวจ</a:t>
            </a:r>
          </a:p>
          <a:p>
            <a:pPr algn="thaiDist">
              <a:lnSpc>
                <a:spcPct val="120000"/>
              </a:lnSpc>
              <a:spcBef>
                <a:spcPts val="500"/>
              </a:spcBef>
            </a:pPr>
            <a:r>
              <a:rPr lang="th-TH" sz="13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1) อำนวยความ</a:t>
            </a:r>
            <a:r>
              <a:rPr lang="th-TH" sz="1333" spc="-58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สะดวก และให้ความร่วมมือในการให้ข้อมูล และคำชี้แจงที่ตรวจสอบ</a:t>
            </a:r>
            <a:r>
              <a:rPr lang="th-TH" sz="1333" spc="-58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แก่ผู้ตรวจ</a:t>
            </a:r>
            <a:r>
              <a:rPr lang="th-TH" sz="1333" spc="-58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สอบภายใน</a:t>
            </a:r>
          </a:p>
          <a:p>
            <a:pPr algn="thaiDist">
              <a:lnSpc>
                <a:spcPct val="120000"/>
              </a:lnSpc>
              <a:spcBef>
                <a:spcPts val="500"/>
              </a:spcBef>
            </a:pPr>
            <a:r>
              <a:rPr lang="th-TH" sz="13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2) จัดเตรียมรายละเอียด แผนงาน/โครงการ รายละเอียดระบบงานบัญชีตลอดจน</a:t>
            </a:r>
            <a:r>
              <a:rPr lang="th-TH" sz="1333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เอกสารที่</a:t>
            </a:r>
            <a:r>
              <a:rPr lang="th-TH" sz="13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เกี่ยวข้องในการปฏิบัติงานเพื่อประโยชน์ในการตรวจสอบ</a:t>
            </a:r>
          </a:p>
          <a:p>
            <a:pPr algn="thaiDist">
              <a:lnSpc>
                <a:spcPct val="120000"/>
              </a:lnSpc>
              <a:spcBef>
                <a:spcPts val="500"/>
              </a:spcBef>
            </a:pPr>
            <a:r>
              <a:rPr lang="th-TH" sz="13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3) จัดให้มีระบบการเก็บเอกสารในการปฏิบัติงานที่เหมาะสมและครบถ้วน</a:t>
            </a:r>
          </a:p>
          <a:p>
            <a:pPr algn="thaiDist">
              <a:lnSpc>
                <a:spcPct val="120000"/>
              </a:lnSpc>
              <a:spcBef>
                <a:spcPts val="500"/>
              </a:spcBef>
            </a:pPr>
            <a:r>
              <a:rPr lang="th-TH" sz="13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4) จัดทำบัญชีและจัดเก็บเอกสารประกอบรายการบัญชีพร้อมที่จะให้ผู้ตรวจสอบภายในตรวจสอบ</a:t>
            </a:r>
          </a:p>
          <a:p>
            <a:pPr algn="thaiDist">
              <a:lnSpc>
                <a:spcPct val="120000"/>
              </a:lnSpc>
              <a:spcBef>
                <a:spcPts val="500"/>
              </a:spcBef>
            </a:pPr>
            <a:r>
              <a:rPr lang="th-TH" sz="13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5) ชี้แจงและตอบข้อซักถามต่าง ๆ พร้อมทั้งหาข้อมูลเพิ่มเติมให้แก่ผู้ตรวจสอบภายใน</a:t>
            </a:r>
          </a:p>
          <a:p>
            <a:pPr algn="thaiDist">
              <a:lnSpc>
                <a:spcPct val="120000"/>
              </a:lnSpc>
              <a:spcBef>
                <a:spcPts val="500"/>
              </a:spcBef>
            </a:pPr>
            <a:r>
              <a:rPr lang="th-TH" sz="13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6) </a:t>
            </a:r>
            <a:r>
              <a:rPr lang="th-TH" sz="1333" spc="-6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ปฏิบัติตามข้อทักท้วง และข้อเสนอแนะของผู้ตรวจสอบภายใน ในเรื่องต่าง ๆ หรือ</a:t>
            </a:r>
            <a:r>
              <a:rPr lang="th-TH" sz="1333" spc="-6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ตามที่คณะกรรมการ</a:t>
            </a:r>
            <a:r>
              <a:rPr lang="th-TH" sz="13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บริหารกองทุนพัฒนาบทบาทสตรีเห็นชอบให้ปฏิบัติ</a:t>
            </a:r>
          </a:p>
          <a:p>
            <a:pPr algn="thaiDist">
              <a:lnSpc>
                <a:spcPct val="120000"/>
              </a:lnSpc>
              <a:spcBef>
                <a:spcPts val="500"/>
              </a:spcBef>
            </a:pPr>
            <a:r>
              <a:rPr lang="th-TH" sz="15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</a:t>
            </a:r>
            <a:r>
              <a:rPr lang="th-TH" sz="13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กรณีที่เจ้าหน้าที่ของหน่วยรับตรวจกระทำโดยจงใจไม่ปฏิบัติงาน หรือละเลยต่อการปฏิบัติหน้าที่ของหน่วยรับตรวจ ให้ผู้ตรวจสอบภายในรายงานต่ออธิบดีกรมการพัฒนาชุมชนในฐานะประธาน คณะกรรมการบริหารกองทุนพัฒนาบทบาทสตรีพิจารณาให้ดำเนินการตามควรแก่กรณี</a:t>
            </a:r>
            <a:endParaRPr lang="th-TH" sz="15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pSp>
        <p:nvGrpSpPr>
          <p:cNvPr id="14" name="กลุ่ม 1">
            <a:extLst>
              <a:ext uri="{FF2B5EF4-FFF2-40B4-BE49-F238E27FC236}">
                <a16:creationId xmlns:a16="http://schemas.microsoft.com/office/drawing/2014/main" id="{F7A07E67-2BDF-BB3C-D7AA-1DF58D0BFD75}"/>
              </a:ext>
            </a:extLst>
          </p:cNvPr>
          <p:cNvGrpSpPr/>
          <p:nvPr/>
        </p:nvGrpSpPr>
        <p:grpSpPr>
          <a:xfrm>
            <a:off x="-23585" y="5154909"/>
            <a:ext cx="10183585" cy="694389"/>
            <a:chOff x="-23585" y="5154909"/>
            <a:chExt cx="10183585" cy="694389"/>
          </a:xfrm>
        </p:grpSpPr>
        <p:grpSp>
          <p:nvGrpSpPr>
            <p:cNvPr id="15" name="Group 47">
              <a:extLst>
                <a:ext uri="{FF2B5EF4-FFF2-40B4-BE49-F238E27FC236}">
                  <a16:creationId xmlns:a16="http://schemas.microsoft.com/office/drawing/2014/main" id="{C189F370-3109-DF6A-D7C8-264C346D8B8E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24" name="กลุ่ม 1">
                <a:extLst>
                  <a:ext uri="{FF2B5EF4-FFF2-40B4-BE49-F238E27FC236}">
                    <a16:creationId xmlns:a16="http://schemas.microsoft.com/office/drawing/2014/main" id="{82B5C2CD-3557-9281-0EEA-4D2D5DD5FC4F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26" name="กลุ่ม 7">
                  <a:extLst>
                    <a:ext uri="{FF2B5EF4-FFF2-40B4-BE49-F238E27FC236}">
                      <a16:creationId xmlns:a16="http://schemas.microsoft.com/office/drawing/2014/main" id="{F5C1EFFD-4A4A-CE34-609E-C576DDEAE4B1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30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276765FC-E3E4-B3A9-8330-824E1A07DC51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31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C11CDB44-FC16-E1B1-1EE3-B0E9204E5F43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32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998D8490-1B22-8C5D-3638-32C0345FF3C6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27" name="กลุ่ม 4">
                  <a:extLst>
                    <a:ext uri="{FF2B5EF4-FFF2-40B4-BE49-F238E27FC236}">
                      <a16:creationId xmlns:a16="http://schemas.microsoft.com/office/drawing/2014/main" id="{1163F59B-B576-B38C-8BE1-71670D62C14F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28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29FC99AB-4B5D-6D72-19A9-44BA72FCA215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29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CA21EB67-FFCA-6795-7BE3-E3EF805FF766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25" name="รูปแบบอิสระ: รูปร่าง 49">
                <a:extLst>
                  <a:ext uri="{FF2B5EF4-FFF2-40B4-BE49-F238E27FC236}">
                    <a16:creationId xmlns:a16="http://schemas.microsoft.com/office/drawing/2014/main" id="{CDE4BA85-2745-850F-FA35-C15F4160AF0E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733FE2C0-D8DB-DE70-F489-B5E2269950E8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17" name="กลุ่ม 5">
              <a:extLst>
                <a:ext uri="{FF2B5EF4-FFF2-40B4-BE49-F238E27FC236}">
                  <a16:creationId xmlns:a16="http://schemas.microsoft.com/office/drawing/2014/main" id="{16B1C15F-286C-6B7E-DD2B-677E18097CF1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18" name="Group 7">
                <a:extLst>
                  <a:ext uri="{FF2B5EF4-FFF2-40B4-BE49-F238E27FC236}">
                    <a16:creationId xmlns:a16="http://schemas.microsoft.com/office/drawing/2014/main" id="{73591BC9-6968-A985-6D34-F87623AEAA8F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35176392-5FD8-BFA7-0FCD-B2CE2CD1D4D9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D94437A0-5FE3-3ECD-5240-C94C906F8E63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0B615043-48C0-2DF5-D35A-70CAF1B7F3FE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23" name="Freeform 12">
                  <a:extLst>
                    <a:ext uri="{FF2B5EF4-FFF2-40B4-BE49-F238E27FC236}">
                      <a16:creationId xmlns:a16="http://schemas.microsoft.com/office/drawing/2014/main" id="{803E0BFC-0968-5D02-A038-CD041B568940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pic>
            <p:nvPicPr>
              <p:cNvPr id="19" name="Picture 24">
                <a:extLst>
                  <a:ext uri="{FF2B5EF4-FFF2-40B4-BE49-F238E27FC236}">
                    <a16:creationId xmlns:a16="http://schemas.microsoft.com/office/drawing/2014/main" id="{05B441DD-2796-A27C-0267-B4CE494E79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  <p:grpSp>
        <p:nvGrpSpPr>
          <p:cNvPr id="34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23581" y="301"/>
            <a:ext cx="10193050" cy="618602"/>
            <a:chOff x="-29746" y="-164554"/>
            <a:chExt cx="9173747" cy="517884"/>
          </a:xfrm>
        </p:grpSpPr>
        <p:sp>
          <p:nvSpPr>
            <p:cNvPr id="35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36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</p:grpSp>
      <p:sp>
        <p:nvSpPr>
          <p:cNvPr id="37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137194" y="0"/>
            <a:ext cx="10160000" cy="60623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10000"/>
              </a:lnSpc>
            </a:pP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5.4 การ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ทบทวนกฎบัตรการตรวจสอบภายใน กองทุนพัฒนาบทบาทสตรี </a:t>
            </a: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การปรับปรุง</a:t>
            </a: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แผนการ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ตรวจสอบระยะยาวปีงบประมาณ พ.ศ. 2565 - 2568 </a:t>
            </a: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แผนการ</a:t>
            </a: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ตรวจสอบประจำปี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งบประมาณ พ.ศ. 2567 กองทุนพัฒนาบทบาทสตรี</a:t>
            </a:r>
          </a:p>
          <a:p>
            <a:pPr>
              <a:lnSpc>
                <a:spcPct val="110000"/>
              </a:lnSpc>
            </a:pPr>
            <a:endParaRPr lang="th-TH" sz="1900" b="1" spc="-5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38" name="Subtitle 2"/>
          <p:cNvSpPr txBox="1">
            <a:spLocks/>
          </p:cNvSpPr>
          <p:nvPr/>
        </p:nvSpPr>
        <p:spPr>
          <a:xfrm>
            <a:off x="1226465" y="927842"/>
            <a:ext cx="7692957" cy="64182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lIns="89406" tIns="44703" rIns="89406" bIns="44703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Dillenia News" panose="02020603050405020304" pitchFamily="18" charset="-34"/>
                <a:ea typeface="+mn-ea"/>
                <a:cs typeface="Dillenia News" panose="02020603050405020304" pitchFamily="18" charset="-3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400" kern="1200">
                <a:solidFill>
                  <a:schemeClr val="tx1"/>
                </a:solidFill>
                <a:latin typeface="Dillenia News" panose="02020603050405020304" pitchFamily="18" charset="-34"/>
                <a:ea typeface="+mn-ea"/>
                <a:cs typeface="Dillenia News" panose="02020603050405020304" pitchFamily="18" charset="-34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Dillenia News" panose="02020603050405020304" pitchFamily="18" charset="-34"/>
                <a:ea typeface="+mn-ea"/>
                <a:cs typeface="Dillenia News" panose="02020603050405020304" pitchFamily="18" charset="-34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Dillenia News" panose="02020603050405020304" pitchFamily="18" charset="-34"/>
                <a:ea typeface="+mn-ea"/>
                <a:cs typeface="Dillenia News" panose="02020603050405020304" pitchFamily="18" charset="-34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Dillenia News" panose="02020603050405020304" pitchFamily="18" charset="-34"/>
                <a:ea typeface="+mn-ea"/>
                <a:cs typeface="Dillenia News" panose="02020603050405020304" pitchFamily="18" charset="-34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>
              <a:lnSpc>
                <a:spcPct val="150000"/>
              </a:lnSpc>
              <a:spcBef>
                <a:spcPct val="0"/>
              </a:spcBef>
              <a:buNone/>
            </a:pP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ea typeface="Tahoma" panose="020B0604030504040204" pitchFamily="34" charset="0"/>
                <a:cs typeface="Chulabhorn Likit Text" panose="00000500000000000000" pitchFamily="50" charset="-34"/>
              </a:rPr>
              <a:t>กฎบัตร</a:t>
            </a:r>
            <a:r>
              <a:rPr lang="th-TH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ea typeface="Tahoma" panose="020B0604030504040204" pitchFamily="34" charset="0"/>
                <a:cs typeface="Chulabhorn Likit Text" panose="00000500000000000000" pitchFamily="50" charset="-34"/>
              </a:rPr>
              <a:t>การตรวจสอบ</a:t>
            </a:r>
            <a:r>
              <a:rPr lang="th-TH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ulabhorn Likit Text" panose="00000500000000000000" pitchFamily="50" charset="-34"/>
                <a:ea typeface="Tahoma" panose="020B0604030504040204" pitchFamily="34" charset="0"/>
                <a:cs typeface="Chulabhorn Likit Text" panose="00000500000000000000" pitchFamily="50" charset="-34"/>
              </a:rPr>
              <a:t>ภายใน กองทุนพัฒนาบทบาทสตรี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1340766" y="1018162"/>
            <a:ext cx="958433" cy="452063"/>
            <a:chOff x="3352800" y="3674723"/>
            <a:chExt cx="2240280" cy="1120159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0" y="3718560"/>
              <a:ext cx="944880" cy="944880"/>
            </a:xfrm>
            <a:prstGeom prst="rect">
              <a:avLst/>
            </a:prstGeom>
          </p:spPr>
        </p:pic>
        <p:pic>
          <p:nvPicPr>
            <p:cNvPr id="41" name="รูปภาพ 3"/>
            <p:cNvPicPr>
              <a:picLocks noChangeAspect="1"/>
            </p:cNvPicPr>
            <p:nvPr/>
          </p:nvPicPr>
          <p:blipFill>
            <a:blip r:embed="rId8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3674723"/>
              <a:ext cx="1021080" cy="11201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150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B9A4-7C00-41BB-B303-4E91C20728DD}" type="slidenum">
              <a:rPr lang="en-US" smtClean="0"/>
              <a:pPr/>
              <a:t>86</a:t>
            </a:fld>
            <a:endParaRPr lang="en-US"/>
          </a:p>
        </p:txBody>
      </p:sp>
      <p:sp>
        <p:nvSpPr>
          <p:cNvPr id="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689100" y="828636"/>
            <a:ext cx="6921499" cy="59003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6200" tIns="38100" rIns="762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lnSpc>
                <a:spcPct val="100000"/>
              </a:lnSpc>
              <a:spcAft>
                <a:spcPct val="0"/>
              </a:spcAft>
            </a:pPr>
            <a:r>
              <a:rPr lang="th-TH" sz="1600" b="1" dirty="0">
                <a:latin typeface="Chulabhorn Likit Text" panose="00000500000000000000" pitchFamily="50" charset="-34"/>
                <a:ea typeface="Calibri" pitchFamily="34" charset="0"/>
                <a:cs typeface="Chulabhorn Likit Text" panose="00000500000000000000" pitchFamily="50" charset="-34"/>
              </a:rPr>
              <a:t>แผนการตรวจสอบระยะยาวปีงบประมาณ พ</a:t>
            </a:r>
            <a:r>
              <a:rPr lang="en-US" sz="1600" b="1" dirty="0">
                <a:latin typeface="Chulabhorn Likit Text" panose="00000500000000000000" pitchFamily="50" charset="-34"/>
                <a:ea typeface="Calibri" pitchFamily="34" charset="0"/>
                <a:cs typeface="Chulabhorn Likit Text" panose="00000500000000000000" pitchFamily="50" charset="-34"/>
              </a:rPr>
              <a:t>.</a:t>
            </a:r>
            <a:r>
              <a:rPr lang="th-TH" sz="1600" b="1" dirty="0">
                <a:latin typeface="Chulabhorn Likit Text" panose="00000500000000000000" pitchFamily="50" charset="-34"/>
                <a:ea typeface="Calibri" pitchFamily="34" charset="0"/>
                <a:cs typeface="Chulabhorn Likit Text" panose="00000500000000000000" pitchFamily="50" charset="-34"/>
              </a:rPr>
              <a:t>ศ</a:t>
            </a:r>
            <a:r>
              <a:rPr lang="en-US" sz="1600" b="1" dirty="0">
                <a:latin typeface="Chulabhorn Likit Text" panose="00000500000000000000" pitchFamily="50" charset="-34"/>
                <a:ea typeface="Calibri" pitchFamily="34" charset="0"/>
                <a:cs typeface="Chulabhorn Likit Text" panose="00000500000000000000" pitchFamily="50" charset="-34"/>
              </a:rPr>
              <a:t>. </a:t>
            </a:r>
            <a:r>
              <a:rPr lang="en-US" sz="1600" b="1" dirty="0" smtClean="0">
                <a:latin typeface="Chulabhorn Likit Text" panose="00000500000000000000" pitchFamily="50" charset="-34"/>
                <a:ea typeface="Calibri" pitchFamily="34" charset="0"/>
                <a:cs typeface="Chulabhorn Likit Text" panose="00000500000000000000" pitchFamily="50" charset="-34"/>
              </a:rPr>
              <a:t>2565 - 2568</a:t>
            </a:r>
            <a:r>
              <a:rPr lang="en-US" sz="1600" b="1" dirty="0">
                <a:latin typeface="Chulabhorn Likit Text" panose="00000500000000000000" pitchFamily="50" charset="-34"/>
                <a:ea typeface="Calibri" pitchFamily="34" charset="0"/>
                <a:cs typeface="Chulabhorn Likit Text" panose="00000500000000000000" pitchFamily="50" charset="-34"/>
              </a:rPr>
              <a:t/>
            </a:r>
            <a:br>
              <a:rPr lang="en-US" sz="1600" b="1" dirty="0">
                <a:latin typeface="Chulabhorn Likit Text" panose="00000500000000000000" pitchFamily="50" charset="-34"/>
                <a:ea typeface="Calibri" pitchFamily="34" charset="0"/>
                <a:cs typeface="Chulabhorn Likit Text" panose="00000500000000000000" pitchFamily="50" charset="-34"/>
              </a:rPr>
            </a:br>
            <a:r>
              <a:rPr lang="th-TH" sz="16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6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และแผนการตรวจสอบภายในประจำปีงบประมาณ พ.ศ. 2567</a:t>
            </a:r>
            <a:r>
              <a:rPr lang="en-US" sz="1600" b="1" dirty="0">
                <a:latin typeface="Chulabhorn Likit Text" panose="00000500000000000000" pitchFamily="50" charset="-34"/>
                <a:ea typeface="Calibri" pitchFamily="34" charset="0"/>
                <a:cs typeface="Chulabhorn Likit Text" panose="00000500000000000000" pitchFamily="50" charset="-34"/>
              </a:rPr>
              <a:t> </a:t>
            </a:r>
            <a:endParaRPr lang="en-US" sz="1600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89100" y="1440010"/>
            <a:ext cx="6921499" cy="3730893"/>
          </a:xfrm>
          <a:prstGeom prst="rect">
            <a:avLst/>
          </a:prstGeom>
          <a:solidFill>
            <a:srgbClr val="FFFFEB"/>
          </a:solidFill>
        </p:spPr>
        <p:txBody>
          <a:bodyPr wrap="square">
            <a:spAutoFit/>
          </a:bodyPr>
          <a:lstStyle/>
          <a:p>
            <a:pPr algn="thaiDist">
              <a:lnSpc>
                <a:spcPct val="120000"/>
              </a:lnSpc>
              <a:spcBef>
                <a:spcPts val="250"/>
              </a:spcBef>
            </a:pPr>
            <a:r>
              <a:rPr lang="th-TH" sz="1333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           </a:t>
            </a:r>
            <a:r>
              <a:rPr lang="th-TH" sz="13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กลุ่มตรวจสอบภายใน ได้ทบทวนแผนการตรวจสอบเพื่อให้การปฏิบัติงานตรวจสอบเป็นไปอย่างมีประสิทธิภาพ สอดคล้องกับความเสี่ยงจากผลการตรวจสอบปีก่อน และ</a:t>
            </a:r>
            <a:r>
              <a:rPr lang="th-TH" sz="1333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ข้อมูลข้อทักท้วง</a:t>
            </a:r>
            <a:br>
              <a:rPr lang="th-TH" sz="1333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333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จาก</a:t>
            </a:r>
            <a:r>
              <a:rPr lang="th-TH" sz="13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รายงานผลการตรวจสอบจากผู้ตรวจสอบภายในจังหวัด และสำนักงานตรวจเงิน</a:t>
            </a:r>
            <a:r>
              <a:rPr lang="th-TH" sz="1333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แผ่นดิน</a:t>
            </a:r>
            <a:br>
              <a:rPr lang="th-TH" sz="1333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333" spc="-4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ที่ตรวจสอบหน่วยงานในภูมิภาค รวมถึงข้อเสนอแนะของคณะกรรมการบริหารกองทุนพัฒนาบทบาทสตรี </a:t>
            </a:r>
            <a:r>
              <a:rPr lang="th-TH" sz="1333" spc="-30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ที่</a:t>
            </a:r>
            <a:r>
              <a:rPr lang="th-TH" sz="1333" spc="-3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ให้เพิ่มประเด็นการตรวจสอบเป็นประเภทภารกิจหลักของกองทุนพัฒนาบทบาทสตรี เช่น การปล่อยกู้ </a:t>
            </a:r>
            <a:r>
              <a:rPr lang="th-TH" sz="13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การชำระหนี้ และปรับปรุงแผนการตรวจสอบระยะยาวปีงบประมาณ พ</a:t>
            </a:r>
            <a:r>
              <a:rPr lang="en-US" sz="13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.</a:t>
            </a:r>
            <a:r>
              <a:rPr lang="th-TH" sz="1333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ศ</a:t>
            </a:r>
            <a:r>
              <a:rPr lang="en-US" sz="13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.</a:t>
            </a:r>
            <a:r>
              <a:rPr lang="en-US" sz="1333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2565 - 2568</a:t>
            </a:r>
            <a:r>
              <a:rPr lang="th-TH" sz="1333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3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และแผนการตรวจสอบภายในประจำปีงบประมาณ พ.ศ. 2567 </a:t>
            </a:r>
          </a:p>
          <a:p>
            <a:pPr algn="just">
              <a:lnSpc>
                <a:spcPct val="120000"/>
              </a:lnSpc>
              <a:spcBef>
                <a:spcPts val="250"/>
              </a:spcBef>
            </a:pPr>
            <a:r>
              <a:rPr lang="th-TH" sz="13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</a:t>
            </a:r>
            <a:r>
              <a:rPr lang="th-TH" sz="1333" b="1" u="sng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จาก</a:t>
            </a:r>
            <a:r>
              <a:rPr lang="th-TH" sz="1333" b="1" u="sng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เดิม</a:t>
            </a:r>
            <a:r>
              <a:rPr lang="th-TH" sz="1333" b="1" dirty="0" smtClean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333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ตรวจสอบ</a:t>
            </a:r>
            <a:r>
              <a:rPr lang="th-TH" sz="13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จำนวน 2 ประเภท ได้แก่ 1) ตรวจสอบด้านการเงิน และปฏิบัติตามกฎระเบียบ</a:t>
            </a:r>
            <a:r>
              <a:rPr lang="en-US" sz="13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(Financial &amp; Compliance</a:t>
            </a:r>
            <a:r>
              <a:rPr lang="th-TH" sz="13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) 2) การประเมินระบบควบคุมภายใน และการให้คำปรึกษา</a:t>
            </a:r>
            <a:r>
              <a:rPr lang="en-US" sz="13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(Consulting)</a:t>
            </a:r>
          </a:p>
          <a:p>
            <a:pPr algn="thaiDist">
              <a:lnSpc>
                <a:spcPct val="120000"/>
              </a:lnSpc>
              <a:spcBef>
                <a:spcPts val="250"/>
              </a:spcBef>
              <a:spcAft>
                <a:spcPts val="600"/>
              </a:spcAft>
            </a:pPr>
            <a:r>
              <a:rPr lang="en-US" sz="13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</a:t>
            </a:r>
            <a:r>
              <a:rPr lang="th-TH" sz="1333" b="1" u="sng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ปรับเป็น</a:t>
            </a:r>
            <a:r>
              <a:rPr lang="th-TH" sz="1333" b="1" dirty="0">
                <a:solidFill>
                  <a:srgbClr val="00206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3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ตรวจสอบจำนวน 3 ประเภท ได้แก่ 1) ตรวจสอบด้านการเงิน และ</a:t>
            </a:r>
            <a:r>
              <a:rPr lang="th-TH" sz="1333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ปฏิบัติ</a:t>
            </a:r>
            <a:br>
              <a:rPr lang="th-TH" sz="1333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333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ตาม</a:t>
            </a:r>
            <a:r>
              <a:rPr lang="th-TH" sz="1333" spc="-33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กฎระเบียบ</a:t>
            </a:r>
            <a:r>
              <a:rPr lang="en-US" sz="1333" spc="-33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(</a:t>
            </a:r>
            <a:r>
              <a:rPr lang="en-US" sz="1333" spc="-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Financial &amp; Compliance</a:t>
            </a:r>
            <a:r>
              <a:rPr lang="th-TH" sz="1333" spc="-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)</a:t>
            </a:r>
            <a:r>
              <a:rPr lang="th-TH" sz="1333" b="1" spc="-33" dirty="0">
                <a:solidFill>
                  <a:srgbClr val="FF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</a:t>
            </a:r>
            <a:r>
              <a:rPr lang="th-TH" sz="1333" b="1" spc="-33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*2) การตรวจสอบด้านการดำเนินงาน(</a:t>
            </a:r>
            <a:r>
              <a:rPr lang="en-US" sz="1333" b="1" spc="-33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Performance)</a:t>
            </a:r>
            <a:r>
              <a:rPr lang="th-TH" sz="1333" b="1" spc="-33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</a:t>
            </a:r>
            <a:r>
              <a:rPr lang="th-TH" sz="13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3) การประเมินระบบควบคุมภายใน และการให้คำปรึกษา</a:t>
            </a:r>
            <a:r>
              <a:rPr lang="en-US" sz="1333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(Consulting</a:t>
            </a:r>
            <a:r>
              <a:rPr lang="en-US" sz="1333" dirty="0" smtClean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)</a:t>
            </a:r>
            <a:endParaRPr lang="th-TH" sz="1333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pPr>
              <a:lnSpc>
                <a:spcPct val="120000"/>
              </a:lnSpc>
              <a:spcBef>
                <a:spcPts val="250"/>
              </a:spcBef>
            </a:pPr>
            <a:r>
              <a:rPr lang="th-TH" sz="1333" b="1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(หมายเหตุ </a:t>
            </a:r>
            <a:r>
              <a:rPr lang="en-US" sz="1333" b="1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: </a:t>
            </a:r>
            <a:r>
              <a:rPr lang="th-TH" sz="1333" b="1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* </a:t>
            </a:r>
            <a:r>
              <a:rPr lang="en-US" sz="1333" b="1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= </a:t>
            </a:r>
            <a:r>
              <a:rPr lang="th-TH" sz="1333" b="1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ปรับเพิ่มเติม)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836354" y="918942"/>
            <a:ext cx="958433" cy="452063"/>
            <a:chOff x="3352800" y="3674723"/>
            <a:chExt cx="2240280" cy="112015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0" y="3718560"/>
              <a:ext cx="944880" cy="944880"/>
            </a:xfrm>
            <a:prstGeom prst="rect">
              <a:avLst/>
            </a:prstGeom>
          </p:spPr>
        </p:pic>
        <p:pic>
          <p:nvPicPr>
            <p:cNvPr id="10" name="รูปภาพ 3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E"/>
                </a:clrFrom>
                <a:clrTo>
                  <a:srgbClr val="FFFF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3674723"/>
              <a:ext cx="1021080" cy="1120159"/>
            </a:xfrm>
            <a:prstGeom prst="rect">
              <a:avLst/>
            </a:prstGeom>
          </p:spPr>
        </p:pic>
      </p:grpSp>
      <p:grpSp>
        <p:nvGrpSpPr>
          <p:cNvPr id="14" name="กลุ่ม 1">
            <a:extLst>
              <a:ext uri="{FF2B5EF4-FFF2-40B4-BE49-F238E27FC236}">
                <a16:creationId xmlns:a16="http://schemas.microsoft.com/office/drawing/2014/main" id="{F7A07E67-2BDF-BB3C-D7AA-1DF58D0BFD75}"/>
              </a:ext>
            </a:extLst>
          </p:cNvPr>
          <p:cNvGrpSpPr/>
          <p:nvPr/>
        </p:nvGrpSpPr>
        <p:grpSpPr>
          <a:xfrm>
            <a:off x="-23585" y="5154909"/>
            <a:ext cx="10183585" cy="694389"/>
            <a:chOff x="-23585" y="5154909"/>
            <a:chExt cx="10183585" cy="694389"/>
          </a:xfrm>
        </p:grpSpPr>
        <p:grpSp>
          <p:nvGrpSpPr>
            <p:cNvPr id="15" name="Group 47">
              <a:extLst>
                <a:ext uri="{FF2B5EF4-FFF2-40B4-BE49-F238E27FC236}">
                  <a16:creationId xmlns:a16="http://schemas.microsoft.com/office/drawing/2014/main" id="{C189F370-3109-DF6A-D7C8-264C346D8B8E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24" name="กลุ่ม 1">
                <a:extLst>
                  <a:ext uri="{FF2B5EF4-FFF2-40B4-BE49-F238E27FC236}">
                    <a16:creationId xmlns:a16="http://schemas.microsoft.com/office/drawing/2014/main" id="{82B5C2CD-3557-9281-0EEA-4D2D5DD5FC4F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26" name="กลุ่ม 7">
                  <a:extLst>
                    <a:ext uri="{FF2B5EF4-FFF2-40B4-BE49-F238E27FC236}">
                      <a16:creationId xmlns:a16="http://schemas.microsoft.com/office/drawing/2014/main" id="{F5C1EFFD-4A4A-CE34-609E-C576DDEAE4B1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30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276765FC-E3E4-B3A9-8330-824E1A07DC51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31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C11CDB44-FC16-E1B1-1EE3-B0E9204E5F43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32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998D8490-1B22-8C5D-3638-32C0345FF3C6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27" name="กลุ่ม 4">
                  <a:extLst>
                    <a:ext uri="{FF2B5EF4-FFF2-40B4-BE49-F238E27FC236}">
                      <a16:creationId xmlns:a16="http://schemas.microsoft.com/office/drawing/2014/main" id="{1163F59B-B576-B38C-8BE1-71670D62C14F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28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29FC99AB-4B5D-6D72-19A9-44BA72FCA215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29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CA21EB67-FFCA-6795-7BE3-E3EF805FF766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25" name="รูปแบบอิสระ: รูปร่าง 49">
                <a:extLst>
                  <a:ext uri="{FF2B5EF4-FFF2-40B4-BE49-F238E27FC236}">
                    <a16:creationId xmlns:a16="http://schemas.microsoft.com/office/drawing/2014/main" id="{CDE4BA85-2745-850F-FA35-C15F4160AF0E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16" name="TextBox 7">
              <a:extLst>
                <a:ext uri="{FF2B5EF4-FFF2-40B4-BE49-F238E27FC236}">
                  <a16:creationId xmlns:a16="http://schemas.microsoft.com/office/drawing/2014/main" id="{733FE2C0-D8DB-DE70-F489-B5E2269950E8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17" name="กลุ่ม 5">
              <a:extLst>
                <a:ext uri="{FF2B5EF4-FFF2-40B4-BE49-F238E27FC236}">
                  <a16:creationId xmlns:a16="http://schemas.microsoft.com/office/drawing/2014/main" id="{16B1C15F-286C-6B7E-DD2B-677E18097CF1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18" name="Group 7">
                <a:extLst>
                  <a:ext uri="{FF2B5EF4-FFF2-40B4-BE49-F238E27FC236}">
                    <a16:creationId xmlns:a16="http://schemas.microsoft.com/office/drawing/2014/main" id="{73591BC9-6968-A985-6D34-F87623AEAA8F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20" name="Freeform 19">
                  <a:extLst>
                    <a:ext uri="{FF2B5EF4-FFF2-40B4-BE49-F238E27FC236}">
                      <a16:creationId xmlns:a16="http://schemas.microsoft.com/office/drawing/2014/main" id="{35176392-5FD8-BFA7-0FCD-B2CE2CD1D4D9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  <p:sp>
              <p:nvSpPr>
                <p:cNvPr id="21" name="Freeform 20">
                  <a:extLst>
                    <a:ext uri="{FF2B5EF4-FFF2-40B4-BE49-F238E27FC236}">
                      <a16:creationId xmlns:a16="http://schemas.microsoft.com/office/drawing/2014/main" id="{D94437A0-5FE3-3ECD-5240-C94C906F8E63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22" name="Freeform 21">
                  <a:extLst>
                    <a:ext uri="{FF2B5EF4-FFF2-40B4-BE49-F238E27FC236}">
                      <a16:creationId xmlns:a16="http://schemas.microsoft.com/office/drawing/2014/main" id="{0B615043-48C0-2DF5-D35A-70CAF1B7F3FE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23" name="Freeform 12">
                  <a:extLst>
                    <a:ext uri="{FF2B5EF4-FFF2-40B4-BE49-F238E27FC236}">
                      <a16:creationId xmlns:a16="http://schemas.microsoft.com/office/drawing/2014/main" id="{803E0BFC-0968-5D02-A038-CD041B568940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pic>
            <p:nvPicPr>
              <p:cNvPr id="19" name="Picture 24">
                <a:extLst>
                  <a:ext uri="{FF2B5EF4-FFF2-40B4-BE49-F238E27FC236}">
                    <a16:creationId xmlns:a16="http://schemas.microsoft.com/office/drawing/2014/main" id="{05B441DD-2796-A27C-0267-B4CE494E79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  <p:grpSp>
        <p:nvGrpSpPr>
          <p:cNvPr id="34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23581" y="301"/>
            <a:ext cx="10193050" cy="618602"/>
            <a:chOff x="-29746" y="-164554"/>
            <a:chExt cx="9173747" cy="517884"/>
          </a:xfrm>
        </p:grpSpPr>
        <p:sp>
          <p:nvSpPr>
            <p:cNvPr id="35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36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</p:grpSp>
      <p:sp>
        <p:nvSpPr>
          <p:cNvPr id="37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137194" y="0"/>
            <a:ext cx="10160000" cy="60623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10000"/>
              </a:lnSpc>
            </a:pP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5.4 การ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ทบทวนกฎบัตรการตรวจสอบภายใน กองทุนพัฒนาบทบาทสตรี </a:t>
            </a: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การปรับปรุง</a:t>
            </a: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แผนการ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ตรวจสอบระยะยาวปีงบประมาณ พ.ศ. 2565 - 2568 </a:t>
            </a: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แผนการ</a:t>
            </a: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ตรวจสอบประจำปี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งบประมาณ พ.ศ. 2567 กองทุนพัฒนาบทบาทสตรี</a:t>
            </a:r>
          </a:p>
          <a:p>
            <a:pPr>
              <a:lnSpc>
                <a:spcPct val="110000"/>
              </a:lnSpc>
            </a:pPr>
            <a:endParaRPr lang="th-TH" sz="1900" b="1" spc="-5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1221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B9A4-7C00-41BB-B303-4E91C20728DD}" type="slidenum">
              <a:rPr lang="en-US" smtClean="0"/>
              <a:pPr/>
              <a:t>87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654300" y="129043"/>
            <a:ext cx="55880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1500" b="1" dirty="0">
                <a:latin typeface="Chulabhorn Likit Text" panose="00000500000000000000" pitchFamily="50" charset="-34"/>
                <a:ea typeface="Calibri" pitchFamily="34" charset="0"/>
                <a:cs typeface="Chulabhorn Likit Text" panose="00000500000000000000" pitchFamily="50" charset="-34"/>
              </a:rPr>
              <a:t>แผนการตรวจสอบระยะยาวปีงบประมาณ พ</a:t>
            </a:r>
            <a:r>
              <a:rPr lang="en-US" sz="1500" b="1" dirty="0">
                <a:latin typeface="Chulabhorn Likit Text" panose="00000500000000000000" pitchFamily="50" charset="-34"/>
                <a:ea typeface="Calibri" pitchFamily="34" charset="0"/>
                <a:cs typeface="Chulabhorn Likit Text" panose="00000500000000000000" pitchFamily="50" charset="-34"/>
              </a:rPr>
              <a:t>.</a:t>
            </a:r>
            <a:r>
              <a:rPr lang="th-TH" sz="1500" b="1" dirty="0">
                <a:latin typeface="Chulabhorn Likit Text" panose="00000500000000000000" pitchFamily="50" charset="-34"/>
                <a:ea typeface="Calibri" pitchFamily="34" charset="0"/>
                <a:cs typeface="Chulabhorn Likit Text" panose="00000500000000000000" pitchFamily="50" charset="-34"/>
              </a:rPr>
              <a:t>ศ</a:t>
            </a:r>
            <a:r>
              <a:rPr lang="en-US" sz="1500" b="1" dirty="0">
                <a:latin typeface="Chulabhorn Likit Text" panose="00000500000000000000" pitchFamily="50" charset="-34"/>
                <a:ea typeface="Calibri" pitchFamily="34" charset="0"/>
                <a:cs typeface="Chulabhorn Likit Text" panose="00000500000000000000" pitchFamily="50" charset="-34"/>
              </a:rPr>
              <a:t>. </a:t>
            </a:r>
            <a:r>
              <a:rPr lang="en-US" sz="1500" b="1" dirty="0" smtClean="0">
                <a:latin typeface="Chulabhorn Likit Text" panose="00000500000000000000" pitchFamily="50" charset="-34"/>
                <a:ea typeface="Calibri" pitchFamily="34" charset="0"/>
                <a:cs typeface="Chulabhorn Likit Text" panose="00000500000000000000" pitchFamily="50" charset="-34"/>
              </a:rPr>
              <a:t>2565 - 2568 </a:t>
            </a:r>
            <a:endParaRPr lang="en-US" sz="2667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531018"/>
              </p:ext>
            </p:extLst>
          </p:nvPr>
        </p:nvGraphicFramePr>
        <p:xfrm>
          <a:off x="965200" y="411420"/>
          <a:ext cx="8623299" cy="5197526"/>
        </p:xfrm>
        <a:graphic>
          <a:graphicData uri="http://schemas.openxmlformats.org/drawingml/2006/table">
            <a:tbl>
              <a:tblPr firstRow="1" bandRow="1">
                <a:solidFill>
                  <a:srgbClr val="54A800"/>
                </a:solidFill>
                <a:tableStyleId>{93296810-A885-4BE3-A3E7-6D5BEEA58F35}</a:tableStyleId>
              </a:tblPr>
              <a:tblGrid>
                <a:gridCol w="4057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92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42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7431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80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380">
                <a:tc rowSpan="2">
                  <a:txBody>
                    <a:bodyPr/>
                    <a:lstStyle/>
                    <a:p>
                      <a:pPr algn="ctr" rtl="0" eaLnBrk="1" latinLnBrk="0" hangingPunct="1"/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ประเภทการตรวจสอบ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ปีงบประมาณ </a:t>
                      </a:r>
                      <a:endParaRPr lang="en-US" sz="1200" b="1" kern="1200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970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120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พ.ศ. 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2565</a:t>
                      </a:r>
                      <a:endParaRPr lang="en-US" sz="1200" b="1" kern="1200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120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พ.ศ. 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</a:t>
                      </a:r>
                      <a:endParaRPr lang="en-US" sz="1200" b="1" kern="1200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120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พ.ศ. 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2567</a:t>
                      </a:r>
                      <a:endParaRPr lang="en-US" sz="1200" b="1" kern="1200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120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พ.ศ. 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2568</a:t>
                      </a:r>
                      <a:endParaRPr lang="en-US" sz="1200" b="1" kern="1200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36989">
                <a:tc>
                  <a:txBody>
                    <a:bodyPr/>
                    <a:lstStyle/>
                    <a:p>
                      <a:pPr rtl="0" eaLnBrk="1" latinLnBrk="0" hangingPunct="1"/>
                      <a:r>
                        <a:rPr lang="th-TH" sz="1200" b="1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1. ตรวจสอบด้านการเงิน และปฏิบัติตามกฎระเบียบ</a:t>
                      </a:r>
                      <a:r>
                        <a:rPr lang="en-US" sz="1200" b="1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(Financial &amp; Compliance)</a:t>
                      </a:r>
                    </a:p>
                    <a:p>
                      <a:pPr algn="l" rtl="0" eaLnBrk="1" latinLnBrk="0" hangingPunct="1"/>
                      <a:r>
                        <a:rPr lang="en-US" sz="1200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   </a:t>
                      </a:r>
                      <a:r>
                        <a:rPr lang="th-TH" sz="1200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เช่น การตรวจสอบเงินฝากคลัง ลูกหนี้เงินยืมราชการ</a:t>
                      </a:r>
                      <a:r>
                        <a:rPr lang="en-US" sz="1200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การจัดซื้อจัดจ้าง การเบิกค่าใช้จ่ายในการฝึกอบรม การเบิกค่าใช้จ่ายในการเดินทางไปราชการ การควบคุมพัสดุ การใช้รถราชการ </a:t>
                      </a:r>
                      <a:br>
                        <a:rPr lang="th-TH" sz="1200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</a:br>
                      <a:r>
                        <a:rPr lang="th-TH" sz="1200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เป็นต้น</a:t>
                      </a:r>
                    </a:p>
                    <a:p>
                      <a:pPr rtl="0" eaLnBrk="1" latinLnBrk="0" hangingPunct="1"/>
                      <a:endParaRPr lang="th-TH" sz="1200" kern="1200" dirty="0" smtClean="0">
                        <a:solidFill>
                          <a:schemeClr val="dk1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rtl="0" eaLnBrk="1" latinLnBrk="0" hangingPunct="1"/>
                      <a:r>
                        <a:rPr lang="th-TH" sz="1200" b="1" u="sng" kern="1200" dirty="0" smtClean="0">
                          <a:solidFill>
                            <a:srgbClr val="002060"/>
                          </a:solidFill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จากเดิม</a:t>
                      </a:r>
                    </a:p>
                    <a:p>
                      <a:pPr rtl="0" eaLnBrk="1" latinLnBrk="0" hangingPunct="1"/>
                      <a:r>
                        <a:rPr lang="th-TH" sz="1200" kern="1200" dirty="0" smtClean="0">
                          <a:solidFill>
                            <a:schemeClr val="dk1"/>
                          </a:solidFill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1) ตรวจสอบเงินฝากคลัง </a:t>
                      </a:r>
                    </a:p>
                    <a:p>
                      <a:pPr rtl="0" eaLnBrk="1" latinLnBrk="0" hangingPunct="1"/>
                      <a:endParaRPr lang="th-TH" sz="1200" kern="1200" dirty="0" smtClean="0">
                        <a:solidFill>
                          <a:schemeClr val="dk1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rtl="0" eaLnBrk="1" latinLnBrk="0" hangingPunct="1"/>
                      <a:endParaRPr lang="th-TH" sz="1200" kern="1200" dirty="0" smtClean="0">
                        <a:solidFill>
                          <a:schemeClr val="dk1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rtl="0" eaLnBrk="1" latinLnBrk="0" hangingPunct="1"/>
                      <a:endParaRPr lang="th-TH" sz="1200" kern="1200" dirty="0" smtClean="0">
                        <a:solidFill>
                          <a:schemeClr val="dk1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rtl="0" eaLnBrk="1" latinLnBrk="0" hangingPunct="1"/>
                      <a:r>
                        <a:rPr lang="th-TH" sz="1200" kern="1200" dirty="0" smtClean="0">
                          <a:solidFill>
                            <a:schemeClr val="dk1"/>
                          </a:solidFill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2)</a:t>
                      </a:r>
                      <a:r>
                        <a:rPr lang="th-TH" sz="12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ตรวจสอบด้านการเงิน และปฏิบัติตามกฎระเบียบ (ประเด็นการตรวจสอบกำหนดจากการประเมินความเสี่ยงเพื่อวางแผนการตรวจสอบประจำปี)</a:t>
                      </a:r>
                      <a:r>
                        <a:rPr lang="th-TH" sz="1200" kern="1200" dirty="0" smtClean="0">
                          <a:solidFill>
                            <a:schemeClr val="dk1"/>
                          </a:solidFill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</a:p>
                    <a:p>
                      <a:pPr rtl="0" eaLnBrk="1" latinLnBrk="0" hangingPunct="1"/>
                      <a:endParaRPr lang="th-TH" sz="1200" kern="1200" dirty="0" smtClean="0">
                        <a:solidFill>
                          <a:schemeClr val="dk1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rtl="0" eaLnBrk="1" latinLnBrk="0" hangingPunct="1"/>
                      <a:r>
                        <a:rPr lang="th-TH" sz="1200" b="1" u="sng" kern="1200" dirty="0" smtClean="0">
                          <a:solidFill>
                            <a:srgbClr val="C00000"/>
                          </a:solidFill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ปรับเป็น</a:t>
                      </a:r>
                    </a:p>
                    <a:p>
                      <a:pPr rtl="0" eaLnBrk="1" latinLnBrk="0" hangingPunct="1"/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1) ต</a:t>
                      </a:r>
                      <a:r>
                        <a:rPr lang="th-TH" sz="1200" kern="1200" dirty="0" smtClean="0">
                          <a:solidFill>
                            <a:schemeClr val="dk1"/>
                          </a:solidFill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รวจสอบเงินฝากคลัง </a:t>
                      </a:r>
                    </a:p>
                    <a:p>
                      <a:pPr rtl="0" eaLnBrk="1" latinLnBrk="0" hangingPunct="1"/>
                      <a:endParaRPr lang="th-TH" sz="1200" kern="1200" dirty="0" smtClean="0">
                        <a:solidFill>
                          <a:schemeClr val="dk1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rtl="0" eaLnBrk="1" latinLnBrk="0" hangingPunct="1"/>
                      <a:endParaRPr lang="th-TH" sz="1200" kern="1200" dirty="0" smtClean="0">
                        <a:solidFill>
                          <a:schemeClr val="dk1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rtl="0" eaLnBrk="1" latinLnBrk="0" hangingPunct="1"/>
                      <a:endParaRPr lang="th-TH" sz="1200" kern="1200" dirty="0" smtClean="0">
                        <a:solidFill>
                          <a:schemeClr val="dk1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rtl="0" eaLnBrk="1" latinLnBrk="0" hangingPunct="1"/>
                      <a:r>
                        <a:rPr lang="th-TH" sz="1200" kern="1200" dirty="0" smtClean="0">
                          <a:solidFill>
                            <a:schemeClr val="dk1"/>
                          </a:solidFill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2)</a:t>
                      </a:r>
                      <a:r>
                        <a:rPr lang="th-TH" sz="12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ตรวจสอบด้านการเงิน และปฏิบัติตามกฎระเบียบ (ประเด็นการตรวจสอบกำหนดจากการประเมินความเสี่ยงเพื่อวางแผนการตรวจสอบประจำปี)</a:t>
                      </a:r>
                      <a:r>
                        <a:rPr lang="th-TH" sz="1200" kern="1200" dirty="0" smtClean="0">
                          <a:solidFill>
                            <a:schemeClr val="dk1"/>
                          </a:solidFill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eaLnBrk="1" latinLnBrk="0" hangingPunct="1"/>
                      <a:endParaRPr lang="en-US" sz="1200" b="1" kern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rtl="0" eaLnBrk="1" latinLnBrk="0" hangingPunct="1"/>
                      <a:r>
                        <a:rPr lang="th-TH" sz="1200" b="1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 หน่วยฯ</a:t>
                      </a:r>
                      <a:endParaRPr lang="en-US" sz="1200" b="1" kern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rtl="0" eaLnBrk="1" latinLnBrk="0" hangingPunct="1"/>
                      <a:r>
                        <a:rPr lang="th-TH" sz="1200" b="1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สกส.</a:t>
                      </a:r>
                      <a:endParaRPr lang="en-US" sz="1200" b="1" kern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rtl="0" eaLnBrk="1" latinLnBrk="0" hangingPunct="1"/>
                      <a:r>
                        <a:rPr lang="th-TH" sz="1200" b="1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อกส.จ.</a:t>
                      </a:r>
                      <a:endParaRPr lang="en-US" sz="1200" b="1" kern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rtl="0" eaLnBrk="1" latinLnBrk="0" hangingPunct="1"/>
                      <a:r>
                        <a:rPr lang="en-US" sz="1200" b="1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200" b="1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 จังหวัด</a:t>
                      </a:r>
                    </a:p>
                    <a:p>
                      <a:pPr rtl="0" eaLnBrk="1" latinLnBrk="0" hangingPunct="1"/>
                      <a:endParaRPr lang="th-TH" sz="1200" b="1" kern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rtl="0" eaLnBrk="1" latinLnBrk="0" hangingPunct="1"/>
                      <a:endParaRPr lang="th-TH" sz="1200" b="1" kern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rtl="0" eaLnBrk="1" latinLnBrk="0" hangingPunct="1"/>
                      <a:endParaRPr lang="th-TH" sz="1200" b="1" kern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rtl="0" eaLnBrk="1" latinLnBrk="0" hangingPunct="1"/>
                      <a:r>
                        <a:rPr lang="th-TH" sz="1200" b="1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อกส.จ.</a:t>
                      </a:r>
                      <a:endParaRPr lang="en-US" sz="1200" b="1" kern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rtl="0" eaLnBrk="1" latinLnBrk="0" hangingPunct="1"/>
                      <a:r>
                        <a:rPr lang="en-US" sz="1200" b="1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200" b="1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 จังหวัด</a:t>
                      </a:r>
                    </a:p>
                    <a:p>
                      <a:pPr rtl="0" eaLnBrk="1" latinLnBrk="0" hangingPunct="1"/>
                      <a:endParaRPr lang="th-TH" sz="1200" b="1" kern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rtl="0" eaLnBrk="1" latinLnBrk="0" hangingPunct="1"/>
                      <a:endParaRPr lang="th-TH" sz="1200" b="1" kern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rtl="0" eaLnBrk="1" latinLnBrk="0" hangingPunct="1"/>
                      <a:r>
                        <a:rPr lang="th-TH" sz="1200" b="1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-สกส.</a:t>
                      </a:r>
                      <a:endParaRPr lang="en-US" sz="1200" b="1" kern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rtl="0" eaLnBrk="1" latinLnBrk="0" hangingPunct="1"/>
                      <a:endParaRPr lang="en-US" sz="1200" b="1" kern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800" b="1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800" b="1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800" b="1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800" b="1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rtl="0" eaLnBrk="1" latinLnBrk="0" hangingPunct="1"/>
                      <a:r>
                        <a:rPr lang="th-TH" sz="1200" b="1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อกส.จ.</a:t>
                      </a:r>
                      <a:endParaRPr lang="en-US" sz="1200" b="1" kern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rtl="0" eaLnBrk="1" latinLnBrk="0" hangingPunct="1"/>
                      <a:r>
                        <a:rPr lang="en-US" sz="1200" b="1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200" b="1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 จังหวัด</a:t>
                      </a:r>
                    </a:p>
                    <a:p>
                      <a:pPr rtl="0" eaLnBrk="1" latinLnBrk="0" hangingPunct="1"/>
                      <a:endParaRPr lang="th-TH" sz="1200" b="1" kern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rtl="0" eaLnBrk="1" latinLnBrk="0" hangingPunct="1"/>
                      <a:endParaRPr lang="th-TH" sz="1200" b="1" kern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rtl="0" eaLnBrk="1" latinLnBrk="0" hangingPunct="1"/>
                      <a:r>
                        <a:rPr lang="th-TH" sz="1200" b="1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-สกส.</a:t>
                      </a:r>
                      <a:endParaRPr lang="en-US" sz="1200" b="1" kern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8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eaLnBrk="1" latinLnBrk="0" hangingPunct="1"/>
                      <a:endParaRPr lang="en-US" sz="1200" b="1" kern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rtl="0" eaLnBrk="1" latinLnBrk="0" hangingPunct="1"/>
                      <a:r>
                        <a:rPr lang="th-TH" sz="1200" b="1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 หน่วยฯ</a:t>
                      </a:r>
                      <a:endParaRPr lang="en-US" sz="1200" b="1" kern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rtl="0" eaLnBrk="1" latinLnBrk="0" hangingPunct="1"/>
                      <a:r>
                        <a:rPr lang="th-TH" sz="1200" b="1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สกส.</a:t>
                      </a:r>
                      <a:endParaRPr lang="en-US" sz="1200" b="1" kern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rtl="0" eaLnBrk="1" latinLnBrk="0" hangingPunct="1"/>
                      <a:r>
                        <a:rPr lang="th-TH" sz="1200" b="1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อกส.จ.</a:t>
                      </a:r>
                      <a:endParaRPr lang="en-US" sz="1200" b="1" kern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rtl="0" eaLnBrk="1" latinLnBrk="0" hangingPunct="1"/>
                      <a:r>
                        <a:rPr lang="en-US" sz="1200" b="1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200" b="1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 จังหวัด</a:t>
                      </a:r>
                      <a:endParaRPr lang="en-US" sz="1200" b="1" kern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rtl="0" eaLnBrk="1" latinLnBrk="0" hangingPunct="1"/>
                      <a:endParaRPr lang="th-TH" sz="1200" b="1" kern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rtl="0" eaLnBrk="1" latinLnBrk="0" hangingPunct="1"/>
                      <a:endParaRPr lang="th-TH" sz="1200" b="1" kern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rtl="0" eaLnBrk="1" latinLnBrk="0" hangingPunct="1"/>
                      <a:endParaRPr lang="th-TH" sz="1200" b="1" kern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rtl="0" eaLnBrk="1" latinLnBrk="0" hangingPunct="1"/>
                      <a:r>
                        <a:rPr lang="th-TH" sz="1200" b="1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อกส.จ.</a:t>
                      </a:r>
                      <a:endParaRPr lang="en-US" sz="1200" b="1" kern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rtl="0" eaLnBrk="1" latinLnBrk="0" hangingPunct="1"/>
                      <a:r>
                        <a:rPr lang="en-US" sz="1200" b="1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200" b="1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 จังหวัด</a:t>
                      </a:r>
                    </a:p>
                    <a:p>
                      <a:pPr rtl="0" eaLnBrk="1" latinLnBrk="0" hangingPunct="1"/>
                      <a:endParaRPr lang="th-TH" sz="1200" b="1" kern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rtl="0" eaLnBrk="1" latinLnBrk="0" hangingPunct="1"/>
                      <a:endParaRPr lang="th-TH" sz="1200" b="1" kern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-สกส.</a:t>
                      </a:r>
                    </a:p>
                    <a:p>
                      <a:pPr marL="0" marR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kern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kern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kern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kern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</a:t>
                      </a:r>
                    </a:p>
                    <a:p>
                      <a:pPr marL="0" marR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kern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kern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kern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rtl="0" eaLnBrk="1" latinLnBrk="0" hangingPunct="1"/>
                      <a:r>
                        <a:rPr lang="th-TH" sz="1200" b="1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อกส.จ.</a:t>
                      </a:r>
                      <a:endParaRPr lang="en-US" sz="1200" b="1" kern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rtl="0" eaLnBrk="1" latinLnBrk="0" hangingPunct="1"/>
                      <a:r>
                        <a:rPr lang="en-US" sz="1200" b="1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200" b="1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 จังหวัด</a:t>
                      </a:r>
                    </a:p>
                    <a:p>
                      <a:pPr rtl="0" eaLnBrk="1" latinLnBrk="0" hangingPunct="1"/>
                      <a:r>
                        <a:rPr lang="th-TH" sz="1200" b="1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สกส.</a:t>
                      </a:r>
                    </a:p>
                    <a:p>
                      <a:endParaRPr lang="en-US" sz="13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eaLnBrk="1" latinLnBrk="0" hangingPunct="1"/>
                      <a:endParaRPr lang="en-US" sz="1200" b="1" kern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rtl="0" eaLnBrk="1" latinLnBrk="0" hangingPunct="1"/>
                      <a:r>
                        <a:rPr lang="th-TH" sz="1200" b="1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21 หน่วยฯ</a:t>
                      </a:r>
                      <a:endParaRPr lang="en-US" sz="1200" b="1" kern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rtl="0" eaLnBrk="1" latinLnBrk="0" hangingPunct="1"/>
                      <a:r>
                        <a:rPr lang="th-TH" sz="1200" b="1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สกส.</a:t>
                      </a:r>
                      <a:endParaRPr lang="en-US" sz="1200" b="1" kern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rtl="0" eaLnBrk="1" latinLnBrk="0" hangingPunct="1"/>
                      <a:r>
                        <a:rPr lang="th-TH" sz="1200" b="1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อกส.จ.</a:t>
                      </a:r>
                      <a:endParaRPr lang="en-US" sz="1200" b="1" kern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rtl="0" eaLnBrk="1" latinLnBrk="0" hangingPunct="1"/>
                      <a:r>
                        <a:rPr lang="en-US" sz="1200" b="1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200" b="1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 จังหวัด</a:t>
                      </a:r>
                      <a:endParaRPr lang="en-US" sz="1200" b="1" kern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rtl="0" eaLnBrk="1" latinLnBrk="0" hangingPunct="1"/>
                      <a:endParaRPr lang="th-TH" sz="1200" b="1" kern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rtl="0" eaLnBrk="1" latinLnBrk="0" hangingPunct="1"/>
                      <a:endParaRPr lang="th-TH" sz="1200" b="1" kern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rtl="0" eaLnBrk="1" latinLnBrk="0" hangingPunct="1"/>
                      <a:endParaRPr lang="th-TH" sz="1200" b="1" kern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rtl="0" eaLnBrk="1" latinLnBrk="0" hangingPunct="1"/>
                      <a:r>
                        <a:rPr lang="th-TH" sz="1200" b="1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อกส.จ.</a:t>
                      </a:r>
                      <a:endParaRPr lang="en-US" sz="1200" b="1" kern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rtl="0" eaLnBrk="1" latinLnBrk="0" hangingPunct="1"/>
                      <a:r>
                        <a:rPr lang="en-US" sz="1200" b="1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200" b="1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 จังหวัด</a:t>
                      </a:r>
                    </a:p>
                    <a:p>
                      <a:pPr rtl="0" eaLnBrk="1" latinLnBrk="0" hangingPunct="1"/>
                      <a:endParaRPr lang="th-TH" sz="1200" b="1" kern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rtl="0" eaLnBrk="1" latinLnBrk="0" hangingPunct="1"/>
                      <a:endParaRPr lang="th-TH" sz="1200" b="1" kern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-สกส.</a:t>
                      </a:r>
                      <a:endParaRPr lang="en-US" sz="1200" b="1" kern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rtl="0" eaLnBrk="1" latinLnBrk="0" hangingPunct="1"/>
                      <a:endParaRPr lang="en-US" sz="1200" b="1" kern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200" b="1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200" b="1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200" b="1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</a:t>
                      </a:r>
                    </a:p>
                    <a:p>
                      <a:pPr marL="0" marR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kern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kern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kern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rtl="0" eaLnBrk="1" latinLnBrk="0" hangingPunct="1"/>
                      <a:r>
                        <a:rPr lang="th-TH" sz="1200" b="1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อกส.จ.</a:t>
                      </a:r>
                      <a:endParaRPr lang="en-US" sz="1200" b="1" kern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rtl="0" eaLnBrk="1" latinLnBrk="0" hangingPunct="1"/>
                      <a:r>
                        <a:rPr lang="en-US" sz="1200" b="1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200" b="1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20 จังหวัด</a:t>
                      </a:r>
                    </a:p>
                    <a:p>
                      <a:pPr rtl="0" eaLnBrk="1" latinLnBrk="0" hangingPunct="1"/>
                      <a:r>
                        <a:rPr lang="th-TH" sz="1200" b="1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สกส.</a:t>
                      </a:r>
                    </a:p>
                    <a:p>
                      <a:endParaRPr lang="en-US" sz="13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rtl="0" eaLnBrk="1" latinLnBrk="0" hangingPunct="1"/>
                      <a:endParaRPr lang="en-US" sz="1200" b="1" kern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rtl="0" eaLnBrk="1" latinLnBrk="0" hangingPunct="1"/>
                      <a:r>
                        <a:rPr lang="en-US" sz="1200" b="1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18</a:t>
                      </a:r>
                      <a:r>
                        <a:rPr lang="th-TH" sz="1200" b="1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หน่วยฯ</a:t>
                      </a:r>
                      <a:endParaRPr lang="en-US" sz="1200" b="1" kern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rtl="0" eaLnBrk="1" latinLnBrk="0" hangingPunct="1"/>
                      <a:r>
                        <a:rPr lang="th-TH" sz="1200" b="1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สกส.</a:t>
                      </a:r>
                      <a:endParaRPr lang="en-US" sz="1200" b="1" kern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rtl="0" eaLnBrk="1" latinLnBrk="0" hangingPunct="1"/>
                      <a:r>
                        <a:rPr lang="th-TH" sz="1200" b="1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อกส.จ.</a:t>
                      </a:r>
                      <a:endParaRPr lang="en-US" sz="1200" b="1" kern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rtl="0" eaLnBrk="1" latinLnBrk="0" hangingPunct="1"/>
                      <a:r>
                        <a:rPr lang="en-US" sz="1200" b="1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16</a:t>
                      </a:r>
                      <a:r>
                        <a:rPr lang="th-TH" sz="1200" b="1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จังหวัด</a:t>
                      </a:r>
                      <a:endParaRPr lang="en-US" sz="1200" b="1" kern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rtl="0" eaLnBrk="1" latinLnBrk="0" hangingPunct="1"/>
                      <a:r>
                        <a:rPr lang="en-US" sz="1200" b="1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</a:t>
                      </a:r>
                      <a:r>
                        <a:rPr lang="th-TH" sz="1200" b="1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อกส.กทม.</a:t>
                      </a:r>
                      <a:endParaRPr lang="en-US" sz="1200" b="1" kern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rtl="0" eaLnBrk="1" latinLnBrk="0" hangingPunct="1"/>
                      <a:endParaRPr lang="th-TH" sz="1200" b="1" kern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rtl="0" eaLnBrk="1" latinLnBrk="0" hangingPunct="1"/>
                      <a:endParaRPr lang="th-TH" sz="1200" b="1" kern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rtl="0" eaLnBrk="1" latinLnBrk="0" hangingPunct="1"/>
                      <a:r>
                        <a:rPr lang="th-TH" sz="1200" b="1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อกส.จ.</a:t>
                      </a:r>
                      <a:endParaRPr lang="en-US" sz="1200" b="1" kern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200" b="1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16 จังหวัด</a:t>
                      </a:r>
                      <a:r>
                        <a:rPr lang="en-US" sz="1200" b="1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1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อกส.กทม.</a:t>
                      </a:r>
                    </a:p>
                    <a:p>
                      <a:pPr marL="0" marR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kern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-สกส.</a:t>
                      </a:r>
                      <a:endParaRPr lang="en-US" sz="1200" b="1" kern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rtl="0" eaLnBrk="1" latinLnBrk="0" hangingPunct="1"/>
                      <a:endParaRPr lang="en-US" sz="1200" b="1" kern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200" b="1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200" b="1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en-US" sz="1200" b="1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ctr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</a:t>
                      </a:r>
                    </a:p>
                    <a:p>
                      <a:pPr marL="0" marR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kern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kern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kern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rtl="0" eaLnBrk="1" latinLnBrk="0" hangingPunct="1"/>
                      <a:r>
                        <a:rPr lang="th-TH" sz="1200" b="1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อกส.จ.</a:t>
                      </a:r>
                    </a:p>
                    <a:p>
                      <a:pPr rtl="0" eaLnBrk="1" latinLnBrk="0" hangingPunct="1"/>
                      <a:r>
                        <a:rPr lang="th-TH" sz="1200" b="1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16 จังหวัด</a:t>
                      </a:r>
                    </a:p>
                    <a:p>
                      <a:pPr marL="0" marR="0" indent="0" algn="l" defTabSz="9143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อกส.กทม.</a:t>
                      </a:r>
                    </a:p>
                    <a:p>
                      <a:r>
                        <a:rPr lang="th-TH" sz="1200" b="1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สกส.</a:t>
                      </a:r>
                      <a:endParaRPr lang="en-US" sz="13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797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2575" y="442384"/>
            <a:ext cx="6572250" cy="1126280"/>
          </a:xfrm>
        </p:spPr>
        <p:txBody>
          <a:bodyPr/>
          <a:lstStyle/>
          <a:p>
            <a:endParaRPr lang="th-TH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089679"/>
              </p:ext>
            </p:extLst>
          </p:nvPr>
        </p:nvGraphicFramePr>
        <p:xfrm>
          <a:off x="1539876" y="411419"/>
          <a:ext cx="7858124" cy="3955416"/>
        </p:xfrm>
        <a:graphic>
          <a:graphicData uri="http://schemas.openxmlformats.org/drawingml/2006/table">
            <a:tbl>
              <a:tblPr firstRow="1" bandRow="1">
                <a:solidFill>
                  <a:srgbClr val="54A800"/>
                </a:solidFill>
                <a:tableStyleId>{93296810-A885-4BE3-A3E7-6D5BEEA58F35}</a:tableStyleId>
              </a:tblPr>
              <a:tblGrid>
                <a:gridCol w="3697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81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6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01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61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24516">
                <a:tc rowSpan="2">
                  <a:txBody>
                    <a:bodyPr/>
                    <a:lstStyle/>
                    <a:p>
                      <a:pPr algn="ctr" rtl="0" eaLnBrk="1" latinLnBrk="0" hangingPunct="1"/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ประเภทการตรวจสอบ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kern="120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ปีงบประมาณ </a:t>
                      </a:r>
                      <a:endParaRPr lang="en-US" sz="1200" b="1" kern="1200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986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120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พ.ศ. 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2565</a:t>
                      </a:r>
                      <a:endParaRPr lang="en-US" sz="1200" b="1" kern="1200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120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พ.ศ. 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2566</a:t>
                      </a:r>
                      <a:endParaRPr lang="en-US" sz="1200" b="1" kern="1200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120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พ.ศ. 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2567</a:t>
                      </a:r>
                      <a:endParaRPr lang="en-US" sz="1200" b="1" kern="1200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07286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120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พ.ศ. </a:t>
                      </a:r>
                      <a:r>
                        <a:rPr lang="en-US" sz="1200" b="1" kern="120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2568</a:t>
                      </a:r>
                      <a:endParaRPr lang="en-US" sz="1200" b="1" kern="1200" dirty="0" smtClean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8974"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</a:pPr>
                      <a:r>
                        <a:rPr lang="th-TH" sz="1200" b="1" kern="120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**</a:t>
                      </a:r>
                      <a:r>
                        <a:rPr lang="th-TH" sz="1200" b="1" u="sng" kern="120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ปรับเพิ่ม</a:t>
                      </a:r>
                      <a:r>
                        <a:rPr lang="th-TH" sz="1200" b="1" kern="1200" dirty="0" smtClean="0">
                          <a:solidFill>
                            <a:srgbClr val="C00000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โดยเพิ่มประเภทการตรวจสอบ</a:t>
                      </a:r>
                      <a:endParaRPr lang="en-US" sz="1200" kern="1200" dirty="0" smtClean="0">
                        <a:solidFill>
                          <a:srgbClr val="C00000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th-TH" sz="1200" b="1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2. การตรวจสอบด้านการดำเนินงาน (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Performance)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</a:t>
                      </a:r>
                      <a:r>
                        <a:rPr lang="th-TH" sz="1200" b="1" u="sng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จากเดิม</a:t>
                      </a:r>
                      <a:r>
                        <a:rPr lang="th-TH" sz="1200" b="1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2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ไม่ได้กำหนดตรวจสอบ</a:t>
                      </a:r>
                      <a:r>
                        <a:rPr lang="th-TH" sz="1200" b="1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1" u="sng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ปรับเป็น</a:t>
                      </a:r>
                      <a:r>
                        <a:rPr lang="th-TH" sz="1200" b="1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ตรวจสอบ 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10000"/>
                        </a:lnSpc>
                      </a:pPr>
                      <a:r>
                        <a:rPr lang="th-TH" sz="12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ปีละ 1 โครงการ/กิจกรรม/เรื่อง</a:t>
                      </a:r>
                      <a:r>
                        <a:rPr lang="th-TH" sz="1200" b="1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(ตามความเสี่ยงของการดำเนินงาน เช่น </a:t>
                      </a:r>
                      <a:r>
                        <a:rPr lang="th-TH" sz="1200" b="1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การปล่อยเงินกู้ การชำระหนี้</a:t>
                      </a:r>
                      <a:r>
                        <a:rPr lang="th-TH" sz="12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โดยสุ่มตรวจจำนวนตามความเหมาะสม)</a:t>
                      </a:r>
                      <a:endParaRPr lang="en-US" sz="1200" b="1" kern="1200" dirty="0" smtClean="0">
                        <a:solidFill>
                          <a:schemeClr val="dk1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th-TH" sz="1200" b="1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th-TH" sz="1200" b="1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</a:t>
                      </a:r>
                      <a:endParaRPr lang="en-US" sz="12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</a:pPr>
                      <a:endParaRPr lang="th-TH" sz="1200" b="1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10000"/>
                        </a:lnSpc>
                      </a:pPr>
                      <a:r>
                        <a:rPr lang="th-TH" sz="1200" b="1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</a:t>
                      </a:r>
                      <a:endParaRPr lang="en-US" sz="12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7286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kern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107286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สกส./</a:t>
                      </a:r>
                    </a:p>
                    <a:p>
                      <a:pPr marL="0" marR="0" indent="0" algn="l" defTabSz="107286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อกส.จ./</a:t>
                      </a:r>
                    </a:p>
                    <a:p>
                      <a:pPr marL="0" marR="0" indent="0" algn="l" defTabSz="107286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อกส.กทม.</a:t>
                      </a:r>
                      <a:endParaRPr lang="en-US" sz="1200" b="1" kern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10000"/>
                        </a:lnSpc>
                      </a:pPr>
                      <a:endParaRPr lang="en-US" sz="12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7286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kern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107286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สกส./</a:t>
                      </a:r>
                    </a:p>
                    <a:p>
                      <a:pPr marL="0" marR="0" indent="0" algn="l" defTabSz="107286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อกส.จ./</a:t>
                      </a:r>
                    </a:p>
                    <a:p>
                      <a:pPr marL="0" marR="0" indent="0" algn="l" defTabSz="107286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อกส.กทม.</a:t>
                      </a:r>
                      <a:endParaRPr lang="en-US" sz="1200" b="1" kern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10000"/>
                        </a:lnSpc>
                      </a:pPr>
                      <a:endParaRPr lang="en-US" sz="1200" b="1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671">
                <a:tc>
                  <a:txBody>
                    <a:bodyPr/>
                    <a:lstStyle/>
                    <a:p>
                      <a:pPr marL="0" marR="0" indent="0" algn="l" defTabSz="107286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3. การประเมินระบบควบคุมภายใน</a:t>
                      </a:r>
                      <a:endParaRPr lang="en-US" sz="1200" b="1" kern="1200" dirty="0" smtClean="0">
                        <a:solidFill>
                          <a:schemeClr val="dk1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7286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สกส.</a:t>
                      </a:r>
                      <a:endParaRPr lang="en-US" sz="1200" b="1" kern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7286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สกส.</a:t>
                      </a:r>
                      <a:endParaRPr lang="en-US" sz="1200" b="1" kern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7286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สกส.</a:t>
                      </a:r>
                      <a:endParaRPr lang="en-US" sz="1200" b="1" kern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7286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- สกส.</a:t>
                      </a:r>
                      <a:endParaRPr lang="en-US" sz="1200" b="1" kern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3086891"/>
                  </a:ext>
                </a:extLst>
              </a:tr>
              <a:tr h="1588035">
                <a:tc>
                  <a:txBody>
                    <a:bodyPr/>
                    <a:lstStyle/>
                    <a:p>
                      <a:pPr rtl="0" eaLnBrk="1" latinLnBrk="0" hangingPunct="1">
                        <a:lnSpc>
                          <a:spcPct val="110000"/>
                        </a:lnSpc>
                      </a:pPr>
                      <a:r>
                        <a:rPr lang="th-TH" sz="1200" b="1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4. การให้คำปรึกษา</a:t>
                      </a:r>
                      <a:r>
                        <a:rPr lang="en-US" sz="1200" b="1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(Consulting)</a:t>
                      </a:r>
                    </a:p>
                    <a:p>
                      <a:pPr rtl="0" eaLnBrk="1" latinLnBrk="0" hangingPunct="1">
                        <a:lnSpc>
                          <a:spcPct val="110000"/>
                        </a:lnSpc>
                      </a:pPr>
                      <a:r>
                        <a:rPr lang="en-US" sz="1200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 1) </a:t>
                      </a:r>
                      <a:r>
                        <a:rPr lang="th-TH" sz="1200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บริการให้คำปรึกษากับหน่วยรับตรวจในเรื่องกฎหมาย ระเบียบ ที่เกี่ยวข้องกับการปฏิบัติงาน เช่น การเงิน การบัญชี การจัดซื้อจัดจ้าง ค่าใช้จ่ายในการเดินทางไปราชการ ค่าใช้จ่ายในการฝึกอบรม และการควบคุมภายใน เป็นต้น</a:t>
                      </a:r>
                      <a:endParaRPr lang="en-US" sz="1200" kern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rtl="0" eaLnBrk="1" latinLnBrk="0" hangingPunct="1">
                        <a:lnSpc>
                          <a:spcPct val="110000"/>
                        </a:lnSpc>
                      </a:pPr>
                      <a:r>
                        <a:rPr lang="en-US" sz="1200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2) </a:t>
                      </a:r>
                      <a:r>
                        <a:rPr lang="th-TH" sz="1200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ให้บริการข้อมูล</a:t>
                      </a:r>
                      <a:r>
                        <a:rPr lang="en-US" sz="1200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/</a:t>
                      </a:r>
                      <a:r>
                        <a:rPr lang="th-TH" sz="1200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องค์ความรู้ในเรื่องที่เกี่ยวข้องกับการปฏิบัติงาน</a:t>
                      </a:r>
                      <a:endParaRPr lang="en-US" sz="1200" kern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7286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kern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107286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1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78</a:t>
                      </a:r>
                      <a:r>
                        <a:rPr lang="th-TH" sz="1200" b="1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หน่วยฯ</a:t>
                      </a:r>
                      <a:endParaRPr lang="en-US" sz="1200" b="1" kern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7286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kern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107286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1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78</a:t>
                      </a:r>
                      <a:r>
                        <a:rPr lang="th-TH" sz="1200" b="1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หน่วยฯ</a:t>
                      </a:r>
                      <a:endParaRPr lang="en-US" sz="1200" b="1" kern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10000"/>
                        </a:lnSpc>
                      </a:pPr>
                      <a:endParaRPr lang="en-US" sz="1200" b="1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7286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kern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107286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1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78</a:t>
                      </a:r>
                      <a:r>
                        <a:rPr lang="th-TH" sz="1200" b="1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หน่วยฯ</a:t>
                      </a:r>
                      <a:endParaRPr lang="en-US" sz="1200" b="1" kern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10000"/>
                        </a:lnSpc>
                      </a:pPr>
                      <a:endParaRPr lang="en-US" sz="1200" b="1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07286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h-TH" sz="1200" b="1" kern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marL="0" marR="0" indent="0" algn="l" defTabSz="107286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h-TH" sz="1200" b="1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en-US" sz="1200" b="1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78</a:t>
                      </a:r>
                      <a:r>
                        <a:rPr lang="th-TH" sz="1200" b="1" kern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หน่วยฯ</a:t>
                      </a:r>
                      <a:endParaRPr lang="en-US" sz="1200" b="1" kern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>
                        <a:lnSpc>
                          <a:spcPct val="110000"/>
                        </a:lnSpc>
                      </a:pPr>
                      <a:endParaRPr lang="en-US" sz="1200" b="1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2628900" y="119219"/>
            <a:ext cx="52578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th-TH" sz="1500" b="1" dirty="0">
                <a:latin typeface="Chulabhorn Likit Text" panose="00000500000000000000" pitchFamily="50" charset="-34"/>
                <a:ea typeface="Calibri" pitchFamily="34" charset="0"/>
                <a:cs typeface="Chulabhorn Likit Text" panose="00000500000000000000" pitchFamily="50" charset="-34"/>
              </a:rPr>
              <a:t>แผนการตรวจสอบระยะยาวปีงบประมาณ พ</a:t>
            </a:r>
            <a:r>
              <a:rPr lang="en-US" sz="1500" b="1" dirty="0">
                <a:latin typeface="Chulabhorn Likit Text" panose="00000500000000000000" pitchFamily="50" charset="-34"/>
                <a:ea typeface="Calibri" pitchFamily="34" charset="0"/>
                <a:cs typeface="Chulabhorn Likit Text" panose="00000500000000000000" pitchFamily="50" charset="-34"/>
              </a:rPr>
              <a:t>.</a:t>
            </a:r>
            <a:r>
              <a:rPr lang="th-TH" sz="1500" b="1" dirty="0">
                <a:latin typeface="Chulabhorn Likit Text" panose="00000500000000000000" pitchFamily="50" charset="-34"/>
                <a:ea typeface="Calibri" pitchFamily="34" charset="0"/>
                <a:cs typeface="Chulabhorn Likit Text" panose="00000500000000000000" pitchFamily="50" charset="-34"/>
              </a:rPr>
              <a:t>ศ</a:t>
            </a:r>
            <a:r>
              <a:rPr lang="en-US" sz="1500" b="1" dirty="0">
                <a:latin typeface="Chulabhorn Likit Text" panose="00000500000000000000" pitchFamily="50" charset="-34"/>
                <a:ea typeface="Calibri" pitchFamily="34" charset="0"/>
                <a:cs typeface="Chulabhorn Likit Text" panose="00000500000000000000" pitchFamily="50" charset="-34"/>
              </a:rPr>
              <a:t>. </a:t>
            </a:r>
            <a:r>
              <a:rPr lang="en-US" sz="1500" b="1" dirty="0" smtClean="0">
                <a:latin typeface="Chulabhorn Likit Text" panose="00000500000000000000" pitchFamily="50" charset="-34"/>
                <a:ea typeface="Calibri" pitchFamily="34" charset="0"/>
                <a:cs typeface="Chulabhorn Likit Text" panose="00000500000000000000" pitchFamily="50" charset="-34"/>
              </a:rPr>
              <a:t>2565 - 2568 </a:t>
            </a:r>
            <a:endParaRPr lang="en-US" sz="2667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39876" y="4403622"/>
            <a:ext cx="8150226" cy="1115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0277" indent="-150277">
              <a:lnSpc>
                <a:spcPct val="120000"/>
              </a:lnSpc>
            </a:pPr>
            <a:r>
              <a:rPr lang="th-TH" sz="1400" spc="-42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หมายเหตุ </a:t>
            </a:r>
            <a:r>
              <a:rPr lang="en-US" sz="1400" spc="-42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: </a:t>
            </a:r>
            <a:r>
              <a:rPr lang="th-TH" sz="1400" spc="-42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หน่วยรับตรวจ ประกอบด้วย สำนักงานกองทุนพัฒนาบทบาทสตรี (สกส.)  </a:t>
            </a:r>
          </a:p>
          <a:p>
            <a:pPr marL="150277" indent="-150277">
              <a:lnSpc>
                <a:spcPct val="120000"/>
              </a:lnSpc>
            </a:pPr>
            <a:r>
              <a:rPr lang="th-TH" sz="1400" spc="-42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                 สำนักงานเลขานุการคณะอนุกรรมการบริหารกองทุนพัฒนาบทบาทสตรีระดับจังหวัด (อกส.จ.) </a:t>
            </a:r>
            <a:r>
              <a:rPr lang="en-US" sz="1400" spc="-42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76 </a:t>
            </a:r>
            <a:r>
              <a:rPr lang="th-TH" sz="1400" spc="-42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จังหวัด </a:t>
            </a:r>
          </a:p>
          <a:p>
            <a:pPr marL="150277" indent="-150277">
              <a:lnSpc>
                <a:spcPct val="120000"/>
              </a:lnSpc>
            </a:pPr>
            <a:r>
              <a:rPr lang="th-TH" sz="1400" spc="-42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                </a:t>
            </a:r>
            <a:r>
              <a:rPr lang="th-TH" sz="1400" spc="-42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และ</a:t>
            </a:r>
            <a:r>
              <a:rPr lang="th-TH" sz="1400" spc="-42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สำนักงานเลขานุการคณะอนุกรรมการบริหารกองทุนพัฒนาบทบาทสตรีกรุงเทพมหานคร (อกส.กทม.)</a:t>
            </a:r>
          </a:p>
          <a:p>
            <a:pPr marL="150277" indent="-150277">
              <a:lnSpc>
                <a:spcPct val="120000"/>
              </a:lnSpc>
            </a:pPr>
            <a:r>
              <a:rPr lang="th-TH" sz="1400" spc="-42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               </a:t>
            </a:r>
            <a:r>
              <a:rPr lang="th-TH" sz="1400" spc="-42" dirty="0" smtClean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  </a:t>
            </a:r>
            <a:r>
              <a:rPr lang="th-TH" sz="1400" spc="-42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รวมทั้งสิ้น </a:t>
            </a:r>
            <a:r>
              <a:rPr lang="en-US" sz="1400" spc="-42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78 </a:t>
            </a:r>
            <a:r>
              <a:rPr lang="th-TH" sz="1400" spc="-42" dirty="0">
                <a:latin typeface="Chulabhorn Likit Text" panose="00000500000000000000" pitchFamily="50" charset="-34"/>
                <a:ea typeface="Calibri" panose="020F0502020204030204" pitchFamily="34" charset="0"/>
                <a:cs typeface="Chulabhorn Likit Text" panose="00000500000000000000" pitchFamily="50" charset="-34"/>
              </a:rPr>
              <a:t>หน่วยรับตรวจ)</a:t>
            </a:r>
            <a:endParaRPr lang="en-US" sz="1400" dirty="0">
              <a:latin typeface="Chulabhorn Likit Text" panose="00000500000000000000" pitchFamily="50" charset="-34"/>
              <a:ea typeface="Calibri" panose="020F0502020204030204" pitchFamily="34" charset="0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8037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 noChangeArrowheads="1"/>
          </p:cNvSpPr>
          <p:nvPr>
            <p:ph type="title"/>
          </p:nvPr>
        </p:nvSpPr>
        <p:spPr bwMode="auto">
          <a:xfrm>
            <a:off x="2888966" y="115285"/>
            <a:ext cx="41934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200" tIns="38100" rIns="76200" bIns="38100" numCol="1" rtlCol="0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ct val="100000"/>
              </a:lnSpc>
              <a:spcAft>
                <a:spcPct val="0"/>
              </a:spcAft>
            </a:pPr>
            <a:r>
              <a:rPr lang="th-TH" sz="1500" b="1" dirty="0">
                <a:latin typeface="Chulabhorn Likit Text" panose="00000500000000000000" pitchFamily="50" charset="-34"/>
                <a:ea typeface="Calibri" pitchFamily="34" charset="0"/>
                <a:cs typeface="Chulabhorn Likit Text" panose="00000500000000000000" pitchFamily="50" charset="-34"/>
              </a:rPr>
              <a:t>แผนการตรวจสอบประจำปีงบประมาณ พ</a:t>
            </a:r>
            <a:r>
              <a:rPr lang="en-US" sz="1500" b="1" dirty="0">
                <a:latin typeface="Chulabhorn Likit Text" panose="00000500000000000000" pitchFamily="50" charset="-34"/>
                <a:ea typeface="Calibri" pitchFamily="34" charset="0"/>
                <a:cs typeface="Chulabhorn Likit Text" panose="00000500000000000000" pitchFamily="50" charset="-34"/>
              </a:rPr>
              <a:t>.</a:t>
            </a:r>
            <a:r>
              <a:rPr lang="th-TH" sz="1500" b="1" dirty="0">
                <a:latin typeface="Chulabhorn Likit Text" panose="00000500000000000000" pitchFamily="50" charset="-34"/>
                <a:ea typeface="Calibri" pitchFamily="34" charset="0"/>
                <a:cs typeface="Chulabhorn Likit Text" panose="00000500000000000000" pitchFamily="50" charset="-34"/>
              </a:rPr>
              <a:t>ศ</a:t>
            </a:r>
            <a:r>
              <a:rPr lang="en-US" sz="1500" b="1" dirty="0">
                <a:latin typeface="Chulabhorn Likit Text" panose="00000500000000000000" pitchFamily="50" charset="-34"/>
                <a:ea typeface="Calibri" pitchFamily="34" charset="0"/>
                <a:cs typeface="Chulabhorn Likit Text" panose="00000500000000000000" pitchFamily="50" charset="-34"/>
              </a:rPr>
              <a:t>. 2567</a:t>
            </a:r>
            <a:endParaRPr lang="en-US" sz="2667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760511"/>
              </p:ext>
            </p:extLst>
          </p:nvPr>
        </p:nvGraphicFramePr>
        <p:xfrm>
          <a:off x="1364306" y="396926"/>
          <a:ext cx="7678094" cy="520430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39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39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734">
                <a:tc>
                  <a:txBody>
                    <a:bodyPr/>
                    <a:lstStyle/>
                    <a:p>
                      <a:pPr algn="ctr"/>
                      <a:r>
                        <a:rPr lang="th-TH" sz="1200" b="1" kern="120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ประเภทการตรวจสอบ/ประเด็นการตรวจสอบ</a:t>
                      </a:r>
                      <a:endParaRPr lang="en-US" sz="120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1200" b="1" kern="1200" dirty="0" smtClean="0">
                          <a:solidFill>
                            <a:schemeClr val="tx1"/>
                          </a:solidFill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หน่วยรับตรวจ</a:t>
                      </a:r>
                      <a:endParaRPr lang="en-US" sz="1200" dirty="0">
                        <a:solidFill>
                          <a:schemeClr val="tx1"/>
                        </a:solidFill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4580">
                <a:tc>
                  <a:txBody>
                    <a:bodyPr/>
                    <a:lstStyle/>
                    <a:p>
                      <a:r>
                        <a:rPr lang="th-TH" sz="1200" b="1" kern="1200" dirty="0" smtClean="0">
                          <a:solidFill>
                            <a:schemeClr val="dk1"/>
                          </a:solidFill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1. ตรวจสอบด้านการเงิน และปฏิบัติตามกฎระเบียบ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(Financial &amp; Compliance)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r>
                        <a:rPr lang="th-TH" sz="1200" kern="1200" dirty="0" smtClean="0">
                          <a:solidFill>
                            <a:schemeClr val="dk1"/>
                          </a:solidFill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1) ตรวจสอบลูกหนี้เงินยืมราชการ</a:t>
                      </a:r>
                    </a:p>
                    <a:p>
                      <a:endParaRPr lang="th-TH" sz="1200" kern="1200" dirty="0" smtClean="0">
                        <a:solidFill>
                          <a:schemeClr val="dk1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endParaRPr lang="th-TH" sz="1200" kern="1200" dirty="0" smtClean="0">
                        <a:solidFill>
                          <a:schemeClr val="dk1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endParaRPr lang="th-TH" sz="1200" kern="1200" dirty="0" smtClean="0">
                        <a:solidFill>
                          <a:schemeClr val="dk1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r>
                        <a:rPr lang="th-TH" sz="1200" kern="1200" dirty="0" smtClean="0">
                          <a:solidFill>
                            <a:schemeClr val="dk1"/>
                          </a:solidFill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</a:t>
                      </a:r>
                    </a:p>
                    <a:p>
                      <a:endParaRPr lang="th-TH" sz="1200" kern="1200" dirty="0" smtClean="0">
                        <a:solidFill>
                          <a:schemeClr val="dk1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r>
                        <a:rPr lang="th-TH" sz="1200" kern="1200" dirty="0" smtClean="0">
                          <a:solidFill>
                            <a:schemeClr val="dk1"/>
                          </a:solidFill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</a:t>
                      </a:r>
                      <a:r>
                        <a:rPr lang="th-TH" sz="1200" kern="1200" dirty="0" smtClean="0">
                          <a:solidFill>
                            <a:schemeClr val="dk1"/>
                          </a:solidFill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) </a:t>
                      </a:r>
                      <a:r>
                        <a:rPr lang="th-TH" sz="12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ตรวจสอบการเบิกค่าใช้จ่ายในการเดินทางไปราชการ</a:t>
                      </a:r>
                    </a:p>
                    <a:p>
                      <a:pPr rtl="0" eaLnBrk="1" latinLnBrk="0" hangingPunct="1"/>
                      <a:r>
                        <a:rPr lang="th-TH" sz="1200" kern="1200" dirty="0" smtClean="0">
                          <a:solidFill>
                            <a:schemeClr val="dk1"/>
                          </a:solidFill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3</a:t>
                      </a:r>
                      <a:r>
                        <a:rPr lang="th-TH" sz="1200" kern="1200" dirty="0" smtClean="0">
                          <a:solidFill>
                            <a:schemeClr val="dk1"/>
                          </a:solidFill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) </a:t>
                      </a:r>
                      <a:r>
                        <a:rPr lang="th-TH" sz="12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ตรวจสอบลูกหนี้เงินยืมราชการ </a:t>
                      </a:r>
                    </a:p>
                    <a:p>
                      <a:pPr rtl="0" eaLnBrk="1" latinLnBrk="0" hangingPunct="1"/>
                      <a:r>
                        <a:rPr lang="th-TH" sz="12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(โครงการฝึกอบรม)</a:t>
                      </a:r>
                      <a:endParaRPr lang="th-TH" sz="1200" dirty="0">
                        <a:effectLst/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B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endParaRPr lang="th-TH" sz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buFontTx/>
                        <a:buNone/>
                      </a:pPr>
                      <a:r>
                        <a:rPr lang="th-TH" sz="1200" kern="1200" baseline="0" dirty="0" smtClean="0">
                          <a:solidFill>
                            <a:schemeClr val="dk1"/>
                          </a:solidFill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</a:t>
                      </a:r>
                      <a:r>
                        <a:rPr lang="th-TH" sz="1200" kern="1200" dirty="0" smtClean="0">
                          <a:solidFill>
                            <a:schemeClr val="dk1"/>
                          </a:solidFill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</a:t>
                      </a:r>
                      <a:r>
                        <a:rPr lang="th-TH" sz="1200" b="1" kern="1200" dirty="0" smtClean="0">
                          <a:solidFill>
                            <a:schemeClr val="dk1"/>
                          </a:solidFill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อกส.จ. 20 จังหวัด ได้แก่ </a:t>
                      </a:r>
                      <a:r>
                        <a:rPr lang="th-TH" sz="1200" b="1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กาญจนบุรี กำแพงเพชร ตรัง นครนายก นครสวรรค์ ประจวบคีรีขันธ์ ปราจีนบุรี พระนครศรีอยุธยา พัทลุง พิจิตร พิษณุโลก เพชรบุรี เพชรบูรณ์ ลพบุรี สกลนคร สมุทรสงคราม สมุทรสาคร สระบุรี สุพรรณบุรี และหนองบัวลำภู </a:t>
                      </a:r>
                      <a:endParaRPr lang="th-TH" sz="1200" b="1" kern="1200" baseline="0" dirty="0" smtClean="0">
                        <a:solidFill>
                          <a:schemeClr val="dk1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buFontTx/>
                        <a:buNone/>
                      </a:pPr>
                      <a:endParaRPr lang="th-TH" sz="1200" b="1" kern="1200" baseline="0" dirty="0" smtClean="0">
                        <a:solidFill>
                          <a:schemeClr val="dk1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buFontTx/>
                        <a:buNone/>
                      </a:pPr>
                      <a:r>
                        <a:rPr lang="th-TH" sz="1200" b="1" kern="1200" baseline="0" dirty="0" smtClean="0">
                          <a:solidFill>
                            <a:schemeClr val="dk1"/>
                          </a:solidFill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- </a:t>
                      </a:r>
                      <a:r>
                        <a:rPr lang="th-TH" sz="1200" b="1" kern="1200" dirty="0" smtClean="0">
                          <a:solidFill>
                            <a:schemeClr val="dk1"/>
                          </a:solidFill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สกส.</a:t>
                      </a:r>
                      <a:endParaRPr lang="en-US" sz="1200" b="1" kern="1200" dirty="0" smtClean="0">
                        <a:solidFill>
                          <a:schemeClr val="dk1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buFontTx/>
                        <a:buNone/>
                      </a:pPr>
                      <a:endParaRPr lang="th-TH" sz="1200" b="1" kern="1200" dirty="0" smtClean="0">
                        <a:solidFill>
                          <a:schemeClr val="dk1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buFontTx/>
                        <a:buNone/>
                      </a:pPr>
                      <a:r>
                        <a:rPr lang="th-TH" sz="1200" b="1" kern="1200" baseline="0" dirty="0" smtClean="0">
                          <a:solidFill>
                            <a:schemeClr val="dk1"/>
                          </a:solidFill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- สกส.</a:t>
                      </a: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477">
                <a:tc>
                  <a:txBody>
                    <a:bodyPr/>
                    <a:lstStyle/>
                    <a:p>
                      <a:r>
                        <a:rPr lang="th-TH" sz="1200" b="1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2. การตรวจสอบด้านการดำเนินงาน (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Performance)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</a:t>
                      </a:r>
                      <a:r>
                        <a:rPr lang="en-US" sz="12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</a:t>
                      </a:r>
                      <a:r>
                        <a:rPr lang="th-TH" sz="1200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การปล่อยเงินกู้ฯ</a:t>
                      </a:r>
                      <a:endParaRPr lang="en-US" sz="1200" dirty="0"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h-TH" sz="1200" b="1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- อกส.จ./อกส.กทม.</a:t>
                      </a:r>
                      <a:endParaRPr lang="en-US" sz="1200" b="1" kern="1200" dirty="0" smtClean="0">
                        <a:solidFill>
                          <a:schemeClr val="dk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r>
                        <a:rPr lang="th-TH" sz="1200" b="1" kern="1200" dirty="0" smtClean="0">
                          <a:solidFill>
                            <a:schemeClr val="dk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(สุ่มตรวจจำนวนตามความเหมาะสม)</a:t>
                      </a:r>
                      <a:endParaRPr lang="en-US" sz="1200" b="1" dirty="0"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2603648"/>
                  </a:ext>
                </a:extLst>
              </a:tr>
              <a:tr h="303179"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b="1" dirty="0"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3</a:t>
                      </a:r>
                      <a:r>
                        <a:rPr lang="th-TH" sz="1200" b="1" dirty="0" smtClean="0"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. </a:t>
                      </a:r>
                      <a:r>
                        <a:rPr lang="th-TH" sz="1200" b="1" dirty="0"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การประเมินระบบควบคุมภายใน</a:t>
                      </a:r>
                      <a:endParaRPr lang="en-US" sz="1200" dirty="0">
                        <a:latin typeface="Chulabhorn Likit Text" panose="00000500000000000000" pitchFamily="50" charset="-34"/>
                        <a:ea typeface="Calibri"/>
                        <a:cs typeface="Chulabhorn Likit Text" panose="00000500000000000000" pitchFamily="50" charset="-34"/>
                      </a:endParaRP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200" baseline="0" dirty="0" smtClean="0"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1" baseline="0" dirty="0" smtClean="0"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-</a:t>
                      </a:r>
                      <a:r>
                        <a:rPr lang="th-TH" sz="1200" b="1" dirty="0" smtClean="0"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 สกส</a:t>
                      </a:r>
                      <a:r>
                        <a:rPr lang="en-US" sz="1200" b="1" dirty="0">
                          <a:latin typeface="Chulabhorn Likit Text" panose="00000500000000000000" pitchFamily="50" charset="-34"/>
                          <a:ea typeface="Calibri"/>
                          <a:cs typeface="Chulabhorn Likit Text" panose="00000500000000000000" pitchFamily="50" charset="-34"/>
                        </a:rPr>
                        <a:t>.</a:t>
                      </a:r>
                    </a:p>
                  </a:txBody>
                  <a:tcPr marL="57150" marR="571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6334">
                <a:tc>
                  <a:txBody>
                    <a:bodyPr/>
                    <a:lstStyle/>
                    <a:p>
                      <a:pPr algn="thaiDist"/>
                      <a:r>
                        <a:rPr lang="th-TH" sz="1200" b="1" kern="1200" dirty="0" smtClean="0">
                          <a:solidFill>
                            <a:schemeClr val="dk1"/>
                          </a:solidFill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4. การให้คำปรึกษา</a:t>
                      </a: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(Consulting)</a:t>
                      </a:r>
                      <a:endParaRPr lang="en-US" sz="1200" kern="1200" dirty="0" smtClean="0">
                        <a:solidFill>
                          <a:schemeClr val="dk1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/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1</a:t>
                      </a:r>
                      <a:r>
                        <a:rPr lang="th-TH" sz="1200" kern="1200" baseline="0" dirty="0" smtClean="0">
                          <a:solidFill>
                            <a:schemeClr val="dk1"/>
                          </a:solidFill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) บริการให้คำปรึกษากับหน่วยรับตรวจในเรื่องกฎหมาย ระเบียบ ที่เกี่ยวข้องกับการปฏิบัติงาน เช่น การเงิน การบัญชี การจัดซื้อจัดจ้าง ค่าใช้จ่ายในการเดินทางไปราชการ ค่าใช้จ่ายในการฝึกอบรม และการควบคุมภายใน เป็นต้น</a:t>
                      </a:r>
                      <a:endParaRPr lang="en-US" sz="1200" kern="1200" baseline="0" dirty="0" smtClean="0">
                        <a:solidFill>
                          <a:schemeClr val="dk1"/>
                        </a:solidFill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/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2)</a:t>
                      </a:r>
                      <a:r>
                        <a:rPr lang="th-TH" sz="1200" kern="1200" baseline="0" dirty="0" smtClean="0">
                          <a:solidFill>
                            <a:schemeClr val="dk1"/>
                          </a:solidFill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ให้บริการข้อมูล</a:t>
                      </a:r>
                      <a:r>
                        <a:rPr lang="en-US" sz="1200" kern="1200" baseline="0" dirty="0" smtClean="0">
                          <a:solidFill>
                            <a:schemeClr val="dk1"/>
                          </a:solidFill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/</a:t>
                      </a:r>
                      <a:r>
                        <a:rPr lang="th-TH" sz="1200" kern="1200" baseline="0" dirty="0" smtClean="0">
                          <a:solidFill>
                            <a:schemeClr val="dk1"/>
                          </a:solidFill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องค์ความรู้ในเรื่องที่เกี่ยวข้องกับการปฏิบัติงาน</a:t>
                      </a:r>
                      <a:endParaRPr lang="en-US" sz="1200" baseline="0" dirty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th-TH" sz="1200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  <a:p>
                      <a:r>
                        <a:rPr lang="th-TH" sz="120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  </a:t>
                      </a:r>
                      <a:r>
                        <a:rPr lang="en-US" sz="1200" b="1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78</a:t>
                      </a:r>
                      <a:r>
                        <a:rPr lang="en-US" sz="1200" b="1" baseline="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200" b="1" baseline="0" dirty="0" smtClean="0"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หน่วยรับตรวจ</a:t>
                      </a:r>
                      <a:endParaRPr lang="th-TH" sz="1200" b="1" dirty="0" smtClean="0">
                        <a:latin typeface="Chulabhorn Likit Text" panose="00000500000000000000" pitchFamily="50" charset="-34"/>
                        <a:cs typeface="Chulabhorn Likit Text" panose="00000500000000000000" pitchFamily="50" charset="-34"/>
                      </a:endParaRPr>
                    </a:p>
                  </a:txBody>
                  <a:tcPr marL="76200" marR="76200" marT="38100" marB="381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316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206535"/>
              </p:ext>
            </p:extLst>
          </p:nvPr>
        </p:nvGraphicFramePr>
        <p:xfrm>
          <a:off x="115747" y="581383"/>
          <a:ext cx="9769033" cy="47257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97438">
                  <a:extLst>
                    <a:ext uri="{9D8B030D-6E8A-4147-A177-3AD203B41FA5}">
                      <a16:colId xmlns:a16="http://schemas.microsoft.com/office/drawing/2014/main" val="2931929888"/>
                    </a:ext>
                  </a:extLst>
                </a:gridCol>
                <a:gridCol w="5671595">
                  <a:extLst>
                    <a:ext uri="{9D8B030D-6E8A-4147-A177-3AD203B41FA5}">
                      <a16:colId xmlns:a16="http://schemas.microsoft.com/office/drawing/2014/main" val="4135339946"/>
                    </a:ext>
                  </a:extLst>
                </a:gridCol>
              </a:tblGrid>
              <a:tr h="819093">
                <a:tc gridSpan="2"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50" b="1" u="sng" kern="120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ระเบียบวาระที่ </a:t>
                      </a:r>
                      <a:r>
                        <a:rPr lang="th-TH" sz="1450" b="1" u="sng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</a:t>
                      </a:r>
                      <a:r>
                        <a:rPr lang="th-TH" sz="1450" b="1" u="sng" kern="120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</a:t>
                      </a:r>
                      <a:r>
                        <a:rPr lang="th-TH" sz="1450" b="1" u="sng" kern="120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</a:t>
                      </a:r>
                      <a:r>
                        <a:rPr lang="th-TH" sz="1450" b="1" u="sng" kern="120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เพื่อทราบ</a:t>
                      </a:r>
                      <a:endParaRPr lang="th-TH" sz="1450" b="1" u="sng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th-TH" sz="1450" u="non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4.2 รายงานผลการดำเนินงานการประเมินผลการดำเนินงานทุนหมุนเวียน ประจำปีบัญชี 2566 </a:t>
                      </a:r>
                      <a:br>
                        <a:rPr lang="th-TH" sz="1450" u="non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450" u="none" kern="120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กองทุนพัฒนาบทบาทสตรี กรมการพัฒนาชุมชน</a:t>
                      </a:r>
                      <a:endParaRPr lang="th-TH" sz="1450" u="none" kern="120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D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80162"/>
                  </a:ext>
                </a:extLst>
              </a:tr>
              <a:tr h="31725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เรื่อง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DFD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170305" algn="l"/>
                        </a:tabLst>
                      </a:pPr>
                      <a:r>
                        <a:rPr lang="th-TH" sz="1500" b="1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cs typeface="Chulabhorn Likit Text" panose="00000500000000000000" pitchFamily="50" charset="-34"/>
                        </a:rPr>
                        <a:t>ผลการดำเนินการ</a:t>
                      </a:r>
                      <a:endParaRPr lang="en-US" sz="1500" b="1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Calibri" panose="020F0502020204030204" pitchFamily="34" charset="0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F1D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8157069"/>
                  </a:ext>
                </a:extLst>
              </a:tr>
              <a:tr h="3589398"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th-TH" sz="1300" b="1" u="sng" kern="1200" spc="-60" baseline="0" dirty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ที่ประชุมได้ร่วมพิจารณาและมีข้อเสนอแนะ/ข้อสังเกต ดังนี้</a:t>
                      </a:r>
                      <a:endParaRPr lang="en-US" sz="1300" b="1" kern="1200" spc="-6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  <a:p>
                      <a:pPr algn="thaiDist">
                        <a:lnSpc>
                          <a:spcPct val="140000"/>
                        </a:lnSpc>
                      </a:pPr>
                      <a:r>
                        <a:rPr lang="th-TH" sz="13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            ตัวชี้วัดที่ 1.1 ร้อยละของการรับชำระคืนเงินกู้ยืม </a:t>
                      </a:r>
                      <a:br>
                        <a:rPr lang="th-TH" sz="13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3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ควรวิเคราะห์ถึงสาเหตุของปัจจัยภายนอกที่ส่งผลกระทบ</a:t>
                      </a:r>
                      <a:br>
                        <a:rPr lang="th-TH" sz="13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3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ต่อการดำเนินงานกองทุนพัฒนาบทบาทสตรีของปีที่ผ่านมาในปีบัญชี 2565 ว่าเกิดจากสาเหตุใด โดยมีการอุทธรณ์ชี้แจงเหตุผลที่ทำไม่ได้ในปีดังกล่าว และขอปรับเกณฑ์ตัวชี้วัด</a:t>
                      </a:r>
                      <a:br>
                        <a:rPr lang="th-TH" sz="13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</a:br>
                      <a:r>
                        <a:rPr lang="th-TH" sz="1300" b="0" kern="1200" spc="0" baseline="0" dirty="0" smtClean="0">
                          <a:solidFill>
                            <a:schemeClr val="tx1"/>
                          </a:solidFill>
                          <a:effectLst/>
                          <a:latin typeface="Chulabhorn Likit Text" panose="00000500000000000000" pitchFamily="50" charset="-34"/>
                          <a:ea typeface="+mn-ea"/>
                          <a:cs typeface="Chulabhorn Likit Text" panose="00000500000000000000" pitchFamily="50" charset="-34"/>
                        </a:rPr>
                        <a:t>ที่จะเกิดขึ้นในอนาคต</a:t>
                      </a:r>
                    </a:p>
                    <a:p>
                      <a:pPr algn="thaiDist">
                        <a:lnSpc>
                          <a:spcPct val="140000"/>
                        </a:lnSpc>
                      </a:pPr>
                      <a:endParaRPr lang="th-TH" sz="1400" b="0" kern="1200" spc="0" baseline="0" dirty="0">
                        <a:solidFill>
                          <a:schemeClr val="tx1"/>
                        </a:solidFill>
                        <a:effectLst/>
                        <a:latin typeface="Chulabhorn Likit Text" panose="00000500000000000000" pitchFamily="50" charset="-34"/>
                        <a:ea typeface="+mn-ea"/>
                        <a:cs typeface="Chulabhorn Likit Text" panose="00000500000000000000" pitchFamily="50" charset="-34"/>
                      </a:endParaRP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1EAEA"/>
                    </a:solidFill>
                  </a:tcPr>
                </a:tc>
                <a:tc>
                  <a:txBody>
                    <a:bodyPr/>
                    <a:lstStyle/>
                    <a:p>
                      <a:pPr algn="thaiDist">
                        <a:lnSpc>
                          <a:spcPct val="120000"/>
                        </a:lnSpc>
                      </a:pPr>
                      <a:r>
                        <a:rPr lang="th-TH" sz="1300" spc="-70" dirty="0" smtClean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    </a:t>
                      </a:r>
                      <a:r>
                        <a:rPr lang="th-TH" sz="1300" spc="0" baseline="0" dirty="0" smtClean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1. โดยในปีบัญชี 2565 ไม่ได้มีการอุทธรณ์ตัวชี้วัดดังกล่าว เนื่องจากมีความเข้าใจ</a:t>
                      </a:r>
                      <a:br>
                        <a:rPr lang="th-TH" sz="1300" spc="0" baseline="0" dirty="0" smtClean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</a:br>
                      <a:r>
                        <a:rPr lang="th-TH" sz="1300" spc="0" baseline="0" dirty="0" smtClean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ที่คลาดเคลื่อนในการอุทธรณ์ </a:t>
                      </a:r>
                    </a:p>
                    <a:p>
                      <a:pPr algn="thaiDist">
                        <a:lnSpc>
                          <a:spcPct val="120000"/>
                        </a:lnSpc>
                      </a:pPr>
                      <a:r>
                        <a:rPr lang="th-TH" sz="1300" spc="0" baseline="0" dirty="0" smtClean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   2. ในบัญชี 2566 กองทุนฯ ได้มีข้อหารือเพื่อขอปรับเกณฑ์การประเมินผล จำนวน </a:t>
                      </a:r>
                      <a:br>
                        <a:rPr lang="th-TH" sz="1300" spc="0" baseline="0" dirty="0" smtClean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</a:br>
                      <a:r>
                        <a:rPr lang="th-TH" sz="1300" spc="0" baseline="0" dirty="0" smtClean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2 ตัวชี้วัด ได้แก่ ตัวชี้วัดที่ 1.1 ร้อยละของการรับชำระคืนเงินกู้ยืม และตัวชี้วัดที่ 3.3 ความสำเร็จในการปรับปรุงกระบวนการบริหารลูกหนี้โครงการ เพื่อให้งบการเงิน</a:t>
                      </a:r>
                      <a:br>
                        <a:rPr lang="th-TH" sz="1300" spc="0" baseline="0" dirty="0" smtClean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</a:br>
                      <a:r>
                        <a:rPr lang="th-TH" sz="1300" spc="0" baseline="0" dirty="0" smtClean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ของกองทุนฯ ได้รับการรับรอง ตามหนังสือ ด่วน ที่ มท 0416.2/4537 เรื่อง ขอปรับเกณฑ์การประเมินผลการดำเนินงานทุนหมุนเวียน ประจำปีบัญชี 2566 กองทุนพัฒนาบทบาทสตรี ลงวันที่ 6 มิถุนายน 2566 สำหรับตัวชี้วัดที่ 1.2 กองทุนฯ คาดการณ์ว่าหนี้ค้างชำระจะลดลงประมาณร้อยละ 18.5 ที่ระดับ 4 คะแนน ภายใน 30 กันยายน 2566 เนื่องจากคณะกรรมการบริหารกองทุนพัฒนาบทบาทสตรี ได้มี</a:t>
                      </a:r>
                      <a:r>
                        <a:rPr lang="th-TH" sz="1300" spc="-30" baseline="0" dirty="0" smtClean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ประกาศมาตรการลดความเดือดร้อนให้แก่ลูกหนี้กองทุนพัฒนาบทบาทสตรี พ.ศ. 2566</a:t>
                      </a:r>
                    </a:p>
                    <a:p>
                      <a:pPr algn="thaiDist">
                        <a:lnSpc>
                          <a:spcPct val="120000"/>
                        </a:lnSpc>
                        <a:tabLst>
                          <a:tab pos="173038" algn="l"/>
                        </a:tabLst>
                      </a:pPr>
                      <a:r>
                        <a:rPr lang="th-TH" sz="1300" spc="0" baseline="0" dirty="0" smtClean="0">
                          <a:effectLst/>
                          <a:latin typeface="Chulabhorn Likit Text" panose="00000500000000000000" pitchFamily="50" charset="-34"/>
                          <a:ea typeface="Batang" panose="02030600000101010101" pitchFamily="18" charset="-127"/>
                          <a:cs typeface="Chulabhorn Likit Text" panose="00000500000000000000" pitchFamily="50" charset="-34"/>
                        </a:rPr>
                        <a:t>    3. กรมบัญชีกลางได้แจ้งว่าจะนำประเด็นดังกล่าว เสนอต่อคณะทำงานจัดทำบันทึกข้อตกลงและประเมินผลการดำเนินงานทุนหมุนเวียน เพื่อพิจารณาและจะแจ้งผลการพิจารณาให้กองทุนฯ ทราบต่อไป ตามหนังสือกรมบัญชีกลาง ด่วนที่สุด ที่ กค 0406.3/24819 ลงวันที่ 19 กรกฎาคม 2566 (เอกสารแนบ 1)</a:t>
                      </a:r>
                    </a:p>
                  </a:txBody>
                  <a:tcPr marL="68580" marR="68580" marT="0" marB="0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9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913969"/>
                  </a:ext>
                </a:extLst>
              </a:tr>
            </a:tbl>
          </a:graphicData>
        </a:graphic>
      </p:graphicFrame>
      <p:grpSp>
        <p:nvGrpSpPr>
          <p:cNvPr id="30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0" y="-21644"/>
            <a:ext cx="10193050" cy="575427"/>
            <a:chOff x="-29746" y="-164554"/>
            <a:chExt cx="9173747" cy="517884"/>
          </a:xfrm>
        </p:grpSpPr>
        <p:sp>
          <p:nvSpPr>
            <p:cNvPr id="31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45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r>
                <a:rPr lang="th-TH" b="1" dirty="0">
                  <a:ln w="0"/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          ระเบียบวาระที่ 3 เรื่อง สืบเนื่องจากการประชุม</a:t>
              </a:r>
            </a:p>
          </p:txBody>
        </p:sp>
      </p:grpSp>
      <p:grpSp>
        <p:nvGrpSpPr>
          <p:cNvPr id="3" name="กลุ่ม 2">
            <a:extLst>
              <a:ext uri="{FF2B5EF4-FFF2-40B4-BE49-F238E27FC236}">
                <a16:creationId xmlns:a16="http://schemas.microsoft.com/office/drawing/2014/main" id="{5AB0B23A-DCF3-CA4B-19B4-6790AE8BE51D}"/>
              </a:ext>
            </a:extLst>
          </p:cNvPr>
          <p:cNvGrpSpPr/>
          <p:nvPr/>
        </p:nvGrpSpPr>
        <p:grpSpPr>
          <a:xfrm>
            <a:off x="-23585" y="5154909"/>
            <a:ext cx="10183585" cy="694389"/>
            <a:chOff x="-23585" y="5154909"/>
            <a:chExt cx="10183585" cy="694389"/>
          </a:xfrm>
        </p:grpSpPr>
        <p:grpSp>
          <p:nvGrpSpPr>
            <p:cNvPr id="4" name="Group 47">
              <a:extLst>
                <a:ext uri="{FF2B5EF4-FFF2-40B4-BE49-F238E27FC236}">
                  <a16:creationId xmlns:a16="http://schemas.microsoft.com/office/drawing/2014/main" id="{953EC0E6-4995-1D70-D857-76B610EEC24D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13" name="กลุ่ม 1">
                <a:extLst>
                  <a:ext uri="{FF2B5EF4-FFF2-40B4-BE49-F238E27FC236}">
                    <a16:creationId xmlns:a16="http://schemas.microsoft.com/office/drawing/2014/main" id="{BF0F2486-25E6-5409-E8F1-28E31BB8803C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15" name="กลุ่ม 7">
                  <a:extLst>
                    <a:ext uri="{FF2B5EF4-FFF2-40B4-BE49-F238E27FC236}">
                      <a16:creationId xmlns:a16="http://schemas.microsoft.com/office/drawing/2014/main" id="{ECF66032-BA2D-0959-33B8-3872375318CB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19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5C176D71-6E87-866C-5EBA-61546AFF94FE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20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1253CECD-9CA6-AF4D-5440-0598C3A10CE0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21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67BF251C-AAA3-AEAB-411C-E2ACD048D95A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16" name="กลุ่ม 4">
                  <a:extLst>
                    <a:ext uri="{FF2B5EF4-FFF2-40B4-BE49-F238E27FC236}">
                      <a16:creationId xmlns:a16="http://schemas.microsoft.com/office/drawing/2014/main" id="{2C96BD83-E890-58FF-C638-81AF39A98A59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17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B42AB874-F220-817A-81AA-B4E3EE3C02F5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18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DF2B8E6B-12F7-83F6-4ED9-968D9201D787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14" name="รูปแบบอิสระ: รูปร่าง 49">
                <a:extLst>
                  <a:ext uri="{FF2B5EF4-FFF2-40B4-BE49-F238E27FC236}">
                    <a16:creationId xmlns:a16="http://schemas.microsoft.com/office/drawing/2014/main" id="{7975EA0A-B1ED-51BD-235D-A9430EAD622B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5" name="TextBox 7">
              <a:extLst>
                <a:ext uri="{FF2B5EF4-FFF2-40B4-BE49-F238E27FC236}">
                  <a16:creationId xmlns:a16="http://schemas.microsoft.com/office/drawing/2014/main" id="{E18DE616-9CE6-23D4-6BD7-E9421E4A9E6B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6" name="กลุ่ม 5">
              <a:extLst>
                <a:ext uri="{FF2B5EF4-FFF2-40B4-BE49-F238E27FC236}">
                  <a16:creationId xmlns:a16="http://schemas.microsoft.com/office/drawing/2014/main" id="{5FE0DF42-456A-190C-C2DC-628CF01574F7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7" name="Group 7">
                <a:extLst>
                  <a:ext uri="{FF2B5EF4-FFF2-40B4-BE49-F238E27FC236}">
                    <a16:creationId xmlns:a16="http://schemas.microsoft.com/office/drawing/2014/main" id="{94AD9B5F-26AA-94C3-4445-FEE85DF8A9D3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id="{16AC401B-1D3B-553B-CE75-60AB9A3BEC61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  <p:sp>
              <p:nvSpPr>
                <p:cNvPr id="10" name="Freeform 9">
                  <a:extLst>
                    <a:ext uri="{FF2B5EF4-FFF2-40B4-BE49-F238E27FC236}">
                      <a16:creationId xmlns:a16="http://schemas.microsoft.com/office/drawing/2014/main" id="{BF9C6B4D-FA0C-AAE7-81AB-F7312D541D7D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A89EB66F-9B47-387D-42B1-3AF2A1237277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B747DC39-D031-CBA0-5F0E-7F3881805B0D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pic>
            <p:nvPicPr>
              <p:cNvPr id="8" name="Picture 24">
                <a:extLst>
                  <a:ext uri="{FF2B5EF4-FFF2-40B4-BE49-F238E27FC236}">
                    <a16:creationId xmlns:a16="http://schemas.microsoft.com/office/drawing/2014/main" id="{FC921C8C-75D7-ED77-B759-B164F0AFEE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4286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B9A4-7C00-41BB-B303-4E91C20728DD}" type="slidenum">
              <a:rPr lang="en-US" smtClean="0"/>
              <a:pPr/>
              <a:t>90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9526" t="19000" r="39373" b="8875"/>
          <a:stretch/>
        </p:blipFill>
        <p:spPr>
          <a:xfrm>
            <a:off x="1316284" y="912765"/>
            <a:ext cx="7513320" cy="4380577"/>
          </a:xfrm>
          <a:prstGeom prst="rect">
            <a:avLst/>
          </a:prstGeom>
        </p:spPr>
      </p:pic>
      <p:grpSp>
        <p:nvGrpSpPr>
          <p:cNvPr id="6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23581" y="301"/>
            <a:ext cx="10193050" cy="618602"/>
            <a:chOff x="-29746" y="-164554"/>
            <a:chExt cx="9173747" cy="517884"/>
          </a:xfrm>
        </p:grpSpPr>
        <p:sp>
          <p:nvSpPr>
            <p:cNvPr id="7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9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</p:grpSp>
      <p:grpSp>
        <p:nvGrpSpPr>
          <p:cNvPr id="10" name="กลุ่ม 1">
            <a:extLst>
              <a:ext uri="{FF2B5EF4-FFF2-40B4-BE49-F238E27FC236}">
                <a16:creationId xmlns:a16="http://schemas.microsoft.com/office/drawing/2014/main" id="{F7A07E67-2BDF-BB3C-D7AA-1DF58D0BFD75}"/>
              </a:ext>
            </a:extLst>
          </p:cNvPr>
          <p:cNvGrpSpPr/>
          <p:nvPr/>
        </p:nvGrpSpPr>
        <p:grpSpPr>
          <a:xfrm>
            <a:off x="-23585" y="5154909"/>
            <a:ext cx="10183585" cy="694389"/>
            <a:chOff x="-23585" y="5154909"/>
            <a:chExt cx="10183585" cy="694389"/>
          </a:xfrm>
        </p:grpSpPr>
        <p:grpSp>
          <p:nvGrpSpPr>
            <p:cNvPr id="11" name="Group 47">
              <a:extLst>
                <a:ext uri="{FF2B5EF4-FFF2-40B4-BE49-F238E27FC236}">
                  <a16:creationId xmlns:a16="http://schemas.microsoft.com/office/drawing/2014/main" id="{C189F370-3109-DF6A-D7C8-264C346D8B8E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20" name="กลุ่ม 1">
                <a:extLst>
                  <a:ext uri="{FF2B5EF4-FFF2-40B4-BE49-F238E27FC236}">
                    <a16:creationId xmlns:a16="http://schemas.microsoft.com/office/drawing/2014/main" id="{82B5C2CD-3557-9281-0EEA-4D2D5DD5FC4F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22" name="กลุ่ม 7">
                  <a:extLst>
                    <a:ext uri="{FF2B5EF4-FFF2-40B4-BE49-F238E27FC236}">
                      <a16:creationId xmlns:a16="http://schemas.microsoft.com/office/drawing/2014/main" id="{F5C1EFFD-4A4A-CE34-609E-C576DDEAE4B1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26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276765FC-E3E4-B3A9-8330-824E1A07DC51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27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C11CDB44-FC16-E1B1-1EE3-B0E9204E5F43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28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998D8490-1B22-8C5D-3638-32C0345FF3C6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23" name="กลุ่ม 4">
                  <a:extLst>
                    <a:ext uri="{FF2B5EF4-FFF2-40B4-BE49-F238E27FC236}">
                      <a16:creationId xmlns:a16="http://schemas.microsoft.com/office/drawing/2014/main" id="{1163F59B-B576-B38C-8BE1-71670D62C14F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24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29FC99AB-4B5D-6D72-19A9-44BA72FCA215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25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CA21EB67-FFCA-6795-7BE3-E3EF805FF766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21" name="รูปแบบอิสระ: รูปร่าง 49">
                <a:extLst>
                  <a:ext uri="{FF2B5EF4-FFF2-40B4-BE49-F238E27FC236}">
                    <a16:creationId xmlns:a16="http://schemas.microsoft.com/office/drawing/2014/main" id="{CDE4BA85-2745-850F-FA35-C15F4160AF0E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12" name="TextBox 7">
              <a:extLst>
                <a:ext uri="{FF2B5EF4-FFF2-40B4-BE49-F238E27FC236}">
                  <a16:creationId xmlns:a16="http://schemas.microsoft.com/office/drawing/2014/main" id="{733FE2C0-D8DB-DE70-F489-B5E2269950E8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13" name="กลุ่ม 5">
              <a:extLst>
                <a:ext uri="{FF2B5EF4-FFF2-40B4-BE49-F238E27FC236}">
                  <a16:creationId xmlns:a16="http://schemas.microsoft.com/office/drawing/2014/main" id="{16B1C15F-286C-6B7E-DD2B-677E18097CF1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14" name="Group 7">
                <a:extLst>
                  <a:ext uri="{FF2B5EF4-FFF2-40B4-BE49-F238E27FC236}">
                    <a16:creationId xmlns:a16="http://schemas.microsoft.com/office/drawing/2014/main" id="{73591BC9-6968-A985-6D34-F87623AEAA8F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16" name="Freeform 15">
                  <a:extLst>
                    <a:ext uri="{FF2B5EF4-FFF2-40B4-BE49-F238E27FC236}">
                      <a16:creationId xmlns:a16="http://schemas.microsoft.com/office/drawing/2014/main" id="{35176392-5FD8-BFA7-0FCD-B2CE2CD1D4D9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D94437A0-5FE3-3ECD-5240-C94C906F8E63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0B615043-48C0-2DF5-D35A-70CAF1B7F3FE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19" name="Freeform 12">
                  <a:extLst>
                    <a:ext uri="{FF2B5EF4-FFF2-40B4-BE49-F238E27FC236}">
                      <a16:creationId xmlns:a16="http://schemas.microsoft.com/office/drawing/2014/main" id="{803E0BFC-0968-5D02-A038-CD041B568940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pic>
            <p:nvPicPr>
              <p:cNvPr id="15" name="Picture 24">
                <a:extLst>
                  <a:ext uri="{FF2B5EF4-FFF2-40B4-BE49-F238E27FC236}">
                    <a16:creationId xmlns:a16="http://schemas.microsoft.com/office/drawing/2014/main" id="{05B441DD-2796-A27C-0267-B4CE494E79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  <p:sp>
        <p:nvSpPr>
          <p:cNvPr id="29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137194" y="0"/>
            <a:ext cx="10160000" cy="60623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10000"/>
              </a:lnSpc>
            </a:pP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5.4 การ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ทบทวนกฎบัตรการตรวจสอบภายใน กองทุนพัฒนาบทบาทสตรี </a:t>
            </a: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การปรับปรุง</a:t>
            </a: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แผนการ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ตรวจสอบระยะยาวปีงบประมาณ พ.ศ. 2565 - 2568 </a:t>
            </a: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แผนการ</a:t>
            </a: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ตรวจสอบประจำปี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งบประมาณ พ.ศ. 2567 กองทุนพัฒนาบทบาทสตรี</a:t>
            </a:r>
          </a:p>
          <a:p>
            <a:pPr>
              <a:lnSpc>
                <a:spcPct val="110000"/>
              </a:lnSpc>
            </a:pPr>
            <a:endParaRPr lang="th-TH" sz="1900" b="1" spc="-5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928868" y="660619"/>
            <a:ext cx="41934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61970" fontAlgn="base">
              <a:spcBef>
                <a:spcPct val="0"/>
              </a:spcBef>
              <a:spcAft>
                <a:spcPct val="0"/>
              </a:spcAft>
            </a:pPr>
            <a:r>
              <a:rPr lang="th-TH" sz="1500" b="1" dirty="0">
                <a:latin typeface="Chulabhorn Likit Text" panose="00000500000000000000" pitchFamily="50" charset="-34"/>
                <a:ea typeface="Calibri" pitchFamily="34" charset="0"/>
                <a:cs typeface="Chulabhorn Likit Text" panose="00000500000000000000" pitchFamily="50" charset="-34"/>
              </a:rPr>
              <a:t>แผนการตรวจสอบประจำปีงบประมาณ พ</a:t>
            </a:r>
            <a:r>
              <a:rPr lang="en-US" sz="1500" b="1" dirty="0">
                <a:latin typeface="Chulabhorn Likit Text" panose="00000500000000000000" pitchFamily="50" charset="-34"/>
                <a:ea typeface="Calibri" pitchFamily="34" charset="0"/>
                <a:cs typeface="Chulabhorn Likit Text" panose="00000500000000000000" pitchFamily="50" charset="-34"/>
              </a:rPr>
              <a:t>.</a:t>
            </a:r>
            <a:r>
              <a:rPr lang="th-TH" sz="1500" b="1" dirty="0">
                <a:latin typeface="Chulabhorn Likit Text" panose="00000500000000000000" pitchFamily="50" charset="-34"/>
                <a:ea typeface="Calibri" pitchFamily="34" charset="0"/>
                <a:cs typeface="Chulabhorn Likit Text" panose="00000500000000000000" pitchFamily="50" charset="-34"/>
              </a:rPr>
              <a:t>ศ</a:t>
            </a:r>
            <a:r>
              <a:rPr lang="en-US" sz="1500" b="1" dirty="0">
                <a:latin typeface="Chulabhorn Likit Text" panose="00000500000000000000" pitchFamily="50" charset="-34"/>
                <a:ea typeface="Calibri" pitchFamily="34" charset="0"/>
                <a:cs typeface="Chulabhorn Likit Text" panose="00000500000000000000" pitchFamily="50" charset="-34"/>
              </a:rPr>
              <a:t>. 2567</a:t>
            </a:r>
          </a:p>
        </p:txBody>
      </p:sp>
    </p:spTree>
    <p:extLst>
      <p:ext uri="{BB962C8B-B14F-4D97-AF65-F5344CB8AC3E}">
        <p14:creationId xmlns:p14="http://schemas.microsoft.com/office/powerpoint/2010/main" val="188246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DB9A4-7C00-41BB-B303-4E91C20728DD}" type="slidenum">
              <a:rPr lang="en-US" smtClean="0"/>
              <a:pPr/>
              <a:t>91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9722" t="18137" r="39599" b="34564"/>
          <a:stretch/>
        </p:blipFill>
        <p:spPr>
          <a:xfrm>
            <a:off x="1347698" y="967680"/>
            <a:ext cx="7498080" cy="33268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347698" y="4305921"/>
            <a:ext cx="7498080" cy="99394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th-TH" sz="1333" dirty="0"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  <a:p>
            <a:r>
              <a:rPr lang="th-TH" sz="917" spc="-17" dirty="0">
                <a:solidFill>
                  <a:schemeClr val="tx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หมายเหตุ : จำนวนคนวันที่ใช้ในการปฏิบัติงาน กลุ่มตรวจสอบภายใน กรมการพัฒนาชุมชน มีกรอบอัตรากำลัง 6 คน วันปฏิบัติงาน 240 วัน เท่ากับ  1,440 คนวัน </a:t>
            </a:r>
          </a:p>
          <a:p>
            <a:r>
              <a:rPr lang="th-TH" sz="91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    ปัจจุบันมีเจ้าหน้าที่ปฏิบัติงาน 6 คน  ซึ่งจำนวนคนวันที่เหมาะสมเท่ากับ 1,440 คนวัน ซึ่งในการปฏิบัติงานตามแผนตรวจสอบประจำปี พ.ศ. 2567 </a:t>
            </a:r>
          </a:p>
          <a:p>
            <a:r>
              <a:rPr lang="th-TH" sz="91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    กลุ่มตรวจสอบภายใน ได้รับมอบหมายให้มีหน้าที่ในการตรวจสอบกองทุนพัฒนาบทบาทสตรี และได้กำหนดแผนการตรวจสอบประจำปี กองทุน</a:t>
            </a:r>
          </a:p>
          <a:p>
            <a:r>
              <a:rPr lang="th-TH" sz="917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    พัฒนาบทบาทสตรี โดยมีจำนวนวันปฏิบัติงานทั้งสิ้น 690 คนวัน </a:t>
            </a:r>
            <a:r>
              <a:rPr lang="th-TH" sz="917" b="1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ดังนั้น เพื่อให้การปฏิบัติงานมีประสิทธิภาพทำให้ต้องปฏิบัติงานนอกเวลา</a:t>
            </a:r>
          </a:p>
          <a:p>
            <a:r>
              <a:rPr lang="th-TH" sz="917" b="1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     ราชการ พัฒนาบุคลากร สร้างเครือข่ายการทำงาน และการจัดจ้างบุคคลภายนอกเพื่อช่วยในการปฏิบัติงานตรวจสอบ(สกส. สนับสนุน</a:t>
            </a:r>
          </a:p>
          <a:p>
            <a:r>
              <a:rPr lang="th-TH" sz="917" b="1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                </a:t>
            </a:r>
            <a:r>
              <a:rPr lang="th-TH" sz="917" b="1" spc="-50" dirty="0">
                <a:solidFill>
                  <a:srgbClr val="C00000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บุคลากรจ้างเหมาตำแหน่งนักวิชาการเงินและบัญชีมาช่วยในการปฏิบัติงานตรวจสอบ จำนวน 2 อัตรา ปัจจุบันมีผู้ปฏิบัติงานอยู่จำนวน 1 อัตรา)</a:t>
            </a:r>
          </a:p>
          <a:p>
            <a:pPr algn="ctr"/>
            <a:r>
              <a:rPr lang="th-TH" sz="1000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  </a:t>
            </a:r>
          </a:p>
        </p:txBody>
      </p:sp>
      <p:grpSp>
        <p:nvGrpSpPr>
          <p:cNvPr id="11" name="กลุ่ม 1">
            <a:extLst>
              <a:ext uri="{FF2B5EF4-FFF2-40B4-BE49-F238E27FC236}">
                <a16:creationId xmlns:a16="http://schemas.microsoft.com/office/drawing/2014/main" id="{F7A07E67-2BDF-BB3C-D7AA-1DF58D0BFD75}"/>
              </a:ext>
            </a:extLst>
          </p:cNvPr>
          <p:cNvGrpSpPr/>
          <p:nvPr/>
        </p:nvGrpSpPr>
        <p:grpSpPr>
          <a:xfrm>
            <a:off x="-23585" y="5154909"/>
            <a:ext cx="10183585" cy="694389"/>
            <a:chOff x="-23585" y="5154909"/>
            <a:chExt cx="10183585" cy="694389"/>
          </a:xfrm>
        </p:grpSpPr>
        <p:grpSp>
          <p:nvGrpSpPr>
            <p:cNvPr id="12" name="Group 47">
              <a:extLst>
                <a:ext uri="{FF2B5EF4-FFF2-40B4-BE49-F238E27FC236}">
                  <a16:creationId xmlns:a16="http://schemas.microsoft.com/office/drawing/2014/main" id="{C189F370-3109-DF6A-D7C8-264C346D8B8E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21" name="กลุ่ม 1">
                <a:extLst>
                  <a:ext uri="{FF2B5EF4-FFF2-40B4-BE49-F238E27FC236}">
                    <a16:creationId xmlns:a16="http://schemas.microsoft.com/office/drawing/2014/main" id="{82B5C2CD-3557-9281-0EEA-4D2D5DD5FC4F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23" name="กลุ่ม 7">
                  <a:extLst>
                    <a:ext uri="{FF2B5EF4-FFF2-40B4-BE49-F238E27FC236}">
                      <a16:creationId xmlns:a16="http://schemas.microsoft.com/office/drawing/2014/main" id="{F5C1EFFD-4A4A-CE34-609E-C576DDEAE4B1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27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276765FC-E3E4-B3A9-8330-824E1A07DC51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28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C11CDB44-FC16-E1B1-1EE3-B0E9204E5F43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29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998D8490-1B22-8C5D-3638-32C0345FF3C6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24" name="กลุ่ม 4">
                  <a:extLst>
                    <a:ext uri="{FF2B5EF4-FFF2-40B4-BE49-F238E27FC236}">
                      <a16:creationId xmlns:a16="http://schemas.microsoft.com/office/drawing/2014/main" id="{1163F59B-B576-B38C-8BE1-71670D62C14F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25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29FC99AB-4B5D-6D72-19A9-44BA72FCA215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26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CA21EB67-FFCA-6795-7BE3-E3EF805FF766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22" name="รูปแบบอิสระ: รูปร่าง 49">
                <a:extLst>
                  <a:ext uri="{FF2B5EF4-FFF2-40B4-BE49-F238E27FC236}">
                    <a16:creationId xmlns:a16="http://schemas.microsoft.com/office/drawing/2014/main" id="{CDE4BA85-2745-850F-FA35-C15F4160AF0E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733FE2C0-D8DB-DE70-F489-B5E2269950E8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14" name="กลุ่ม 5">
              <a:extLst>
                <a:ext uri="{FF2B5EF4-FFF2-40B4-BE49-F238E27FC236}">
                  <a16:creationId xmlns:a16="http://schemas.microsoft.com/office/drawing/2014/main" id="{16B1C15F-286C-6B7E-DD2B-677E18097CF1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15" name="Group 7">
                <a:extLst>
                  <a:ext uri="{FF2B5EF4-FFF2-40B4-BE49-F238E27FC236}">
                    <a16:creationId xmlns:a16="http://schemas.microsoft.com/office/drawing/2014/main" id="{73591BC9-6968-A985-6D34-F87623AEAA8F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17" name="Freeform 16">
                  <a:extLst>
                    <a:ext uri="{FF2B5EF4-FFF2-40B4-BE49-F238E27FC236}">
                      <a16:creationId xmlns:a16="http://schemas.microsoft.com/office/drawing/2014/main" id="{35176392-5FD8-BFA7-0FCD-B2CE2CD1D4D9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  <p:sp>
              <p:nvSpPr>
                <p:cNvPr id="18" name="Freeform 17">
                  <a:extLst>
                    <a:ext uri="{FF2B5EF4-FFF2-40B4-BE49-F238E27FC236}">
                      <a16:creationId xmlns:a16="http://schemas.microsoft.com/office/drawing/2014/main" id="{D94437A0-5FE3-3ECD-5240-C94C906F8E63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19" name="Freeform 18">
                  <a:extLst>
                    <a:ext uri="{FF2B5EF4-FFF2-40B4-BE49-F238E27FC236}">
                      <a16:creationId xmlns:a16="http://schemas.microsoft.com/office/drawing/2014/main" id="{0B615043-48C0-2DF5-D35A-70CAF1B7F3FE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20" name="Freeform 12">
                  <a:extLst>
                    <a:ext uri="{FF2B5EF4-FFF2-40B4-BE49-F238E27FC236}">
                      <a16:creationId xmlns:a16="http://schemas.microsoft.com/office/drawing/2014/main" id="{803E0BFC-0968-5D02-A038-CD041B568940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pic>
            <p:nvPicPr>
              <p:cNvPr id="16" name="Picture 24">
                <a:extLst>
                  <a:ext uri="{FF2B5EF4-FFF2-40B4-BE49-F238E27FC236}">
                    <a16:creationId xmlns:a16="http://schemas.microsoft.com/office/drawing/2014/main" id="{05B441DD-2796-A27C-0267-B4CE494E79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68750" y="712693"/>
            <a:ext cx="41934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76200" tIns="38100" rIns="76200" bIns="3810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61970" fontAlgn="base">
              <a:spcBef>
                <a:spcPct val="0"/>
              </a:spcBef>
              <a:spcAft>
                <a:spcPct val="0"/>
              </a:spcAft>
            </a:pPr>
            <a:r>
              <a:rPr lang="th-TH" sz="1500" b="1" dirty="0">
                <a:latin typeface="Chulabhorn Likit Text" panose="00000500000000000000" pitchFamily="50" charset="-34"/>
                <a:ea typeface="Calibri" pitchFamily="34" charset="0"/>
                <a:cs typeface="Chulabhorn Likit Text" panose="00000500000000000000" pitchFamily="50" charset="-34"/>
              </a:rPr>
              <a:t>แผนการตรวจสอบประจำปีงบประมาณ พ</a:t>
            </a:r>
            <a:r>
              <a:rPr lang="en-US" sz="1500" b="1" dirty="0">
                <a:latin typeface="Chulabhorn Likit Text" panose="00000500000000000000" pitchFamily="50" charset="-34"/>
                <a:ea typeface="Calibri" pitchFamily="34" charset="0"/>
                <a:cs typeface="Chulabhorn Likit Text" panose="00000500000000000000" pitchFamily="50" charset="-34"/>
              </a:rPr>
              <a:t>.</a:t>
            </a:r>
            <a:r>
              <a:rPr lang="th-TH" sz="1500" b="1" dirty="0">
                <a:latin typeface="Chulabhorn Likit Text" panose="00000500000000000000" pitchFamily="50" charset="-34"/>
                <a:ea typeface="Calibri" pitchFamily="34" charset="0"/>
                <a:cs typeface="Chulabhorn Likit Text" panose="00000500000000000000" pitchFamily="50" charset="-34"/>
              </a:rPr>
              <a:t>ศ</a:t>
            </a:r>
            <a:r>
              <a:rPr lang="en-US" sz="1500" b="1" dirty="0">
                <a:latin typeface="Chulabhorn Likit Text" panose="00000500000000000000" pitchFamily="50" charset="-34"/>
                <a:ea typeface="Calibri" pitchFamily="34" charset="0"/>
                <a:cs typeface="Chulabhorn Likit Text" panose="00000500000000000000" pitchFamily="50" charset="-34"/>
              </a:rPr>
              <a:t>. 2567</a:t>
            </a:r>
          </a:p>
        </p:txBody>
      </p:sp>
      <p:grpSp>
        <p:nvGrpSpPr>
          <p:cNvPr id="31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23581" y="301"/>
            <a:ext cx="10193050" cy="618602"/>
            <a:chOff x="-29746" y="-164554"/>
            <a:chExt cx="9173747" cy="517884"/>
          </a:xfrm>
        </p:grpSpPr>
        <p:sp>
          <p:nvSpPr>
            <p:cNvPr id="32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33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</p:grpSp>
      <p:sp>
        <p:nvSpPr>
          <p:cNvPr id="34" name="สี่เหลี่ยมผืนผ้า: มุมมน 24">
            <a:extLst>
              <a:ext uri="{FF2B5EF4-FFF2-40B4-BE49-F238E27FC236}">
                <a16:creationId xmlns:a16="http://schemas.microsoft.com/office/drawing/2014/main" id="{D992C9EC-F489-4262-8A24-43469489E10F}"/>
              </a:ext>
            </a:extLst>
          </p:cNvPr>
          <p:cNvSpPr/>
          <p:nvPr/>
        </p:nvSpPr>
        <p:spPr>
          <a:xfrm>
            <a:off x="137194" y="0"/>
            <a:ext cx="10160000" cy="606236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lnSpc>
                <a:spcPct val="110000"/>
              </a:lnSpc>
            </a:pP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5.4 การ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ทบทวนกฎบัตรการตรวจสอบภายใน กองทุนพัฒนาบทบาทสตรี </a:t>
            </a: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การปรับปรุง</a:t>
            </a: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แผนการ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ตรวจสอบระยะยาวปีงบประมาณ พ.ศ. 2565 - 2568 </a:t>
            </a: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/>
            </a:r>
            <a:b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</a:b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และ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แผนการ</a:t>
            </a:r>
            <a:r>
              <a:rPr lang="th-TH" sz="1200" b="1" spc="-50" dirty="0" smtClean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ตรวจสอบประจำปี</a:t>
            </a:r>
            <a:r>
              <a:rPr lang="th-TH" sz="1200" b="1" spc="-50" dirty="0">
                <a:solidFill>
                  <a:schemeClr val="bg1"/>
                </a:solidFill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งบประมาณ พ.ศ. 2567 กองทุนพัฒนาบทบาทสตรี</a:t>
            </a:r>
          </a:p>
          <a:p>
            <a:pPr>
              <a:lnSpc>
                <a:spcPct val="110000"/>
              </a:lnSpc>
            </a:pPr>
            <a:endParaRPr lang="th-TH" sz="1900" b="1" spc="-50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cs typeface="Chulabhorn Likit Text" panose="00000500000000000000" pitchFamily="50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17859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23581" y="299"/>
            <a:ext cx="10193050" cy="575427"/>
            <a:chOff x="-29746" y="-164554"/>
            <a:chExt cx="9173747" cy="517884"/>
          </a:xfrm>
        </p:grpSpPr>
        <p:sp>
          <p:nvSpPr>
            <p:cNvPr id="54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56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th-TH" sz="2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            ระเบียบวาระที่ 6 เรื่อง อื่น ๆ</a:t>
              </a:r>
            </a:p>
          </p:txBody>
        </p:sp>
      </p:grpSp>
      <p:sp>
        <p:nvSpPr>
          <p:cNvPr id="4" name="สี่เหลี่ยมผืนผ้า: มุมมน 24">
            <a:extLst>
              <a:ext uri="{FF2B5EF4-FFF2-40B4-BE49-F238E27FC236}">
                <a16:creationId xmlns:a16="http://schemas.microsoft.com/office/drawing/2014/main" id="{4597E44C-C20E-41FD-89B2-146659B29195}"/>
              </a:ext>
            </a:extLst>
          </p:cNvPr>
          <p:cNvSpPr/>
          <p:nvPr/>
        </p:nvSpPr>
        <p:spPr>
          <a:xfrm>
            <a:off x="0" y="2857500"/>
            <a:ext cx="10160000" cy="826182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th-TH" sz="2400" b="1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Chulabhorn Likit Text" panose="00000500000000000000" pitchFamily="50" charset="-34"/>
                <a:ea typeface="Times New Roman" panose="02020603050405020304" pitchFamily="18" charset="0"/>
                <a:cs typeface="Chulabhorn Likit Text" panose="00000500000000000000" pitchFamily="50" charset="-34"/>
              </a:rPr>
              <a:t>6.1 ........................................................................</a:t>
            </a:r>
            <a:endParaRPr lang="en-US" sz="2400" b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Chulabhorn Likit Text" panose="00000500000000000000" pitchFamily="50" charset="-34"/>
              <a:ea typeface="Times New Roman" panose="02020603050405020304" pitchFamily="18" charset="0"/>
              <a:cs typeface="Chulabhorn Likit Text" panose="00000500000000000000" pitchFamily="50" charset="-34"/>
            </a:endParaRPr>
          </a:p>
        </p:txBody>
      </p: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303DB0A5-33AA-2361-CD92-0FD346461115}"/>
              </a:ext>
            </a:extLst>
          </p:cNvPr>
          <p:cNvGrpSpPr/>
          <p:nvPr/>
        </p:nvGrpSpPr>
        <p:grpSpPr>
          <a:xfrm>
            <a:off x="-23585" y="5154909"/>
            <a:ext cx="10183585" cy="694389"/>
            <a:chOff x="-23585" y="5154909"/>
            <a:chExt cx="10183585" cy="694389"/>
          </a:xfrm>
        </p:grpSpPr>
        <p:grpSp>
          <p:nvGrpSpPr>
            <p:cNvPr id="3" name="Group 47">
              <a:extLst>
                <a:ext uri="{FF2B5EF4-FFF2-40B4-BE49-F238E27FC236}">
                  <a16:creationId xmlns:a16="http://schemas.microsoft.com/office/drawing/2014/main" id="{A3DACA91-1537-3D2E-C1DB-23D3311EEDB1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13" name="กลุ่ม 1">
                <a:extLst>
                  <a:ext uri="{FF2B5EF4-FFF2-40B4-BE49-F238E27FC236}">
                    <a16:creationId xmlns:a16="http://schemas.microsoft.com/office/drawing/2014/main" id="{7C4196BB-C6AB-4486-5D5E-E2C93953708E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15" name="กลุ่ม 7">
                  <a:extLst>
                    <a:ext uri="{FF2B5EF4-FFF2-40B4-BE49-F238E27FC236}">
                      <a16:creationId xmlns:a16="http://schemas.microsoft.com/office/drawing/2014/main" id="{B77AF02C-67C9-4F89-57C9-56212085040D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19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4C77A7BE-7E92-E9B9-4DA9-6BF84240EBEB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20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493C490A-F4F8-1BF3-840C-BB76E9F847B5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21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64A66494-C5DF-2821-D40E-7910F19CF7D3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16" name="กลุ่ม 4">
                  <a:extLst>
                    <a:ext uri="{FF2B5EF4-FFF2-40B4-BE49-F238E27FC236}">
                      <a16:creationId xmlns:a16="http://schemas.microsoft.com/office/drawing/2014/main" id="{1083A6BA-63E1-7014-0FFF-5AC20041C095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17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614D3F5D-30F9-B6F7-D5EE-EDCB5C30E0B8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18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33E342C7-A6A7-3646-0976-E957D3846431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14" name="รูปแบบอิสระ: รูปร่าง 49">
                <a:extLst>
                  <a:ext uri="{FF2B5EF4-FFF2-40B4-BE49-F238E27FC236}">
                    <a16:creationId xmlns:a16="http://schemas.microsoft.com/office/drawing/2014/main" id="{11356505-AEA8-B353-0236-7ADFEE121B73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5" name="TextBox 7">
              <a:extLst>
                <a:ext uri="{FF2B5EF4-FFF2-40B4-BE49-F238E27FC236}">
                  <a16:creationId xmlns:a16="http://schemas.microsoft.com/office/drawing/2014/main" id="{230B2A03-5ED9-ADFF-284F-B20B454DAC54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6" name="กลุ่ม 5">
              <a:extLst>
                <a:ext uri="{FF2B5EF4-FFF2-40B4-BE49-F238E27FC236}">
                  <a16:creationId xmlns:a16="http://schemas.microsoft.com/office/drawing/2014/main" id="{2EF49628-B6D6-9B22-A403-FF529C1777E1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7" name="Group 7">
                <a:extLst>
                  <a:ext uri="{FF2B5EF4-FFF2-40B4-BE49-F238E27FC236}">
                    <a16:creationId xmlns:a16="http://schemas.microsoft.com/office/drawing/2014/main" id="{25C4C9B0-CCDC-7030-78CB-A91E7883DE01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9" name="Freeform 8">
                  <a:extLst>
                    <a:ext uri="{FF2B5EF4-FFF2-40B4-BE49-F238E27FC236}">
                      <a16:creationId xmlns:a16="http://schemas.microsoft.com/office/drawing/2014/main" id="{E3B84C4B-B43D-F4C2-A7BB-9366ED82A33E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  <p:sp>
              <p:nvSpPr>
                <p:cNvPr id="10" name="Freeform 9">
                  <a:extLst>
                    <a:ext uri="{FF2B5EF4-FFF2-40B4-BE49-F238E27FC236}">
                      <a16:creationId xmlns:a16="http://schemas.microsoft.com/office/drawing/2014/main" id="{8C2D1422-942A-50D5-91CB-B8580891509F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11" name="Freeform 10">
                  <a:extLst>
                    <a:ext uri="{FF2B5EF4-FFF2-40B4-BE49-F238E27FC236}">
                      <a16:creationId xmlns:a16="http://schemas.microsoft.com/office/drawing/2014/main" id="{6D7019AA-F96B-77A3-87C8-226EFC359A2C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12" name="Freeform 12">
                  <a:extLst>
                    <a:ext uri="{FF2B5EF4-FFF2-40B4-BE49-F238E27FC236}">
                      <a16:creationId xmlns:a16="http://schemas.microsoft.com/office/drawing/2014/main" id="{99023D55-C912-0442-7885-CD3CB750DB85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pic>
            <p:nvPicPr>
              <p:cNvPr id="8" name="Picture 24">
                <a:extLst>
                  <a:ext uri="{FF2B5EF4-FFF2-40B4-BE49-F238E27FC236}">
                    <a16:creationId xmlns:a16="http://schemas.microsoft.com/office/drawing/2014/main" id="{66AAD668-07E9-F877-10BE-CDC311EFD8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64145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สี่เหลี่ยมผืนผ้า 2"/>
          <p:cNvSpPr/>
          <p:nvPr/>
        </p:nvSpPr>
        <p:spPr>
          <a:xfrm>
            <a:off x="0" y="938275"/>
            <a:ext cx="10160000" cy="2004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KodchiangUPC" panose="02020603050405020304" pitchFamily="18" charset="-34"/>
              <a:cs typeface="KodchiangUPC" panose="02020603050405020304" pitchFamily="18" charset="-34"/>
            </a:endParaRPr>
          </a:p>
        </p:txBody>
      </p:sp>
      <p:sp>
        <p:nvSpPr>
          <p:cNvPr id="14" name="สี่เหลี่ยมผืนผ้า 13">
            <a:extLst>
              <a:ext uri="{FF2B5EF4-FFF2-40B4-BE49-F238E27FC236}">
                <a16:creationId xmlns:a16="http://schemas.microsoft.com/office/drawing/2014/main" id="{A781E517-4637-40C4-B7D4-9F1B3AC17568}"/>
              </a:ext>
            </a:extLst>
          </p:cNvPr>
          <p:cNvSpPr/>
          <p:nvPr/>
        </p:nvSpPr>
        <p:spPr>
          <a:xfrm>
            <a:off x="3893981" y="713852"/>
            <a:ext cx="2186246" cy="469644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th-TH" sz="2200" b="1" dirty="0">
                <a:latin typeface="Chulabhorn Likit Text" panose="00000500000000000000" pitchFamily="50" charset="-34"/>
                <a:cs typeface="Chulabhorn Likit Text" panose="00000500000000000000" pitchFamily="50" charset="-34"/>
              </a:rPr>
              <a:t>จบการนำเสนอ</a:t>
            </a:r>
          </a:p>
        </p:txBody>
      </p:sp>
      <p:pic>
        <p:nvPicPr>
          <p:cNvPr id="6" name="รูปภาพ 5">
            <a:extLst>
              <a:ext uri="{FF2B5EF4-FFF2-40B4-BE49-F238E27FC236}">
                <a16:creationId xmlns:a16="http://schemas.microsoft.com/office/drawing/2014/main" id="{96F3EC21-AAC5-476B-B1C1-35D49DD3555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4195" y="1378866"/>
            <a:ext cx="2270699" cy="3406049"/>
          </a:xfrm>
          <a:prstGeom prst="rect">
            <a:avLst/>
          </a:prstGeom>
        </p:spPr>
      </p:pic>
      <p:pic>
        <p:nvPicPr>
          <p:cNvPr id="31" name="Picture 8">
            <a:extLst>
              <a:ext uri="{FF2B5EF4-FFF2-40B4-BE49-F238E27FC236}">
                <a16:creationId xmlns:a16="http://schemas.microsoft.com/office/drawing/2014/main" id="{47B5F5A1-60DF-468C-BD07-82DE86DAF5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984" y="1811356"/>
            <a:ext cx="2386479" cy="2617111"/>
          </a:xfrm>
          <a:prstGeom prst="rect">
            <a:avLst/>
          </a:prstGeom>
        </p:spPr>
      </p:pic>
      <p:grpSp>
        <p:nvGrpSpPr>
          <p:cNvPr id="22" name="Graphic 308">
            <a:extLst>
              <a:ext uri="{FF2B5EF4-FFF2-40B4-BE49-F238E27FC236}">
                <a16:creationId xmlns:a16="http://schemas.microsoft.com/office/drawing/2014/main" id="{B6740ED8-7285-4532-ACCD-7C68593CB5FA}"/>
              </a:ext>
            </a:extLst>
          </p:cNvPr>
          <p:cNvGrpSpPr/>
          <p:nvPr/>
        </p:nvGrpSpPr>
        <p:grpSpPr>
          <a:xfrm flipV="1">
            <a:off x="2877374" y="4769757"/>
            <a:ext cx="4219460" cy="372678"/>
            <a:chOff x="4767262" y="3338512"/>
            <a:chExt cx="2654141" cy="179451"/>
          </a:xfrm>
          <a:solidFill>
            <a:srgbClr val="B97449"/>
          </a:solidFill>
        </p:grpSpPr>
        <p:sp>
          <p:nvSpPr>
            <p:cNvPr id="23" name="Freeform: Shape 2">
              <a:extLst>
                <a:ext uri="{FF2B5EF4-FFF2-40B4-BE49-F238E27FC236}">
                  <a16:creationId xmlns:a16="http://schemas.microsoft.com/office/drawing/2014/main" id="{12C14B07-ECB8-445A-9838-01C37EA58196}"/>
                </a:ext>
              </a:extLst>
            </p:cNvPr>
            <p:cNvSpPr/>
            <p:nvPr/>
          </p:nvSpPr>
          <p:spPr>
            <a:xfrm>
              <a:off x="6013798" y="3338512"/>
              <a:ext cx="158305" cy="179451"/>
            </a:xfrm>
            <a:custGeom>
              <a:avLst/>
              <a:gdLst>
                <a:gd name="connsiteX0" fmla="*/ 110585 w 158305"/>
                <a:gd name="connsiteY0" fmla="*/ 59722 h 179451"/>
                <a:gd name="connsiteX1" fmla="*/ 79153 w 158305"/>
                <a:gd name="connsiteY1" fmla="*/ 0 h 179451"/>
                <a:gd name="connsiteX2" fmla="*/ 47720 w 158305"/>
                <a:gd name="connsiteY2" fmla="*/ 59722 h 179451"/>
                <a:gd name="connsiteX3" fmla="*/ 0 w 158305"/>
                <a:gd name="connsiteY3" fmla="*/ 89726 h 179451"/>
                <a:gd name="connsiteX4" fmla="*/ 47720 w 158305"/>
                <a:gd name="connsiteY4" fmla="*/ 119729 h 179451"/>
                <a:gd name="connsiteX5" fmla="*/ 79153 w 158305"/>
                <a:gd name="connsiteY5" fmla="*/ 179451 h 179451"/>
                <a:gd name="connsiteX6" fmla="*/ 110585 w 158305"/>
                <a:gd name="connsiteY6" fmla="*/ 119729 h 179451"/>
                <a:gd name="connsiteX7" fmla="*/ 158306 w 158305"/>
                <a:gd name="connsiteY7" fmla="*/ 89726 h 179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8305" h="179451">
                  <a:moveTo>
                    <a:pt x="110585" y="59722"/>
                  </a:moveTo>
                  <a:lnTo>
                    <a:pt x="79153" y="0"/>
                  </a:lnTo>
                  <a:lnTo>
                    <a:pt x="47720" y="59722"/>
                  </a:lnTo>
                  <a:lnTo>
                    <a:pt x="0" y="89726"/>
                  </a:lnTo>
                  <a:lnTo>
                    <a:pt x="47720" y="119729"/>
                  </a:lnTo>
                  <a:lnTo>
                    <a:pt x="79153" y="179451"/>
                  </a:lnTo>
                  <a:lnTo>
                    <a:pt x="110585" y="119729"/>
                  </a:lnTo>
                  <a:lnTo>
                    <a:pt x="158306" y="897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4" name="Freeform: Shape 3">
              <a:extLst>
                <a:ext uri="{FF2B5EF4-FFF2-40B4-BE49-F238E27FC236}">
                  <a16:creationId xmlns:a16="http://schemas.microsoft.com/office/drawing/2014/main" id="{6F480818-8BBD-4D89-9762-95F220C1E8DB}"/>
                </a:ext>
              </a:extLst>
            </p:cNvPr>
            <p:cNvSpPr/>
            <p:nvPr/>
          </p:nvSpPr>
          <p:spPr>
            <a:xfrm>
              <a:off x="4767262" y="3417188"/>
              <a:ext cx="1143381" cy="22097"/>
            </a:xfrm>
            <a:custGeom>
              <a:avLst/>
              <a:gdLst>
                <a:gd name="connsiteX0" fmla="*/ 1143381 w 1143381"/>
                <a:gd name="connsiteY0" fmla="*/ 11049 h 22097"/>
                <a:gd name="connsiteX1" fmla="*/ 857536 w 1143381"/>
                <a:gd name="connsiteY1" fmla="*/ 19621 h 22097"/>
                <a:gd name="connsiteX2" fmla="*/ 571691 w 1143381"/>
                <a:gd name="connsiteY2" fmla="*/ 22098 h 22097"/>
                <a:gd name="connsiteX3" fmla="*/ 285845 w 1143381"/>
                <a:gd name="connsiteY3" fmla="*/ 19717 h 22097"/>
                <a:gd name="connsiteX4" fmla="*/ 0 w 1143381"/>
                <a:gd name="connsiteY4" fmla="*/ 11049 h 22097"/>
                <a:gd name="connsiteX5" fmla="*/ 285845 w 1143381"/>
                <a:gd name="connsiteY5" fmla="*/ 2381 h 22097"/>
                <a:gd name="connsiteX6" fmla="*/ 571691 w 1143381"/>
                <a:gd name="connsiteY6" fmla="*/ 0 h 22097"/>
                <a:gd name="connsiteX7" fmla="*/ 857536 w 1143381"/>
                <a:gd name="connsiteY7" fmla="*/ 2477 h 22097"/>
                <a:gd name="connsiteX8" fmla="*/ 1143381 w 1143381"/>
                <a:gd name="connsiteY8" fmla="*/ 11049 h 2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381" h="22097">
                  <a:moveTo>
                    <a:pt x="1143381" y="11049"/>
                  </a:moveTo>
                  <a:cubicBezTo>
                    <a:pt x="1048131" y="15335"/>
                    <a:pt x="952786" y="18193"/>
                    <a:pt x="857536" y="19621"/>
                  </a:cubicBezTo>
                  <a:cubicBezTo>
                    <a:pt x="762286" y="21431"/>
                    <a:pt x="666940" y="21812"/>
                    <a:pt x="571691" y="22098"/>
                  </a:cubicBezTo>
                  <a:cubicBezTo>
                    <a:pt x="476441" y="21908"/>
                    <a:pt x="381095" y="21431"/>
                    <a:pt x="285845" y="19717"/>
                  </a:cubicBezTo>
                  <a:cubicBezTo>
                    <a:pt x="190595" y="18193"/>
                    <a:pt x="95250" y="15335"/>
                    <a:pt x="0" y="11049"/>
                  </a:cubicBezTo>
                  <a:cubicBezTo>
                    <a:pt x="95250" y="6763"/>
                    <a:pt x="190595" y="3905"/>
                    <a:pt x="285845" y="2381"/>
                  </a:cubicBezTo>
                  <a:cubicBezTo>
                    <a:pt x="381095" y="667"/>
                    <a:pt x="476441" y="190"/>
                    <a:pt x="571691" y="0"/>
                  </a:cubicBezTo>
                  <a:cubicBezTo>
                    <a:pt x="666940" y="190"/>
                    <a:pt x="762286" y="667"/>
                    <a:pt x="857536" y="2477"/>
                  </a:cubicBezTo>
                  <a:cubicBezTo>
                    <a:pt x="952881" y="3905"/>
                    <a:pt x="1048131" y="6763"/>
                    <a:pt x="1143381" y="11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  <p:sp>
          <p:nvSpPr>
            <p:cNvPr id="25" name="Freeform: Shape 4">
              <a:extLst>
                <a:ext uri="{FF2B5EF4-FFF2-40B4-BE49-F238E27FC236}">
                  <a16:creationId xmlns:a16="http://schemas.microsoft.com/office/drawing/2014/main" id="{09103FAC-4F6E-4B33-AE91-CEB00BC1E487}"/>
                </a:ext>
              </a:extLst>
            </p:cNvPr>
            <p:cNvSpPr/>
            <p:nvPr/>
          </p:nvSpPr>
          <p:spPr>
            <a:xfrm>
              <a:off x="6278022" y="3417188"/>
              <a:ext cx="1143380" cy="22097"/>
            </a:xfrm>
            <a:custGeom>
              <a:avLst/>
              <a:gdLst>
                <a:gd name="connsiteX0" fmla="*/ 1143381 w 1143380"/>
                <a:gd name="connsiteY0" fmla="*/ 11049 h 22097"/>
                <a:gd name="connsiteX1" fmla="*/ 857536 w 1143380"/>
                <a:gd name="connsiteY1" fmla="*/ 19621 h 22097"/>
                <a:gd name="connsiteX2" fmla="*/ 571691 w 1143380"/>
                <a:gd name="connsiteY2" fmla="*/ 22098 h 22097"/>
                <a:gd name="connsiteX3" fmla="*/ 285845 w 1143380"/>
                <a:gd name="connsiteY3" fmla="*/ 19717 h 22097"/>
                <a:gd name="connsiteX4" fmla="*/ 0 w 1143380"/>
                <a:gd name="connsiteY4" fmla="*/ 11049 h 22097"/>
                <a:gd name="connsiteX5" fmla="*/ 285845 w 1143380"/>
                <a:gd name="connsiteY5" fmla="*/ 2381 h 22097"/>
                <a:gd name="connsiteX6" fmla="*/ 571691 w 1143380"/>
                <a:gd name="connsiteY6" fmla="*/ 0 h 22097"/>
                <a:gd name="connsiteX7" fmla="*/ 857536 w 1143380"/>
                <a:gd name="connsiteY7" fmla="*/ 2477 h 22097"/>
                <a:gd name="connsiteX8" fmla="*/ 1143381 w 1143380"/>
                <a:gd name="connsiteY8" fmla="*/ 11049 h 2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380" h="22097">
                  <a:moveTo>
                    <a:pt x="1143381" y="11049"/>
                  </a:moveTo>
                  <a:cubicBezTo>
                    <a:pt x="1048131" y="15335"/>
                    <a:pt x="952786" y="18193"/>
                    <a:pt x="857536" y="19621"/>
                  </a:cubicBezTo>
                  <a:cubicBezTo>
                    <a:pt x="762286" y="21431"/>
                    <a:pt x="666941" y="21812"/>
                    <a:pt x="571691" y="22098"/>
                  </a:cubicBezTo>
                  <a:cubicBezTo>
                    <a:pt x="476441" y="21908"/>
                    <a:pt x="381095" y="21431"/>
                    <a:pt x="285845" y="19717"/>
                  </a:cubicBezTo>
                  <a:cubicBezTo>
                    <a:pt x="190595" y="18288"/>
                    <a:pt x="95250" y="15430"/>
                    <a:pt x="0" y="11049"/>
                  </a:cubicBezTo>
                  <a:cubicBezTo>
                    <a:pt x="95250" y="6763"/>
                    <a:pt x="190595" y="3905"/>
                    <a:pt x="285845" y="2381"/>
                  </a:cubicBezTo>
                  <a:cubicBezTo>
                    <a:pt x="381095" y="667"/>
                    <a:pt x="476441" y="190"/>
                    <a:pt x="571691" y="0"/>
                  </a:cubicBezTo>
                  <a:cubicBezTo>
                    <a:pt x="666941" y="190"/>
                    <a:pt x="762286" y="667"/>
                    <a:pt x="857536" y="2477"/>
                  </a:cubicBezTo>
                  <a:cubicBezTo>
                    <a:pt x="952786" y="3905"/>
                    <a:pt x="1048131" y="6763"/>
                    <a:pt x="1143381" y="11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th-TH"/>
            </a:p>
          </p:txBody>
        </p:sp>
      </p:grpSp>
      <p:grpSp>
        <p:nvGrpSpPr>
          <p:cNvPr id="47" name="กลุ่ม 52">
            <a:extLst>
              <a:ext uri="{FF2B5EF4-FFF2-40B4-BE49-F238E27FC236}">
                <a16:creationId xmlns:a16="http://schemas.microsoft.com/office/drawing/2014/main" id="{84E5CB32-C22A-40FB-BE79-3F261B775F5E}"/>
              </a:ext>
            </a:extLst>
          </p:cNvPr>
          <p:cNvGrpSpPr/>
          <p:nvPr/>
        </p:nvGrpSpPr>
        <p:grpSpPr>
          <a:xfrm>
            <a:off x="-23581" y="299"/>
            <a:ext cx="10193050" cy="575427"/>
            <a:chOff x="-29746" y="-164554"/>
            <a:chExt cx="9173747" cy="517884"/>
          </a:xfrm>
        </p:grpSpPr>
        <p:sp>
          <p:nvSpPr>
            <p:cNvPr id="52" name="สี่เหลี่ยมผืนผ้า 47">
              <a:extLst>
                <a:ext uri="{FF2B5EF4-FFF2-40B4-BE49-F238E27FC236}">
                  <a16:creationId xmlns:a16="http://schemas.microsoft.com/office/drawing/2014/main" id="{667204FE-3C1C-4980-AD32-890094B05AFC}"/>
                </a:ext>
              </a:extLst>
            </p:cNvPr>
            <p:cNvSpPr/>
            <p:nvPr/>
          </p:nvSpPr>
          <p:spPr>
            <a:xfrm>
              <a:off x="-29746" y="-164554"/>
              <a:ext cx="9173747" cy="517884"/>
            </a:xfrm>
            <a:prstGeom prst="rect">
              <a:avLst/>
            </a:prstGeom>
            <a:gradFill flip="none" rotWithShape="1">
              <a:gsLst>
                <a:gs pos="0">
                  <a:srgbClr val="8E7300"/>
                </a:gs>
                <a:gs pos="51000">
                  <a:srgbClr val="FFFFFF"/>
                </a:gs>
                <a:gs pos="76000">
                  <a:srgbClr val="BC9800"/>
                </a:gs>
                <a:gs pos="24000">
                  <a:srgbClr val="BC9800"/>
                </a:gs>
                <a:gs pos="100000">
                  <a:srgbClr val="9A7D0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  <p:sp>
          <p:nvSpPr>
            <p:cNvPr id="54" name="สี่เหลี่ยมผืนผ้า 3">
              <a:extLst>
                <a:ext uri="{FF2B5EF4-FFF2-40B4-BE49-F238E27FC236}">
                  <a16:creationId xmlns:a16="http://schemas.microsoft.com/office/drawing/2014/main" id="{8493D4F4-6FD8-4552-904E-DB7274115DA0}"/>
                </a:ext>
              </a:extLst>
            </p:cNvPr>
            <p:cNvSpPr/>
            <p:nvPr/>
          </p:nvSpPr>
          <p:spPr>
            <a:xfrm>
              <a:off x="-29746" y="-164554"/>
              <a:ext cx="9173747" cy="432048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 sz="2000"/>
            </a:p>
          </p:txBody>
        </p:sp>
      </p:grpSp>
      <p:grpSp>
        <p:nvGrpSpPr>
          <p:cNvPr id="2" name="กลุ่ม 1">
            <a:extLst>
              <a:ext uri="{FF2B5EF4-FFF2-40B4-BE49-F238E27FC236}">
                <a16:creationId xmlns:a16="http://schemas.microsoft.com/office/drawing/2014/main" id="{316F32C3-1273-2404-3BD5-C4EF3AAD888C}"/>
              </a:ext>
            </a:extLst>
          </p:cNvPr>
          <p:cNvGrpSpPr/>
          <p:nvPr/>
        </p:nvGrpSpPr>
        <p:grpSpPr>
          <a:xfrm>
            <a:off x="-23585" y="5154909"/>
            <a:ext cx="10183585" cy="694389"/>
            <a:chOff x="-23585" y="5154909"/>
            <a:chExt cx="10183585" cy="694389"/>
          </a:xfrm>
        </p:grpSpPr>
        <p:grpSp>
          <p:nvGrpSpPr>
            <p:cNvPr id="4" name="Group 47">
              <a:extLst>
                <a:ext uri="{FF2B5EF4-FFF2-40B4-BE49-F238E27FC236}">
                  <a16:creationId xmlns:a16="http://schemas.microsoft.com/office/drawing/2014/main" id="{445DA598-771E-FAA4-6B8D-A2DB85BBADEF}"/>
                </a:ext>
              </a:extLst>
            </p:cNvPr>
            <p:cNvGrpSpPr/>
            <p:nvPr/>
          </p:nvGrpSpPr>
          <p:grpSpPr>
            <a:xfrm>
              <a:off x="-23585" y="5154909"/>
              <a:ext cx="10183585" cy="694389"/>
              <a:chOff x="-23585" y="5134125"/>
              <a:chExt cx="10183585" cy="715174"/>
            </a:xfrm>
          </p:grpSpPr>
          <p:grpSp>
            <p:nvGrpSpPr>
              <p:cNvPr id="15" name="กลุ่ม 1">
                <a:extLst>
                  <a:ext uri="{FF2B5EF4-FFF2-40B4-BE49-F238E27FC236}">
                    <a16:creationId xmlns:a16="http://schemas.microsoft.com/office/drawing/2014/main" id="{4273732C-6ECF-4FB4-BC04-89A65F38BE30}"/>
                  </a:ext>
                </a:extLst>
              </p:cNvPr>
              <p:cNvGrpSpPr/>
              <p:nvPr/>
            </p:nvGrpSpPr>
            <p:grpSpPr>
              <a:xfrm>
                <a:off x="-23585" y="5274993"/>
                <a:ext cx="10183585" cy="470079"/>
                <a:chOff x="-21227" y="4621292"/>
                <a:chExt cx="9165228" cy="561020"/>
              </a:xfrm>
            </p:grpSpPr>
            <p:grpSp>
              <p:nvGrpSpPr>
                <p:cNvPr id="17" name="กลุ่ม 7">
                  <a:extLst>
                    <a:ext uri="{FF2B5EF4-FFF2-40B4-BE49-F238E27FC236}">
                      <a16:creationId xmlns:a16="http://schemas.microsoft.com/office/drawing/2014/main" id="{15738086-955E-0A09-BF49-DD5A109ADA5B}"/>
                    </a:ext>
                  </a:extLst>
                </p:cNvPr>
                <p:cNvGrpSpPr/>
                <p:nvPr/>
              </p:nvGrpSpPr>
              <p:grpSpPr>
                <a:xfrm>
                  <a:off x="-21227" y="4635401"/>
                  <a:ext cx="5133812" cy="546911"/>
                  <a:chOff x="-45702" y="6428830"/>
                  <a:chExt cx="7109735" cy="450425"/>
                </a:xfrm>
              </p:grpSpPr>
              <p:sp>
                <p:nvSpPr>
                  <p:cNvPr id="21" name="รูปแบบอิสระ: รูปร่าง 55">
                    <a:extLst>
                      <a:ext uri="{FF2B5EF4-FFF2-40B4-BE49-F238E27FC236}">
                        <a16:creationId xmlns:a16="http://schemas.microsoft.com/office/drawing/2014/main" id="{25623271-4E79-5DF2-6EF2-8EA50136F537}"/>
                      </a:ext>
                    </a:extLst>
                  </p:cNvPr>
                  <p:cNvSpPr/>
                  <p:nvPr/>
                </p:nvSpPr>
                <p:spPr>
                  <a:xfrm>
                    <a:off x="-16309" y="6508953"/>
                    <a:ext cx="6875685" cy="339767"/>
                  </a:xfrm>
                  <a:custGeom>
                    <a:avLst/>
                    <a:gdLst>
                      <a:gd name="connsiteX0" fmla="*/ 0 w 6028447"/>
                      <a:gd name="connsiteY0" fmla="*/ 0 h 339767"/>
                      <a:gd name="connsiteX1" fmla="*/ 6028447 w 6028447"/>
                      <a:gd name="connsiteY1" fmla="*/ 0 h 339767"/>
                      <a:gd name="connsiteX2" fmla="*/ 5679852 w 6028447"/>
                      <a:gd name="connsiteY2" fmla="*/ 339767 h 339767"/>
                      <a:gd name="connsiteX3" fmla="*/ 0 w 6028447"/>
                      <a:gd name="connsiteY3" fmla="*/ 339767 h 339767"/>
                      <a:gd name="connsiteX4" fmla="*/ 0 w 6028447"/>
                      <a:gd name="connsiteY4" fmla="*/ 0 h 33976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028447" h="339767">
                        <a:moveTo>
                          <a:pt x="0" y="0"/>
                        </a:moveTo>
                        <a:lnTo>
                          <a:pt x="6028447" y="0"/>
                        </a:lnTo>
                        <a:lnTo>
                          <a:pt x="5679852" y="339767"/>
                        </a:lnTo>
                        <a:lnTo>
                          <a:pt x="0" y="339767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26" name="รูปแบบอิสระ: รูปร่าง 50">
                    <a:extLst>
                      <a:ext uri="{FF2B5EF4-FFF2-40B4-BE49-F238E27FC236}">
                        <a16:creationId xmlns:a16="http://schemas.microsoft.com/office/drawing/2014/main" id="{C8734DE5-3DE8-971A-57BC-36599286BBD2}"/>
                      </a:ext>
                    </a:extLst>
                  </p:cNvPr>
                  <p:cNvSpPr/>
                  <p:nvPr/>
                </p:nvSpPr>
                <p:spPr>
                  <a:xfrm>
                    <a:off x="-45702" y="6433550"/>
                    <a:ext cx="7025615" cy="426691"/>
                  </a:xfrm>
                  <a:custGeom>
                    <a:avLst/>
                    <a:gdLst>
                      <a:gd name="connsiteX0" fmla="*/ 0 w 6123140"/>
                      <a:gd name="connsiteY0" fmla="*/ 0 h 426691"/>
                      <a:gd name="connsiteX1" fmla="*/ 6123140 w 6123140"/>
                      <a:gd name="connsiteY1" fmla="*/ 0 h 426691"/>
                      <a:gd name="connsiteX2" fmla="*/ 6008569 w 6123140"/>
                      <a:gd name="connsiteY2" fmla="*/ 111669 h 426691"/>
                      <a:gd name="connsiteX3" fmla="*/ 5685361 w 6123140"/>
                      <a:gd name="connsiteY3" fmla="*/ 426691 h 426691"/>
                      <a:gd name="connsiteX4" fmla="*/ 5679852 w 6123140"/>
                      <a:gd name="connsiteY4" fmla="*/ 426691 h 426691"/>
                      <a:gd name="connsiteX5" fmla="*/ 6028447 w 6123140"/>
                      <a:gd name="connsiteY5" fmla="*/ 86924 h 426691"/>
                      <a:gd name="connsiteX6" fmla="*/ 0 w 6123140"/>
                      <a:gd name="connsiteY6" fmla="*/ 86924 h 426691"/>
                      <a:gd name="connsiteX7" fmla="*/ 0 w 6123140"/>
                      <a:gd name="connsiteY7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123140" h="426691">
                        <a:moveTo>
                          <a:pt x="0" y="0"/>
                        </a:moveTo>
                        <a:lnTo>
                          <a:pt x="6123140" y="0"/>
                        </a:lnTo>
                        <a:lnTo>
                          <a:pt x="6008569" y="111669"/>
                        </a:lnTo>
                        <a:lnTo>
                          <a:pt x="5685361" y="426691"/>
                        </a:lnTo>
                        <a:lnTo>
                          <a:pt x="5679852" y="426691"/>
                        </a:lnTo>
                        <a:lnTo>
                          <a:pt x="6028447" y="86924"/>
                        </a:lnTo>
                        <a:lnTo>
                          <a:pt x="0" y="86924"/>
                        </a:lnTo>
                        <a:lnTo>
                          <a:pt x="0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 dirty="0"/>
                  </a:p>
                </p:txBody>
              </p:sp>
              <p:sp>
                <p:nvSpPr>
                  <p:cNvPr id="27" name="รูปแบบอิสระ: รูปร่าง 49">
                    <a:extLst>
                      <a:ext uri="{FF2B5EF4-FFF2-40B4-BE49-F238E27FC236}">
                        <a16:creationId xmlns:a16="http://schemas.microsoft.com/office/drawing/2014/main" id="{A9ABADBE-E744-9386-7749-FFC60893EFE8}"/>
                      </a:ext>
                    </a:extLst>
                  </p:cNvPr>
                  <p:cNvSpPr/>
                  <p:nvPr/>
                </p:nvSpPr>
                <p:spPr>
                  <a:xfrm rot="380166">
                    <a:off x="6515310" y="6428830"/>
                    <a:ext cx="548723" cy="450425"/>
                  </a:xfrm>
                  <a:custGeom>
                    <a:avLst/>
                    <a:gdLst>
                      <a:gd name="connsiteX0" fmla="*/ 411471 w 524882"/>
                      <a:gd name="connsiteY0" fmla="*/ 0 h 426691"/>
                      <a:gd name="connsiteX1" fmla="*/ 524882 w 524882"/>
                      <a:gd name="connsiteY1" fmla="*/ 0 h 426691"/>
                      <a:gd name="connsiteX2" fmla="*/ 113411 w 524882"/>
                      <a:gd name="connsiteY2" fmla="*/ 426691 h 426691"/>
                      <a:gd name="connsiteX3" fmla="*/ 0 w 524882"/>
                      <a:gd name="connsiteY3" fmla="*/ 426691 h 426691"/>
                      <a:gd name="connsiteX4" fmla="*/ 411471 w 524882"/>
                      <a:gd name="connsiteY4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524882" h="426691">
                        <a:moveTo>
                          <a:pt x="411471" y="0"/>
                        </a:moveTo>
                        <a:lnTo>
                          <a:pt x="524882" y="0"/>
                        </a:lnTo>
                        <a:lnTo>
                          <a:pt x="113411" y="426691"/>
                        </a:lnTo>
                        <a:lnTo>
                          <a:pt x="0" y="426691"/>
                        </a:lnTo>
                        <a:lnTo>
                          <a:pt x="411471" y="0"/>
                        </a:lnTo>
                        <a:close/>
                      </a:path>
                    </a:pathLst>
                  </a:custGeom>
                  <a:gradFill flip="none" rotWithShape="1"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path path="circle">
                      <a:fillToRect l="100000" b="100000"/>
                    </a:path>
                    <a:tileRect t="-100000" r="-100000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  <p:grpSp>
              <p:nvGrpSpPr>
                <p:cNvPr id="18" name="กลุ่ม 4">
                  <a:extLst>
                    <a:ext uri="{FF2B5EF4-FFF2-40B4-BE49-F238E27FC236}">
                      <a16:creationId xmlns:a16="http://schemas.microsoft.com/office/drawing/2014/main" id="{6A4EB2E5-FEBC-D6FB-D594-834283CDE8F1}"/>
                    </a:ext>
                  </a:extLst>
                </p:cNvPr>
                <p:cNvGrpSpPr/>
                <p:nvPr/>
              </p:nvGrpSpPr>
              <p:grpSpPr>
                <a:xfrm>
                  <a:off x="7524888" y="4621292"/>
                  <a:ext cx="1619113" cy="531030"/>
                  <a:chOff x="9543115" y="6415804"/>
                  <a:chExt cx="2661401" cy="453428"/>
                </a:xfrm>
              </p:grpSpPr>
              <p:sp>
                <p:nvSpPr>
                  <p:cNvPr id="19" name="รูปแบบอิสระ: รูปร่าง 38">
                    <a:extLst>
                      <a:ext uri="{FF2B5EF4-FFF2-40B4-BE49-F238E27FC236}">
                        <a16:creationId xmlns:a16="http://schemas.microsoft.com/office/drawing/2014/main" id="{6B627FB5-6BE0-DEA1-8C1A-E33F8D29B1FD}"/>
                      </a:ext>
                    </a:extLst>
                  </p:cNvPr>
                  <p:cNvSpPr/>
                  <p:nvPr/>
                </p:nvSpPr>
                <p:spPr>
                  <a:xfrm>
                    <a:off x="9543115" y="6415804"/>
                    <a:ext cx="2661398" cy="441288"/>
                  </a:xfrm>
                  <a:custGeom>
                    <a:avLst/>
                    <a:gdLst>
                      <a:gd name="connsiteX0" fmla="*/ 437779 w 1373020"/>
                      <a:gd name="connsiteY0" fmla="*/ 0 h 426691"/>
                      <a:gd name="connsiteX1" fmla="*/ 1373020 w 1373020"/>
                      <a:gd name="connsiteY1" fmla="*/ 0 h 426691"/>
                      <a:gd name="connsiteX2" fmla="*/ 1373020 w 1373020"/>
                      <a:gd name="connsiteY2" fmla="*/ 426691 h 426691"/>
                      <a:gd name="connsiteX3" fmla="*/ 0 w 1373020"/>
                      <a:gd name="connsiteY3" fmla="*/ 426691 h 426691"/>
                      <a:gd name="connsiteX4" fmla="*/ 323208 w 1373020"/>
                      <a:gd name="connsiteY4" fmla="*/ 111669 h 426691"/>
                      <a:gd name="connsiteX5" fmla="*/ 437779 w 1373020"/>
                      <a:gd name="connsiteY5" fmla="*/ 0 h 4266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1373020" h="426691">
                        <a:moveTo>
                          <a:pt x="437779" y="0"/>
                        </a:moveTo>
                        <a:lnTo>
                          <a:pt x="1373020" y="0"/>
                        </a:lnTo>
                        <a:lnTo>
                          <a:pt x="1373020" y="426691"/>
                        </a:lnTo>
                        <a:lnTo>
                          <a:pt x="0" y="426691"/>
                        </a:lnTo>
                        <a:lnTo>
                          <a:pt x="323208" y="111669"/>
                        </a:lnTo>
                        <a:lnTo>
                          <a:pt x="437779" y="0"/>
                        </a:lnTo>
                        <a:close/>
                      </a:path>
                    </a:pathLst>
                  </a:custGeom>
                  <a:gradFill>
                    <a:gsLst>
                      <a:gs pos="0">
                        <a:srgbClr val="FBE4AE"/>
                      </a:gs>
                      <a:gs pos="13000">
                        <a:srgbClr val="BD922A"/>
                      </a:gs>
                      <a:gs pos="21001">
                        <a:srgbClr val="BD922A"/>
                      </a:gs>
                      <a:gs pos="63000">
                        <a:srgbClr val="FBE4AE"/>
                      </a:gs>
                      <a:gs pos="67000">
                        <a:srgbClr val="BD922A"/>
                      </a:gs>
                      <a:gs pos="69000">
                        <a:srgbClr val="835E17"/>
                      </a:gs>
                      <a:gs pos="82001">
                        <a:srgbClr val="A28949"/>
                      </a:gs>
                      <a:gs pos="100000">
                        <a:srgbClr val="FAE3B7"/>
                      </a:gs>
                    </a:gsLst>
                    <a:lin ang="0" scaled="1"/>
                  </a:gra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  <p:sp>
                <p:nvSpPr>
                  <p:cNvPr id="20" name="รูปแบบอิสระ: รูปร่าง 31">
                    <a:extLst>
                      <a:ext uri="{FF2B5EF4-FFF2-40B4-BE49-F238E27FC236}">
                        <a16:creationId xmlns:a16="http://schemas.microsoft.com/office/drawing/2014/main" id="{E71AF8AE-3A4A-C90E-6EB1-91A61BD50504}"/>
                      </a:ext>
                    </a:extLst>
                  </p:cNvPr>
                  <p:cNvSpPr/>
                  <p:nvPr/>
                </p:nvSpPr>
                <p:spPr>
                  <a:xfrm>
                    <a:off x="9543115" y="6510930"/>
                    <a:ext cx="2661401" cy="358302"/>
                  </a:xfrm>
                  <a:custGeom>
                    <a:avLst/>
                    <a:gdLst>
                      <a:gd name="connsiteX0" fmla="*/ 349528 w 1399340"/>
                      <a:gd name="connsiteY0" fmla="*/ 0 h 340675"/>
                      <a:gd name="connsiteX1" fmla="*/ 1399340 w 1399340"/>
                      <a:gd name="connsiteY1" fmla="*/ 0 h 340675"/>
                      <a:gd name="connsiteX2" fmla="*/ 1399340 w 1399340"/>
                      <a:gd name="connsiteY2" fmla="*/ 340675 h 340675"/>
                      <a:gd name="connsiteX3" fmla="*/ 0 w 1399340"/>
                      <a:gd name="connsiteY3" fmla="*/ 340675 h 340675"/>
                      <a:gd name="connsiteX4" fmla="*/ 349528 w 1399340"/>
                      <a:gd name="connsiteY4" fmla="*/ 0 h 340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9340" h="340675">
                        <a:moveTo>
                          <a:pt x="349528" y="0"/>
                        </a:moveTo>
                        <a:lnTo>
                          <a:pt x="1399340" y="0"/>
                        </a:lnTo>
                        <a:lnTo>
                          <a:pt x="1399340" y="340675"/>
                        </a:lnTo>
                        <a:lnTo>
                          <a:pt x="0" y="340675"/>
                        </a:lnTo>
                        <a:lnTo>
                          <a:pt x="349528" y="0"/>
                        </a:lnTo>
                        <a:close/>
                      </a:path>
                    </a:pathLst>
                  </a:custGeom>
                  <a:solidFill>
                    <a:srgbClr val="00206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>
                    <a:noAutofit/>
                  </a:bodyPr>
                  <a:lstStyle>
                    <a:defPPr>
                      <a:defRPr lang="en-US"/>
                    </a:defPPr>
                    <a:lvl1pPr marL="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4572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th-TH" sz="2000"/>
                  </a:p>
                </p:txBody>
              </p:sp>
            </p:grpSp>
          </p:grpSp>
          <p:sp>
            <p:nvSpPr>
              <p:cNvPr id="16" name="รูปแบบอิสระ: รูปร่าง 49">
                <a:extLst>
                  <a:ext uri="{FF2B5EF4-FFF2-40B4-BE49-F238E27FC236}">
                    <a16:creationId xmlns:a16="http://schemas.microsoft.com/office/drawing/2014/main" id="{068D1504-3421-2DFC-8804-E6817D41C397}"/>
                  </a:ext>
                </a:extLst>
              </p:cNvPr>
              <p:cNvSpPr/>
              <p:nvPr/>
            </p:nvSpPr>
            <p:spPr>
              <a:xfrm rot="1816843">
                <a:off x="8384884" y="5134125"/>
                <a:ext cx="366819" cy="715174"/>
              </a:xfrm>
              <a:custGeom>
                <a:avLst/>
                <a:gdLst>
                  <a:gd name="connsiteX0" fmla="*/ 411471 w 524882"/>
                  <a:gd name="connsiteY0" fmla="*/ 0 h 426691"/>
                  <a:gd name="connsiteX1" fmla="*/ 524882 w 524882"/>
                  <a:gd name="connsiteY1" fmla="*/ 0 h 426691"/>
                  <a:gd name="connsiteX2" fmla="*/ 113411 w 524882"/>
                  <a:gd name="connsiteY2" fmla="*/ 426691 h 426691"/>
                  <a:gd name="connsiteX3" fmla="*/ 0 w 524882"/>
                  <a:gd name="connsiteY3" fmla="*/ 426691 h 426691"/>
                  <a:gd name="connsiteX4" fmla="*/ 411471 w 524882"/>
                  <a:gd name="connsiteY4" fmla="*/ 0 h 426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4882" h="426691">
                    <a:moveTo>
                      <a:pt x="411471" y="0"/>
                    </a:moveTo>
                    <a:lnTo>
                      <a:pt x="524882" y="0"/>
                    </a:lnTo>
                    <a:lnTo>
                      <a:pt x="113411" y="426691"/>
                    </a:lnTo>
                    <a:lnTo>
                      <a:pt x="0" y="426691"/>
                    </a:lnTo>
                    <a:lnTo>
                      <a:pt x="411471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th-TH" sz="2000"/>
              </a:p>
            </p:txBody>
          </p:sp>
        </p:grpSp>
        <p:sp>
          <p:nvSpPr>
            <p:cNvPr id="5" name="TextBox 7">
              <a:extLst>
                <a:ext uri="{FF2B5EF4-FFF2-40B4-BE49-F238E27FC236}">
                  <a16:creationId xmlns:a16="http://schemas.microsoft.com/office/drawing/2014/main" id="{BF35653F-CBDF-DFAD-A65D-3145C3EE3569}"/>
                </a:ext>
              </a:extLst>
            </p:cNvPr>
            <p:cNvSpPr txBox="1"/>
            <p:nvPr/>
          </p:nvSpPr>
          <p:spPr>
            <a:xfrm>
              <a:off x="216981" y="5442506"/>
              <a:ext cx="516691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th-TH" sz="1000" b="1" dirty="0">
                  <a:solidFill>
                    <a:schemeClr val="bg1"/>
                  </a:solidFill>
                  <a:latin typeface="Chulabhorn Likit Text" panose="00000500000000000000" pitchFamily="50" charset="-34"/>
                  <a:cs typeface="Chulabhorn Likit Text" panose="00000500000000000000" pitchFamily="50" charset="-34"/>
                </a:rPr>
                <a:t>เศรษฐกิจฐานรากมั่นคง ชุมชนเข้มแข็งอย่างยั่งยืน ด้วยหลักปรัชญาของเศรษฐกิจพอเพียง</a:t>
              </a:r>
            </a:p>
          </p:txBody>
        </p:sp>
        <p:grpSp>
          <p:nvGrpSpPr>
            <p:cNvPr id="7" name="กลุ่ม 6">
              <a:extLst>
                <a:ext uri="{FF2B5EF4-FFF2-40B4-BE49-F238E27FC236}">
                  <a16:creationId xmlns:a16="http://schemas.microsoft.com/office/drawing/2014/main" id="{5235327C-3D20-0A01-2C7A-4DC87481DA9A}"/>
                </a:ext>
              </a:extLst>
            </p:cNvPr>
            <p:cNvGrpSpPr/>
            <p:nvPr/>
          </p:nvGrpSpPr>
          <p:grpSpPr>
            <a:xfrm>
              <a:off x="5709572" y="5204180"/>
              <a:ext cx="2566709" cy="573424"/>
              <a:chOff x="5709572" y="5204180"/>
              <a:chExt cx="2566709" cy="573424"/>
            </a:xfrm>
          </p:grpSpPr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1733C769-B265-8F64-B0A6-72BAA57D27F5}"/>
                  </a:ext>
                </a:extLst>
              </p:cNvPr>
              <p:cNvGrpSpPr/>
              <p:nvPr/>
            </p:nvGrpSpPr>
            <p:grpSpPr>
              <a:xfrm>
                <a:off x="5709572" y="5204180"/>
                <a:ext cx="2566709" cy="573424"/>
                <a:chOff x="-89764" y="0"/>
                <a:chExt cx="10456520" cy="2336075"/>
              </a:xfrm>
            </p:grpSpPr>
            <p:sp>
              <p:nvSpPr>
                <p:cNvPr id="10" name="Freeform 8">
                  <a:extLst>
                    <a:ext uri="{FF2B5EF4-FFF2-40B4-BE49-F238E27FC236}">
                      <a16:creationId xmlns:a16="http://schemas.microsoft.com/office/drawing/2014/main" id="{23185FDD-BA0C-6960-9395-3178B5E8C612}"/>
                    </a:ext>
                  </a:extLst>
                </p:cNvPr>
                <p:cNvSpPr/>
                <p:nvPr/>
              </p:nvSpPr>
              <p:spPr>
                <a:xfrm>
                  <a:off x="-89764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  <p:sp>
              <p:nvSpPr>
                <p:cNvPr id="11" name="Freeform 9">
                  <a:extLst>
                    <a:ext uri="{FF2B5EF4-FFF2-40B4-BE49-F238E27FC236}">
                      <a16:creationId xmlns:a16="http://schemas.microsoft.com/office/drawing/2014/main" id="{742E555C-4B6F-49B4-BAE4-2F098C050989}"/>
                    </a:ext>
                  </a:extLst>
                </p:cNvPr>
                <p:cNvSpPr/>
                <p:nvPr/>
              </p:nvSpPr>
              <p:spPr>
                <a:xfrm>
                  <a:off x="1575525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12" name="Freeform 10">
                  <a:extLst>
                    <a:ext uri="{FF2B5EF4-FFF2-40B4-BE49-F238E27FC236}">
                      <a16:creationId xmlns:a16="http://schemas.microsoft.com/office/drawing/2014/main" id="{6C56E770-C34C-0856-5BFE-5E068212ADB2}"/>
                    </a:ext>
                  </a:extLst>
                </p:cNvPr>
                <p:cNvSpPr/>
                <p:nvPr/>
              </p:nvSpPr>
              <p:spPr>
                <a:xfrm>
                  <a:off x="4979852" y="482236"/>
                  <a:ext cx="1371601" cy="13715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1600" h="1371600">
                      <a:moveTo>
                        <a:pt x="0" y="0"/>
                      </a:moveTo>
                      <a:lnTo>
                        <a:pt x="1371600" y="0"/>
                      </a:lnTo>
                      <a:lnTo>
                        <a:pt x="1371600" y="1371600"/>
                      </a:lnTo>
                      <a:lnTo>
                        <a:pt x="0" y="13716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endParaRPr lang="th-TH"/>
                </a:p>
              </p:txBody>
            </p:sp>
            <p:sp>
              <p:nvSpPr>
                <p:cNvPr id="13" name="Freeform 12">
                  <a:extLst>
                    <a:ext uri="{FF2B5EF4-FFF2-40B4-BE49-F238E27FC236}">
                      <a16:creationId xmlns:a16="http://schemas.microsoft.com/office/drawing/2014/main" id="{0BC4DE8C-FC17-E0BC-4ECB-E9F425CF3E2E}"/>
                    </a:ext>
                  </a:extLst>
                </p:cNvPr>
                <p:cNvSpPr/>
                <p:nvPr/>
              </p:nvSpPr>
              <p:spPr>
                <a:xfrm>
                  <a:off x="6650331" y="0"/>
                  <a:ext cx="3716425" cy="2336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6423" h="2336075">
                      <a:moveTo>
                        <a:pt x="0" y="0"/>
                      </a:moveTo>
                      <a:lnTo>
                        <a:pt x="3716423" y="0"/>
                      </a:lnTo>
                      <a:lnTo>
                        <a:pt x="3716423" y="2336075"/>
                      </a:lnTo>
                      <a:lnTo>
                        <a:pt x="0" y="233607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8"/>
                  <a:stretch>
                    <a:fillRect l="-5873" r="-5873"/>
                  </a:stretch>
                </a:blipFill>
              </p:spPr>
              <p:txBody>
                <a:bodyPr/>
                <a:lstStyle/>
                <a:p>
                  <a:endParaRPr lang="th-TH" dirty="0"/>
                </a:p>
              </p:txBody>
            </p:sp>
          </p:grpSp>
          <p:pic>
            <p:nvPicPr>
              <p:cNvPr id="9" name="Picture 24">
                <a:extLst>
                  <a:ext uri="{FF2B5EF4-FFF2-40B4-BE49-F238E27FC236}">
                    <a16:creationId xmlns:a16="http://schemas.microsoft.com/office/drawing/2014/main" id="{DEF34A5C-D67C-E8E0-1DE0-C3D99EE10B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83969" y="5270291"/>
                <a:ext cx="419617" cy="420742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15673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61701</TotalTime>
  <Words>13314</Words>
  <Application>Microsoft Office PowerPoint</Application>
  <PresentationFormat>Custom</PresentationFormat>
  <Paragraphs>3969</Paragraphs>
  <Slides>93</Slides>
  <Notes>61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112" baseType="lpstr">
      <vt:lpstr>Arial</vt:lpstr>
      <vt:lpstr>等线</vt:lpstr>
      <vt:lpstr>Batang</vt:lpstr>
      <vt:lpstr>Chulabhorn Likit Text Light๙</vt:lpstr>
      <vt:lpstr>Times New Roman</vt:lpstr>
      <vt:lpstr>Angsana New</vt:lpstr>
      <vt:lpstr>Tahoma</vt:lpstr>
      <vt:lpstr>Wingdings 2</vt:lpstr>
      <vt:lpstr>TH SarabunPSK</vt:lpstr>
      <vt:lpstr>Fira Sans Extra Condensed Medium</vt:lpstr>
      <vt:lpstr>KodchiangUPC</vt:lpstr>
      <vt:lpstr>Chulabhorn Likit Text Light</vt:lpstr>
      <vt:lpstr>Calibri Light</vt:lpstr>
      <vt:lpstr>Chulabhorn Likit Display Medium</vt:lpstr>
      <vt:lpstr>Roboto</vt:lpstr>
      <vt:lpstr>Cordia New</vt:lpstr>
      <vt:lpstr>Chulabhorn Likit Text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2.2 ประกาศคณะกรรมการบริหารกองทุนพัฒนาบทบาทสตรี เรื่อง หลักเกณฑ์ วิธีการ และเงื่อนไข เกี่ยวกับการลดอัตราดอกเบี้ยเงินกู้และอัตราดอกเบี้ยผิดนัด กองทุนพัฒนาบทบาทสตรี พ.ศ. 2563 </vt:lpstr>
      <vt:lpstr>2.3 ประกาศคณะกรรมการบริหารกองทุนพัฒนาบทบาทสตรี เรื่อง หลักเกณฑ์ วิธีการ และเงื่อนไข เกี่ยวกับการลดอัตราดอกเบี้ยเงินกู้และอัตราดอกเบี้ยผิดนัดกองทุนพัฒนาบทบาทสตรี พ.ศ. 2566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การตรวจสอบภายใน กองทุนพัฒนาบทบาทสตรี</vt:lpstr>
      <vt:lpstr> การตรวจสอบภายใน กองทุนพัฒนาบทบาทสตรี</vt:lpstr>
      <vt:lpstr>การทบทวนกฎบัตรการตรวจสอบภายใน  กองทุนพัฒนาบทบาทสตรี</vt:lpstr>
      <vt:lpstr>การทบทวนกฎบัตรการตรวจสอบภายใน  กองทุนพัฒนาบทบาทสตรี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แผนการตรวจสอบระยะยาวปีงบประมาณ พ.ศ. 2565 - 2568  และแผนการตรวจสอบภายในประจำปีงบประมาณ พ.ศ. 2567 </vt:lpstr>
      <vt:lpstr>PowerPoint Presentation</vt:lpstr>
      <vt:lpstr>PowerPoint Presentation</vt:lpstr>
      <vt:lpstr>แผนการตรวจสอบประจำปีงบประมาณ พ.ศ. 2567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Administrator</dc:creator>
  <cp:lastModifiedBy>Windows User</cp:lastModifiedBy>
  <cp:revision>4415</cp:revision>
  <cp:lastPrinted>2023-08-31T02:21:25Z</cp:lastPrinted>
  <dcterms:created xsi:type="dcterms:W3CDTF">2021-03-14T09:40:19Z</dcterms:created>
  <dcterms:modified xsi:type="dcterms:W3CDTF">2023-09-01T03:59:51Z</dcterms:modified>
</cp:coreProperties>
</file>