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279" r:id="rId2"/>
    <p:sldId id="280" r:id="rId3"/>
    <p:sldId id="281" r:id="rId4"/>
    <p:sldId id="282" r:id="rId5"/>
    <p:sldId id="283" r:id="rId6"/>
    <p:sldId id="299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300" r:id="rId15"/>
    <p:sldId id="291" r:id="rId16"/>
    <p:sldId id="292" r:id="rId17"/>
    <p:sldId id="293" r:id="rId18"/>
    <p:sldId id="301" r:id="rId19"/>
    <p:sldId id="294" r:id="rId20"/>
    <p:sldId id="295" r:id="rId21"/>
    <p:sldId id="296" r:id="rId22"/>
    <p:sldId id="298" r:id="rId23"/>
    <p:sldId id="302" r:id="rId24"/>
    <p:sldId id="278" r:id="rId25"/>
    <p:sldId id="303" r:id="rId26"/>
    <p:sldId id="304" r:id="rId27"/>
    <p:sldId id="305" r:id="rId28"/>
    <p:sldId id="306" r:id="rId29"/>
    <p:sldId id="307" r:id="rId30"/>
    <p:sldId id="308" r:id="rId31"/>
    <p:sldId id="310" r:id="rId32"/>
    <p:sldId id="309" r:id="rId33"/>
    <p:sldId id="311" r:id="rId34"/>
    <p:sldId id="312" r:id="rId35"/>
    <p:sldId id="313" r:id="rId36"/>
    <p:sldId id="314" r:id="rId37"/>
    <p:sldId id="315" r:id="rId38"/>
    <p:sldId id="320" r:id="rId39"/>
    <p:sldId id="321" r:id="rId40"/>
    <p:sldId id="322" r:id="rId41"/>
    <p:sldId id="323" r:id="rId42"/>
    <p:sldId id="324" r:id="rId43"/>
    <p:sldId id="316" r:id="rId44"/>
    <p:sldId id="317" r:id="rId45"/>
    <p:sldId id="318" r:id="rId46"/>
    <p:sldId id="319" r:id="rId47"/>
    <p:sldId id="325" r:id="rId48"/>
    <p:sldId id="326" r:id="rId49"/>
    <p:sldId id="328" r:id="rId50"/>
    <p:sldId id="327" r:id="rId51"/>
  </p:sldIdLst>
  <p:sldSz cx="18288000" cy="10287000"/>
  <p:notesSz cx="6889750" cy="10021888"/>
  <p:embeddedFontLst>
    <p:embeddedFont>
      <p:font typeface="Chulabhorn Likit Text" panose="00000500000000000000" pitchFamily="50" charset="-34"/>
      <p:regular r:id="rId53"/>
      <p:bold r:id="rId54"/>
    </p:embeddedFont>
    <p:embeddedFont>
      <p:font typeface="Chulabhorn Likit Text Light" panose="00000400000000000000" pitchFamily="50" charset="-34"/>
      <p:regular r:id="rId55"/>
    </p:embeddedFont>
    <p:embeddedFont>
      <p:font typeface="Chulabhorn Likit Text Light๙" panose="00000400000000000000" pitchFamily="2" charset="-34"/>
      <p:regular r:id="rId56"/>
    </p:embeddedFont>
    <p:embeddedFont>
      <p:font typeface="Opun Mai Bold" panose="020B0604020202020204" charset="-34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DCF2F1"/>
    <a:srgbClr val="7FC7D9"/>
    <a:srgbClr val="365486"/>
    <a:srgbClr val="FFC436"/>
    <a:srgbClr val="0F1035"/>
    <a:srgbClr val="002060"/>
    <a:srgbClr val="548235"/>
    <a:srgbClr val="E6A4B4"/>
    <a:srgbClr val="F3D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011" autoAdjust="0"/>
  </p:normalViewPr>
  <p:slideViewPr>
    <p:cSldViewPr>
      <p:cViewPr varScale="1">
        <p:scale>
          <a:sx n="48" d="100"/>
          <a:sy n="48" d="100"/>
        </p:scale>
        <p:origin x="446" y="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FF133FB1-FA4A-4C32-8155-45D970C3F022}" type="datetimeFigureOut">
              <a:rPr lang="th-TH" smtClean="0"/>
              <a:t>20/02/67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7B0A6429-441A-46F1-A6B7-A49EF6F282B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1861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mp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96D6BD5-F839-3E94-2161-14AA6E1A8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"/>
            <a:ext cx="18267183" cy="102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67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EC2A821-D5FE-27E3-B457-C68EF6BAB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3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28E9AF7-EBAC-C4B6-0B42-CF9A427CD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41147"/>
            <a:ext cx="18275808" cy="1027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2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E1D9DC8-F2CE-5F09-7F73-71C21BFDD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16763"/>
            <a:ext cx="18251424" cy="102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9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3A649CB-973A-3F79-D2EB-DFBAE6BE8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4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A76EA0D-0EED-56AC-A329-4CDADB66F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10EF62F-F903-0619-CDF4-EAC4DE5C8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" y="28955"/>
            <a:ext cx="18312384" cy="102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30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F697866-96BD-22C2-D6D5-7922EE0B8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" y="13716"/>
            <a:ext cx="18297144" cy="102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39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52C352C-F96D-8A1E-C849-E9A568F48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65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39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E3A2CD2-BC54-7463-001E-1110CA486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" y="13716"/>
            <a:ext cx="18266664" cy="102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CF5A161-E2CB-4332-D169-44D5E1534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86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8AC75BF-689D-7698-C926-55FC6E177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93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A4D3A30-EC36-559E-3175-29179CD92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79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4FEB283-57E3-9950-A505-3EEAA591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9157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92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51E94A7-8978-C079-10EC-717422CDD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37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282777E-9FA0-EC8B-F727-15A869E2C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3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9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Freeform 2"/>
          <p:cNvSpPr/>
          <p:nvPr/>
        </p:nvSpPr>
        <p:spPr>
          <a:xfrm>
            <a:off x="-322135" y="9635249"/>
            <a:ext cx="19404854" cy="1451851"/>
          </a:xfrm>
          <a:custGeom>
            <a:avLst/>
            <a:gdLst/>
            <a:ahLst/>
            <a:cxnLst/>
            <a:rect l="l" t="t" r="r" b="b"/>
            <a:pathLst>
              <a:path w="19404854" h="9702427">
                <a:moveTo>
                  <a:pt x="0" y="0"/>
                </a:moveTo>
                <a:lnTo>
                  <a:pt x="19404855" y="0"/>
                </a:lnTo>
                <a:lnTo>
                  <a:pt x="19404855" y="9702428"/>
                </a:lnTo>
                <a:lnTo>
                  <a:pt x="0" y="9702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b="-568280"/>
            </a:stretch>
          </a:blipFill>
        </p:spPr>
      </p:sp>
      <p:sp>
        <p:nvSpPr>
          <p:cNvPr id="157" name="Freeform 3"/>
          <p:cNvSpPr/>
          <p:nvPr/>
        </p:nvSpPr>
        <p:spPr>
          <a:xfrm rot="-10800000" flipH="1">
            <a:off x="-126913" y="6672817"/>
            <a:ext cx="4261510" cy="4172163"/>
          </a:xfrm>
          <a:custGeom>
            <a:avLst/>
            <a:gdLst/>
            <a:ahLst/>
            <a:cxnLst/>
            <a:rect l="l" t="t" r="r" b="b"/>
            <a:pathLst>
              <a:path w="4261510" h="4172163">
                <a:moveTo>
                  <a:pt x="4261510" y="0"/>
                </a:moveTo>
                <a:lnTo>
                  <a:pt x="0" y="0"/>
                </a:lnTo>
                <a:lnTo>
                  <a:pt x="0" y="4172163"/>
                </a:lnTo>
                <a:lnTo>
                  <a:pt x="4261510" y="4172163"/>
                </a:lnTo>
                <a:lnTo>
                  <a:pt x="4261510" y="0"/>
                </a:lnTo>
                <a:close/>
              </a:path>
            </a:pathLst>
          </a:custGeom>
          <a:blipFill>
            <a:blip r:embed="rId4">
              <a:alphaModFix amt="3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AD713-88EC-43C3-9094-D9E2A3B4A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28700"/>
            <a:ext cx="6877029" cy="8040600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5D64FB84-387B-45AD-B3EF-1BBFBF26A5FE}"/>
              </a:ext>
            </a:extLst>
          </p:cNvPr>
          <p:cNvSpPr txBox="1"/>
          <p:nvPr/>
        </p:nvSpPr>
        <p:spPr>
          <a:xfrm>
            <a:off x="7914879" y="1164632"/>
            <a:ext cx="898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800" b="1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hulabhorn Likit Text" panose="00000500000000000000" pitchFamily="50" charset="-34"/>
                <a:ea typeface="Noto Sans" panose="020B0502040504020204" pitchFamily="34"/>
                <a:cs typeface="Chulabhorn Likit Text" panose="00000500000000000000" pitchFamily="50" charset="-34"/>
              </a:rPr>
              <a:t>หนี้เกินกำหนดชำระคงเหลือต่ำกว่าร้อยละ10 </a:t>
            </a:r>
            <a:endParaRPr lang="en-GB" sz="2800" b="1" dirty="0">
              <a:ln w="9525">
                <a:noFill/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hulabhorn Likit Text" panose="00000500000000000000" pitchFamily="50" charset="-34"/>
              <a:ea typeface="Noto Sans" panose="020B0502040504020204" pitchFamily="34"/>
              <a:cs typeface="Chulabhorn Likit Text" panose="00000500000000000000" pitchFamily="50" charset="-34"/>
            </a:endParaRPr>
          </a:p>
        </p:txBody>
      </p:sp>
      <p:sp>
        <p:nvSpPr>
          <p:cNvPr id="310" name="TextBox 309">
            <a:extLst>
              <a:ext uri="{FF2B5EF4-FFF2-40B4-BE49-F238E27FC236}">
                <a16:creationId xmlns:a16="http://schemas.microsoft.com/office/drawing/2014/main" id="{DBACCF46-71A4-4F98-A38C-1A0BF97B3D16}"/>
              </a:ext>
            </a:extLst>
          </p:cNvPr>
          <p:cNvSpPr txBox="1"/>
          <p:nvPr/>
        </p:nvSpPr>
        <p:spPr>
          <a:xfrm>
            <a:off x="6922464" y="5110499"/>
            <a:ext cx="1090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2800" b="1" dirty="0">
                <a:ln w="9525">
                  <a:noFill/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hulabhorn Likit Text" panose="00000500000000000000" pitchFamily="50" charset="-34"/>
                <a:ea typeface="Noto Sans" panose="020B0502040504020204" pitchFamily="34"/>
                <a:cs typeface="Chulabhorn Likit Text" panose="00000500000000000000" pitchFamily="50" charset="-34"/>
              </a:rPr>
              <a:t>หนี้เกินกำหนดชำระคงเหลือมากที่สุด 10 อันดับแรก</a:t>
            </a:r>
            <a:endParaRPr lang="en-GB" sz="2800" b="1" dirty="0">
              <a:ln w="9525">
                <a:noFill/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hulabhorn Likit Text" panose="00000500000000000000" pitchFamily="50" charset="-34"/>
              <a:ea typeface="Noto Sans" panose="020B0502040504020204" pitchFamily="34"/>
              <a:cs typeface="Chulabhorn Likit Text" panose="00000500000000000000" pitchFamily="50" charset="-34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68E4A3B2-607A-4D01-AF45-C27888536DA1}"/>
              </a:ext>
            </a:extLst>
          </p:cNvPr>
          <p:cNvSpPr txBox="1"/>
          <p:nvPr/>
        </p:nvSpPr>
        <p:spPr>
          <a:xfrm>
            <a:off x="13020301" y="6540330"/>
            <a:ext cx="8075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th-TH" sz="1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 Light" panose="00000400000000000000" pitchFamily="2" charset="-34"/>
                <a:ea typeface="Noto Sans" panose="020B0502040504020204" pitchFamily="34"/>
                <a:cs typeface="Chulabhorn Likit Text Light" panose="00000400000000000000" pitchFamily="2" charset="-34"/>
              </a:rPr>
              <a:t>6</a:t>
            </a:r>
            <a:endParaRPr lang="en-GB" sz="13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 Light" panose="00000400000000000000" pitchFamily="2" charset="-34"/>
              <a:ea typeface="Noto Sans" panose="020B0502040504020204" pitchFamily="34"/>
              <a:cs typeface="Chulabhorn Likit Text Light" panose="00000400000000000000" pitchFamily="2" charset="-34"/>
            </a:endParaRPr>
          </a:p>
        </p:txBody>
      </p:sp>
      <p:sp>
        <p:nvSpPr>
          <p:cNvPr id="421" name="Rectangle: Rounded Corners 420">
            <a:extLst>
              <a:ext uri="{FF2B5EF4-FFF2-40B4-BE49-F238E27FC236}">
                <a16:creationId xmlns:a16="http://schemas.microsoft.com/office/drawing/2014/main" id="{9AC72F88-8D00-4F79-A437-21FB5FEE0675}"/>
              </a:ext>
            </a:extLst>
          </p:cNvPr>
          <p:cNvSpPr/>
          <p:nvPr/>
        </p:nvSpPr>
        <p:spPr>
          <a:xfrm>
            <a:off x="7868067" y="6026977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นนทบุรี                         32.83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2" name="Rectangle: Rounded Corners 421">
            <a:extLst>
              <a:ext uri="{FF2B5EF4-FFF2-40B4-BE49-F238E27FC236}">
                <a16:creationId xmlns:a16="http://schemas.microsoft.com/office/drawing/2014/main" id="{0877E345-6FFB-4EDA-A46E-3773AAAA7514}"/>
              </a:ext>
            </a:extLst>
          </p:cNvPr>
          <p:cNvSpPr/>
          <p:nvPr/>
        </p:nvSpPr>
        <p:spPr>
          <a:xfrm>
            <a:off x="7898876" y="6675049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2.นครศรีธรรมราช            32.61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3" name="Rectangle: Rounded Corners 422">
            <a:extLst>
              <a:ext uri="{FF2B5EF4-FFF2-40B4-BE49-F238E27FC236}">
                <a16:creationId xmlns:a16="http://schemas.microsoft.com/office/drawing/2014/main" id="{77ACCBC3-01DA-4914-A041-57FA6977198A}"/>
              </a:ext>
            </a:extLst>
          </p:cNvPr>
          <p:cNvSpPr/>
          <p:nvPr/>
        </p:nvSpPr>
        <p:spPr>
          <a:xfrm>
            <a:off x="7909983" y="7323121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ฉะเชิงเทรา                   31.38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4" name="Rectangle: Rounded Corners 423">
            <a:extLst>
              <a:ext uri="{FF2B5EF4-FFF2-40B4-BE49-F238E27FC236}">
                <a16:creationId xmlns:a16="http://schemas.microsoft.com/office/drawing/2014/main" id="{7760E02E-C41A-4AF5-B3FB-FF0B99524484}"/>
              </a:ext>
            </a:extLst>
          </p:cNvPr>
          <p:cNvSpPr/>
          <p:nvPr/>
        </p:nvSpPr>
        <p:spPr>
          <a:xfrm>
            <a:off x="7909983" y="7971193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นครพนม                      31.33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5" name="Rectangle: Rounded Corners 424">
            <a:extLst>
              <a:ext uri="{FF2B5EF4-FFF2-40B4-BE49-F238E27FC236}">
                <a16:creationId xmlns:a16="http://schemas.microsoft.com/office/drawing/2014/main" id="{C8C1BA09-4C91-456B-9C8F-C0DEA6E4DC29}"/>
              </a:ext>
            </a:extLst>
          </p:cNvPr>
          <p:cNvSpPr/>
          <p:nvPr/>
        </p:nvSpPr>
        <p:spPr>
          <a:xfrm>
            <a:off x="11101428" y="6000037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สุรา</a:t>
            </a:r>
            <a:r>
              <a:rPr lang="th-TH" sz="165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ษฏร์</a:t>
            </a:r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ธานี                29.86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6" name="Rectangle: Rounded Corners 425">
            <a:extLst>
              <a:ext uri="{FF2B5EF4-FFF2-40B4-BE49-F238E27FC236}">
                <a16:creationId xmlns:a16="http://schemas.microsoft.com/office/drawing/2014/main" id="{C2ED747D-21E6-49F9-9174-7698B6F3967D}"/>
              </a:ext>
            </a:extLst>
          </p:cNvPr>
          <p:cNvSpPr/>
          <p:nvPr/>
        </p:nvSpPr>
        <p:spPr>
          <a:xfrm>
            <a:off x="11084331" y="6648109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6. อุดรธานี                       29.74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7" name="Rectangle: Rounded Corners 426">
            <a:extLst>
              <a:ext uri="{FF2B5EF4-FFF2-40B4-BE49-F238E27FC236}">
                <a16:creationId xmlns:a16="http://schemas.microsoft.com/office/drawing/2014/main" id="{2F80A4D5-C982-4D91-A80C-66B62948C715}"/>
              </a:ext>
            </a:extLst>
          </p:cNvPr>
          <p:cNvSpPr/>
          <p:nvPr/>
        </p:nvSpPr>
        <p:spPr>
          <a:xfrm>
            <a:off x="11084331" y="7323121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7. บึงกาฬ                         29.62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8" name="Rectangle: Rounded Corners 427">
            <a:extLst>
              <a:ext uri="{FF2B5EF4-FFF2-40B4-BE49-F238E27FC236}">
                <a16:creationId xmlns:a16="http://schemas.microsoft.com/office/drawing/2014/main" id="{B371A40A-4937-4E41-A9A4-80C66DDD2D8D}"/>
              </a:ext>
            </a:extLst>
          </p:cNvPr>
          <p:cNvSpPr/>
          <p:nvPr/>
        </p:nvSpPr>
        <p:spPr>
          <a:xfrm>
            <a:off x="11094788" y="7971193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8. พัทลุง                           27.17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29" name="Rectangle: Rounded Corners 428">
            <a:extLst>
              <a:ext uri="{FF2B5EF4-FFF2-40B4-BE49-F238E27FC236}">
                <a16:creationId xmlns:a16="http://schemas.microsoft.com/office/drawing/2014/main" id="{193DA677-394A-49AB-9F48-5AB39951E688}"/>
              </a:ext>
            </a:extLst>
          </p:cNvPr>
          <p:cNvSpPr/>
          <p:nvPr/>
        </p:nvSpPr>
        <p:spPr>
          <a:xfrm>
            <a:off x="14279882" y="5986821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9. นครปฐม                      27.07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30" name="Rectangle: Rounded Corners 429">
            <a:extLst>
              <a:ext uri="{FF2B5EF4-FFF2-40B4-BE49-F238E27FC236}">
                <a16:creationId xmlns:a16="http://schemas.microsoft.com/office/drawing/2014/main" id="{FD6AE139-B2FB-43BE-9480-3CF26A274988}"/>
              </a:ext>
            </a:extLst>
          </p:cNvPr>
          <p:cNvSpPr/>
          <p:nvPr/>
        </p:nvSpPr>
        <p:spPr>
          <a:xfrm>
            <a:off x="14268146" y="6634893"/>
            <a:ext cx="3078000" cy="567000"/>
          </a:xfrm>
          <a:prstGeom prst="roundRect">
            <a:avLst/>
          </a:prstGeom>
          <a:solidFill>
            <a:srgbClr val="F36C60"/>
          </a:solidFill>
          <a:ln w="41275" cmpd="sng">
            <a:solidFill>
              <a:srgbClr val="D01716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10. หนองคาย                  27.03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9" name="TextBox 14"/>
          <p:cNvSpPr txBox="1"/>
          <p:nvPr/>
        </p:nvSpPr>
        <p:spPr>
          <a:xfrm>
            <a:off x="15234129" y="9414539"/>
            <a:ext cx="7362699" cy="1195071"/>
          </a:xfrm>
          <a:prstGeom prst="rect">
            <a:avLst/>
          </a:prstGeom>
        </p:spPr>
        <p:txBody>
          <a:bodyPr lIns="50801" tIns="50801" rIns="50801" bIns="50801" rtlCol="0" anchor="ctr"/>
          <a:lstStyle/>
          <a:p>
            <a:pPr algn="ctr">
              <a:lnSpc>
                <a:spcPts val="2660"/>
              </a:lnSpc>
            </a:pPr>
            <a:endParaRPr sz="3734"/>
          </a:p>
        </p:txBody>
      </p:sp>
      <p:sp>
        <p:nvSpPr>
          <p:cNvPr id="139" name="Rectangle: Rounded Corners 4">
            <a:extLst>
              <a:ext uri="{FF2B5EF4-FFF2-40B4-BE49-F238E27FC236}">
                <a16:creationId xmlns:a16="http://schemas.microsoft.com/office/drawing/2014/main" id="{F7CA0F7B-4702-405D-A4DD-E957E851A7C9}"/>
              </a:ext>
            </a:extLst>
          </p:cNvPr>
          <p:cNvSpPr/>
          <p:nvPr/>
        </p:nvSpPr>
        <p:spPr>
          <a:xfrm>
            <a:off x="7813859" y="1957059"/>
            <a:ext cx="3096617" cy="535988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1.. </a:t>
            </a:r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นราธิวาส                        </a:t>
            </a:r>
            <a:r>
              <a:rPr lang="en-US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</a:t>
            </a:r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</a:t>
            </a:r>
            <a:r>
              <a:rPr lang="en-US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140" name="Rectangle: Rounded Corners 379">
            <a:extLst>
              <a:ext uri="{FF2B5EF4-FFF2-40B4-BE49-F238E27FC236}">
                <a16:creationId xmlns:a16="http://schemas.microsoft.com/office/drawing/2014/main" id="{E7AA633E-50F6-4AA7-8C04-501511363DE3}"/>
              </a:ext>
            </a:extLst>
          </p:cNvPr>
          <p:cNvSpPr/>
          <p:nvPr/>
        </p:nvSpPr>
        <p:spPr>
          <a:xfrm>
            <a:off x="7832475" y="2584845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ชัยภูมิ                             6.22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1" name="Rectangle: Rounded Corners 380">
            <a:extLst>
              <a:ext uri="{FF2B5EF4-FFF2-40B4-BE49-F238E27FC236}">
                <a16:creationId xmlns:a16="http://schemas.microsoft.com/office/drawing/2014/main" id="{DB5D3086-62D9-44F9-A62A-04F11707BFFD}"/>
              </a:ext>
            </a:extLst>
          </p:cNvPr>
          <p:cNvSpPr/>
          <p:nvPr/>
        </p:nvSpPr>
        <p:spPr>
          <a:xfrm>
            <a:off x="7832475" y="3237454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เชียงราย                         </a:t>
            </a:r>
            <a:r>
              <a:rPr lang="en-US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6.</a:t>
            </a:r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94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2" name="Rectangle: Rounded Corners 391">
            <a:extLst>
              <a:ext uri="{FF2B5EF4-FFF2-40B4-BE49-F238E27FC236}">
                <a16:creationId xmlns:a16="http://schemas.microsoft.com/office/drawing/2014/main" id="{CE9CC3FC-3DEE-4E38-968C-E6A1AC88703E}"/>
              </a:ext>
            </a:extLst>
          </p:cNvPr>
          <p:cNvSpPr/>
          <p:nvPr/>
        </p:nvSpPr>
        <p:spPr>
          <a:xfrm>
            <a:off x="7832475" y="3892897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นครนายก                       7.29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3" name="Rectangle: Rounded Corners 402">
            <a:extLst>
              <a:ext uri="{FF2B5EF4-FFF2-40B4-BE49-F238E27FC236}">
                <a16:creationId xmlns:a16="http://schemas.microsoft.com/office/drawing/2014/main" id="{4EE7E512-C2F0-434A-9BA9-23C0D9309685}"/>
              </a:ext>
            </a:extLst>
          </p:cNvPr>
          <p:cNvSpPr/>
          <p:nvPr/>
        </p:nvSpPr>
        <p:spPr>
          <a:xfrm>
            <a:off x="11084331" y="1957023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ตาก                               7.65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4" name="Rectangle: Rounded Corners 403">
            <a:extLst>
              <a:ext uri="{FF2B5EF4-FFF2-40B4-BE49-F238E27FC236}">
                <a16:creationId xmlns:a16="http://schemas.microsoft.com/office/drawing/2014/main" id="{05EAA6FD-4A1B-4EF0-A05B-5A37720C0524}"/>
              </a:ext>
            </a:extLst>
          </p:cNvPr>
          <p:cNvSpPr/>
          <p:nvPr/>
        </p:nvSpPr>
        <p:spPr>
          <a:xfrm>
            <a:off x="11092227" y="2609488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6. อุทัยธานี                       7.88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5" name="Rectangle: Rounded Corners 404">
            <a:extLst>
              <a:ext uri="{FF2B5EF4-FFF2-40B4-BE49-F238E27FC236}">
                <a16:creationId xmlns:a16="http://schemas.microsoft.com/office/drawing/2014/main" id="{216803E8-6452-4C09-9B62-946572998259}"/>
              </a:ext>
            </a:extLst>
          </p:cNvPr>
          <p:cNvSpPr/>
          <p:nvPr/>
        </p:nvSpPr>
        <p:spPr>
          <a:xfrm>
            <a:off x="11073611" y="3262098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7. ชลบุรี                             8.42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7" name="Rectangle: Rounded Corners 377">
            <a:extLst>
              <a:ext uri="{FF2B5EF4-FFF2-40B4-BE49-F238E27FC236}">
                <a16:creationId xmlns:a16="http://schemas.microsoft.com/office/drawing/2014/main" id="{7975A1CC-3158-4F6D-973C-793B4CA0A8D6}"/>
              </a:ext>
            </a:extLst>
          </p:cNvPr>
          <p:cNvSpPr/>
          <p:nvPr/>
        </p:nvSpPr>
        <p:spPr>
          <a:xfrm>
            <a:off x="14359430" y="1941552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9. พระนครศรีอยุธยา        9.83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53" name="Rectangle: Rounded Corners 405">
            <a:extLst>
              <a:ext uri="{FF2B5EF4-FFF2-40B4-BE49-F238E27FC236}">
                <a16:creationId xmlns:a16="http://schemas.microsoft.com/office/drawing/2014/main" id="{E021258B-0D65-4C05-97A9-2D808732CEA5}"/>
              </a:ext>
            </a:extLst>
          </p:cNvPr>
          <p:cNvSpPr/>
          <p:nvPr/>
        </p:nvSpPr>
        <p:spPr>
          <a:xfrm>
            <a:off x="11081051" y="3907146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8. อ่างทอง                         8.82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4AF549-5636-48BC-924E-D085D56E8CB1}"/>
              </a:ext>
            </a:extLst>
          </p:cNvPr>
          <p:cNvGrpSpPr/>
          <p:nvPr/>
        </p:nvGrpSpPr>
        <p:grpSpPr>
          <a:xfrm>
            <a:off x="1521135" y="1226869"/>
            <a:ext cx="5363255" cy="7593771"/>
            <a:chOff x="1479114" y="931048"/>
            <a:chExt cx="3575503" cy="5062514"/>
          </a:xfrm>
        </p:grpSpPr>
        <p:sp>
          <p:nvSpPr>
            <p:cNvPr id="184" name="TextBox 231">
              <a:extLst>
                <a:ext uri="{FF2B5EF4-FFF2-40B4-BE49-F238E27FC236}">
                  <a16:creationId xmlns:a16="http://schemas.microsoft.com/office/drawing/2014/main" id="{75535AFB-BBEC-4EE4-A0FD-0BD12C61A5B9}"/>
                </a:ext>
              </a:extLst>
            </p:cNvPr>
            <p:cNvSpPr txBox="1"/>
            <p:nvPr/>
          </p:nvSpPr>
          <p:spPr>
            <a:xfrm>
              <a:off x="2762822" y="1597082"/>
              <a:ext cx="674543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หนองคาย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85" name="TextBox 265">
              <a:extLst>
                <a:ext uri="{FF2B5EF4-FFF2-40B4-BE49-F238E27FC236}">
                  <a16:creationId xmlns:a16="http://schemas.microsoft.com/office/drawing/2014/main" id="{5AF2D73E-8D27-4E5C-9063-0F55915CD524}"/>
                </a:ext>
              </a:extLst>
            </p:cNvPr>
            <p:cNvSpPr txBox="1"/>
            <p:nvPr/>
          </p:nvSpPr>
          <p:spPr>
            <a:xfrm>
              <a:off x="3000406" y="1852285"/>
              <a:ext cx="577295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อุดรธานี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86" name="TextBox 190">
              <a:extLst>
                <a:ext uri="{FF2B5EF4-FFF2-40B4-BE49-F238E27FC236}">
                  <a16:creationId xmlns:a16="http://schemas.microsoft.com/office/drawing/2014/main" id="{EEE78888-CF3D-458F-882D-0A137AAA9616}"/>
                </a:ext>
              </a:extLst>
            </p:cNvPr>
            <p:cNvSpPr txBox="1"/>
            <p:nvPr/>
          </p:nvSpPr>
          <p:spPr>
            <a:xfrm>
              <a:off x="2876058" y="2256155"/>
              <a:ext cx="451192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ชัยภูมิ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D4961FF6-D697-48E5-80CE-7BAA6BC1E405}"/>
                </a:ext>
              </a:extLst>
            </p:cNvPr>
            <p:cNvSpPr txBox="1"/>
            <p:nvPr/>
          </p:nvSpPr>
          <p:spPr>
            <a:xfrm>
              <a:off x="2762822" y="2906899"/>
              <a:ext cx="205399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4</a:t>
              </a:r>
              <a:endParaRPr lang="en-US" sz="165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57151C58-0D1E-45BF-B776-0A2AA0B057AB}"/>
                </a:ext>
              </a:extLst>
            </p:cNvPr>
            <p:cNvSpPr txBox="1"/>
            <p:nvPr/>
          </p:nvSpPr>
          <p:spPr>
            <a:xfrm>
              <a:off x="2442465" y="2761848"/>
              <a:ext cx="208604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8</a:t>
              </a:r>
              <a:endParaRPr lang="en-US" sz="165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2B503733-CA98-4C23-B542-0D63094EB807}"/>
                </a:ext>
              </a:extLst>
            </p:cNvPr>
            <p:cNvSpPr txBox="1"/>
            <p:nvPr/>
          </p:nvSpPr>
          <p:spPr>
            <a:xfrm>
              <a:off x="2497454" y="3060479"/>
              <a:ext cx="178681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1</a:t>
              </a:r>
              <a:endParaRPr lang="en-US" sz="165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192" name="TextBox 268">
              <a:extLst>
                <a:ext uri="{FF2B5EF4-FFF2-40B4-BE49-F238E27FC236}">
                  <a16:creationId xmlns:a16="http://schemas.microsoft.com/office/drawing/2014/main" id="{9E2F1985-3B06-46A3-A6B1-C004C27A6FEF}"/>
                </a:ext>
              </a:extLst>
            </p:cNvPr>
            <p:cNvSpPr txBox="1"/>
            <p:nvPr/>
          </p:nvSpPr>
          <p:spPr>
            <a:xfrm>
              <a:off x="2703559" y="3326836"/>
              <a:ext cx="429819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ชลบุรี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94" name="TextBox 198">
              <a:extLst>
                <a:ext uri="{FF2B5EF4-FFF2-40B4-BE49-F238E27FC236}">
                  <a16:creationId xmlns:a16="http://schemas.microsoft.com/office/drawing/2014/main" id="{B1039A1B-6525-4127-903D-628F4D8E516E}"/>
                </a:ext>
              </a:extLst>
            </p:cNvPr>
            <p:cNvSpPr txBox="1"/>
            <p:nvPr/>
          </p:nvSpPr>
          <p:spPr>
            <a:xfrm>
              <a:off x="2115801" y="931048"/>
              <a:ext cx="600806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เชียงราย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95" name="TextBox 239">
              <a:extLst>
                <a:ext uri="{FF2B5EF4-FFF2-40B4-BE49-F238E27FC236}">
                  <a16:creationId xmlns:a16="http://schemas.microsoft.com/office/drawing/2014/main" id="{1C903E83-2CB3-42A8-AE84-D6C037369335}"/>
                </a:ext>
              </a:extLst>
            </p:cNvPr>
            <p:cNvSpPr txBox="1"/>
            <p:nvPr/>
          </p:nvSpPr>
          <p:spPr>
            <a:xfrm>
              <a:off x="3564804" y="1743546"/>
              <a:ext cx="627522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นครพนม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97" name="TextBox 274">
              <a:extLst>
                <a:ext uri="{FF2B5EF4-FFF2-40B4-BE49-F238E27FC236}">
                  <a16:creationId xmlns:a16="http://schemas.microsoft.com/office/drawing/2014/main" id="{69C80E6C-FD71-48DE-8BE2-BE76312C8BE8}"/>
                </a:ext>
              </a:extLst>
            </p:cNvPr>
            <p:cNvSpPr txBox="1"/>
            <p:nvPr/>
          </p:nvSpPr>
          <p:spPr>
            <a:xfrm>
              <a:off x="1479114" y="4804026"/>
              <a:ext cx="795303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สุราษฎร์ธานี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198" name="TextBox 270">
              <a:extLst>
                <a:ext uri="{FF2B5EF4-FFF2-40B4-BE49-F238E27FC236}">
                  <a16:creationId xmlns:a16="http://schemas.microsoft.com/office/drawing/2014/main" id="{93714CFC-CBE3-4CD2-9B15-1711809077E0}"/>
                </a:ext>
              </a:extLst>
            </p:cNvPr>
            <p:cNvSpPr txBox="1"/>
            <p:nvPr/>
          </p:nvSpPr>
          <p:spPr>
            <a:xfrm>
              <a:off x="2881034" y="5762729"/>
              <a:ext cx="620042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นราธิวาส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05" name="Google Shape;246;p33">
              <a:extLst>
                <a:ext uri="{FF2B5EF4-FFF2-40B4-BE49-F238E27FC236}">
                  <a16:creationId xmlns:a16="http://schemas.microsoft.com/office/drawing/2014/main" id="{4C9A933D-20D6-43B4-B046-A6230275DC04}"/>
                </a:ext>
              </a:extLst>
            </p:cNvPr>
            <p:cNvSpPr/>
            <p:nvPr/>
          </p:nvSpPr>
          <p:spPr>
            <a:xfrm>
              <a:off x="3154499" y="4560770"/>
              <a:ext cx="313101" cy="408452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06" name="Google Shape;246;p33">
              <a:extLst>
                <a:ext uri="{FF2B5EF4-FFF2-40B4-BE49-F238E27FC236}">
                  <a16:creationId xmlns:a16="http://schemas.microsoft.com/office/drawing/2014/main" id="{FC01E2F1-DA8F-4BB3-87C7-747ABFC9E45D}"/>
                </a:ext>
              </a:extLst>
            </p:cNvPr>
            <p:cNvSpPr/>
            <p:nvPr/>
          </p:nvSpPr>
          <p:spPr>
            <a:xfrm>
              <a:off x="4192560" y="3619572"/>
              <a:ext cx="304760" cy="408452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rgbClr val="E84E4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07" name="TextBox 194">
              <a:extLst>
                <a:ext uri="{FF2B5EF4-FFF2-40B4-BE49-F238E27FC236}">
                  <a16:creationId xmlns:a16="http://schemas.microsoft.com/office/drawing/2014/main" id="{20D8FDA5-A08A-4ECE-84A9-85CF781140CD}"/>
                </a:ext>
              </a:extLst>
            </p:cNvPr>
            <p:cNvSpPr txBox="1"/>
            <p:nvPr/>
          </p:nvSpPr>
          <p:spPr>
            <a:xfrm>
              <a:off x="3374786" y="4119020"/>
              <a:ext cx="673475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นครนายก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08" name="TextBox 194">
              <a:extLst>
                <a:ext uri="{FF2B5EF4-FFF2-40B4-BE49-F238E27FC236}">
                  <a16:creationId xmlns:a16="http://schemas.microsoft.com/office/drawing/2014/main" id="{543A651A-4819-467A-955C-ED0BF5344C55}"/>
                </a:ext>
              </a:extLst>
            </p:cNvPr>
            <p:cNvSpPr txBox="1"/>
            <p:nvPr/>
          </p:nvSpPr>
          <p:spPr>
            <a:xfrm>
              <a:off x="3438167" y="4607550"/>
              <a:ext cx="566609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อ่างทอง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09" name="TextBox 194">
              <a:extLst>
                <a:ext uri="{FF2B5EF4-FFF2-40B4-BE49-F238E27FC236}">
                  <a16:creationId xmlns:a16="http://schemas.microsoft.com/office/drawing/2014/main" id="{060D0C38-3A08-4F02-9521-B271A367E2B6}"/>
                </a:ext>
              </a:extLst>
            </p:cNvPr>
            <p:cNvSpPr txBox="1"/>
            <p:nvPr/>
          </p:nvSpPr>
          <p:spPr>
            <a:xfrm>
              <a:off x="3449206" y="5049362"/>
              <a:ext cx="503557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อยุธยา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10" name="TextBox 194">
              <a:extLst>
                <a:ext uri="{FF2B5EF4-FFF2-40B4-BE49-F238E27FC236}">
                  <a16:creationId xmlns:a16="http://schemas.microsoft.com/office/drawing/2014/main" id="{965F514F-289E-4A67-AD75-76DF04D6DB26}"/>
                </a:ext>
              </a:extLst>
            </p:cNvPr>
            <p:cNvSpPr txBox="1"/>
            <p:nvPr/>
          </p:nvSpPr>
          <p:spPr>
            <a:xfrm>
              <a:off x="4479281" y="3655774"/>
              <a:ext cx="537754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นนทบุรี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B7F0D61A-B1EB-4C5D-BDBB-C7540EA309D8}"/>
                </a:ext>
              </a:extLst>
            </p:cNvPr>
            <p:cNvSpPr txBox="1"/>
            <p:nvPr/>
          </p:nvSpPr>
          <p:spPr>
            <a:xfrm>
              <a:off x="3182491" y="4587720"/>
              <a:ext cx="2492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th-TH" sz="2400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8</a:t>
              </a:r>
              <a:endParaRPr lang="en-US" sz="2400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200" name="TextBox 228">
              <a:extLst>
                <a:ext uri="{FF2B5EF4-FFF2-40B4-BE49-F238E27FC236}">
                  <a16:creationId xmlns:a16="http://schemas.microsoft.com/office/drawing/2014/main" id="{97E88239-FB4A-42B4-9B92-DD547EE8B956}"/>
                </a:ext>
              </a:extLst>
            </p:cNvPr>
            <p:cNvSpPr txBox="1"/>
            <p:nvPr/>
          </p:nvSpPr>
          <p:spPr>
            <a:xfrm>
              <a:off x="1844236" y="1910989"/>
              <a:ext cx="355012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ตาก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373" name="TextBox 190">
              <a:extLst>
                <a:ext uri="{FF2B5EF4-FFF2-40B4-BE49-F238E27FC236}">
                  <a16:creationId xmlns:a16="http://schemas.microsoft.com/office/drawing/2014/main" id="{55488429-9809-4006-8E24-FAF65AE5E1AC}"/>
                </a:ext>
              </a:extLst>
            </p:cNvPr>
            <p:cNvSpPr txBox="1"/>
            <p:nvPr/>
          </p:nvSpPr>
          <p:spPr>
            <a:xfrm>
              <a:off x="2046007" y="2509040"/>
              <a:ext cx="596531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อุทัยธานี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376" name="TextBox 268">
              <a:extLst>
                <a:ext uri="{FF2B5EF4-FFF2-40B4-BE49-F238E27FC236}">
                  <a16:creationId xmlns:a16="http://schemas.microsoft.com/office/drawing/2014/main" id="{E103EBF4-DA4A-4177-BEE5-84CF534D7E79}"/>
                </a:ext>
              </a:extLst>
            </p:cNvPr>
            <p:cNvSpPr txBox="1"/>
            <p:nvPr/>
          </p:nvSpPr>
          <p:spPr>
            <a:xfrm>
              <a:off x="2726508" y="3131713"/>
              <a:ext cx="718359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ฉะเชิงเทรา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433" name="Google Shape;246;p33">
              <a:extLst>
                <a:ext uri="{FF2B5EF4-FFF2-40B4-BE49-F238E27FC236}">
                  <a16:creationId xmlns:a16="http://schemas.microsoft.com/office/drawing/2014/main" id="{FDB19363-9813-4D6A-B56A-2158B851B3D7}"/>
                </a:ext>
              </a:extLst>
            </p:cNvPr>
            <p:cNvSpPr/>
            <p:nvPr/>
          </p:nvSpPr>
          <p:spPr>
            <a:xfrm>
              <a:off x="3118603" y="4094062"/>
              <a:ext cx="313101" cy="391461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437" name="TextBox 271">
              <a:extLst>
                <a:ext uri="{FF2B5EF4-FFF2-40B4-BE49-F238E27FC236}">
                  <a16:creationId xmlns:a16="http://schemas.microsoft.com/office/drawing/2014/main" id="{739ED6CC-3ED8-459F-8EA0-D68CA0BCCAEA}"/>
                </a:ext>
              </a:extLst>
            </p:cNvPr>
            <p:cNvSpPr txBox="1"/>
            <p:nvPr/>
          </p:nvSpPr>
          <p:spPr>
            <a:xfrm>
              <a:off x="3349669" y="1535680"/>
              <a:ext cx="516381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บึงกาฬ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441" name="TextBox 440">
              <a:extLst>
                <a:ext uri="{FF2B5EF4-FFF2-40B4-BE49-F238E27FC236}">
                  <a16:creationId xmlns:a16="http://schemas.microsoft.com/office/drawing/2014/main" id="{6ACDCBF4-DD4C-4180-AD1F-99F0A7B85E0E}"/>
                </a:ext>
              </a:extLst>
            </p:cNvPr>
            <p:cNvSpPr txBox="1"/>
            <p:nvPr/>
          </p:nvSpPr>
          <p:spPr>
            <a:xfrm>
              <a:off x="4247243" y="3634306"/>
              <a:ext cx="205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1</a:t>
              </a:r>
              <a:endParaRPr lang="en-US" sz="2400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44B8EBC6-7C25-4194-89DA-D583C6AEE8F3}"/>
                </a:ext>
              </a:extLst>
            </p:cNvPr>
            <p:cNvSpPr txBox="1"/>
            <p:nvPr/>
          </p:nvSpPr>
          <p:spPr>
            <a:xfrm>
              <a:off x="2306660" y="3234160"/>
              <a:ext cx="234252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11</a:t>
              </a:r>
              <a:endParaRPr lang="en-US" sz="165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ACF25453-E33A-4EC4-B3FE-101936DBDEED}"/>
                </a:ext>
              </a:extLst>
            </p:cNvPr>
            <p:cNvSpPr txBox="1"/>
            <p:nvPr/>
          </p:nvSpPr>
          <p:spPr>
            <a:xfrm>
              <a:off x="2526679" y="2905349"/>
              <a:ext cx="205399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9</a:t>
              </a:r>
              <a:endParaRPr lang="en-US" sz="165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447" name="TextBox 274">
              <a:extLst>
                <a:ext uri="{FF2B5EF4-FFF2-40B4-BE49-F238E27FC236}">
                  <a16:creationId xmlns:a16="http://schemas.microsoft.com/office/drawing/2014/main" id="{6A900BA0-424B-4C2C-9DD4-A1301F762EBE}"/>
                </a:ext>
              </a:extLst>
            </p:cNvPr>
            <p:cNvSpPr txBox="1"/>
            <p:nvPr/>
          </p:nvSpPr>
          <p:spPr>
            <a:xfrm>
              <a:off x="2099467" y="5105106"/>
              <a:ext cx="1002625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นครศรีธรรมราช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448" name="TextBox 274">
              <a:extLst>
                <a:ext uri="{FF2B5EF4-FFF2-40B4-BE49-F238E27FC236}">
                  <a16:creationId xmlns:a16="http://schemas.microsoft.com/office/drawing/2014/main" id="{DABB5320-3AF4-467D-A371-2795FF724C71}"/>
                </a:ext>
              </a:extLst>
            </p:cNvPr>
            <p:cNvSpPr txBox="1"/>
            <p:nvPr/>
          </p:nvSpPr>
          <p:spPr>
            <a:xfrm>
              <a:off x="2118280" y="5362982"/>
              <a:ext cx="452261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latin typeface="Chulabhorn Likit Text Light๙" panose="00000400000000000000" pitchFamily="2" charset="-34"/>
                  <a:cs typeface="Chulabhorn Likit Text Light๙" panose="00000400000000000000" pitchFamily="2" charset="-34"/>
                </a:rPr>
                <a:t>พัทลุง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93" name="Google Shape;246;p33">
              <a:extLst>
                <a:ext uri="{FF2B5EF4-FFF2-40B4-BE49-F238E27FC236}">
                  <a16:creationId xmlns:a16="http://schemas.microsoft.com/office/drawing/2014/main" id="{9FB89894-5BC0-443F-B394-7B3BF72D0874}"/>
                </a:ext>
              </a:extLst>
            </p:cNvPr>
            <p:cNvSpPr/>
            <p:nvPr/>
          </p:nvSpPr>
          <p:spPr>
            <a:xfrm>
              <a:off x="4206227" y="4078045"/>
              <a:ext cx="304760" cy="408452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rgbClr val="E84E4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BE2F31B-4A4C-45D4-B8A5-1C583ECC40D7}"/>
                </a:ext>
              </a:extLst>
            </p:cNvPr>
            <p:cNvSpPr txBox="1"/>
            <p:nvPr/>
          </p:nvSpPr>
          <p:spPr>
            <a:xfrm>
              <a:off x="4226529" y="4137223"/>
              <a:ext cx="243871" cy="30777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2400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9</a:t>
              </a:r>
              <a:endParaRPr lang="en-US" sz="2400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95" name="TextBox 194">
              <a:extLst>
                <a:ext uri="{FF2B5EF4-FFF2-40B4-BE49-F238E27FC236}">
                  <a16:creationId xmlns:a16="http://schemas.microsoft.com/office/drawing/2014/main" id="{E5A8E0E4-BB5D-48B2-A87E-B7A385D99F6C}"/>
                </a:ext>
              </a:extLst>
            </p:cNvPr>
            <p:cNvSpPr txBox="1"/>
            <p:nvPr/>
          </p:nvSpPr>
          <p:spPr>
            <a:xfrm>
              <a:off x="4453811" y="4107205"/>
              <a:ext cx="600806" cy="2308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16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นครปฐม</a:t>
              </a:r>
              <a:endParaRPr lang="en-US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endParaRPr>
            </a:p>
          </p:txBody>
        </p:sp>
        <p:sp>
          <p:nvSpPr>
            <p:cNvPr id="88" name="TextBox 8">
              <a:extLst>
                <a:ext uri="{FF2B5EF4-FFF2-40B4-BE49-F238E27FC236}">
                  <a16:creationId xmlns:a16="http://schemas.microsoft.com/office/drawing/2014/main" id="{78C45168-CDFD-4E13-B204-693DBD7BD7AA}"/>
                </a:ext>
              </a:extLst>
            </p:cNvPr>
            <p:cNvSpPr txBox="1"/>
            <p:nvPr/>
          </p:nvSpPr>
          <p:spPr>
            <a:xfrm>
              <a:off x="3149600" y="4089400"/>
              <a:ext cx="2449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4</a:t>
              </a:r>
              <a:endParaRPr lang="en-US" sz="2400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  <p:sp>
          <p:nvSpPr>
            <p:cNvPr id="102" name="Google Shape;246;p33">
              <a:extLst>
                <a:ext uri="{FF2B5EF4-FFF2-40B4-BE49-F238E27FC236}">
                  <a16:creationId xmlns:a16="http://schemas.microsoft.com/office/drawing/2014/main" id="{4708148C-877B-4220-AF5E-810C9965E646}"/>
                </a:ext>
              </a:extLst>
            </p:cNvPr>
            <p:cNvSpPr/>
            <p:nvPr/>
          </p:nvSpPr>
          <p:spPr>
            <a:xfrm>
              <a:off x="3161844" y="5015546"/>
              <a:ext cx="313101" cy="408452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AF090A8A-1602-4891-9BEE-12A99C2C534F}"/>
                </a:ext>
              </a:extLst>
            </p:cNvPr>
            <p:cNvSpPr txBox="1"/>
            <p:nvPr/>
          </p:nvSpPr>
          <p:spPr>
            <a:xfrm>
              <a:off x="3202799" y="5049362"/>
              <a:ext cx="246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th-TH" sz="2400" dirty="0">
                  <a:latin typeface="Chulabhorn Likit Text Light" panose="00000400000000000000" pitchFamily="2" charset="-34"/>
                  <a:cs typeface="Chulabhorn Likit Text Light" panose="00000400000000000000" pitchFamily="2" charset="-34"/>
                </a:rPr>
                <a:t>9</a:t>
              </a:r>
              <a:endParaRPr lang="en-US" sz="2400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endParaRPr>
            </a:p>
          </p:txBody>
        </p:sp>
      </p:grpSp>
      <p:sp>
        <p:nvSpPr>
          <p:cNvPr id="82" name="Rectangle: Rounded Corners 377">
            <a:extLst>
              <a:ext uri="{FF2B5EF4-FFF2-40B4-BE49-F238E27FC236}">
                <a16:creationId xmlns:a16="http://schemas.microsoft.com/office/drawing/2014/main" id="{8723F413-D271-4FB5-AB99-4972E80C9DD2}"/>
              </a:ext>
            </a:extLst>
          </p:cNvPr>
          <p:cNvSpPr/>
          <p:nvPr/>
        </p:nvSpPr>
        <p:spPr>
          <a:xfrm>
            <a:off x="14381607" y="2595301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10. อุบลราชธานี               9.96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3" name="Rectangle: Rounded Corners 377">
            <a:extLst>
              <a:ext uri="{FF2B5EF4-FFF2-40B4-BE49-F238E27FC236}">
                <a16:creationId xmlns:a16="http://schemas.microsoft.com/office/drawing/2014/main" id="{8F4CB9D6-3EFC-4B8B-A435-4AE5A234DFBB}"/>
              </a:ext>
            </a:extLst>
          </p:cNvPr>
          <p:cNvSpPr/>
          <p:nvPr/>
        </p:nvSpPr>
        <p:spPr>
          <a:xfrm>
            <a:off x="14376156" y="3256780"/>
            <a:ext cx="3078000" cy="567000"/>
          </a:xfrm>
          <a:prstGeom prst="roundRect">
            <a:avLst/>
          </a:prstGeom>
          <a:solidFill>
            <a:srgbClr val="9CCC65"/>
          </a:solidFill>
          <a:ln w="41275" cmpd="sng">
            <a:solidFill>
              <a:srgbClr val="33691E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5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11. สมุทรสงคราม              9.97</a:t>
            </a:r>
            <a:endParaRPr lang="en-US" sz="165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4" name="TextBox 239">
            <a:extLst>
              <a:ext uri="{FF2B5EF4-FFF2-40B4-BE49-F238E27FC236}">
                <a16:creationId xmlns:a16="http://schemas.microsoft.com/office/drawing/2014/main" id="{88EA5A6E-8BE5-4EBC-AC5E-085DAE7DA907}"/>
              </a:ext>
            </a:extLst>
          </p:cNvPr>
          <p:cNvSpPr txBox="1"/>
          <p:nvPr/>
        </p:nvSpPr>
        <p:spPr>
          <a:xfrm>
            <a:off x="5310321" y="3617550"/>
            <a:ext cx="1191352" cy="34624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อุบลราชธานี</a:t>
            </a:r>
            <a:endParaRPr lang="en-US" sz="165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86" name="Google Shape;246;p33">
            <a:extLst>
              <a:ext uri="{FF2B5EF4-FFF2-40B4-BE49-F238E27FC236}">
                <a16:creationId xmlns:a16="http://schemas.microsoft.com/office/drawing/2014/main" id="{FF5DA363-1A4B-4FA8-AAAD-9FAF5465FFB5}"/>
              </a:ext>
            </a:extLst>
          </p:cNvPr>
          <p:cNvSpPr/>
          <p:nvPr/>
        </p:nvSpPr>
        <p:spPr>
          <a:xfrm>
            <a:off x="4498909" y="8084436"/>
            <a:ext cx="469652" cy="612678"/>
          </a:xfrm>
          <a:custGeom>
            <a:avLst/>
            <a:gdLst/>
            <a:ahLst/>
            <a:cxnLst/>
            <a:rect l="l" t="t" r="r" b="b"/>
            <a:pathLst>
              <a:path w="11343" h="16913" extrusionOk="0">
                <a:moveTo>
                  <a:pt x="5705" y="3303"/>
                </a:moveTo>
                <a:cubicBezTo>
                  <a:pt x="7173" y="3303"/>
                  <a:pt x="8373" y="4504"/>
                  <a:pt x="8373" y="5971"/>
                </a:cubicBezTo>
                <a:cubicBezTo>
                  <a:pt x="8340" y="7472"/>
                  <a:pt x="7173" y="8640"/>
                  <a:pt x="5705" y="8640"/>
                </a:cubicBezTo>
                <a:cubicBezTo>
                  <a:pt x="4237" y="8640"/>
                  <a:pt x="3036" y="7406"/>
                  <a:pt x="3036" y="5971"/>
                </a:cubicBezTo>
                <a:cubicBezTo>
                  <a:pt x="3036" y="4504"/>
                  <a:pt x="4237" y="3303"/>
                  <a:pt x="5705" y="3303"/>
                </a:cubicBezTo>
                <a:close/>
                <a:moveTo>
                  <a:pt x="5671" y="0"/>
                </a:moveTo>
                <a:cubicBezTo>
                  <a:pt x="2569" y="0"/>
                  <a:pt x="67" y="2502"/>
                  <a:pt x="1" y="5571"/>
                </a:cubicBezTo>
                <a:lnTo>
                  <a:pt x="1" y="5638"/>
                </a:lnTo>
                <a:cubicBezTo>
                  <a:pt x="1" y="5871"/>
                  <a:pt x="1" y="6071"/>
                  <a:pt x="34" y="6305"/>
                </a:cubicBezTo>
                <a:cubicBezTo>
                  <a:pt x="301" y="8840"/>
                  <a:pt x="1669" y="12543"/>
                  <a:pt x="5671" y="16912"/>
                </a:cubicBezTo>
                <a:cubicBezTo>
                  <a:pt x="9674" y="12543"/>
                  <a:pt x="11042" y="8807"/>
                  <a:pt x="11275" y="6305"/>
                </a:cubicBezTo>
                <a:cubicBezTo>
                  <a:pt x="11342" y="6071"/>
                  <a:pt x="11342" y="5838"/>
                  <a:pt x="11342" y="5638"/>
                </a:cubicBezTo>
                <a:lnTo>
                  <a:pt x="11342" y="5571"/>
                </a:lnTo>
                <a:cubicBezTo>
                  <a:pt x="11275" y="2502"/>
                  <a:pt x="8774" y="0"/>
                  <a:pt x="5671" y="0"/>
                </a:cubicBezTo>
                <a:close/>
              </a:path>
            </a:pathLst>
          </a:custGeom>
          <a:solidFill>
            <a:srgbClr val="548235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270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2F16DBA-86F9-41EC-BF8F-91A59DD91218}"/>
              </a:ext>
            </a:extLst>
          </p:cNvPr>
          <p:cNvSpPr txBox="1"/>
          <p:nvPr/>
        </p:nvSpPr>
        <p:spPr>
          <a:xfrm>
            <a:off x="4514882" y="8125462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th-TH" sz="2400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11</a:t>
            </a:r>
            <a:endParaRPr lang="en-US" sz="2400" dirty="0">
              <a:latin typeface="Chulabhorn Likit Text Light" panose="00000400000000000000" pitchFamily="2" charset="-34"/>
              <a:cs typeface="Chulabhorn Likit Text Light" panose="00000400000000000000" pitchFamily="2" charset="-34"/>
            </a:endParaRPr>
          </a:p>
        </p:txBody>
      </p:sp>
      <p:sp>
        <p:nvSpPr>
          <p:cNvPr id="92" name="TextBox 194">
            <a:extLst>
              <a:ext uri="{FF2B5EF4-FFF2-40B4-BE49-F238E27FC236}">
                <a16:creationId xmlns:a16="http://schemas.microsoft.com/office/drawing/2014/main" id="{036846E6-2C86-4614-B26B-D64B16A9BC31}"/>
              </a:ext>
            </a:extLst>
          </p:cNvPr>
          <p:cNvSpPr txBox="1"/>
          <p:nvPr/>
        </p:nvSpPr>
        <p:spPr>
          <a:xfrm>
            <a:off x="4944185" y="8115612"/>
            <a:ext cx="1327608" cy="34624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50" b="1" dirty="0">
                <a:latin typeface="Chulabhorn Likit Text Light๙" panose="00000400000000000000" pitchFamily="2" charset="-34"/>
                <a:cs typeface="Chulabhorn Likit Text Light๙" panose="00000400000000000000" pitchFamily="2" charset="-34"/>
              </a:rPr>
              <a:t>สมุทรสงคราม</a:t>
            </a:r>
            <a:endParaRPr lang="en-US" sz="1650" b="1" dirty="0"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5A63E2D-5899-4504-BC86-B93E27C8038E}"/>
              </a:ext>
            </a:extLst>
          </p:cNvPr>
          <p:cNvSpPr txBox="1"/>
          <p:nvPr/>
        </p:nvSpPr>
        <p:spPr>
          <a:xfrm>
            <a:off x="2800926" y="4378727"/>
            <a:ext cx="308098" cy="34624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50" b="1" dirty="0"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9</a:t>
            </a:r>
            <a:endParaRPr lang="en-US" sz="1650" b="1" dirty="0">
              <a:latin typeface="Chulabhorn Likit Text Light" panose="00000400000000000000" pitchFamily="2" charset="-34"/>
              <a:cs typeface="Chulabhorn Likit Text Light" panose="00000400000000000000" pitchFamily="2" charset="-34"/>
            </a:endParaRPr>
          </a:p>
        </p:txBody>
      </p:sp>
      <p:sp>
        <p:nvSpPr>
          <p:cNvPr id="123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4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5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6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7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8" name="TextBox 10"/>
          <p:cNvSpPr txBox="1"/>
          <p:nvPr/>
        </p:nvSpPr>
        <p:spPr>
          <a:xfrm>
            <a:off x="5418052" y="9897227"/>
            <a:ext cx="13784348" cy="4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79"/>
              </a:lnSpc>
            </a:pP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เศรษฐกิจฐานรากมั่นคง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ชุมชนเข้มแข็งอย่างยั่งยืน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  <a:r>
              <a:rPr lang="en-US" sz="1600" dirty="0" err="1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ด้วยหลักปรัชญาของเศรษฐกิจพอเพียง</a:t>
            </a:r>
            <a:r>
              <a:rPr lang="en-US" sz="1600" dirty="0">
                <a:solidFill>
                  <a:srgbClr val="EA9F1B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 </a:t>
            </a:r>
          </a:p>
          <a:p>
            <a:pPr>
              <a:lnSpc>
                <a:spcPts val="1679"/>
              </a:lnSpc>
            </a:pPr>
            <a:endParaRPr lang="en-US" sz="1400" spc="253" dirty="0">
              <a:solidFill>
                <a:srgbClr val="EA9F1B"/>
              </a:solidFill>
              <a:cs typeface="Opun Mai Bold"/>
            </a:endParaRPr>
          </a:p>
        </p:txBody>
      </p:sp>
      <p:sp>
        <p:nvSpPr>
          <p:cNvPr id="129" name="Freeform 12"/>
          <p:cNvSpPr/>
          <p:nvPr/>
        </p:nvSpPr>
        <p:spPr>
          <a:xfrm rot="2055878">
            <a:off x="9172437" y="9646191"/>
            <a:ext cx="231865" cy="231865"/>
          </a:xfrm>
          <a:custGeom>
            <a:avLst/>
            <a:gdLst/>
            <a:ahLst/>
            <a:cxnLst/>
            <a:rect l="l" t="t" r="r" b="b"/>
            <a:pathLst>
              <a:path w="231865" h="231865">
                <a:moveTo>
                  <a:pt x="0" y="0"/>
                </a:moveTo>
                <a:lnTo>
                  <a:pt x="231865" y="0"/>
                </a:lnTo>
                <a:lnTo>
                  <a:pt x="231865" y="231865"/>
                </a:lnTo>
                <a:lnTo>
                  <a:pt x="0" y="2318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0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1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2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3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5" name="Freeform 5"/>
          <p:cNvSpPr/>
          <p:nvPr/>
        </p:nvSpPr>
        <p:spPr>
          <a:xfrm>
            <a:off x="17183859" y="9649284"/>
            <a:ext cx="352548" cy="352548"/>
          </a:xfrm>
          <a:custGeom>
            <a:avLst/>
            <a:gdLst/>
            <a:ahLst/>
            <a:cxnLst/>
            <a:rect l="l" t="t" r="r" b="b"/>
            <a:pathLst>
              <a:path w="352548" h="352548">
                <a:moveTo>
                  <a:pt x="0" y="0"/>
                </a:moveTo>
                <a:lnTo>
                  <a:pt x="352547" y="0"/>
                </a:lnTo>
                <a:lnTo>
                  <a:pt x="352547" y="352548"/>
                </a:lnTo>
                <a:lnTo>
                  <a:pt x="0" y="352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6" name="Freeform 6"/>
          <p:cNvSpPr/>
          <p:nvPr/>
        </p:nvSpPr>
        <p:spPr>
          <a:xfrm>
            <a:off x="16855283" y="9924104"/>
            <a:ext cx="270304" cy="270304"/>
          </a:xfrm>
          <a:custGeom>
            <a:avLst/>
            <a:gdLst/>
            <a:ahLst/>
            <a:cxnLst/>
            <a:rect l="l" t="t" r="r" b="b"/>
            <a:pathLst>
              <a:path w="270304" h="270304">
                <a:moveTo>
                  <a:pt x="0" y="0"/>
                </a:moveTo>
                <a:lnTo>
                  <a:pt x="270304" y="0"/>
                </a:lnTo>
                <a:lnTo>
                  <a:pt x="270304" y="270304"/>
                </a:lnTo>
                <a:lnTo>
                  <a:pt x="0" y="2703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7" name="Freeform 7"/>
          <p:cNvSpPr/>
          <p:nvPr/>
        </p:nvSpPr>
        <p:spPr>
          <a:xfrm>
            <a:off x="0" y="9641564"/>
            <a:ext cx="625082" cy="625082"/>
          </a:xfrm>
          <a:custGeom>
            <a:avLst/>
            <a:gdLst/>
            <a:ahLst/>
            <a:cxnLst/>
            <a:rect l="l" t="t" r="r" b="b"/>
            <a:pathLst>
              <a:path w="625082" h="625082">
                <a:moveTo>
                  <a:pt x="0" y="0"/>
                </a:moveTo>
                <a:lnTo>
                  <a:pt x="625082" y="0"/>
                </a:lnTo>
                <a:lnTo>
                  <a:pt x="625082" y="625082"/>
                </a:lnTo>
                <a:lnTo>
                  <a:pt x="0" y="6250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8" name="Freeform 8"/>
          <p:cNvSpPr/>
          <p:nvPr/>
        </p:nvSpPr>
        <p:spPr>
          <a:xfrm>
            <a:off x="660458" y="9631111"/>
            <a:ext cx="294691" cy="294691"/>
          </a:xfrm>
          <a:custGeom>
            <a:avLst/>
            <a:gdLst/>
            <a:ahLst/>
            <a:cxnLst/>
            <a:rect l="l" t="t" r="r" b="b"/>
            <a:pathLst>
              <a:path w="294691" h="294691">
                <a:moveTo>
                  <a:pt x="0" y="0"/>
                </a:moveTo>
                <a:lnTo>
                  <a:pt x="294691" y="0"/>
                </a:lnTo>
                <a:lnTo>
                  <a:pt x="294691" y="294691"/>
                </a:lnTo>
                <a:lnTo>
                  <a:pt x="0" y="2946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6" name="Freeform 9"/>
          <p:cNvSpPr/>
          <p:nvPr/>
        </p:nvSpPr>
        <p:spPr>
          <a:xfrm rot="834738">
            <a:off x="4269232" y="9833364"/>
            <a:ext cx="298411" cy="298411"/>
          </a:xfrm>
          <a:custGeom>
            <a:avLst/>
            <a:gdLst/>
            <a:ahLst/>
            <a:cxnLst/>
            <a:rect l="l" t="t" r="r" b="b"/>
            <a:pathLst>
              <a:path w="298411" h="298411">
                <a:moveTo>
                  <a:pt x="0" y="0"/>
                </a:moveTo>
                <a:lnTo>
                  <a:pt x="298410" y="0"/>
                </a:lnTo>
                <a:lnTo>
                  <a:pt x="298410" y="298410"/>
                </a:lnTo>
                <a:lnTo>
                  <a:pt x="0" y="29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8" name="Freeform 13"/>
          <p:cNvSpPr/>
          <p:nvPr/>
        </p:nvSpPr>
        <p:spPr>
          <a:xfrm rot="-3152338">
            <a:off x="13217140" y="9859751"/>
            <a:ext cx="290824" cy="290824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9" name="Freeform 14"/>
          <p:cNvSpPr/>
          <p:nvPr/>
        </p:nvSpPr>
        <p:spPr>
          <a:xfrm>
            <a:off x="16577689" y="9762124"/>
            <a:ext cx="220444" cy="220444"/>
          </a:xfrm>
          <a:custGeom>
            <a:avLst/>
            <a:gdLst/>
            <a:ahLst/>
            <a:cxnLst/>
            <a:rect l="l" t="t" r="r" b="b"/>
            <a:pathLst>
              <a:path w="220444" h="220444">
                <a:moveTo>
                  <a:pt x="0" y="0"/>
                </a:moveTo>
                <a:lnTo>
                  <a:pt x="220444" y="0"/>
                </a:lnTo>
                <a:lnTo>
                  <a:pt x="220444" y="220445"/>
                </a:lnTo>
                <a:lnTo>
                  <a:pt x="0" y="220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0" name="Freeform 15"/>
          <p:cNvSpPr/>
          <p:nvPr/>
        </p:nvSpPr>
        <p:spPr>
          <a:xfrm>
            <a:off x="836293" y="9842337"/>
            <a:ext cx="384815" cy="384815"/>
          </a:xfrm>
          <a:custGeom>
            <a:avLst/>
            <a:gdLst/>
            <a:ahLst/>
            <a:cxnLst/>
            <a:rect l="l" t="t" r="r" b="b"/>
            <a:pathLst>
              <a:path w="384815" h="384815">
                <a:moveTo>
                  <a:pt x="0" y="0"/>
                </a:moveTo>
                <a:lnTo>
                  <a:pt x="384814" y="0"/>
                </a:lnTo>
                <a:lnTo>
                  <a:pt x="384814" y="384814"/>
                </a:lnTo>
                <a:lnTo>
                  <a:pt x="0" y="384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1" name="Freeform 16"/>
          <p:cNvSpPr/>
          <p:nvPr/>
        </p:nvSpPr>
        <p:spPr>
          <a:xfrm>
            <a:off x="1292338" y="9656538"/>
            <a:ext cx="225180" cy="225180"/>
          </a:xfrm>
          <a:custGeom>
            <a:avLst/>
            <a:gdLst/>
            <a:ahLst/>
            <a:cxnLst/>
            <a:rect l="l" t="t" r="r" b="b"/>
            <a:pathLst>
              <a:path w="225180" h="225180">
                <a:moveTo>
                  <a:pt x="0" y="0"/>
                </a:moveTo>
                <a:lnTo>
                  <a:pt x="225180" y="0"/>
                </a:lnTo>
                <a:lnTo>
                  <a:pt x="225180" y="225180"/>
                </a:lnTo>
                <a:lnTo>
                  <a:pt x="0" y="225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2" name="Freeform 13"/>
          <p:cNvSpPr/>
          <p:nvPr/>
        </p:nvSpPr>
        <p:spPr>
          <a:xfrm rot="-3152338">
            <a:off x="14453176" y="10443033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4" name="Freeform 13"/>
          <p:cNvSpPr/>
          <p:nvPr/>
        </p:nvSpPr>
        <p:spPr>
          <a:xfrm rot="-3152338">
            <a:off x="15430156" y="9952535"/>
            <a:ext cx="268702" cy="262072"/>
          </a:xfrm>
          <a:custGeom>
            <a:avLst/>
            <a:gdLst/>
            <a:ahLst/>
            <a:cxnLst/>
            <a:rect l="l" t="t" r="r" b="b"/>
            <a:pathLst>
              <a:path w="290824" h="290824">
                <a:moveTo>
                  <a:pt x="0" y="0"/>
                </a:moveTo>
                <a:lnTo>
                  <a:pt x="290824" y="0"/>
                </a:lnTo>
                <a:lnTo>
                  <a:pt x="290824" y="290824"/>
                </a:lnTo>
                <a:lnTo>
                  <a:pt x="0" y="2908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5" name="Freeform 11"/>
          <p:cNvSpPr/>
          <p:nvPr/>
        </p:nvSpPr>
        <p:spPr>
          <a:xfrm>
            <a:off x="323631" y="132959"/>
            <a:ext cx="4561041" cy="1143000"/>
          </a:xfrm>
          <a:custGeom>
            <a:avLst/>
            <a:gdLst/>
            <a:ahLst/>
            <a:cxnLst/>
            <a:rect l="l" t="t" r="r" b="b"/>
            <a:pathLst>
              <a:path w="5172936" h="1343249">
                <a:moveTo>
                  <a:pt x="0" y="0"/>
                </a:moveTo>
                <a:lnTo>
                  <a:pt x="5172936" y="0"/>
                </a:lnTo>
                <a:lnTo>
                  <a:pt x="5172936" y="1343249"/>
                </a:lnTo>
                <a:lnTo>
                  <a:pt x="0" y="134324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6" name="Rectangle 155"/>
          <p:cNvSpPr/>
          <p:nvPr/>
        </p:nvSpPr>
        <p:spPr>
          <a:xfrm>
            <a:off x="10608214" y="309913"/>
            <a:ext cx="6749668" cy="6174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480"/>
              </a:lnSpc>
              <a:spcBef>
                <a:spcPct val="0"/>
              </a:spcBef>
            </a:pPr>
            <a:r>
              <a:rPr lang="en-US" sz="2400" b="1" spc="96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การบริหารจัดการหนี้กองทุนพัฒนาบทบาทสตรี </a:t>
            </a:r>
          </a:p>
        </p:txBody>
      </p:sp>
      <p:sp>
        <p:nvSpPr>
          <p:cNvPr id="158" name="Freeform 4"/>
          <p:cNvSpPr/>
          <p:nvPr/>
        </p:nvSpPr>
        <p:spPr>
          <a:xfrm rot="-10800000">
            <a:off x="16723296" y="5994582"/>
            <a:ext cx="3902670" cy="4366592"/>
          </a:xfrm>
          <a:custGeom>
            <a:avLst/>
            <a:gdLst/>
            <a:ahLst/>
            <a:cxnLst/>
            <a:rect l="l" t="t" r="r" b="b"/>
            <a:pathLst>
              <a:path w="4261510" h="4172163">
                <a:moveTo>
                  <a:pt x="0" y="0"/>
                </a:moveTo>
                <a:lnTo>
                  <a:pt x="4261510" y="0"/>
                </a:lnTo>
                <a:lnTo>
                  <a:pt x="4261510" y="4172163"/>
                </a:lnTo>
                <a:lnTo>
                  <a:pt x="0" y="41721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999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4276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5779BF9-E627-0B48-B5C3-DBB293DF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-1"/>
            <a:ext cx="18251424" cy="102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8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F8EAF29-9750-D98E-F4EE-181923265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05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23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11FAD97-1F37-B343-699C-0F7229745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7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F88A066-867C-8C8D-4BEF-1ED10952C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2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A621749-F537-F211-F077-3A5B41C9B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-1"/>
            <a:ext cx="18281904" cy="102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4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91C6FBB-E0BB-1882-0466-35A734267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0"/>
            <a:ext cx="18300192" cy="102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35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60E6DAB-7F21-BB63-28CB-31E67B499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42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474EE0F-1AF7-7218-9FFB-8152FD593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872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427416A-9B61-6934-8B86-74968A564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912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1DF8DED-C853-9F7B-38F3-8635F5EAF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908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E06E7D0-48A4-2E88-E533-AAB67E03A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91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7AE46B6-69D9-AC8C-FC2A-34A985719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28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667291F-AF48-400A-C023-E1B2F5B13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69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AC1A7AE-06AD-36D5-5B82-CD12EDC18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FBDE8474-A7DF-9427-D2BA-52939EE72ABF}"/>
              </a:ext>
            </a:extLst>
          </p:cNvPr>
          <p:cNvCxnSpPr/>
          <p:nvPr/>
        </p:nvCxnSpPr>
        <p:spPr>
          <a:xfrm>
            <a:off x="6248400" y="5905500"/>
            <a:ext cx="0" cy="3581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>
            <a:extLst>
              <a:ext uri="{FF2B5EF4-FFF2-40B4-BE49-F238E27FC236}">
                <a16:creationId xmlns:a16="http://schemas.microsoft.com/office/drawing/2014/main" id="{ED6579BA-F20D-A22C-0B9D-8299D1C024B5}"/>
              </a:ext>
            </a:extLst>
          </p:cNvPr>
          <p:cNvCxnSpPr/>
          <p:nvPr/>
        </p:nvCxnSpPr>
        <p:spPr>
          <a:xfrm>
            <a:off x="12097512" y="5905500"/>
            <a:ext cx="0" cy="3581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A6E47267-667C-5D39-58EA-50BF33025D7A}"/>
              </a:ext>
            </a:extLst>
          </p:cNvPr>
          <p:cNvCxnSpPr>
            <a:cxnSpLocks/>
          </p:cNvCxnSpPr>
          <p:nvPr/>
        </p:nvCxnSpPr>
        <p:spPr>
          <a:xfrm>
            <a:off x="6248400" y="5905500"/>
            <a:ext cx="5867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7A55F153-0FC6-7C0F-7262-21B7D2632CB4}"/>
              </a:ext>
            </a:extLst>
          </p:cNvPr>
          <p:cNvCxnSpPr>
            <a:cxnSpLocks/>
          </p:cNvCxnSpPr>
          <p:nvPr/>
        </p:nvCxnSpPr>
        <p:spPr>
          <a:xfrm>
            <a:off x="6210300" y="9486900"/>
            <a:ext cx="5867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598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8AAF0F7-136F-B727-CE0F-3269CAD91716}"/>
              </a:ext>
            </a:extLst>
          </p:cNvPr>
          <p:cNvSpPr txBox="1">
            <a:spLocks/>
          </p:cNvSpPr>
          <p:nvPr/>
        </p:nvSpPr>
        <p:spPr>
          <a:xfrm>
            <a:off x="700256" y="647700"/>
            <a:ext cx="16460544" cy="7097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th-TH" sz="2400" b="1" spc="4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การตรวจสอบและรับรองความมีอยู่จริงของลูกหนี้กองทุนพัฒนาบทบาทสตรี กรมการพัฒนาชุมชน </a:t>
            </a:r>
          </a:p>
          <a:p>
            <a:pPr>
              <a:spcAft>
                <a:spcPts val="1200"/>
              </a:spcAft>
            </a:pPr>
            <a:r>
              <a:rPr lang="th-TH" sz="2400" b="1" spc="4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(รายจังหวัด) (ณ วันที่ 30 กันยายน 2566)</a:t>
            </a:r>
            <a:endParaRPr lang="en-US" sz="2400" b="1" spc="45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FF8AFB02-0EC5-5246-32AF-89DD9239C4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841439"/>
              </p:ext>
            </p:extLst>
          </p:nvPr>
        </p:nvGraphicFramePr>
        <p:xfrm>
          <a:off x="700256" y="1758876"/>
          <a:ext cx="16887488" cy="8056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4575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2200740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2919228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4042007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  <a:gridCol w="3817451">
                  <a:extLst>
                    <a:ext uri="{9D8B030D-6E8A-4147-A177-3AD203B41FA5}">
                      <a16:colId xmlns:a16="http://schemas.microsoft.com/office/drawing/2014/main" val="415797799"/>
                    </a:ext>
                  </a:extLst>
                </a:gridCol>
                <a:gridCol w="3293487">
                  <a:extLst>
                    <a:ext uri="{9D8B030D-6E8A-4147-A177-3AD203B41FA5}">
                      <a16:colId xmlns:a16="http://schemas.microsoft.com/office/drawing/2014/main" val="1836814328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จำนวนโครงการคงเหลือ 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จำนวนเงินต้นคงเหลือ (บาท)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ดำเนินการสำรวจและรับรอง</a:t>
                      </a:r>
                    </a:p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เสร็จเรียบร้อยแล้ว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19,264,141.16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23,522,963.38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26,427,720.07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37.65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38,964,419.10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31,337,961.52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50.94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31,029,351.57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97.10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พัทลุง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30,190,763.53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39.27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สิงห์บุรี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34,654,299.47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45.17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40,101,804.75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35,453,190.39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95.38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23,475,394.04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25.75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26,487,496.54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32,280,176.19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28.85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35,219,510.95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34.71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35,658,186.90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51.19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479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95B1C6FE-B749-A0A1-D396-23886652B1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72265"/>
              </p:ext>
            </p:extLst>
          </p:nvPr>
        </p:nvGraphicFramePr>
        <p:xfrm>
          <a:off x="486784" y="708184"/>
          <a:ext cx="17314434" cy="9013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8616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750664414"/>
                    </a:ext>
                  </a:extLst>
                </a:gridCol>
                <a:gridCol w="3018418">
                  <a:extLst>
                    <a:ext uri="{9D8B030D-6E8A-4147-A177-3AD203B41FA5}">
                      <a16:colId xmlns:a16="http://schemas.microsoft.com/office/drawing/2014/main" val="61192645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จำนวนโครงการคงเหลือ 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จำนวนเงินต้นคงเหลือ (บาท)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ดำเนินการสำรวจและรับรอง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เสร็จเรียบร้อยแล้ว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จันทบุรี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45,008,586.86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90.35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ปทุมธานี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32,201,014.57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ตาก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35,072,257.05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92.61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812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พิษณุโลก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35,544,904.64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99.54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ตราด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36,748,213.49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นครปฐม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38,030,644.19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70.99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ระนอง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46,046,905.73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78.34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อุทัยธานี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29,851,980.24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73.72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ยะลา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52,479,110.94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27.43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เชียงราย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33,109,323.18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เพชรบูรณ์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27,920,999.87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98.96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ราชบุรี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36,751,404.74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ฉะเชิงเทรา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41,013,018.11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56.82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แพร่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27,235,234.82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73.31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นครนายก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41,632,921.45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20.81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อุตรดิตถ์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29,076,795.95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20.56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5191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กระบี่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50,329,370.54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95.02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01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21E2257-8BB9-C286-1470-2DDFE58D1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67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42AD93C8-F063-EA77-1B62-06828489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929617"/>
              </p:ext>
            </p:extLst>
          </p:nvPr>
        </p:nvGraphicFramePr>
        <p:xfrm>
          <a:off x="486784" y="784384"/>
          <a:ext cx="17314435" cy="900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3505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2447311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4267200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810640378"/>
                    </a:ext>
                  </a:extLst>
                </a:gridCol>
                <a:gridCol w="2637419">
                  <a:extLst>
                    <a:ext uri="{9D8B030D-6E8A-4147-A177-3AD203B41FA5}">
                      <a16:colId xmlns:a16="http://schemas.microsoft.com/office/drawing/2014/main" val="35279228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จำนวนโครงการคงเหลือ 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1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จำนวนเงินต้นคงเหลือ (บาท)</a:t>
                      </a:r>
                      <a:endParaRPr lang="th-TH" sz="21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ดำเนินการสำรวจและรับรอง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เสร็จเรียบร้อยแล้ว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นราธิวาส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59,054,766.33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พิจิตร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42,662,299.07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48.59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สุโขทัย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36,575,829.17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แม่ฮ่องสอน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37,196,961.74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90.28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ปราจีนบุรี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42,223,355.43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21.65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ลพบุรี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48,060,293.26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พังงา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52,661,427.50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56.63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กำแพงเพชร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32,471,711.94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เชียงใหม่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39,771,550.04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สตูล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28,739,335.52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67.87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สระบุรี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57,574,009.70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กาญจนบุรี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33,200,335.18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บึงกาฬ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48,045,271.46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24.11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นนทบุรี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67,443,310.16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68.09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ลำปาง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47,161,497.89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44.98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สมุทรปราการ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69,591,317.75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96.86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5191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นครราชสีมา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45,876,752.55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38.57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909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F8BB322C-685B-E153-20E5-F12226738D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82054"/>
              </p:ext>
            </p:extLst>
          </p:nvPr>
        </p:nvGraphicFramePr>
        <p:xfrm>
          <a:off x="486783" y="639842"/>
          <a:ext cx="17314433" cy="9007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3326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2732291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3463141643"/>
                    </a:ext>
                  </a:extLst>
                </a:gridCol>
                <a:gridCol w="2866016">
                  <a:extLst>
                    <a:ext uri="{9D8B030D-6E8A-4147-A177-3AD203B41FA5}">
                      <a16:colId xmlns:a16="http://schemas.microsoft.com/office/drawing/2014/main" val="1236172658"/>
                    </a:ext>
                  </a:extLst>
                </a:gridCol>
              </a:tblGrid>
              <a:tr h="8438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จำนวนโครงการคงเหลือ 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0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จำนวนเงินต้นคงเหลือ (บาท)</a:t>
                      </a:r>
                      <a:endParaRPr lang="th-TH" sz="20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ดำเนินการสำรวจและรับรอง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เสร็จเรียบร้อยแล้ว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นครสวรรค์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51,215,111.24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29.49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มหาสารคาม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47,697,725.00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สุราษฎร์ธานี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69,140,649.25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63.68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ตรัง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62,195,240.02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อ่างทอง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41,875,773.80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80.95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ขอนแก่น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52,529,770.16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มุกดาหาร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54,865,908.89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688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91.49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ปัตตานี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63,244,094.51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83.16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ยโสธร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796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36,831,925.19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796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นครพนม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827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49,033,352.72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25.88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บุรีรัมย์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897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61,799,110.48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70.46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นครศรีธรรมราช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72,435,423.62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679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75.11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6912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เลย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75,755,257.35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19.01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03813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พระนครศรีอยุธยา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50,078,435.53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41.06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8234329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หนองบัวลำภู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912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53,619,815.36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19.30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597013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อุดรธานี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919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63,788,701.13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21.33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5191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อุบลราชธานี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924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61,173,211.87</a:t>
                      </a: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95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888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76B49FF8-DA88-F72D-5478-2F547BC5A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984774"/>
              </p:ext>
            </p:extLst>
          </p:nvPr>
        </p:nvGraphicFramePr>
        <p:xfrm>
          <a:off x="486783" y="723900"/>
          <a:ext cx="17314434" cy="670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817">
                  <a:extLst>
                    <a:ext uri="{9D8B030D-6E8A-4147-A177-3AD203B41FA5}">
                      <a16:colId xmlns:a16="http://schemas.microsoft.com/office/drawing/2014/main" val="34716385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077385334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4186977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39978329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490183955"/>
                    </a:ext>
                  </a:extLst>
                </a:gridCol>
                <a:gridCol w="2789817">
                  <a:extLst>
                    <a:ext uri="{9D8B030D-6E8A-4147-A177-3AD203B41FA5}">
                      <a16:colId xmlns:a16="http://schemas.microsoft.com/office/drawing/2014/main" val="835877520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จำนวนโครงการคงเหลือ 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จำนวนเงินต้นคงเหลือ (บาท)</a:t>
                      </a:r>
                      <a:endParaRPr lang="th-TH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ดำเนินการสำรวจและรับรอง</a:t>
                      </a:r>
                      <a:b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เสร็จเรียบร้อยแล้ว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</a:t>
                      </a:r>
                    </a:p>
                  </a:txBody>
                  <a:tcPr marL="8820" marR="8820" marT="88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881121"/>
                  </a:ext>
                </a:extLst>
              </a:tr>
              <a:tr h="5022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ชัยภูมิ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39,149,319.27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33.16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023898"/>
                  </a:ext>
                </a:extLst>
              </a:tr>
              <a:tr h="5325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ร้อยเอ็ด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24,789,509.94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59949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หนองคาย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68,573,101.95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14.50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44685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สงขลา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1,008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90,278,795.29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82157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สกลนคร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1,061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87,300,831.32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55.98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44982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กาฬสินธุ์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1,076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56,617,667.37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77.88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581367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ชัยนาท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1,147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56,486,732.69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940396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ศรีสะเกษ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1,195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56,729,544.56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19.33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4494715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อำนาจเจริญ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1,215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41,029,552.16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79.75</a:t>
                      </a: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186164"/>
                  </a:ext>
                </a:extLst>
              </a:tr>
              <a:tr h="4752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สุรินทร์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1,987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61,316,575.49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1,814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91.29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636210"/>
                  </a:ext>
                </a:extLst>
              </a:tr>
              <a:tr h="64962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49,058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3,439,981,226.78</a:t>
                      </a: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32,115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4288" marR="14288" marT="142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65.46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8626" marR="8626" marT="86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30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299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010178A-BA6C-E76F-EEB0-70C7F8FFA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1"/>
            <a:ext cx="18305123" cy="102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221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FBCD0EE-5F2F-F558-AFDD-CFEFD6F6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" y="16764"/>
            <a:ext cx="18261763" cy="102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85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C2991ED-F770-B76E-11E4-D4E716247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5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160F0A5-67DC-8412-9219-A90178FF3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-1"/>
            <a:ext cx="18251424" cy="1026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75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03B990-EF99-B641-E295-33BD71E7F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83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1608A3B-F3B8-01B6-A020-9AEAEDBF9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322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2947201-B6AB-6FDA-43C0-D3E23A2B0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2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C3694C-3C3E-391C-4708-B00FA341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08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434DE64-D865-B8CF-35DF-C28C5C63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54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2AFF2FC-BCAD-6704-FE3B-9A162D94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6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677965D-D3C7-E544-02D9-F71F77C1F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9157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03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AE88A7C-C0C5-DEA8-6499-C3B3D8C3B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75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CA11D67-DF9C-9845-8DCF-2C8EF02EE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9157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24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852</Words>
  <Application>Microsoft Office PowerPoint</Application>
  <PresentationFormat>กำหนดเอง</PresentationFormat>
  <Paragraphs>556</Paragraphs>
  <Slides>50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50</vt:i4>
      </vt:variant>
    </vt:vector>
  </HeadingPairs>
  <TitlesOfParts>
    <vt:vector size="57" baseType="lpstr">
      <vt:lpstr>Arial</vt:lpstr>
      <vt:lpstr>Opun Mai Bold</vt:lpstr>
      <vt:lpstr>Chulabhorn Likit Text Light๙</vt:lpstr>
      <vt:lpstr>Calibri</vt:lpstr>
      <vt:lpstr>Chulabhorn Likit Text</vt:lpstr>
      <vt:lpstr>Chulabhorn Likit Text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Yellow Modern Professional Customer Experience Benchmarking Presentation</dc:title>
  <dc:creator>Administrator</dc:creator>
  <cp:lastModifiedBy>Admin</cp:lastModifiedBy>
  <cp:revision>109</cp:revision>
  <cp:lastPrinted>2024-02-20T04:43:45Z</cp:lastPrinted>
  <dcterms:created xsi:type="dcterms:W3CDTF">2006-08-16T00:00:00Z</dcterms:created>
  <dcterms:modified xsi:type="dcterms:W3CDTF">2024-02-20T05:01:34Z</dcterms:modified>
  <dc:identifier>DAF7hIYGjeE</dc:identifier>
</cp:coreProperties>
</file>