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1854" r:id="rId7"/>
    <p:sldId id="1855" r:id="rId8"/>
    <p:sldId id="1856" r:id="rId9"/>
    <p:sldId id="1857" r:id="rId10"/>
    <p:sldId id="1858" r:id="rId11"/>
    <p:sldId id="1859" r:id="rId12"/>
    <p:sldId id="1860" r:id="rId13"/>
    <p:sldId id="261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183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1861" r:id="rId30"/>
    <p:sldId id="1832" r:id="rId31"/>
    <p:sldId id="1867" r:id="rId32"/>
    <p:sldId id="1833" r:id="rId33"/>
    <p:sldId id="288" r:id="rId34"/>
    <p:sldId id="1841" r:id="rId35"/>
    <p:sldId id="1869" r:id="rId36"/>
    <p:sldId id="1850" r:id="rId37"/>
    <p:sldId id="1851" r:id="rId38"/>
    <p:sldId id="1862" r:id="rId39"/>
    <p:sldId id="1863" r:id="rId40"/>
    <p:sldId id="1864" r:id="rId41"/>
    <p:sldId id="1865" r:id="rId42"/>
    <p:sldId id="1842" r:id="rId43"/>
    <p:sldId id="1853" r:id="rId44"/>
    <p:sldId id="1843" r:id="rId45"/>
    <p:sldId id="1870" r:id="rId46"/>
    <p:sldId id="1839" r:id="rId47"/>
    <p:sldId id="1844" r:id="rId48"/>
    <p:sldId id="1846" r:id="rId49"/>
    <p:sldId id="1845" r:id="rId50"/>
    <p:sldId id="327" r:id="rId51"/>
  </p:sldIdLst>
  <p:sldSz cx="18288000" cy="10287000"/>
  <p:notesSz cx="6889750" cy="10018713"/>
  <p:embeddedFontLst>
    <p:embeddedFont>
      <p:font typeface="Angsana New" panose="02020603050405020304" pitchFamily="18" charset="-34"/>
      <p:regular r:id="rId53"/>
      <p:bold r:id="rId54"/>
      <p:italic r:id="rId55"/>
      <p:boldItalic r:id="rId56"/>
    </p:embeddedFont>
    <p:embeddedFont>
      <p:font typeface="Chulabhorn Likit Text" panose="00000500000000000000" pitchFamily="50" charset="-34"/>
      <p:regular r:id="rId57"/>
      <p:bold r:id="rId58"/>
    </p:embeddedFont>
    <p:embeddedFont>
      <p:font typeface="Chulabhorn Likit Text Light" panose="00000400000000000000" pitchFamily="50" charset="-34"/>
      <p:regular r:id="rId59"/>
    </p:embeddedFont>
    <p:embeddedFont>
      <p:font typeface="Chulabhorn Likit Text Light๙" panose="00000400000000000000" pitchFamily="2" charset="-34"/>
      <p:regular r:id="rId60"/>
    </p:embeddedFont>
    <p:embeddedFont>
      <p:font typeface="Opun Mai Bold" panose="020B0604020202020204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74"/>
    <a:srgbClr val="C3D69B"/>
    <a:srgbClr val="5C5D76"/>
    <a:srgbClr val="00916E"/>
    <a:srgbClr val="D01716"/>
    <a:srgbClr val="008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82" autoAdjust="0"/>
  </p:normalViewPr>
  <p:slideViewPr>
    <p:cSldViewPr>
      <p:cViewPr varScale="1">
        <p:scale>
          <a:sx n="43" d="100"/>
          <a:sy n="43" d="100"/>
        </p:scale>
        <p:origin x="8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96-4468-8D91-C93ACB4F1D3D}"/>
              </c:ext>
            </c:extLst>
          </c:dPt>
          <c:dPt>
            <c:idx val="1"/>
            <c:bubble3D val="0"/>
            <c:spPr>
              <a:solidFill>
                <a:srgbClr val="87BF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96-4468-8D91-C93ACB4F1D3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96-4468-8D91-C93ACB4F1D3D}"/>
              </c:ext>
            </c:extLst>
          </c:dPt>
          <c:dPt>
            <c:idx val="3"/>
            <c:bubble3D val="0"/>
            <c:spPr>
              <a:solidFill>
                <a:srgbClr val="FF21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96-4468-8D91-C93ACB4F1D3D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26.32</c:v>
                </c:pt>
                <c:pt idx="1">
                  <c:v>43.42</c:v>
                </c:pt>
                <c:pt idx="2">
                  <c:v>5.26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96-4468-8D91-C93ACB4F1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0.54635</cdr:x>
      <cdr:y>0.23401</cdr:y>
    </cdr:from>
    <cdr:to>
      <cdr:x>0.90272</cdr:x>
      <cdr:y>0.5052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1825" y="1006119"/>
          <a:ext cx="2499399" cy="1165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>
            <a:spcAft>
              <a:spcPts val="600"/>
            </a:spcAft>
          </a:pPr>
          <a:r>
            <a:rPr lang="th-TH" sz="3600" b="1" dirty="0">
              <a:solidFill>
                <a:schemeClr val="tx1"/>
              </a:solidFill>
              <a:latin typeface="Chulabhorn Likit Text" panose="00000500000000000000" pitchFamily="2" charset="-34"/>
              <a:cs typeface="Chulabhorn Likit Text" panose="00000500000000000000" pitchFamily="2" charset="-34"/>
            </a:rPr>
            <a:t>ระดับ </a:t>
          </a:r>
          <a:r>
            <a:rPr lang="en-US" sz="3600" b="1" dirty="0">
              <a:solidFill>
                <a:schemeClr val="tx1"/>
              </a:solidFill>
              <a:latin typeface="Chulabhorn Likit Text" panose="00000500000000000000" pitchFamily="2" charset="-34"/>
              <a:cs typeface="Chulabhorn Likit Text" panose="00000500000000000000" pitchFamily="2" charset="-34"/>
            </a:rPr>
            <a:t>A</a:t>
          </a:r>
        </a:p>
        <a:p xmlns:a="http://schemas.openxmlformats.org/drawingml/2006/main">
          <a:pPr algn="l">
            <a:spcAft>
              <a:spcPts val="600"/>
            </a:spcAft>
          </a:pPr>
          <a:r>
            <a:rPr lang="th-TH" sz="2800" b="1" dirty="0">
              <a:solidFill>
                <a:schemeClr val="tx1"/>
              </a:solidFill>
              <a:latin typeface="Chulabhorn Likit Text" panose="00000500000000000000" pitchFamily="2" charset="-34"/>
              <a:cs typeface="Chulabhorn Likit Text" panose="00000500000000000000" pitchFamily="2" charset="-34"/>
            </a:rPr>
            <a:t>ร้อยละ </a:t>
          </a:r>
          <a:r>
            <a:rPr lang="en-US" sz="2800" b="1" dirty="0">
              <a:solidFill>
                <a:schemeClr val="tx1"/>
              </a:solidFill>
              <a:latin typeface="Chulabhorn Likit Text" panose="00000500000000000000" pitchFamily="2" charset="-34"/>
              <a:cs typeface="Chulabhorn Likit Text" panose="00000500000000000000" pitchFamily="2" charset="-34"/>
            </a:rPr>
            <a:t>26.32</a:t>
          </a:r>
          <a:endParaRPr lang="en-US" sz="1400" b="1" dirty="0">
            <a:solidFill>
              <a:schemeClr val="tx1"/>
            </a:solidFill>
            <a:latin typeface="Chulabhorn Likit Text" panose="00000500000000000000" pitchFamily="2" charset="-34"/>
            <a:cs typeface="Chulabhorn Likit Text" panose="00000500000000000000" pitchFamily="2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80744" cy="375702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03995" y="0"/>
            <a:ext cx="3980744" cy="375702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7268E1E-0E44-426D-905E-8AD9B19D2182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561975"/>
            <a:ext cx="5000625" cy="2813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8633" y="3562209"/>
            <a:ext cx="7349067" cy="337609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24419"/>
            <a:ext cx="3980744" cy="37396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03995" y="7124419"/>
            <a:ext cx="3980744" cy="37396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AB80-C9EA-4CD6-9173-612E29188583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66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10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9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8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7.svg"/><Relationship Id="rId28" Type="http://schemas.openxmlformats.org/officeDocument/2006/relationships/image" Target="../media/image12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6.png"/><Relationship Id="rId27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5" Type="http://schemas.openxmlformats.org/officeDocument/2006/relationships/image" Target="../media/image42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5" Type="http://schemas.openxmlformats.org/officeDocument/2006/relationships/image" Target="../media/image46.jp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5" Type="http://schemas.openxmlformats.org/officeDocument/2006/relationships/image" Target="../media/image47.jp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5" Type="http://schemas.openxmlformats.org/officeDocument/2006/relationships/image" Target="../media/image48.jp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hyperlink" Target="http://womenfund.in.th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5" Type="http://schemas.openxmlformats.org/officeDocument/2006/relationships/image" Target="../media/image49.jp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5" Type="http://schemas.openxmlformats.org/officeDocument/2006/relationships/image" Target="../media/image50.jp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18" Type="http://schemas.openxmlformats.org/officeDocument/2006/relationships/hyperlink" Target="mailto:women.yut1@outlook..com" TargetMode="External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17" Type="http://schemas.openxmlformats.org/officeDocument/2006/relationships/image" Target="../media/image53.png"/><Relationship Id="rId2" Type="http://schemas.openxmlformats.org/officeDocument/2006/relationships/image" Target="../media/image6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5" Type="http://schemas.openxmlformats.org/officeDocument/2006/relationships/image" Target="../media/image51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sv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sv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55232" y="3044267"/>
            <a:ext cx="11977535" cy="4077079"/>
            <a:chOff x="0" y="-95250"/>
            <a:chExt cx="15190976" cy="5436105"/>
          </a:xfrm>
        </p:grpSpPr>
        <p:sp>
          <p:nvSpPr>
            <p:cNvPr id="3" name="TextBox 3"/>
            <p:cNvSpPr txBox="1"/>
            <p:nvPr/>
          </p:nvSpPr>
          <p:spPr>
            <a:xfrm>
              <a:off x="1898963" y="-95250"/>
              <a:ext cx="10991272" cy="82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200" b="1" spc="61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ประชุมชี้แจง</a:t>
              </a:r>
              <a:r>
                <a:rPr lang="en-US" sz="3200" b="1" spc="6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en-US" sz="3200" b="1" spc="61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เร่งรัด</a:t>
              </a:r>
              <a:r>
                <a:rPr lang="en-US" sz="3200" b="1" spc="6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en-US" sz="3200" b="1" spc="61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กำกับ</a:t>
              </a:r>
              <a:r>
                <a:rPr lang="en-US" sz="3200" b="1" spc="6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en-US" sz="3200" b="1" spc="61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ติดตาม</a:t>
              </a:r>
              <a:r>
                <a:rPr lang="en-US" sz="3200" b="1" spc="6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22122"/>
              <a:ext cx="15190976" cy="1023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3200" b="1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การดำเนินงานกองทุนพัฒนาบทบาทสตรี</a:t>
              </a:r>
              <a:endPara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2677055" y="2398927"/>
              <a:ext cx="9435084" cy="0"/>
            </a:xfrm>
            <a:prstGeom prst="line">
              <a:avLst/>
            </a:prstGeom>
            <a:ln w="88900" cap="flat">
              <a:solidFill>
                <a:srgbClr val="F4C01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2099852" y="3039583"/>
              <a:ext cx="10589492" cy="625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3200" b="1" spc="54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ผ่านระบบวีดิทัศน์ทางไกล (Video Conference)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09564" y="3860108"/>
              <a:ext cx="11080671" cy="14807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94"/>
                </a:lnSpc>
              </a:pPr>
              <a:r>
                <a:rPr lang="en-US" sz="3200" b="1" spc="54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ครั้งที่</a:t>
              </a:r>
              <a:r>
                <a:rPr lang="en-US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th-TH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4</a:t>
              </a:r>
              <a:r>
                <a:rPr lang="en-US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/2567 </a:t>
              </a:r>
              <a:r>
                <a:rPr lang="en-US" sz="3200" b="1" spc="54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วัน</a:t>
              </a:r>
              <a:r>
                <a:rPr lang="th-TH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อังคาร</a:t>
              </a:r>
              <a:r>
                <a:rPr lang="en-US" sz="3200" b="1" spc="54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ที่</a:t>
              </a:r>
              <a:r>
                <a:rPr lang="en-US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th-TH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21</a:t>
              </a:r>
              <a:r>
                <a:rPr lang="en-US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th-TH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พฤษภาคม</a:t>
              </a:r>
              <a:r>
                <a:rPr lang="en-US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2567</a:t>
              </a:r>
            </a:p>
            <a:p>
              <a:pPr algn="ctr">
                <a:lnSpc>
                  <a:spcPts val="4394"/>
                </a:lnSpc>
              </a:pPr>
              <a:r>
                <a:rPr lang="en-US" sz="3200" b="1" spc="54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เวลา</a:t>
              </a:r>
              <a:r>
                <a:rPr lang="en-US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th-TH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09</a:t>
              </a:r>
              <a:r>
                <a:rPr lang="en-US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.30 - 1</a:t>
              </a:r>
              <a:r>
                <a:rPr lang="th-TH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2</a:t>
              </a:r>
              <a:r>
                <a:rPr lang="en-US" sz="3200" b="1" spc="54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.00 น.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9" name="Freeform 9"/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839" r="-27501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873" r="-5873"/>
              </a:stretch>
            </a:blipFill>
          </p:spPr>
        </p: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A09A758F-36B4-DA68-DE78-F2CE1F0EB975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FBB5D708-4489-D552-F305-EDB895A7E58C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C3B3F9D5-FBD8-FF20-7C90-D82117C2328E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9">
                <a:alphaModFix amt="37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A66C9028-3E4C-C469-9502-4F64A8DEC4DE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999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C867CA1-E862-C7A5-834C-6DAF634443EC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47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1BE3F4C-5087-9C3C-81AF-1F58D88F36E9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C49B6F3-E1AA-F385-AE25-3F2E19817425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8350FE47-5E2A-10BE-A4D9-23DD0BD87B75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6378AEC-DF46-C4EB-0439-D2D09F1D3F56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6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2198364B-67A8-B2FE-8352-8FD24017E1E1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A3A18147-7D6B-EB71-471E-BA752E69AD24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6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E1552815-32E5-737A-B2C3-EC284C8EA237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6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5223490A-1C29-DE38-7C11-0E0B7F2CC89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6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77023A25-895E-EC01-04E2-8198B41C07CD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FAA1ADD9-9831-4287-0B0A-56CDCAEDF409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C2966B2-3263-AED6-5E85-E1CEC4151809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6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A93EFE2F-15D3-6942-1D84-80C9BC8BC424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6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77349F0-7BD5-F874-5487-8EDCDADB6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39141"/>
              </p:ext>
            </p:extLst>
          </p:nvPr>
        </p:nvGraphicFramePr>
        <p:xfrm>
          <a:off x="292736" y="952500"/>
          <a:ext cx="17702528" cy="8728075"/>
        </p:xfrm>
        <a:graphic>
          <a:graphicData uri="http://schemas.openxmlformats.org/drawingml/2006/table">
            <a:tbl>
              <a:tblPr/>
              <a:tblGrid>
                <a:gridCol w="622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1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8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5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7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2333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82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งบบริหาร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(บาท)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เงินอุดหนุน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(บาท)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เงินทุนหมุนเวียน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อ่างทอง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15,831,705.00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667,994.80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12,688,630.00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13,856,624.80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87.52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เพชรบุรี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13,091,580.00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905,786.66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586,831.00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9,947,090.00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11,439,707.66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87.38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ระยอง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15,244,340.00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931,785.50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11,568,000.00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13,299,785.50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87.24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ร้อยเอ็ด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18,808,340.00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1,994,963.12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1,700,000.00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12,710,400.00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16,405,363.12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87.22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มหาสารคาม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20,366,615.00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1,623,311.25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1,200,000.00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14,804,000.00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17,627,311.25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86.55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สงขลา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16,807,740.00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1,491,796.24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1,300,000.00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11,461,300.00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14,253,096.24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84.80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ตรัง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15,542,690.00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1,280,554.09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11,019,240.00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13,099,794.09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84.28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น่าน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16,785,605.00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1,279,509.20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12,125,000.00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14,004,509.20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83.43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อุตรดิตถ์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14,157,255.00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1,008,715.30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10,198,083.00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11,806,798.30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83.40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นครปฐม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13,325,465.00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914,191.00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9,305,500.00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11,019,691.00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82.70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เพชรบูรณ์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19,001,465.00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1,372,335.00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1,100,000.00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13,195,385.00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15,667,720.00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82.46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สระบุรี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16,936,215.00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1,396,300.50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11,617,600.00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13,913,900.50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82.15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ระนอง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8,415,255.00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525,132.00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80,100.00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6,221,201.00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6,826,433.00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81.12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ตราด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11,766,705.00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675,091.97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8,290,000.00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9,465,091.97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80.44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นราธิวาส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16,793,215.00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1,314,033.97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11,377,050.00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13,491,083.97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13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77349F0-7BD5-F874-5487-8EDCDADB6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56023"/>
              </p:ext>
            </p:extLst>
          </p:nvPr>
        </p:nvGraphicFramePr>
        <p:xfrm>
          <a:off x="292736" y="1074964"/>
          <a:ext cx="17702528" cy="8728075"/>
        </p:xfrm>
        <a:graphic>
          <a:graphicData uri="http://schemas.openxmlformats.org/drawingml/2006/table">
            <a:tbl>
              <a:tblPr/>
              <a:tblGrid>
                <a:gridCol w="622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1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8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5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7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2333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 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82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งบบริหาร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เงินอุดหนุน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เงินทุนหมุนเวียน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 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พะเยา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14,108,655.00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917,494.51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9,775,070.00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11,292,564.51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พระนครศรีอยุธยา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17,600,640.00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1,824,407.07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1,100,000.00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11,090,500.00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14,014,907.07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79.63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ลำปาง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16,971,615.00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1,347,858.45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11,113,474.00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13,361,332.45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78.73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นครสวรรค์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18,566,565.00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1,618,351.58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1,200,000.00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11,639,900.00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14,458,251.58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77.87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เลย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14,053,190.00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1,218,522.80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8,444,150.00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10,562,672.80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75.16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สมุทรปราการ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11,221,790.00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641,080.14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945,733.00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6,737,950.00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8,324,763.14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74.18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ลพบุรี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17,953,865.00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1,024,203.61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11,193,920.00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13,218,123.61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73.62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ชลบุรี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16,963,065.00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1,105,011.19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949,731.00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10,173,788.00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12,228,530.19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72.09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อุดรธานี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15,276,540.00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1,909,949.00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1,126,925.00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7,620,412.00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10,657,286.00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69.76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หนองบัวลำภู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12,835,030.00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754,863.00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7,500,282.00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8,855,145.00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68.99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ยโสธร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16,202,455.00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1,137,464.27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9,335,870.00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11,073,334.27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68.34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ยะลา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9,983,280.00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808,714.39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5,310,000.00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6,618,714.39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66.30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ปัตตานี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15,818,140.00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1,258,903.67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8,228,076.00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10,286,979.67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65.03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อุบลราชธานี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26,263,715.00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2,683,204.51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1,318,648.00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12,767,638.00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16,769,490.51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63.85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กระบี่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10,841,680.00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810,281.00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5,626,300.00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6,836,581.00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63.06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00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77349F0-7BD5-F874-5487-8EDCDADB6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93183"/>
              </p:ext>
            </p:extLst>
          </p:nvPr>
        </p:nvGraphicFramePr>
        <p:xfrm>
          <a:off x="285892" y="1140279"/>
          <a:ext cx="17702528" cy="8728075"/>
        </p:xfrm>
        <a:graphic>
          <a:graphicData uri="http://schemas.openxmlformats.org/drawingml/2006/table">
            <a:tbl>
              <a:tblPr/>
              <a:tblGrid>
                <a:gridCol w="622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1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8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5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7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2333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 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82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งบบริหาร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เงินอุดหนุน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เงินทุนหมุนเวียน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 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จันทบุรี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12,262,930.00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981,606.95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6,083,554.00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7,665,160.95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62.51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ปราจีนบุรี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11,973,705.00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792,337.88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5,744,000.00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7,136,337.88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59.60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พังงา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8,777,180.00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928,582.00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3,784,200.00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5,112,782.00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58.25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ภูเก็ต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6,193,005.00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407,917.00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2,784,427.00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3,592,344.00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58.01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นครนายก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11,466,380.00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569,858.51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353,600.00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5,470,000.00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6,393,458.51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55.76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เชียงใหม่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26,083,515.00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2,200,916.66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10,825,000.00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14,525,916.66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55.69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พัทลุง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12,362,205.00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965,807.96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4,905,820.00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6,471,627.96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52.35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สตูล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8,733,605.00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736,923.00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3,197,000.00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4,433,923.00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สมุทรสงคราม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9,338,305.00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437,922.64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467,375.00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3,757,800.00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4,663,097.64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49.94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มุกดาหาร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9,785,905.00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932,222.44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3,346,000.00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4,778,222.44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48.83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กำแพงเพชร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15,712,265.00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1,141,170.00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5,106,500.00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7,147,670.00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45.49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ปทุมธานี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9,439,665.00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663,804.82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846,625.00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2,506,386.00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4,016,815.82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42.55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ฉะเชิงเทรา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12,766,665.00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939,701.68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577,320.00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3,039,400.00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4,556,421.68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35.69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สุราษฎร์ธานี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15,059,665.00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1,574,712.59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969,515.00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2,651,190.00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5,195,417.59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34.50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สิงห์บุรี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11,654,830.00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615,551.63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486,683.00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2,389,800.00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3,492,034.63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29.96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2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77349F0-7BD5-F874-5487-8EDCDADB6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71427"/>
              </p:ext>
            </p:extLst>
          </p:nvPr>
        </p:nvGraphicFramePr>
        <p:xfrm>
          <a:off x="285892" y="1140279"/>
          <a:ext cx="17702528" cy="2527803"/>
        </p:xfrm>
        <a:graphic>
          <a:graphicData uri="http://schemas.openxmlformats.org/drawingml/2006/table">
            <a:tbl>
              <a:tblPr/>
              <a:tblGrid>
                <a:gridCol w="622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1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8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5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7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2333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82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งบบริหาร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(บาท)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เงินอุดหนุน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(บาท)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เงินทุนหมุนเวียน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นนทบุรี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10,308,590.00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576,507.55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443,170.00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1,591,945.00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2,611,622.55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25.33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44">
                <a:tc gridSpan="2"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 76 จังหวัด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 1" panose="020B0604020202020204" charset="-34"/>
                        <a:cs typeface="Chulabhorn Likit Text 1" panose="020B060402020202020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1,205,662,200.00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90,236,634.22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63,480,409.00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818,897,849.00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972,614,892.22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41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9372600" y="7461750"/>
            <a:ext cx="0" cy="729750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5181600" y="7537950"/>
            <a:ext cx="0" cy="729750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3200400" y="5099550"/>
            <a:ext cx="0" cy="729750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990600" y="1264351"/>
            <a:ext cx="17144101" cy="8260962"/>
            <a:chOff x="-112611" y="0"/>
            <a:chExt cx="22858802" cy="11014616"/>
          </a:xfrm>
        </p:grpSpPr>
        <p:sp>
          <p:nvSpPr>
            <p:cNvPr id="6" name="AutoShape 6"/>
            <p:cNvSpPr/>
            <p:nvPr/>
          </p:nvSpPr>
          <p:spPr>
            <a:xfrm>
              <a:off x="7926670" y="1986500"/>
              <a:ext cx="11828" cy="1660633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8152646" y="7755774"/>
              <a:ext cx="0" cy="623053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V="1">
              <a:off x="5423075" y="8363473"/>
              <a:ext cx="5555108" cy="15355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V="1">
              <a:off x="4417376" y="3583633"/>
              <a:ext cx="8196206" cy="31750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16899647" y="3621980"/>
              <a:ext cx="623053" cy="0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2822149" y="5168772"/>
              <a:ext cx="11746208" cy="0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17490950" y="2224947"/>
              <a:ext cx="623053" cy="0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17522700" y="5326083"/>
              <a:ext cx="623053" cy="0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17522700" y="2224947"/>
              <a:ext cx="0" cy="3132886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 flipV="1">
              <a:off x="14533720" y="5158393"/>
              <a:ext cx="0" cy="1225395"/>
            </a:xfrm>
            <a:prstGeom prst="line">
              <a:avLst/>
            </a:prstGeom>
            <a:ln w="50800" cap="flat">
              <a:solidFill>
                <a:srgbClr val="00206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Freeform 16"/>
            <p:cNvSpPr/>
            <p:nvPr/>
          </p:nvSpPr>
          <p:spPr>
            <a:xfrm>
              <a:off x="5342856" y="0"/>
              <a:ext cx="5928804" cy="3192851"/>
            </a:xfrm>
            <a:custGeom>
              <a:avLst/>
              <a:gdLst/>
              <a:ahLst/>
              <a:cxnLst/>
              <a:rect l="l" t="t" r="r" b="b"/>
              <a:pathLst>
                <a:path w="5928804" h="3192851">
                  <a:moveTo>
                    <a:pt x="0" y="0"/>
                  </a:moveTo>
                  <a:lnTo>
                    <a:pt x="5928804" y="0"/>
                  </a:lnTo>
                  <a:lnTo>
                    <a:pt x="5928804" y="3192851"/>
                  </a:lnTo>
                  <a:lnTo>
                    <a:pt x="0" y="3192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5616315" y="532341"/>
              <a:ext cx="5263625" cy="1170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3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ยอดลูกหนี้คงเหลือ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ts val="3453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(ณ </a:t>
              </a: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วันที่</a:t>
              </a:r>
              <a:r>
                <a:rPr lang="en-US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1 </a:t>
              </a: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ต.ค</a:t>
              </a:r>
              <a:r>
                <a:rPr lang="en-US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. 66)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449641" y="1718760"/>
              <a:ext cx="5733903" cy="610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8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3,443,210,008.14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US" sz="2000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301585" y="1718760"/>
              <a:ext cx="4658341" cy="2948183"/>
            </a:xfrm>
            <a:custGeom>
              <a:avLst/>
              <a:gdLst/>
              <a:ahLst/>
              <a:cxnLst/>
              <a:rect l="l" t="t" r="r" b="b"/>
              <a:pathLst>
                <a:path w="4658341" h="2948182">
                  <a:moveTo>
                    <a:pt x="0" y="0"/>
                  </a:moveTo>
                  <a:lnTo>
                    <a:pt x="4658342" y="0"/>
                  </a:lnTo>
                  <a:lnTo>
                    <a:pt x="4658342" y="2948182"/>
                  </a:lnTo>
                  <a:lnTo>
                    <a:pt x="0" y="2948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2685890" y="2115383"/>
              <a:ext cx="4081160" cy="1071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ยอดลูกหนี้คงเหลือ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ts val="3139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(ณ </a:t>
              </a: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วันที่</a:t>
              </a:r>
              <a:r>
                <a:rPr lang="en-US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th-TH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20</a:t>
              </a:r>
              <a:r>
                <a:rPr lang="en-US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th-TH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พ.ค.</a:t>
              </a:r>
              <a:r>
                <a:rPr lang="en-US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67)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541594" y="3270919"/>
              <a:ext cx="4369752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2,834,542,557.14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US" sz="2000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685890" y="3861984"/>
              <a:ext cx="4081160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ร้อยละ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82.32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)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8087850" y="831343"/>
              <a:ext cx="4658341" cy="2640880"/>
            </a:xfrm>
            <a:custGeom>
              <a:avLst/>
              <a:gdLst/>
              <a:ahLst/>
              <a:cxnLst/>
              <a:rect l="l" t="t" r="r" b="b"/>
              <a:pathLst>
                <a:path w="4658341" h="2640880">
                  <a:moveTo>
                    <a:pt x="0" y="0"/>
                  </a:moveTo>
                  <a:lnTo>
                    <a:pt x="4658342" y="0"/>
                  </a:lnTo>
                  <a:lnTo>
                    <a:pt x="4658342" y="2640880"/>
                  </a:lnTo>
                  <a:lnTo>
                    <a:pt x="0" y="2640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8413754" y="1082917"/>
              <a:ext cx="4081160" cy="1030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ยอดลูกหนี้คงเหลือ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กองทุนเดิม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413754" y="2246655"/>
              <a:ext cx="4081160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701,581,281.66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US" sz="2000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8413754" y="2754655"/>
              <a:ext cx="4081160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ร้อยละ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20.38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)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18087850" y="3871514"/>
              <a:ext cx="4658341" cy="2648728"/>
            </a:xfrm>
            <a:custGeom>
              <a:avLst/>
              <a:gdLst/>
              <a:ahLst/>
              <a:cxnLst/>
              <a:rect l="l" t="t" r="r" b="b"/>
              <a:pathLst>
                <a:path w="4658341" h="2648728">
                  <a:moveTo>
                    <a:pt x="0" y="0"/>
                  </a:moveTo>
                  <a:lnTo>
                    <a:pt x="4658342" y="0"/>
                  </a:lnTo>
                  <a:lnTo>
                    <a:pt x="4658342" y="2648728"/>
                  </a:lnTo>
                  <a:lnTo>
                    <a:pt x="0" y="2648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8376442" y="4120715"/>
              <a:ext cx="4081160" cy="1030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ยอดลูกหนี้คงเหลือ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กองทุนใหม่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8358414" y="5226808"/>
              <a:ext cx="4081160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2,132,961,275.48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8344538" y="5723665"/>
              <a:ext cx="4081160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ร้อยละ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61.95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)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502480" y="5304319"/>
              <a:ext cx="4658341" cy="2545189"/>
            </a:xfrm>
            <a:custGeom>
              <a:avLst/>
              <a:gdLst/>
              <a:ahLst/>
              <a:cxnLst/>
              <a:rect l="l" t="t" r="r" b="b"/>
              <a:pathLst>
                <a:path w="4658341" h="2545189">
                  <a:moveTo>
                    <a:pt x="0" y="0"/>
                  </a:moveTo>
                  <a:lnTo>
                    <a:pt x="4658341" y="0"/>
                  </a:lnTo>
                  <a:lnTo>
                    <a:pt x="4658341" y="2545189"/>
                  </a:lnTo>
                  <a:lnTo>
                    <a:pt x="0" y="2545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764549" y="5828268"/>
              <a:ext cx="4065063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หนี้ยังไม่ถึงกำหนดชำระ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38173" y="6514444"/>
              <a:ext cx="4414501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1,776,651,842.52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16585" y="6966252"/>
              <a:ext cx="3813048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ร้อยละ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51.60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) 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6115612" y="5312759"/>
              <a:ext cx="4658341" cy="2545189"/>
            </a:xfrm>
            <a:custGeom>
              <a:avLst/>
              <a:gdLst/>
              <a:ahLst/>
              <a:cxnLst/>
              <a:rect l="l" t="t" r="r" b="b"/>
              <a:pathLst>
                <a:path w="4658341" h="2545189">
                  <a:moveTo>
                    <a:pt x="0" y="0"/>
                  </a:moveTo>
                  <a:lnTo>
                    <a:pt x="4658341" y="0"/>
                  </a:lnTo>
                  <a:lnTo>
                    <a:pt x="4658341" y="2545189"/>
                  </a:lnTo>
                  <a:lnTo>
                    <a:pt x="0" y="2545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6381760" y="5749140"/>
              <a:ext cx="4065063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หนี้เกินกำหนดชำระ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6197353" y="6520244"/>
              <a:ext cx="425477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593,265,372.03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US" sz="2000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504743" y="6970444"/>
              <a:ext cx="3813048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ร้อยละ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17.23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) 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11917059" y="5342448"/>
              <a:ext cx="4658341" cy="2545189"/>
            </a:xfrm>
            <a:custGeom>
              <a:avLst/>
              <a:gdLst/>
              <a:ahLst/>
              <a:cxnLst/>
              <a:rect l="l" t="t" r="r" b="b"/>
              <a:pathLst>
                <a:path w="4658341" h="2545189">
                  <a:moveTo>
                    <a:pt x="0" y="0"/>
                  </a:moveTo>
                  <a:lnTo>
                    <a:pt x="4658341" y="0"/>
                  </a:lnTo>
                  <a:lnTo>
                    <a:pt x="4658341" y="2545190"/>
                  </a:lnTo>
                  <a:lnTo>
                    <a:pt x="0" y="2545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12189274" y="5742453"/>
              <a:ext cx="4065063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หนี้ดำเนินคดี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2038979" y="6547468"/>
              <a:ext cx="4414501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464,625,342.59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US" sz="2000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2301585" y="6970928"/>
              <a:ext cx="3813048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ร้อยละ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13.49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) 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9028620" y="8449188"/>
              <a:ext cx="4902155" cy="2545189"/>
            </a:xfrm>
            <a:custGeom>
              <a:avLst/>
              <a:gdLst/>
              <a:ahLst/>
              <a:cxnLst/>
              <a:rect l="l" t="t" r="r" b="b"/>
              <a:pathLst>
                <a:path w="4902155" h="2545189">
                  <a:moveTo>
                    <a:pt x="0" y="0"/>
                  </a:moveTo>
                  <a:lnTo>
                    <a:pt x="4902155" y="0"/>
                  </a:lnTo>
                  <a:lnTo>
                    <a:pt x="4902155" y="2545190"/>
                  </a:lnTo>
                  <a:lnTo>
                    <a:pt x="0" y="2545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9447165" y="8916299"/>
              <a:ext cx="4065063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หนี้กองทุนใหม่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9215016" y="9628755"/>
              <a:ext cx="4658315" cy="45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0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429,730,168.10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US" sz="2000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5251359" y="10135515"/>
              <a:ext cx="12367259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ร้อยละ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12.48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) 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-112611" y="1902793"/>
              <a:ext cx="4658341" cy="2742031"/>
            </a:xfrm>
            <a:custGeom>
              <a:avLst/>
              <a:gdLst/>
              <a:ahLst/>
              <a:cxnLst/>
              <a:rect l="l" t="t" r="r" b="b"/>
              <a:pathLst>
                <a:path w="4658341" h="2742031">
                  <a:moveTo>
                    <a:pt x="0" y="0"/>
                  </a:moveTo>
                  <a:lnTo>
                    <a:pt x="4658341" y="0"/>
                  </a:lnTo>
                  <a:lnTo>
                    <a:pt x="4658341" y="2742030"/>
                  </a:lnTo>
                  <a:lnTo>
                    <a:pt x="0" y="2742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334215" y="2244611"/>
              <a:ext cx="3878341" cy="1030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เงินรับชำระคืน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ในปีบัญชี</a:t>
              </a:r>
              <a:r>
                <a:rPr lang="en-US" sz="2000" b="1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2567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21140" y="3869245"/>
              <a:ext cx="4358268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ร้อยละ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17.68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00497" y="3328224"/>
              <a:ext cx="4358268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608,667,451.00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US" sz="2000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51" name="Freeform 51"/>
            <p:cNvSpPr/>
            <p:nvPr/>
          </p:nvSpPr>
          <p:spPr>
            <a:xfrm>
              <a:off x="2831651" y="8469427"/>
              <a:ext cx="4902155" cy="2545189"/>
            </a:xfrm>
            <a:custGeom>
              <a:avLst/>
              <a:gdLst/>
              <a:ahLst/>
              <a:cxnLst/>
              <a:rect l="l" t="t" r="r" b="b"/>
              <a:pathLst>
                <a:path w="4902155" h="2545189">
                  <a:moveTo>
                    <a:pt x="0" y="0"/>
                  </a:moveTo>
                  <a:lnTo>
                    <a:pt x="4902154" y="0"/>
                  </a:lnTo>
                  <a:lnTo>
                    <a:pt x="4902154" y="2545189"/>
                  </a:lnTo>
                  <a:lnTo>
                    <a:pt x="0" y="2545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3250196" y="8839859"/>
              <a:ext cx="4065063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หนี้กองทุนเดิม</a:t>
              </a:r>
              <a:endParaRPr lang="en-US" sz="20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2968852" y="9606775"/>
              <a:ext cx="4658315" cy="45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0"/>
                </a:lnSpc>
              </a:pPr>
              <a:r>
                <a:rPr lang="en-GB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163,535,203.93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บาท</a:t>
              </a:r>
              <a:endParaRPr lang="en-US" sz="2000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3893099" y="10121655"/>
              <a:ext cx="2680868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8"/>
                </a:lnSpc>
              </a:pP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(</a:t>
              </a:r>
              <a:r>
                <a:rPr lang="en-US" sz="2000" dirty="0" err="1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ร้อยละ</a:t>
              </a:r>
              <a:r>
                <a:rPr lang="th-TH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4.75</a:t>
              </a:r>
              <a:r>
                <a:rPr lang="en-US" sz="2000" dirty="0">
                  <a:solidFill>
                    <a:srgbClr val="00000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) 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1289" y="73028"/>
            <a:ext cx="8750032" cy="1210674"/>
            <a:chOff x="0" y="0"/>
            <a:chExt cx="11666709" cy="1614232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11666709" cy="1614232"/>
              <a:chOff x="0" y="0"/>
              <a:chExt cx="2304535" cy="31886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304535" cy="318861"/>
              </a:xfrm>
              <a:custGeom>
                <a:avLst/>
                <a:gdLst/>
                <a:ahLst/>
                <a:cxnLst/>
                <a:rect l="l" t="t" r="r" b="b"/>
                <a:pathLst>
                  <a:path w="2304535" h="318861">
                    <a:moveTo>
                      <a:pt x="7078" y="0"/>
                    </a:moveTo>
                    <a:lnTo>
                      <a:pt x="2297457" y="0"/>
                    </a:lnTo>
                    <a:cubicBezTo>
                      <a:pt x="2299334" y="0"/>
                      <a:pt x="2301135" y="746"/>
                      <a:pt x="2302462" y="2073"/>
                    </a:cubicBezTo>
                    <a:cubicBezTo>
                      <a:pt x="2303789" y="3401"/>
                      <a:pt x="2304535" y="5201"/>
                      <a:pt x="2304535" y="7078"/>
                    </a:cubicBezTo>
                    <a:lnTo>
                      <a:pt x="2304535" y="311782"/>
                    </a:lnTo>
                    <a:cubicBezTo>
                      <a:pt x="2304535" y="313660"/>
                      <a:pt x="2303789" y="315460"/>
                      <a:pt x="2302462" y="316787"/>
                    </a:cubicBezTo>
                    <a:cubicBezTo>
                      <a:pt x="2301135" y="318115"/>
                      <a:pt x="2299334" y="318861"/>
                      <a:pt x="2297457" y="318861"/>
                    </a:cubicBezTo>
                    <a:lnTo>
                      <a:pt x="7078" y="318861"/>
                    </a:lnTo>
                    <a:cubicBezTo>
                      <a:pt x="5201" y="318861"/>
                      <a:pt x="3401" y="318115"/>
                      <a:pt x="2073" y="316787"/>
                    </a:cubicBezTo>
                    <a:cubicBezTo>
                      <a:pt x="746" y="315460"/>
                      <a:pt x="0" y="313660"/>
                      <a:pt x="0" y="311782"/>
                    </a:cubicBezTo>
                    <a:lnTo>
                      <a:pt x="0" y="7078"/>
                    </a:lnTo>
                    <a:cubicBezTo>
                      <a:pt x="0" y="5201"/>
                      <a:pt x="746" y="3401"/>
                      <a:pt x="2073" y="2073"/>
                    </a:cubicBezTo>
                    <a:cubicBezTo>
                      <a:pt x="3401" y="746"/>
                      <a:pt x="5201" y="0"/>
                      <a:pt x="7078" y="0"/>
                    </a:cubicBezTo>
                    <a:close/>
                  </a:path>
                </a:pathLst>
              </a:custGeom>
              <a:solidFill>
                <a:srgbClr val="FCF6BD"/>
              </a:solidFill>
              <a:ln w="19050" cap="sq">
                <a:solidFill>
                  <a:srgbClr val="F4C01E"/>
                </a:solidFill>
                <a:prstDash val="dash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19050"/>
                <a:ext cx="2304535" cy="3379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endParaRPr sz="1100"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endParaRPr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213363" y="408671"/>
              <a:ext cx="11368120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39"/>
                </a:lnSpc>
              </a:pPr>
              <a:r>
                <a:rPr lang="en-US" sz="20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3.2 </a:t>
              </a:r>
              <a:r>
                <a:rPr lang="en-US" sz="2000" b="1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การบริหารจัดการหนี้กองทุนพัฒนาบทบาทสตรี</a:t>
              </a:r>
              <a:r>
                <a:rPr lang="en-US" sz="20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ประจำปีงบประมาณ</a:t>
              </a:r>
              <a:r>
                <a:rPr lang="en-US" sz="20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พ.ศ</a:t>
              </a:r>
              <a:r>
                <a:rPr lang="en-US" sz="2000" b="1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. 2567 </a:t>
              </a: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2770815" y="9087219"/>
            <a:ext cx="4215569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000" dirty="0" err="1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2000" dirty="0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2000" dirty="0" err="1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2000" dirty="0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dirty="0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2000" dirty="0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000" dirty="0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2000" dirty="0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  <p:grpSp>
        <p:nvGrpSpPr>
          <p:cNvPr id="72" name="กลุ่ม 71">
            <a:extLst>
              <a:ext uri="{FF2B5EF4-FFF2-40B4-BE49-F238E27FC236}">
                <a16:creationId xmlns:a16="http://schemas.microsoft.com/office/drawing/2014/main" id="{FAB043A0-1BC4-3F82-64DC-060BB355AD77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73" name="Freeform 2">
              <a:extLst>
                <a:ext uri="{FF2B5EF4-FFF2-40B4-BE49-F238E27FC236}">
                  <a16:creationId xmlns:a16="http://schemas.microsoft.com/office/drawing/2014/main" id="{2C902B8F-4C79-D975-6B8F-A4E0CAFEE1F9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C430635B-66C2-B191-C53D-55D9A1CF7438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24">
                <a:alphaModFix amt="37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4">
              <a:extLst>
                <a:ext uri="{FF2B5EF4-FFF2-40B4-BE49-F238E27FC236}">
                  <a16:creationId xmlns:a16="http://schemas.microsoft.com/office/drawing/2014/main" id="{BFE6F16B-22D6-F9D1-3536-63DCB0A94947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31999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30A5992-4995-76BE-78C9-ABAE2D41AB33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7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83486C4B-92BF-4E2F-B648-BC90F1E5C83D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55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30153F0E-C4F6-DF54-C74C-490CA6D5ED6A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B17DBE44-BA5A-ADE6-90EF-4439434100C3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68E0B6A9-994D-646A-2728-881DB7DBFDAE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56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TextBox 10">
              <a:extLst>
                <a:ext uri="{FF2B5EF4-FFF2-40B4-BE49-F238E27FC236}">
                  <a16:creationId xmlns:a16="http://schemas.microsoft.com/office/drawing/2014/main" id="{098D41B4-3E1C-4330-A91D-0EEFDA724664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DA2B39C1-0BA8-FF1B-C10C-D3A04D9EC6D2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56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FE404EA0-A78E-80D8-3A8F-1F232919FED9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56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1448FB18-6615-C1A7-3B32-248F591EE0B3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65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565EC830-93A7-2DD7-6FD6-2EAE2EAF179A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C7DAC666-887A-6DAA-D760-61467B665FE0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CD58268D-5B43-EDCF-840D-5BD194212AC0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56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45AA6F96-C4A2-E26B-9710-47A1B9BB655D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56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8" name="AutoShape 2">
            <a:extLst>
              <a:ext uri="{FF2B5EF4-FFF2-40B4-BE49-F238E27FC236}">
                <a16:creationId xmlns:a16="http://schemas.microsoft.com/office/drawing/2014/main" id="{19D5612B-3688-4D90-FC1E-3591F27C500D}"/>
              </a:ext>
            </a:extLst>
          </p:cNvPr>
          <p:cNvSpPr/>
          <p:nvPr/>
        </p:nvSpPr>
        <p:spPr>
          <a:xfrm flipH="1" flipV="1">
            <a:off x="11353801" y="4740711"/>
            <a:ext cx="1" cy="478989"/>
          </a:xfrm>
          <a:prstGeom prst="line">
            <a:avLst/>
          </a:prstGeom>
          <a:ln w="5715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2017" y="3390423"/>
            <a:ext cx="13443966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สรุปผลการบริหารจัดการหนี้เกินกำหนดชำระ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(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เปรียบเทียบผลระหว่างเดือน</a:t>
            </a:r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กับ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เดือน</a:t>
            </a:r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เมษายน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2567)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1F9265A8-4F76-3B94-E158-91236E7CF096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0ACC1176-D4EF-00EA-6B23-2219C00FBBA6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42AF3381-0EA1-2FB5-8A86-F9B7ACC7BD37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6E9C787-3440-A01D-75D1-B644FC8E29CA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2F85ACB-407A-8EC5-433B-E6812B22EAB6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35C8A00-4ED7-AD19-89CC-0F86D4C7F1B9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B244A8E-FE3F-6193-9536-F407A420B4AF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0C1182BA-486A-26B8-BBA8-B187862BEE70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E40BF7E-1FBE-C1BE-9057-4DF3953C8956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4C7FE4C8-8542-FD93-6400-808B4A287F2E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D4E615A-7D73-7A2A-1CD1-0F7777930539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E04279DC-B628-52C7-5929-FB097102CD9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800315E-29A3-D713-8B63-B1B7F2998DBE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704BCC2D-A04A-ACDB-2846-80490A561B3A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E6811CE9-EED7-79F2-3579-4F514148AEB2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6E6041A-D47A-6C68-5C5F-5B9FB5E380C4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F9A2169-817E-2621-63CB-300D7984B33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655E3155-9633-6A3F-DA46-386C8AB412A3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32" name="Freeform 2">
              <a:extLst>
                <a:ext uri="{FF2B5EF4-FFF2-40B4-BE49-F238E27FC236}">
                  <a16:creationId xmlns:a16="http://schemas.microsoft.com/office/drawing/2014/main" id="{8E298A3A-1601-037D-0514-B94DD06D4CF6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FAA44FDF-D1C8-5405-C82D-5A12BAF6F68D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88643716-CDBF-79FA-2CB8-8ED7F3D34E1D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D6F3B70B-86C3-FFB8-D686-058C7409B57D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A95C5E1B-BEFF-92D4-4666-6960618CC7CB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50287546-550B-5638-6E2C-CFE57F1C8A14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2E6837C5-E353-098A-7438-D38A4E44B101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B2BC049E-8C90-3275-CF0B-D0C9E66266EE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514F2354-3890-11EA-491D-D1A504731404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6CF9B14F-95D7-7E8A-AB0B-C46B14BA5108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CC1EFC5D-EFCF-A58F-4FFA-031343F1561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CCB3AA4-0FB1-0510-6690-1DBD796D6B8C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EFB453FF-BF9B-4839-916D-0152A0CEF8D3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312C58BE-32FA-040D-BFE2-80E05F35AD8A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66CD507F-9611-08D9-322D-E3C841C0AC66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15178851-74F8-AC7A-3C6B-337DF000D09C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8" name="Group 8">
            <a:extLst>
              <a:ext uri="{FF2B5EF4-FFF2-40B4-BE49-F238E27FC236}">
                <a16:creationId xmlns:a16="http://schemas.microsoft.com/office/drawing/2014/main" id="{82B8CDBD-87D2-54E5-D34D-9269ED1DB8AD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5EC45019-847E-384B-49E6-2A3119B7178C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EB8967F9-6E0F-63A2-FD1C-220E4509E37A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AC3C44D9-8DB7-7CA9-2C62-C89214D2D0B7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CA0E8F34-4507-55C6-A0DC-A82DEA214F7C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1C4D679-48FE-F39E-C57F-099AD042C750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1663" y="1035777"/>
            <a:ext cx="16801489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หนี้เกินกำหนดชำระ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5156"/>
              </p:ext>
            </p:extLst>
          </p:nvPr>
        </p:nvGraphicFramePr>
        <p:xfrm>
          <a:off x="223352" y="1556538"/>
          <a:ext cx="17928790" cy="8025736"/>
        </p:xfrm>
        <a:graphic>
          <a:graphicData uri="http://schemas.openxmlformats.org/drawingml/2006/table">
            <a:tbl>
              <a:tblPr/>
              <a:tblGrid>
                <a:gridCol w="7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5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7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20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633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44149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2556 – 2566 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2567)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ร้อยละของหนี้เกินกำหนดชำระ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ฐานจากลูกหนี้คงเหลือ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ร้อยละของหนี้เกินกำหนดชำระ </a:t>
                      </a:r>
                      <a:endParaRPr lang="en-US" sz="1100"/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(ฐานจากลูกหนี้คงเหลือ)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71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ลำดับ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ต.ค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 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 ณ ปัจจุบัน 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2567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18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เมษายน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endParaRPr lang="en-GB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55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ผลต่าง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0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US" sz="12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141,577,494.00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59,040,773.33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7,411,825.41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51,628,947.92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29,319,179.19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535,539.32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1,758,057.58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0.3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  <a:endParaRPr lang="en-US" sz="12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318,631,400.00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72,431,955.62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12,547,806.81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59,884,148.81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26,648,287.26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30,752,932.81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2,482,928.74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0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  <a:endParaRPr lang="en-US" sz="12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175,672,301.00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50,097,923.58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7,270,517.84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42,827,405.74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22,187,095.88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8,116,402.11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3,077,804.98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  <a:endParaRPr lang="en-US" sz="12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427,623,174.00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39,164,773.40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9,923,805.89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29,240,967.51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21,410,750.78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5,281,483.47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2,548,733.26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0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  <a:endParaRPr lang="en-US" sz="12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181,660,365.00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41,871,927.80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7,566,044.13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34,305,883.67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18,743,297.76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11,030,991.74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2,905,617.65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013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  <a:endParaRPr lang="en-US" sz="12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135,592,990.00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52,442,359.33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3,405,785.05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49,036,574.28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16,498,171.18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14,719,081.65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3,871,324.00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10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  <a:endParaRPr lang="en-US" sz="12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288,468,348.00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51,212,591.24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9,622,584.42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41,590,006.82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34,146,704.28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3,640,799.26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3,802,503.28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  <a:endParaRPr lang="en-US" sz="12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176,118,699.00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23,522,963.38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6,283,054.77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17,239,908.61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11,016,803.69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4,336,386.21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1,886,718.71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  <a:endParaRPr lang="en-US" sz="12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303,056,024.00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90,477,314.96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10,267,737.26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80,209,577.70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29,438,047.83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41,760,182.03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7,440,562.77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  <a:endParaRPr lang="en-US" sz="12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311,706,590.00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61,173,211.87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9,463,897.42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51,709,314.45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29,901,525.34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3,169,259.57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5,075,859.69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  <a:endParaRPr lang="en-US" sz="12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171,169,490.00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35,209,323.53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6,574,188.16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28,635,135.37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8,807,169.76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16,849,769.48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2,978,196.13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  <a:endParaRPr lang="en-US" sz="12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385,651,521.00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87,298,749.32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11,756,746.93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75,542,002.39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54,117,052.84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13,947,988.24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7,476,961.31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  <a:endParaRPr lang="en-US" sz="12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198,407,200.00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35,544,101.03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10,082,884.79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25,461,216.24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18,205,714.55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4,047,691.47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3,127,209.18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D969BD96-CD4A-937C-F333-FA94B7D4CC4D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353B5602-51A9-08B5-9BC6-1A6DEBD4DF6D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EFEDE631-31D0-1F40-1478-AE5EBA22B57A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4A6BFE6-D1CA-C90E-46F2-38CC89257363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8B00AE3-A23B-930B-92C2-2000E40962EC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5A24809-0AB1-932C-53B7-DC150766CF48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D7E3A5E-B4B5-9B34-2F95-0877D047A7ED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0CB4867-B2E8-F79D-C0DA-E030E9AFFEB3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D5306713-BA39-AA44-FD8F-A3B2BEE378BB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63C48869-E625-BE27-3207-913D6377D719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14F4F4A1-327A-F67C-CCCF-0ABA2BC682F7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2F3EC7B-759E-EB70-F646-D3BDD969B4A9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C8B866E0-10A6-5EA6-945D-A69D6C9ACFDC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400E421-2838-A977-7ED8-14A380B31A98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EED802C-C4FE-D2C9-6C2C-36E47C40AD59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17A4020-98A1-9AB4-364A-27604E7CD0DD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B56A6BAB-496E-0C25-76E3-5E12A13D9504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30545108-854F-941A-4FEB-4904BA822853}"/>
              </a:ext>
            </a:extLst>
          </p:cNvPr>
          <p:cNvGrpSpPr/>
          <p:nvPr/>
        </p:nvGrpSpPr>
        <p:grpSpPr>
          <a:xfrm>
            <a:off x="223353" y="-114300"/>
            <a:ext cx="4958248" cy="1152225"/>
            <a:chOff x="0" y="0"/>
            <a:chExt cx="7199356" cy="167302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D1F66AB2-F737-E7EB-0ABA-38718B7DCDA3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BE4D3158-292C-2267-331A-A16FA9E395C6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F6877A1B-97CF-24EE-06AD-7555BC735C4A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9786AAFC-3894-8453-57A7-E6DCC9FC2F1A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15FDE53A-86F9-16F9-F843-DAF3C0DB203C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3547"/>
              </p:ext>
            </p:extLst>
          </p:nvPr>
        </p:nvGraphicFramePr>
        <p:xfrm>
          <a:off x="179605" y="1481668"/>
          <a:ext cx="17928790" cy="8077508"/>
        </p:xfrm>
        <a:graphic>
          <a:graphicData uri="http://schemas.openxmlformats.org/drawingml/2006/table">
            <a:tbl>
              <a:tblPr/>
              <a:tblGrid>
                <a:gridCol w="72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5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47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67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20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44149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2556 – 2566 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2567)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ร้อยละของหนี้เกินกำหนดชำระ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ฐานจากลูกหนี้คงเหลือ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ร้อยละของหนี้เกินกำหนดชำระ </a:t>
                      </a:r>
                      <a:endParaRPr lang="en-US" sz="1100"/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(ฐานจากลูกหนี้คงเหลือ)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  <a:endParaRPr lang="en-US" sz="20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71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ลำดับ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ต.ค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 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ปัจจุบัน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2567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18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เมษายน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endParaRPr lang="en-GB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55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ผลต่าง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0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148,862,865.00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29,851,354.24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9,151,054.21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20,700,300.03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13,292,320.98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4,490,156.12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2,669,716.13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123,584,119.00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41,631,257.12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3,753,443.65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37,877,813.47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18,902,628.87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7,151,230.62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3,799,912.96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0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195,496,931.00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35,072,257.05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10,193,051.00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24,879,206.05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18,488,603.85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959,350.43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3,268,960.34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266,737,948.00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47,697,725.00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12,370,716.00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35,327,009.00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24,981,283.00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1,882,951.00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4,730,292.00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0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145,234,889.75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45,001,740.86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5,433,716.79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39,568,024.07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23,303,645.53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11,476,518.49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4,787,860.05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81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290,401,303.00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33,109,323.18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13,421,426.18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19,687,897.00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14,554,968.60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1,562,195.60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3,570,732.80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10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201,986,522.00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32,280,176.19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6,258,252.03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26,021,924.16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21,460,782.05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495,288.26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3,553,962.60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359,069,020.00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61,797,480.48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15,226,724.58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46,570,755.90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36,944,850.81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2,689,319.97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6,936,585.12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92,071,422.00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26,419,451.07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3,849,902.39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22,569,548.68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10,487,784.62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8,974,101.76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3,107,662.30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173,600,044.00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36,728,828.49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6,192,504.29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30,536,324.20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15,941,332.54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8,887,638.42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4,346,201.29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178,159,197.00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48,060,293.26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9,065,293.88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38,994,999.38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26,625,759.20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5,853,150.30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154,510,770.00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40,127,542.06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8,253,751.89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31,873,790.17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22,783,869.36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3,996,778.44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5,093,142.37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199,462,139.00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36,848,024.19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7,456,688.65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29,391,335.54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19,215,391.33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2,321,634.72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4,766,382.24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7E667240-9E5D-1CE9-2011-BBC489E1E104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EA48DBA5-9E4B-29DE-8222-3E4D94CF0E7F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05514C46-B188-CAE7-666B-C749A3EC7B8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D852AA68-61C3-9AE7-5F3D-404028B8B726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08298ED-78A4-9317-5551-BC079E63B8D9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B1002DD-281C-C28D-4193-D0EF23857F5B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075B30F-A887-4DA6-D181-B681501C5F8F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95D0E49-D1B7-1519-5990-90EC2685A2BC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64D917C-BEA4-E834-0440-41DC7C5BA9AD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F1AE609E-A693-8086-4ABC-E2622C235383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108B058-72E3-E25B-9D4F-B30919C65DEC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1A5F2A6B-86B1-676E-B4C8-183CD70B1ACC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82F944-FBE5-DC03-B0BC-EF80B495BCB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DD67FB4-F36E-2D35-A237-F2E941737E14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DA6ED98-0537-7F12-3A80-1773994F5C29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4D213D99-2B75-1693-93B8-8B9581926709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1BEB01C3-B2C3-2FD5-6EEF-65E6EF752B3B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E7C630CE-2769-F41B-B3DC-A3040D1862BE}"/>
              </a:ext>
            </a:extLst>
          </p:cNvPr>
          <p:cNvGrpSpPr/>
          <p:nvPr/>
        </p:nvGrpSpPr>
        <p:grpSpPr>
          <a:xfrm>
            <a:off x="223353" y="-114300"/>
            <a:ext cx="4805847" cy="1116809"/>
            <a:chOff x="0" y="0"/>
            <a:chExt cx="7199356" cy="167302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DAA982-51DA-6DDF-13C1-20C2D49AE69F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31FC85B-025A-B231-07D2-F7081B7B38C6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57985ADF-1094-1EDF-D750-EC7E041D2325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6AB3EB5A-EFC6-EA69-FE88-E0E71803BE71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344A804B-28D9-9DBA-38C8-521AE235E11B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2E7523-6819-0C0B-5913-EFF18098F213}"/>
              </a:ext>
            </a:extLst>
          </p:cNvPr>
          <p:cNvSpPr txBox="1"/>
          <p:nvPr/>
        </p:nvSpPr>
        <p:spPr>
          <a:xfrm>
            <a:off x="558644" y="951376"/>
            <a:ext cx="16801489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หนี้เกินกำหนดชำระ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35725"/>
              </p:ext>
            </p:extLst>
          </p:nvPr>
        </p:nvGraphicFramePr>
        <p:xfrm>
          <a:off x="205888" y="1571212"/>
          <a:ext cx="17928790" cy="7880439"/>
        </p:xfrm>
        <a:graphic>
          <a:graphicData uri="http://schemas.openxmlformats.org/drawingml/2006/table">
            <a:tbl>
              <a:tblPr/>
              <a:tblGrid>
                <a:gridCol w="80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5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009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885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594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96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02571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2556 – 2566 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2567)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ร้อยละของหนี้เกินกำหนดชำระ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18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ฐานจากลูกหนี้คงเหลือ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ร้อยละของหนี้เกินกำหนดชำระ </a:t>
                      </a:r>
                      <a:endParaRPr lang="en-US" sz="1100"/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(ฐานจากลูกหนี้คงเหลือ)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007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ลำดับ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ต.ค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 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ปัจจุบัน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2567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18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เมษายน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endParaRPr lang="en-GB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55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ผลต่าง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82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321,525,371.00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27,921,390.87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8,777,159.02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19,144,231.85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14,469,346.23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921,737.04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3,753,148.58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123,764,200.00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46,046,905.73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5,260,510.91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40,786,394.82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17,007,357.33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17,210,084.90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6,568,952.59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36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192,153,330.00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62,195,240.02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9,530,816.28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52,664,423.74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32,548,662.72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11,223,051.82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8,892,709.20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34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113,782,864.00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38,932,833.10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5,894,171.30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33,038,661.80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21,984,955.70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5,387,549.46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5,666,156.64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336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31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180,656,575.00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42,657,661.33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9,399,156.49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33,258,504.84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21,346,406.10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5,518,683.95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6,393,414.79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411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195,223,802.00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63,216,989.41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5,529,282.61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57,687,706.80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33,869,049.17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9,284,065.96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9,476,197.38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336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33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297,434,952.00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39,764,333.04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14,341,736.72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25,422,596.32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16,440,937.94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2,850,161.73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6,131,496.65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34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34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282,948,330.00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56,617,667.37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11,201,398.33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45,416,269.04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33,662,245.41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1,031,374.00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8,743,067.63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34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35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111,149,787.00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34,651,528.47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2,415,358.23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32,236,170.24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18,233,270.95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826,605.97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5,552,496.94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34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36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192,609,105.00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23,460,810.87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5,894,330.85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17,566,480.02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12,133,772.41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1,655,037.82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3,777,669.79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0.55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3345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37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346,838,065.00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61,316,575.49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14,567,763.85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46,748,811.64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29,570,040.71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1,114,872.26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9,884,862.67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0.24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345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38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209,736,399.00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26,487,496.54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8,653,588.75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17,833,907.79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11,833,744.85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1,659,963.75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4,340,199.19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0.30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3345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39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135,303,894.00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52,664,779.50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6,261,441.18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46,403,338.32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27,726,742.85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8,393,032.60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8,809,972.76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1.11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F96CDAEB-3123-C025-653E-5BC63AC97F8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D327C25E-D860-6677-6692-8BCCCB505B6D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CE3100A-FB4A-43BA-17F1-9D002DA522F0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C64A3352-590D-AC57-B97B-0ACF2FE1891A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F5DEA75-5423-C42E-BD55-68301FA823C9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A9363CF-B614-44C4-2AF2-475797863E00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C6B1052-7B25-6809-AEBA-DE3D7B2CAB5B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101C84D-0271-51BE-941E-FD3A04FEE5D0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0CED170-8A9A-936A-F872-88AB1E296275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8961AF1F-45FF-DFB7-486D-01C516215D75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9BD02EF-3BCF-8ED5-93C5-BFAE19227B4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7CF93FE-F4E2-25B1-BFF5-171BA08ADD24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305A283-BDDB-FEE2-37B7-9BC4782CF2DF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070CBE4-C3DB-3761-491C-1A213D87789E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77023A6-40C7-09EF-96F3-138AD41CD390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444A3E0F-A12F-8C5A-2C10-F97BF2B2D8A2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39E12F5-26FC-607A-181B-3897E34F3168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4363379E-6594-3A69-3653-EA3A3C7BD2FC}"/>
              </a:ext>
            </a:extLst>
          </p:cNvPr>
          <p:cNvGrpSpPr/>
          <p:nvPr/>
        </p:nvGrpSpPr>
        <p:grpSpPr>
          <a:xfrm>
            <a:off x="223353" y="-38100"/>
            <a:ext cx="4805847" cy="1116809"/>
            <a:chOff x="0" y="0"/>
            <a:chExt cx="7199356" cy="167302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54226E5-1931-D935-F875-030F9E14F563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E838B257-B3FF-A482-E6D2-E284F6321E67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F7D25F54-69A7-D121-3F73-FC9D61BAF13E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1934EB1-3870-E249-F6A3-0ACA7E6FAA04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6180304-6247-5202-29CE-F9A12019C4FE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1E1E5E2-59E5-815B-5F1F-8F07D93E8F63}"/>
              </a:ext>
            </a:extLst>
          </p:cNvPr>
          <p:cNvSpPr txBox="1"/>
          <p:nvPr/>
        </p:nvSpPr>
        <p:spPr>
          <a:xfrm>
            <a:off x="419241" y="1087365"/>
            <a:ext cx="16801489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หนี้เกินกำหนดชำระ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66588"/>
              </p:ext>
            </p:extLst>
          </p:nvPr>
        </p:nvGraphicFramePr>
        <p:xfrm>
          <a:off x="179605" y="1523798"/>
          <a:ext cx="17928790" cy="8052943"/>
        </p:xfrm>
        <a:graphic>
          <a:graphicData uri="http://schemas.openxmlformats.org/drawingml/2006/table">
            <a:tbl>
              <a:tblPr/>
              <a:tblGrid>
                <a:gridCol w="72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5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47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392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20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4101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2556 – 2566 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2567)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ร้อยละของหนี้เกินกำหนดชำระ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ฐานจากลูกหนี้คงเหลือ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ร้อยละของหนี้เกินกำหนดชำระ </a:t>
                      </a:r>
                      <a:endParaRPr lang="en-US" sz="1100"/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(ฐานจากลูกหนี้คงเหลือ)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  <a:endParaRPr lang="en-US" sz="20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323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ลำดับ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ต.ค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 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ปัจจุบัน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2567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18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เมษายน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endParaRPr lang="en-GB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55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ผลต่าง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40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224,865,701.00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19,264,141.16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5,880,124.47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13,384,016.69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8,346,296.79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1,723,224.08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3,314,495.82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0.94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41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222,661,698.00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56,803,408.69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6,125,336.42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50,678,072.27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29,472,660.07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1,343,418.82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9,815,136.61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1.39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42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284,345,526.00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75,735,000.35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9,902,031.84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65,832,968.51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36,260,664.01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15,478,846.73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13,191,643.72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3.25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43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229,999,056.00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36,716,943.74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8,094,601.58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28,622,342.16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20,459,746.13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1,745,834.00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6,416,762.03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0.84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44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226,479,930.00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41,222,677.16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4,798,231.18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36,424,445.98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16,994,961.44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12,202,995.52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7,226,489.02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0.20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352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45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117,459,363.00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28,774,099.23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2,875,036.39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25,899,062.84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12,914,103.81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7,788,292.29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5,189,074.74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0.63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46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178,999,500.00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27,235,234.82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8,579,349.05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18,655,885.77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13,597,524.15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74,718.26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4,983,643.36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0.03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47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115,236,449.00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30,190,139.63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3,998,121.61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26,192,018.02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9,830,280.77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9,398,322.27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5,565,696.69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0.14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48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328,457,889.00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52,529,770.16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9,524,480.63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43,005,289.53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26,214,797.40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847,856.87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9,820,643.71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0.15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49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265,881,415.00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36,575,829.17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11,207,184.27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25,368,644.90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18,471,706.74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6,896,938.16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0.85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144,107,351.00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50,328,870.54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4,622,597.33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45,706,273.21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14,817,192.55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21,377,266.08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9,511,814.58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8.84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51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211,223,380.00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57,570,036.86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7,081,174.73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50,488,862.13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35,876,361.26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1,752,264.33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10,952,046.51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0.92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52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192,502,513.00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37,266,504.22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8,905,666.29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28,360,837.93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21,078,563.52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7,231,323.41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0.84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43554B40-46F8-C267-6A1A-B7D8C817266E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C78ACA6B-F6CE-7DAE-99EA-3737E357EDB9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0DC57DB3-269C-11E0-8DC7-7B5C870D3D18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CC2BB368-27F4-B4B4-0FC0-BBEC5ADD3912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26BBDC-D141-6C0A-7626-AF6936189A83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94B244F-45DB-6B57-4003-E1A7893B5DE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237FD85-6040-6BC7-2E11-6F96AA0A14B6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6CFDB14-3967-BAC2-CD87-5D8EF44D4DDE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A8863CA-F922-FCA6-B417-B042A4D9A20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E13B2C50-3143-3ABA-E4A3-6691765D0358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981566A-42CE-596D-9568-C1182D6AFF0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C81EF0C-F8BD-7AD5-8B5A-CFCCB7D8DF43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891EB0D-8A2E-BFDB-7C3C-D647D9B61A1F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255DBBA-EA7D-D20F-5A65-880A58030DF5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A8B8B50D-F148-9D24-4BF0-2DCA022D3A53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E635482-940E-EBC5-2240-DC3B7415F725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ABAE587D-7AAA-0E42-A498-F1D4896C9256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80652573-D011-0830-29A9-513FC8E44E3A}"/>
              </a:ext>
            </a:extLst>
          </p:cNvPr>
          <p:cNvGrpSpPr/>
          <p:nvPr/>
        </p:nvGrpSpPr>
        <p:grpSpPr>
          <a:xfrm>
            <a:off x="223353" y="0"/>
            <a:ext cx="4805848" cy="1116810"/>
            <a:chOff x="0" y="0"/>
            <a:chExt cx="7199356" cy="167302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E65013BC-7071-4BA6-B29F-DC5D10613DC7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D748BD8C-8C3A-CD76-5728-AC89BE39B61D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51BA35D-BB90-04C8-5490-67E4F3346DBB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E62C17F2-125D-3F47-E6E5-B683A9D6D62A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6FD1334F-BEE9-4999-43B2-CC3CC1C285A8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BBF2E6-51DE-E146-A843-9C21C26A933D}"/>
              </a:ext>
            </a:extLst>
          </p:cNvPr>
          <p:cNvSpPr txBox="1"/>
          <p:nvPr/>
        </p:nvSpPr>
        <p:spPr>
          <a:xfrm>
            <a:off x="382370" y="1029708"/>
            <a:ext cx="16801489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หนี้เกินกำหนดชำระ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963907" y="1144690"/>
            <a:ext cx="540000" cy="540000"/>
            <a:chOff x="0" y="0"/>
            <a:chExt cx="720000" cy="7200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720000" cy="720000"/>
              <a:chOff x="0" y="0"/>
              <a:chExt cx="720000" cy="72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19963" cy="719963"/>
              </a:xfrm>
              <a:custGeom>
                <a:avLst/>
                <a:gdLst/>
                <a:ahLst/>
                <a:cxnLst/>
                <a:rect l="l" t="t" r="r" b="b"/>
                <a:pathLst>
                  <a:path w="719963" h="719963">
                    <a:moveTo>
                      <a:pt x="0" y="360045"/>
                    </a:moveTo>
                    <a:cubicBezTo>
                      <a:pt x="0" y="161163"/>
                      <a:pt x="161163" y="0"/>
                      <a:pt x="360045" y="0"/>
                    </a:cubicBezTo>
                    <a:cubicBezTo>
                      <a:pt x="558927" y="0"/>
                      <a:pt x="719963" y="161163"/>
                      <a:pt x="719963" y="360045"/>
                    </a:cubicBezTo>
                    <a:cubicBezTo>
                      <a:pt x="719963" y="558927"/>
                      <a:pt x="558800" y="719963"/>
                      <a:pt x="360045" y="719963"/>
                    </a:cubicBezTo>
                    <a:cubicBezTo>
                      <a:pt x="161290" y="719963"/>
                      <a:pt x="0" y="558800"/>
                      <a:pt x="0" y="360045"/>
                    </a:cubicBezTo>
                    <a:close/>
                  </a:path>
                </a:pathLst>
              </a:custGeom>
              <a:solidFill>
                <a:srgbClr val="FB8D90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66013" y="101140"/>
              <a:ext cx="587973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2"/>
                </a:lnSpc>
              </a:pPr>
              <a:r>
                <a:rPr lang="en-US" sz="2000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303441"/>
            <a:ext cx="540000" cy="540000"/>
            <a:chOff x="0" y="0"/>
            <a:chExt cx="720000" cy="7200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720000" cy="720000"/>
              <a:chOff x="0" y="0"/>
              <a:chExt cx="720000" cy="72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19963" cy="719963"/>
              </a:xfrm>
              <a:custGeom>
                <a:avLst/>
                <a:gdLst/>
                <a:ahLst/>
                <a:cxnLst/>
                <a:rect l="l" t="t" r="r" b="b"/>
                <a:pathLst>
                  <a:path w="719963" h="719963">
                    <a:moveTo>
                      <a:pt x="0" y="360045"/>
                    </a:moveTo>
                    <a:cubicBezTo>
                      <a:pt x="0" y="161163"/>
                      <a:pt x="161163" y="0"/>
                      <a:pt x="360045" y="0"/>
                    </a:cubicBezTo>
                    <a:cubicBezTo>
                      <a:pt x="558927" y="0"/>
                      <a:pt x="719963" y="161163"/>
                      <a:pt x="719963" y="360045"/>
                    </a:cubicBezTo>
                    <a:cubicBezTo>
                      <a:pt x="719963" y="558927"/>
                      <a:pt x="558800" y="719963"/>
                      <a:pt x="360045" y="719963"/>
                    </a:cubicBezTo>
                    <a:cubicBezTo>
                      <a:pt x="161290" y="719963"/>
                      <a:pt x="0" y="558800"/>
                      <a:pt x="0" y="360045"/>
                    </a:cubicBezTo>
                    <a:close/>
                  </a:path>
                </a:pathLst>
              </a:custGeom>
              <a:solidFill>
                <a:srgbClr val="FB8D9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66013" y="101140"/>
              <a:ext cx="587973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2"/>
                </a:lnSpc>
              </a:pPr>
              <a:r>
                <a:rPr lang="en-US" sz="200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3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2810" y="4893238"/>
            <a:ext cx="540000" cy="540000"/>
            <a:chOff x="0" y="0"/>
            <a:chExt cx="720000" cy="72000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720000" cy="720000"/>
              <a:chOff x="0" y="0"/>
              <a:chExt cx="720000" cy="72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19963" cy="719963"/>
              </a:xfrm>
              <a:custGeom>
                <a:avLst/>
                <a:gdLst/>
                <a:ahLst/>
                <a:cxnLst/>
                <a:rect l="l" t="t" r="r" b="b"/>
                <a:pathLst>
                  <a:path w="719963" h="719963">
                    <a:moveTo>
                      <a:pt x="0" y="360045"/>
                    </a:moveTo>
                    <a:cubicBezTo>
                      <a:pt x="0" y="161163"/>
                      <a:pt x="161163" y="0"/>
                      <a:pt x="360045" y="0"/>
                    </a:cubicBezTo>
                    <a:cubicBezTo>
                      <a:pt x="558927" y="0"/>
                      <a:pt x="719963" y="161163"/>
                      <a:pt x="719963" y="360045"/>
                    </a:cubicBezTo>
                    <a:cubicBezTo>
                      <a:pt x="719963" y="558927"/>
                      <a:pt x="558800" y="719963"/>
                      <a:pt x="360045" y="719963"/>
                    </a:cubicBezTo>
                    <a:cubicBezTo>
                      <a:pt x="161290" y="719963"/>
                      <a:pt x="0" y="558800"/>
                      <a:pt x="0" y="360045"/>
                    </a:cubicBezTo>
                    <a:close/>
                  </a:path>
                </a:pathLst>
              </a:custGeom>
              <a:solidFill>
                <a:srgbClr val="FB8D90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66013" y="101140"/>
              <a:ext cx="587973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2"/>
                </a:lnSpc>
              </a:pPr>
              <a:r>
                <a:rPr lang="en-US" sz="2000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4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688253" y="1202283"/>
            <a:ext cx="898035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1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ประธานแจ้งให้ที่ประชุมทราบ</a:t>
            </a:r>
            <a:endParaRPr lang="en-US" sz="2400" spc="52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054537" y="2493962"/>
            <a:ext cx="1585120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400" spc="-1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</a:t>
            </a:r>
            <a:r>
              <a:rPr lang="en-US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-1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รับรองรายงานการประชุม</a:t>
            </a:r>
            <a:r>
              <a:rPr lang="en-US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-1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ครั้งที่</a:t>
            </a:r>
            <a:r>
              <a:rPr lang="en-US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</a:t>
            </a:r>
            <a:r>
              <a:rPr lang="en-US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/2567 </a:t>
            </a:r>
            <a:r>
              <a:rPr lang="en-US" sz="2400" spc="-1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เมื่อวันที่</a:t>
            </a:r>
            <a:r>
              <a:rPr lang="en-US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18</a:t>
            </a:r>
            <a:r>
              <a:rPr lang="en-US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เมษายน</a:t>
            </a:r>
            <a:r>
              <a:rPr lang="en-US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 </a:t>
            </a:r>
            <a:r>
              <a:rPr lang="en-US" sz="2400" spc="-1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เป็นการประชุมผ่านระบบวีดิทัศน์ทางไกล</a:t>
            </a:r>
            <a:r>
              <a:rPr lang="en-US" sz="2400" spc="-1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(Video Conference)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52708" y="2050097"/>
            <a:ext cx="626994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</a:t>
            </a: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รับรองรายงานการประชุม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68672" y="3840858"/>
            <a:ext cx="15774263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2400" spc="43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3.1 </a:t>
            </a:r>
            <a:r>
              <a:rPr lang="en-US" sz="2400" spc="43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การเบิกจ่ายงบประมาณกองทุนพัฒนาบทบาทสตรี</a:t>
            </a:r>
            <a:r>
              <a:rPr lang="en-US" sz="2400" spc="43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43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</a:t>
            </a:r>
            <a:r>
              <a:rPr lang="en-US" sz="2400" spc="43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43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พ.ศ</a:t>
            </a:r>
            <a:r>
              <a:rPr lang="en-US" sz="2400" spc="43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2567 (</a:t>
            </a:r>
            <a:r>
              <a:rPr lang="en-US" sz="2400" spc="43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กลุ่มนโยบายและยุทธศาสตร์</a:t>
            </a:r>
            <a:r>
              <a:rPr lang="en-US" sz="2400" spc="43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</a:p>
          <a:p>
            <a:pPr algn="l">
              <a:lnSpc>
                <a:spcPts val="3078"/>
              </a:lnSpc>
            </a:pPr>
            <a:r>
              <a:rPr lang="en-US" sz="2400" spc="43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3.2 </a:t>
            </a:r>
            <a:r>
              <a:rPr lang="en-US" sz="2400" spc="43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2400" spc="43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43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ประจำปีงบประมาณพ.ศ</a:t>
            </a:r>
            <a:r>
              <a:rPr lang="en-US" sz="2400" spc="43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2567 (</a:t>
            </a:r>
            <a:r>
              <a:rPr lang="en-US" sz="2400" spc="43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กลุ่มนโยบายและยุทธศาสตร์</a:t>
            </a:r>
            <a:r>
              <a:rPr lang="en-US" sz="2400" spc="43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</a:p>
          <a:p>
            <a:pPr algn="l">
              <a:lnSpc>
                <a:spcPts val="3078"/>
              </a:lnSpc>
            </a:pPr>
            <a:endParaRPr lang="en-US" sz="2400" spc="43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753046" y="3361034"/>
            <a:ext cx="1325944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3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สืบเนื่องจากการประชุม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ครั้งที่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/2567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เมื่อวันที่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18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เมษายน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41913" y="5345747"/>
            <a:ext cx="16326275" cy="485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4.1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การขับเคลื่อนการดำเนินงานตาม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10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ประเด็นเน้นย้ำของกรมการพัฒนาชุมชน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พ.ศ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2567</a:t>
            </a: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(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กลุ่มนโยบายและยุทธศาสตร์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  <a:endParaRPr lang="th-TH" sz="2400" spc="52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l">
              <a:lnSpc>
                <a:spcPct val="120000"/>
              </a:lnSpc>
            </a:pP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4.2</a:t>
            </a: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การตรวจสอบและรับรองความมีอยู่จริงของลูกหนี้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(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กลุ่มนโยบายและยุทธศาสตร์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  <a:endParaRPr lang="th-TH" sz="2400" spc="52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l">
              <a:lnSpc>
                <a:spcPct val="120000"/>
              </a:lnSpc>
            </a:pP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4.3 </a:t>
            </a: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โครงการประชุมเชิงปฏิบัติการคณะทำงานเครือข่ายขับเคลื่อนกองทุนพัฒนาบทบาทสตรีระดับภาค ( กลุ่มพัฒนาศักยภาพ )</a:t>
            </a:r>
          </a:p>
          <a:p>
            <a:pPr algn="l">
              <a:lnSpc>
                <a:spcPct val="120000"/>
              </a:lnSpc>
            </a:pP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4.4 การติดตามผลหลังจากมีคำพิพากษา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(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กลุ่มกฎหมาย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</a:t>
            </a:r>
            <a:r>
              <a:rPr lang="en-US" sz="2400" spc="52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endParaRPr lang="th-TH" sz="2400" spc="52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l">
              <a:lnSpc>
                <a:spcPct val="120000"/>
              </a:lnSpc>
            </a:pP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4.5 การรายงานผลการตรวจสอบผลต่างลูกหนี้กองทุนพัฒนาบทบาทสตรี คงเหลือ ณ วันที่ 30 กันยายน 2566                              </a:t>
            </a:r>
          </a:p>
          <a:p>
            <a:pPr algn="l">
              <a:lnSpc>
                <a:spcPct val="120000"/>
              </a:lnSpc>
            </a:pP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(กลุ่มนโยบายและยุทธศาสตร์)</a:t>
            </a:r>
          </a:p>
          <a:p>
            <a:pPr algn="l">
              <a:lnSpc>
                <a:spcPct val="120000"/>
              </a:lnSpc>
            </a:pP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4.6 การประเมินผลการดำเนินงานตามวัตถุประสงค์ของกองทุนพัฒนาบทบาทสตรี ประจำปีงบประมาณ พ.ศ. 2567 </a:t>
            </a:r>
          </a:p>
          <a:p>
            <a:pPr algn="l">
              <a:lnSpc>
                <a:spcPct val="120000"/>
              </a:lnSpc>
            </a:pPr>
            <a:r>
              <a:rPr lang="th-TH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(กลุ่มนโยบายและยุทธศาสตร์)</a:t>
            </a:r>
          </a:p>
          <a:p>
            <a:pPr algn="l">
              <a:lnSpc>
                <a:spcPct val="120000"/>
              </a:lnSpc>
            </a:pP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</a:t>
            </a:r>
          </a:p>
          <a:p>
            <a:pPr algn="l">
              <a:lnSpc>
                <a:spcPct val="120000"/>
              </a:lnSpc>
            </a:pPr>
            <a:endParaRPr lang="th-TH" sz="2400" spc="129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777156" y="4950830"/>
            <a:ext cx="427730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4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เรื่องเพื่อทราบ</a:t>
            </a:r>
            <a:endParaRPr lang="en-US" sz="2400" spc="52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1028362" y="1992505"/>
            <a:ext cx="540000" cy="540000"/>
            <a:chOff x="0" y="0"/>
            <a:chExt cx="720000" cy="72000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720000" cy="720000"/>
              <a:chOff x="0" y="0"/>
              <a:chExt cx="720000" cy="72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19963" cy="719963"/>
              </a:xfrm>
              <a:custGeom>
                <a:avLst/>
                <a:gdLst/>
                <a:ahLst/>
                <a:cxnLst/>
                <a:rect l="l" t="t" r="r" b="b"/>
                <a:pathLst>
                  <a:path w="719963" h="719963">
                    <a:moveTo>
                      <a:pt x="0" y="360045"/>
                    </a:moveTo>
                    <a:cubicBezTo>
                      <a:pt x="0" y="161163"/>
                      <a:pt x="161163" y="0"/>
                      <a:pt x="360045" y="0"/>
                    </a:cubicBezTo>
                    <a:cubicBezTo>
                      <a:pt x="558927" y="0"/>
                      <a:pt x="719963" y="161163"/>
                      <a:pt x="719963" y="360045"/>
                    </a:cubicBezTo>
                    <a:cubicBezTo>
                      <a:pt x="719963" y="558927"/>
                      <a:pt x="558800" y="719963"/>
                      <a:pt x="360045" y="719963"/>
                    </a:cubicBezTo>
                    <a:cubicBezTo>
                      <a:pt x="161290" y="719963"/>
                      <a:pt x="0" y="558800"/>
                      <a:pt x="0" y="360045"/>
                    </a:cubicBezTo>
                    <a:close/>
                  </a:path>
                </a:pathLst>
              </a:custGeom>
              <a:solidFill>
                <a:srgbClr val="FB8D90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6013" y="101140"/>
              <a:ext cx="587973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2"/>
                </a:lnSpc>
              </a:pPr>
              <a:r>
                <a:rPr lang="en-US" sz="2000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2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32259" y="9404100"/>
            <a:ext cx="540000" cy="540000"/>
            <a:chOff x="0" y="0"/>
            <a:chExt cx="720000" cy="720000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720000" cy="720000"/>
              <a:chOff x="0" y="0"/>
              <a:chExt cx="720000" cy="720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19963" cy="719963"/>
              </a:xfrm>
              <a:custGeom>
                <a:avLst/>
                <a:gdLst/>
                <a:ahLst/>
                <a:cxnLst/>
                <a:rect l="l" t="t" r="r" b="b"/>
                <a:pathLst>
                  <a:path w="719963" h="719963">
                    <a:moveTo>
                      <a:pt x="0" y="360045"/>
                    </a:moveTo>
                    <a:cubicBezTo>
                      <a:pt x="0" y="161163"/>
                      <a:pt x="161163" y="0"/>
                      <a:pt x="360045" y="0"/>
                    </a:cubicBezTo>
                    <a:cubicBezTo>
                      <a:pt x="558927" y="0"/>
                      <a:pt x="719963" y="161163"/>
                      <a:pt x="719963" y="360045"/>
                    </a:cubicBezTo>
                    <a:cubicBezTo>
                      <a:pt x="719963" y="558927"/>
                      <a:pt x="558800" y="719963"/>
                      <a:pt x="360045" y="719963"/>
                    </a:cubicBezTo>
                    <a:cubicBezTo>
                      <a:pt x="161290" y="719963"/>
                      <a:pt x="0" y="558800"/>
                      <a:pt x="0" y="360045"/>
                    </a:cubicBezTo>
                    <a:close/>
                  </a:path>
                </a:pathLst>
              </a:custGeom>
              <a:solidFill>
                <a:srgbClr val="FB8D90"/>
              </a:solidFill>
            </p:spPr>
          </p:sp>
        </p:grpSp>
        <p:sp>
          <p:nvSpPr>
            <p:cNvPr id="41" name="TextBox 41"/>
            <p:cNvSpPr txBox="1"/>
            <p:nvPr/>
          </p:nvSpPr>
          <p:spPr>
            <a:xfrm>
              <a:off x="66013" y="101140"/>
              <a:ext cx="587973" cy="474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2"/>
                </a:lnSpc>
              </a:pPr>
              <a:r>
                <a:rPr lang="en-US" sz="2000" dirty="0">
                  <a:solidFill>
                    <a:srgbClr val="002060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5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806115" y="9477922"/>
            <a:ext cx="427730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5 </a:t>
            </a:r>
            <a:r>
              <a:rPr lang="en-US" sz="2400" spc="52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เรื่องอื่น</a:t>
            </a:r>
            <a:r>
              <a:rPr lang="en-US" sz="24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ๆ</a:t>
            </a:r>
          </a:p>
        </p:txBody>
      </p:sp>
      <p:grpSp>
        <p:nvGrpSpPr>
          <p:cNvPr id="60" name="Group 8">
            <a:extLst>
              <a:ext uri="{FF2B5EF4-FFF2-40B4-BE49-F238E27FC236}">
                <a16:creationId xmlns:a16="http://schemas.microsoft.com/office/drawing/2014/main" id="{4AF50120-860F-3D4C-5219-07623C48C0E0}"/>
              </a:ext>
            </a:extLst>
          </p:cNvPr>
          <p:cNvGrpSpPr/>
          <p:nvPr/>
        </p:nvGrpSpPr>
        <p:grpSpPr>
          <a:xfrm>
            <a:off x="223353" y="0"/>
            <a:ext cx="4958248" cy="1152225"/>
            <a:chOff x="0" y="0"/>
            <a:chExt cx="7199356" cy="1673027"/>
          </a:xfrm>
        </p:grpSpPr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0FA6F4F9-9E08-F790-8AB3-2F26CD3EB30D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17809322-A13F-1FF9-EA7D-22A05F9A96D9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CB2C4F9A-C869-E758-AC57-6BEA219C978A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91589A05-2461-65E4-D863-92D3CE971C8E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839" r="-27501"/>
              </a:stretch>
            </a:blipFill>
          </p:spPr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8B83655B-251F-7E83-844F-8AB25E591AE3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873" r="-5873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41384"/>
              </p:ext>
            </p:extLst>
          </p:nvPr>
        </p:nvGraphicFramePr>
        <p:xfrm>
          <a:off x="149776" y="1528789"/>
          <a:ext cx="17988448" cy="8052943"/>
        </p:xfrm>
        <a:graphic>
          <a:graphicData uri="http://schemas.openxmlformats.org/drawingml/2006/table">
            <a:tbl>
              <a:tblPr/>
              <a:tblGrid>
                <a:gridCol w="80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5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67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16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59621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2556 – 2566 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2567)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ร้อยละของหนี้เกินกำหนดชำระ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ฐานจากลูกหนี้คงเหลือ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ร้อยละของหนี้เกินกำหนดชำระ </a:t>
                      </a:r>
                      <a:endParaRPr lang="en-US" sz="1100"/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(ฐานจากลูกหนี้คงเหลือ)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418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ลำดับ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ต.ค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 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ปัจจุบัน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2567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18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เมษายน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endParaRPr lang="en-GB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55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ผลต่าง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53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387,404,148.00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56,729,544.56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13,424,070.54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43,305,474.02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22,526,563.83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8,530,324.78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11,671,109.85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1.32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184,190,854.00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54,865,589.77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6,270,441.25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48,595,148.52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23,709,436.00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13,545,819.75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11,339,892.77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0.28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55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279,222,520.00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32,471,711.94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7,431,178.00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25,040,533.94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14,458,970.27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3,418,505.67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7,163,058.00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0.61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56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189,511,725.00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42,223,355.43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5,032,245.35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37,191,110.08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18,660,411.76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4,838,602.85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9,367,034.91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0.58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57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357,092,600.00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24,785,831.94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8,019,588.34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16,766,243.60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9,324,035.57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1,800,331.88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5,641,876.15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0.21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58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275,512,119.00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33,200,335.18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10,702,695.52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22,497,639.66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13,108,732.50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1,819,622.98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7,569,284.18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0.88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59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237,789,690.00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29,134,704.95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8,539,525.02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20,595,179.93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13,542,689.34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293,528.94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6,672,625.72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0.22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60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171,648,806.00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69,581,317.75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4,100,425.29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65,480,892.46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26,657,021.35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22,663,885.53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16,159,985.58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0.89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61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180,195,743.00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53,840,746.86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8,188,520.82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45,652,226.04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28,884,487.92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4,175,450.52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12,592,287.60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0.41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446,922,310.00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47,457,611.55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11,134,137.48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36,323,474.07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21,649,498.44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3,476,354.08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11,197,621.55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0.13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105,205,517.00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31,333,465.04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2,650,642.54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28,682,822.50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9,145,078.65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12,010,286.06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7,527,457.79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1.60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64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123,744,085.00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35,441,246.39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6,252,969.76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29,188,276.63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19,723,168.18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348,589.88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9,116,518.57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0.94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358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1499" b="1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65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144,479,218.00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32,201,014.57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3,109,015.10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29,091,999.47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19,231,778.25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996,666.08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8,357,345.37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0.62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DF62ADC7-5B96-3D86-24B6-8A0CD38500B0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DE0897E4-D3E5-6444-5D30-2F2C1A7ADB9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B67754F-C5D4-5508-D4C7-8CD427744E7B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A17CE1F4-27E6-47C1-9AD3-698745E1C9CF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D0DA745-5B58-2A54-3926-DFF2B8F51470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53EFB78-CB1C-C74B-5D81-EED81165C030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F9A0273-96D6-C095-B96A-673B619B4B11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CFC698A-C33B-A6F6-5F7F-F1E5F94B9208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91A3FE4-32AA-F42A-2087-1D27DFF5CC1A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F98BD907-8DD0-8A7B-2801-472B873DDB61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963D6F0-AE64-D47C-F90A-9ADDC533E216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B2C9F5B-1A24-9EDC-8DB9-14F141CEF840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6F3FABD-7EE5-5A44-B70C-F6BBF4E00FD1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AA06482B-3788-A7C1-9ABD-A9C3344F8699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BDE75C70-3610-5AB1-9985-FD40D6BB95D2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5F07385-F783-551B-5435-F78DB5E41EB1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165FF096-D346-A7ED-9E77-B8409B772BA3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99A63B57-3EEC-411D-0A42-67499FC6ED4D}"/>
              </a:ext>
            </a:extLst>
          </p:cNvPr>
          <p:cNvGrpSpPr/>
          <p:nvPr/>
        </p:nvGrpSpPr>
        <p:grpSpPr>
          <a:xfrm>
            <a:off x="223353" y="0"/>
            <a:ext cx="4805848" cy="1116810"/>
            <a:chOff x="0" y="0"/>
            <a:chExt cx="7199356" cy="167302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46F6E8A-2464-26AD-D664-145FA7AB5C4B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A92206DF-728B-5478-9AD4-F88DADCA41D8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4D4513E-C487-8693-CE93-C91794393D5C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E931FC40-D7F8-3436-04E2-E13169E88AA2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9EC724CD-547A-9F5E-0597-F80A0E5EFBAB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12209D-4E74-7576-8725-BED9928A5641}"/>
              </a:ext>
            </a:extLst>
          </p:cNvPr>
          <p:cNvSpPr txBox="1"/>
          <p:nvPr/>
        </p:nvSpPr>
        <p:spPr>
          <a:xfrm>
            <a:off x="586138" y="1018628"/>
            <a:ext cx="16801489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หนี้เกินกำหนดชำระ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6929"/>
              </p:ext>
            </p:extLst>
          </p:nvPr>
        </p:nvGraphicFramePr>
        <p:xfrm>
          <a:off x="149602" y="1530594"/>
          <a:ext cx="17988796" cy="8051597"/>
        </p:xfrm>
        <a:graphic>
          <a:graphicData uri="http://schemas.openxmlformats.org/drawingml/2006/table">
            <a:tbl>
              <a:tblPr/>
              <a:tblGrid>
                <a:gridCol w="73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8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85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797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13751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รวมทั้งหมด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2556 – 2566 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ข้อมูล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2567)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 รวมทั้งหมด 2556 – 2566 (ข้อมูล ณ วันที่ 18 มีนาคม 2567)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ร้อยละของหนี้เกินกำหนดชำระ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ฐานจากลูกหนี้คงเหลือ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ร้อยละของหนี้เกินกำหนดชำระ </a:t>
                      </a:r>
                      <a:endParaRPr lang="en-US" sz="1100"/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(ฐานจากลูกหนี้คงเหลือ)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ผลต่าง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428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ลำดับ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เงินที่อนุมัติ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2556 - 2566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1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ต.ค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. 66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ลูกหนี้คงเหลือ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ปัจจุบัน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หนี้ยังไม่ถึง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ชำระคืนเงินต้น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ปีบัญชี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ดำเนินคดี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หนี้เกิน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กำหนดชำระ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20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พฤษภาคม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2567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6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ณ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วันที่</a:t>
                      </a:r>
                      <a:endParaRPr lang="en-US" sz="18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399"/>
                        </a:lnSpc>
                      </a:pP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เมษายน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2567</a:t>
                      </a:r>
                    </a:p>
                    <a:p>
                      <a:endParaRPr lang="en-GB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55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499">
                          <a:solidFill>
                            <a:srgbClr val="FFFFFF"/>
                          </a:solidFill>
                          <a:cs typeface="Chulabhorn Likit Text 2"/>
                        </a:rPr>
                        <a:t>ผลต่าง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215,101,300.00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38,024,133.95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8,579,212.39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29,444,921.56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16,418,685.01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3,004,662.32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9,872,872.34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0.42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171,403,850.00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35,658,186.90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5,912,211.65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29,745,975.25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17,864,019.25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963,850.00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9,347,715.43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1.12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209,316,150.00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47,161,497.89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9,254,673.26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37,906,824.63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23,284,497.58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1,994,783.00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12,627,544.05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0.18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170,404,170.00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31,029,351.57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6,091,317.99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24,938,033.58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15,497,881.53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927,412.04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8,512,740.01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1.36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363,760,366.00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49,710,399.72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11,037,797.26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38,672,602.46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22,480,523.65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2,349,756.63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13,842,322.18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0.50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71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234,995,635.00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41,012,022.44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10,442,146.82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30,569,875.62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15,737,580.14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2,737,770.40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12,094,525.08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0.05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229,679,653.00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69,140,330.63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9,805,765.99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59,334,564.64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25,134,727.51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12,927,324.74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21,272,512.39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0.39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542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207,781,411.00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67,441,186.16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6,161,497.15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61,279,689.01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29,770,187.97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6,529,717.99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22,489,223.28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0.06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74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255,893,040.00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68,564,770.95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8,279,948.25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60,284,822.70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37,207,918.00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23,076,904.70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2.05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287,797,510.00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63,788,701.13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9,379,007.21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54,409,693.92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28,774,451.66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1,062,095.20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24,291,741.64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0.31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886">
                <a:tc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</a:t>
                      </a:r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173,986,580.00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48,152,661.82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6,744,363.29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41,408,298.53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22,645,147.02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325,069.57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18,438,081.94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2399"/>
                        </a:lnSpc>
                        <a:defRPr/>
                      </a:pPr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1.55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886">
                <a:tc gridSpan="2">
                  <a:txBody>
                    <a:bodyPr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th-TH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799"/>
                        </a:lnSpc>
                        <a:defRPr/>
                      </a:pPr>
                      <a:endParaRPr lang="en-US" sz="11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16,792,898,210.75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3,443,210,008.14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608,667,451.00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2,834,542,557.14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1,638,021,903.47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464,625,342.59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593,265,372.03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17.23</a:t>
                      </a:r>
                      <a:endParaRPr lang="en-GB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/>
                      <a:r>
                        <a:rPr lang="en-US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17.34</a:t>
                      </a:r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99" b="1" kern="1200" dirty="0">
                        <a:solidFill>
                          <a:srgbClr val="00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 fontAlgn="b"/>
                      <a:r>
                        <a:rPr lang="en-GB" sz="1499" b="1" kern="1200" dirty="0">
                          <a:solidFill>
                            <a:srgbClr val="00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EDCD6ECD-5ADE-0AA1-0997-19B7149F4298}"/>
              </a:ext>
            </a:extLst>
          </p:cNvPr>
          <p:cNvGrpSpPr/>
          <p:nvPr/>
        </p:nvGrpSpPr>
        <p:grpSpPr>
          <a:xfrm>
            <a:off x="-322135" y="6171868"/>
            <a:ext cx="20941658" cy="5143832"/>
            <a:chOff x="-322135" y="5943268"/>
            <a:chExt cx="20941658" cy="5143832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71DBE567-40C5-585B-EF75-5C606FB61755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9A397926-E810-C9C4-5E83-D2DA6A37FD0E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CD9A322-64D7-BA47-EA7C-CF211D1C83BE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68736E6-2F41-653C-DD0C-5DA551800484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A212491-8C89-6ED5-9A01-D13F781C6EB7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3648866-E0ED-8F8D-214E-0A0E9411B9BB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4DBC4AF-4DA6-2C95-4EB8-592349FA8DF8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DA6812D-FAB2-E07A-9D08-CBC21D0C60EC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23DC57B1-95D0-4DC8-E71D-EE3BF19FE40C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2AA73BD-3BA7-C3A2-ED61-3F65BE8E557B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F0A1E71-C310-D29B-3062-A07CACECA52E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9A2660B-833B-BA82-7394-AA10295DF22E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46986D50-5403-A8DA-C878-5333E9575255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718C41E-0DAC-1B60-A04B-91C7AA80EDA7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6F334B5-A67B-248B-9EBB-7A9E6D2FF988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DD2A1F34-C95E-25A3-C6DE-FD7B9EB0789C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D6D38676-9CF3-2E4F-ED3C-78431D323D18}"/>
              </a:ext>
            </a:extLst>
          </p:cNvPr>
          <p:cNvGrpSpPr/>
          <p:nvPr/>
        </p:nvGrpSpPr>
        <p:grpSpPr>
          <a:xfrm>
            <a:off x="223353" y="-114300"/>
            <a:ext cx="4958248" cy="1152225"/>
            <a:chOff x="0" y="0"/>
            <a:chExt cx="7199356" cy="167302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FF327E59-2B3D-EB61-AD92-3925ACE19C87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DA255C0-AF37-A869-0D07-F5ECD54100AF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8BCE8FA6-3F4F-1990-D006-B1AD8FDA111E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E198E3D1-0D87-9312-E82A-5DE08ECFFDD2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E113847D-7E90-57B7-F88C-876717915CE4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1383611-B25F-41C5-E4CC-A3B83E235453}"/>
              </a:ext>
            </a:extLst>
          </p:cNvPr>
          <p:cNvSpPr txBox="1"/>
          <p:nvPr/>
        </p:nvSpPr>
        <p:spPr>
          <a:xfrm>
            <a:off x="593956" y="953596"/>
            <a:ext cx="16801489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D01716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หนี้เกินกำหนดชำระ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  <p:extLst>
      <p:ext uri="{BB962C8B-B14F-4D97-AF65-F5344CB8AC3E}">
        <p14:creationId xmlns:p14="http://schemas.microsoft.com/office/powerpoint/2010/main" val="3176079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51387"/>
              </p:ext>
            </p:extLst>
          </p:nvPr>
        </p:nvGraphicFramePr>
        <p:xfrm>
          <a:off x="285750" y="1714499"/>
          <a:ext cx="17087849" cy="7772401"/>
        </p:xfrm>
        <a:graphic>
          <a:graphicData uri="http://schemas.openxmlformats.org/drawingml/2006/table">
            <a:tbl>
              <a:tblPr/>
              <a:tblGrid>
                <a:gridCol w="78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9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4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9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6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7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11">
                <a:tc gridSpan="7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จังหวัดที่ได้รับคืนเงินต้น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หนี้ครบกำหนดชำระ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ปีงบประมาณ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พ.ศ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 2567)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เรียงจากมากไปหาน้อย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คิดเป็นร้อยละ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416"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6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11,569,532.96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33,290.00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8,019,588.34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16,156.61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8,035,744.95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15,156,642.28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66,745.85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10,442,146.82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27,728.42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10,469,875.24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20,126,373.40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20,302.00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13,421,426.18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13,279.40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13,434,705.58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18,887,021.79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92,313.84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12,547,806.81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41,174.63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12,588,981.44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21,720,756.06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54,200.00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14,341,736.72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27,229.05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14,368,965.77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10,065,612.04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18,595.18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6,574,188.16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13,283.22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6,587,471.38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16,078,838.52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22,974.94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10,082,884.79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9,715.82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10,092,600.61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62.71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13,816,911.43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44,843.49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8,653,588.75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26,035.70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8,679,624.45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62.63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15,554,460.87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86,254.00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9,622,584.42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34,865.00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9,657,449.42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14,020,983.41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40,277.01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8,579,349.05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19,869.00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8,599,218.05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15,158,141.99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46,850.33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9,151,054.21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21,042.00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9,172,096.21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10,589,447.77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33,303.00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6,283,054.77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17,742.00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6,300,796.77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18,359,010.02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47,771.16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10,702,695.52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19,347.27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10,722,042.79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58.30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15,110,295.54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34,142.00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8,777,159.02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16,981.00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8,794,140.02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58.09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09144" y="1188177"/>
            <a:ext cx="17521655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การรับคืนเงินต้น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0EF3972D-315A-FC35-AA80-334657259A94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73FB26FD-D1A7-1173-AAA6-971025D3FE6C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DEF35100-BF9C-E80E-DEC0-45434CC8AABE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D4DFDF08-BF53-E424-9F25-34209CECA7C1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E7A9A0A-61B7-37B1-5CE9-34D8DEF226B5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050D567-8445-985D-111E-12A3CC5AFDBB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3875965-42C9-F481-17BC-B895643BF78D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56166FF-B6A7-FC4B-DE05-1AF5890E2BF6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6B40173-CB7A-C940-C801-AF812788B039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DFF9CE14-E8AF-6B12-7E36-CE2649B9270F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B5F7A30-8721-DACA-4643-321D4CEE1B1D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C406C1C-3305-7485-E038-821F084FBF8D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519D21C-8291-5AF3-469C-D259FDC6F592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0F57051-95CF-FC0F-55BA-AC4D094CC9BE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A1DE9BB-3762-39B9-1504-57E6B3351612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E89C9883-4613-3FF1-3BE7-BC4E4B81225E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E766D6F3-ABDD-E0DC-3A1D-8538EFD4E55D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2E78855E-98A3-935E-578A-4E1A906C25C6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5D8008D-ED09-6F9E-4DA8-1A12486C10FB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14176E5-C5B5-09FF-B601-15DDB5E8E6B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405D6D36-68C1-A052-047A-F8467533ADFF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4D2532FC-69A4-1771-37D5-3B4CBF4E8FFD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0DEB67E0-DDBE-9094-896A-390604C6C066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05598"/>
              </p:ext>
            </p:extLst>
          </p:nvPr>
        </p:nvGraphicFramePr>
        <p:xfrm>
          <a:off x="309144" y="1683638"/>
          <a:ext cx="16988257" cy="7796153"/>
        </p:xfrm>
        <a:graphic>
          <a:graphicData uri="http://schemas.openxmlformats.org/drawingml/2006/table">
            <a:tbl>
              <a:tblPr/>
              <a:tblGrid>
                <a:gridCol w="82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3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1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1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03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7470">
                <a:tc gridSpan="7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จังหวัดที่ได้รับคืนเงินต้น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หนี้ครบกำหนดชำระ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ปีงบประมาณ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พ.ศ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 2567)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เรียงจากมากไปหาน้อย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คิดเป็นร้อยละ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209"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19,517,220.28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114,571.00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11,207,184.27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48,734.50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11,255,918.77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10,401,828.95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45,772.08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5,894,330.85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19,553.52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5,913,884.37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15,272,258.88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43,565.89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8,539,525.02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21,907.89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8,561,432.91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10,806,964.32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23,670.76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5,880,124.47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16,001.00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5,896,125.47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7,152,025.00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27,837.00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3,849,902.39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8,487.00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3,858,389.39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17,482,378.58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76,038.00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9,254,673.26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25,349.28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9,280,022.54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18,768,698.16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68,693.25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9,923,805.89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28,723.44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9,952,529.33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16,251,999.32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78,092.84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8,579,212.39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20,756.25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8,599,968.64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15,650,929.67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52,554.34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8,253,751.89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23,074.28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8,276,826.17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28,976,677.29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74,852.11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15,226,724.58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47,374.49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15,274,099.07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17,053,001.11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139,223.37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8,905,666.29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44,946.10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8,950,612.39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10,465,228.10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20,795.61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5,433,716.79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7,091.38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5,440,808.17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18,123,113.19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199,980.00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9,399,156.49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72,500.59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9,471,657.08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21,443,923.94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63,742.01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11,037,797.26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16,473.77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11,054,271.03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DB53118-66D7-D163-8CA8-48134E895183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C6B3DAC-5EFD-8353-272E-5660AFAE261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97ED20A8-6F7B-0010-B051-3AA6267B08E2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482D3A28-DEAE-672B-51EE-1F9A509DB0C1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FD126D-31AB-ABAB-08C2-5A268ECA00A8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5B649D1-E592-945C-3911-E5AD934CFE0F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458159C-6831-7972-90C9-FE9F5027D286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FE309D4-CF26-97BD-9812-2D34C30BAADF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87D1970-0A4F-525B-E49B-84DF2CF6E9F5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2127D959-D424-FB78-6A90-5C7AFC698745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5DB693B-2663-BD70-399F-04ED3452217A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D4AC447-A29B-C7BB-9A8D-70E6F08D57B8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DD5BCFD-16DE-C14F-CFF1-0A0F0B07C362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A2A3F0B6-87DF-1879-E841-332284D807C0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52025725-FC5C-3E43-F8AA-C14369B4CE63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A56A85F-39F7-AF02-AD1D-7FCB0299A0B5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C048529-B538-F14F-A81B-AE7E09B9C73D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6C451D8D-B16C-7212-56AB-10FC458E1E8E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C631933-6B3F-E319-2E21-961A1632806F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34CB180-C033-556B-0C62-E0E52035F948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89D80D0D-7DA7-23D7-CFBF-04D7806AA48E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EFB2685-C2A9-7F9A-6DFA-E5B6F22D6B09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503B16E-9B6B-C111-A046-A52F6F35D8ED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65DBAC-556B-5438-3303-2B006C514902}"/>
              </a:ext>
            </a:extLst>
          </p:cNvPr>
          <p:cNvSpPr txBox="1"/>
          <p:nvPr/>
        </p:nvSpPr>
        <p:spPr>
          <a:xfrm>
            <a:off x="309144" y="1188177"/>
            <a:ext cx="17521655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การรับคืนเงินต้น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069689"/>
              </p:ext>
            </p:extLst>
          </p:nvPr>
        </p:nvGraphicFramePr>
        <p:xfrm>
          <a:off x="309146" y="1615907"/>
          <a:ext cx="16988254" cy="7986522"/>
        </p:xfrm>
        <a:graphic>
          <a:graphicData uri="http://schemas.openxmlformats.org/drawingml/2006/table">
            <a:tbl>
              <a:tblPr/>
              <a:tblGrid>
                <a:gridCol w="82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3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1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8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74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9355">
                <a:tc gridSpan="7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จังหวัดที่ได้รับคืนเงินต้น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หนี้ครบกำหนดชำระ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ปีงบประมาณ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พ.ศ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 2567)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เรียงจากมากไปหาน้อย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คิดเป็นร้อยละ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776"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(บาท)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12,136,488.70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103,967.77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6,192,504.29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34,000.60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6,226,504.89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79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26,829,091.14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75,114.46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13,424,070.54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26,864.00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13,450,934.54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5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22,404,676.77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34,620.14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11,134,137.48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16,509.48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11,150,646.96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15,249,409.20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38,040.71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7,566,044.13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14,454.11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7,580,498.24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20,684,870.00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45,006.00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10,193,051.00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19,856.00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10,212,907.00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20,437,057.09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203,144.98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9,530,816.28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87,980.06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9,618,796.34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26,846,504.00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74,903.00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12,370,716.00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26,952.00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12,397,668.00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22,340,407.41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112,417.32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10,267,737.26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30,957.57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10,298,694.83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16,268,759.69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34,873.00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7,456,688.65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11,644.00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7,468,332.65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13,377,263.34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43,020.00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6,091,317.99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15,374.00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6,106,691.99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532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39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16,444,198.00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54,645.00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7,431,178.00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19,495.00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7,450,673.00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24,905,872.00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174,518.00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11,201,398.33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56,399.00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11,257,797.33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795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14,042,591.71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35,782.16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6,258,252.03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16,863.51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6,275,115.54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2636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42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18,194,943.00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39,056.50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8,094,601.58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10,703.00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8,105,304.58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B26AAA68-C897-CF33-C27B-FAA225CE6C84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468A8A9F-98BC-E093-330A-91681A235551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CB5C597-366B-1F12-3EA1-79C344654B8A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B17D24C3-64B8-7DC4-F07B-800FD6744917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F9B3BBE-F7F9-2E31-067A-D28926786D19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08F234-3DDD-F84D-C1EB-39EC1F59A87B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505B490-70D5-02AC-C37D-35518E063F65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BCBAD84-8485-47F8-2717-08A6E6C52E35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1DEAA60-6D7D-185F-127B-A7C97FFB020C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6572C9FC-6ADC-F04F-163F-06F2A0E0CF79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384F24D-91E9-950C-B340-21921BCC07E8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1D1CBC8-8750-806C-C93B-ECEF29ACFD0C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DEE3F4B-932F-B5BF-F901-262E36C7DAD5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B1D98FDC-D775-91EA-76C6-86BA65D6CF45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A333F19-F0BF-5D06-13E0-798073C50300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BB5D05A-9A23-F56C-83C5-9E180E83F440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1A979AE6-C609-792F-CB25-11C7E124DBBA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AAF0DE21-AEE6-57B0-1347-38D491272DC2}"/>
              </a:ext>
            </a:extLst>
          </p:cNvPr>
          <p:cNvGrpSpPr/>
          <p:nvPr/>
        </p:nvGrpSpPr>
        <p:grpSpPr>
          <a:xfrm>
            <a:off x="223352" y="-114300"/>
            <a:ext cx="5399517" cy="1254770"/>
            <a:chOff x="0" y="0"/>
            <a:chExt cx="7199356" cy="167302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0691F5A-E1CD-0CF9-23DB-230AE57F3DDC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5F07D7D-9B0A-EA5A-9D0D-271699518088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B872337-8128-B4B6-1406-B94B3A5D47C6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9904DEEA-D374-DB5E-AB49-0EA1E7D4338F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013BB084-03F8-40C9-9B4E-A73FBE9CBA77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2FC9D5-5172-591F-6E2F-D6AC44849A77}"/>
              </a:ext>
            </a:extLst>
          </p:cNvPr>
          <p:cNvSpPr txBox="1"/>
          <p:nvPr/>
        </p:nvSpPr>
        <p:spPr>
          <a:xfrm>
            <a:off x="309144" y="1188177"/>
            <a:ext cx="17521655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การรับคืนเงินต้น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08674"/>
              </p:ext>
            </p:extLst>
          </p:nvPr>
        </p:nvGraphicFramePr>
        <p:xfrm>
          <a:off x="309144" y="1767777"/>
          <a:ext cx="16912055" cy="7530228"/>
        </p:xfrm>
        <a:graphic>
          <a:graphicData uri="http://schemas.openxmlformats.org/drawingml/2006/table">
            <a:tbl>
              <a:tblPr/>
              <a:tblGrid>
                <a:gridCol w="82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3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1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24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367">
                <a:tc gridSpan="7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จังหวัดที่ได้รับคืนเงินต้น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หนี้ครบกำหนดชำระ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ปีงบประมาณ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พ.ศ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 2567)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เรียงจากมากไปหาน้อย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คิดเป็นร้อยละ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85"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20,531,925.76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114,646.86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9,065,293.88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25,777.91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9,091,071.79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27,185,851.59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127,775.81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11,756,746.93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42,460.58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11,799,207.51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43.25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15,052,206.39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71,805.00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6,252,969.76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16,365.25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6,269,335.01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41.54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46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24,170,611.82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147,079.50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9,902,031.84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41,982.12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9,944,013.96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47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35,800,259.27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176,073.00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14,567,763.85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48,961.00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14,616,724.85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48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14,624,391.46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96,289.75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5,894,171.30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14,568.15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5,908,739.45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49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13,621,949.70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42,158.00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5,260,510.91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18,708.00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5,279,218.91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797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50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10,364,025.93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89,745.98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3,998,121.61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18,198.00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4,016,319.61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797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51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15,355,195.01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57,120.00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5,912,211.65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14,201.06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5,926,412.71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52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9,825,687.15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93,105.00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3,753,443.65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19,535.75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3,772,979.40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38.20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53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25,279,274.26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55,659.00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9,524,480.63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14,163.72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9,538,644.35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7797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54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9,056,636.55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33,765.90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3,405,785.05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4,811.00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3,410,596.05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8,299,639.86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59,324.44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3,109,015.10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18,582.54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3,127,597.64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37.46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5412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56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26,732,037.12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91,477.72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9,805,765.99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15,735.00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9,821,500.99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36.68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91BAA777-5852-A620-9505-EEBAFE7109CD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DA5E928D-8194-A921-8270-BAD37B88589C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91F8F36-C6ED-ADB4-37F9-0BE446CDB6BB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5EC1006C-7EBF-9EEB-FE72-84AB8DBD98CE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C44561-5371-E7D1-F247-6870B1B1D0CD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300D1AC-B49B-C50A-B96F-D2D1F467F26F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4480-A7D5-E9A1-F880-E49742BA2ECE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D726C72-656F-9E7B-AA28-C226CF7388CF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5073782-6276-2CA9-BE01-05D1B79CD8C1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D3D8DCBA-CB95-785F-34BA-7B74B5ABF61A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2999839-A5DA-7EBD-F12C-4F5D11265133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DFBBBE9-19EF-5BCB-7100-5A980799212B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A2C3C41-C193-9C49-9FCC-F62A0CA277D8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397BE42-5395-BD80-D79C-BBC9BF3C89C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073D29E-0555-2CDD-EDDB-B65E700A4B01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AFB1C449-6AA1-F1B1-57E6-0E05F0AB3F65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6EB9BB0-E201-08F3-BDF2-F799EF00CDCE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97834399-F6F7-BFAA-85FA-A8151B731AD9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E16D2E75-09A6-75F7-4AF7-C5755E586EFA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EF557B3-6D1E-DBB3-B185-7495C6ED0218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5A08999-0233-2BAD-FF30-97AFE85C76D6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7ABFE8B2-1467-286D-00AC-84A4587E7DFA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BA7A1A1-55CC-EC17-DF24-F13B3A58C88E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81BA8FF0-C69E-FE1E-E852-A22F286455CA}"/>
              </a:ext>
            </a:extLst>
          </p:cNvPr>
          <p:cNvSpPr txBox="1"/>
          <p:nvPr/>
        </p:nvSpPr>
        <p:spPr>
          <a:xfrm>
            <a:off x="309144" y="1188177"/>
            <a:ext cx="17521655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การรับคืนเงินต้น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62264"/>
              </p:ext>
            </p:extLst>
          </p:nvPr>
        </p:nvGraphicFramePr>
        <p:xfrm>
          <a:off x="493080" y="1727554"/>
          <a:ext cx="16912055" cy="7683146"/>
        </p:xfrm>
        <a:graphic>
          <a:graphicData uri="http://schemas.openxmlformats.org/drawingml/2006/table">
            <a:tbl>
              <a:tblPr/>
              <a:tblGrid>
                <a:gridCol w="87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0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2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9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55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95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4667">
                <a:tc gridSpan="7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จังหวัดที่ได้รับคืนเงินต้น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หนี้ครบกำหนดชำระ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ปีงบประมาณ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พ.ศ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 2567)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เรียงจากมากไปหาน้อย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คิดเป็นร้อยละ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37"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57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26,376,182.28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71,054.37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9,463,897.42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18,925.70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9,482,823.12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58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20,376,442.42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225,103.93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7,270,517.84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56,473.54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7,326,991.38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59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17,626,249.84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67,603.65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6,261,441.18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11,621.28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6,273,062.46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60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23,089,873.01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123,964.00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8,188,520.82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35,315.00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8,223,835.82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35.46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61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13,740,893.09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44,404.00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4,798,231.18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8,256.00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4,806,487.18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34.92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62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15,194,414.95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92,398.25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5,032,245.35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13,361.83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5,045,607.18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33.12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63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14,169,118.43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115,563.27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4,622,597.33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30,269.84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4,652,867.17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64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28,938,242.95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190,769.00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9,379,007.21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44,571.78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9,423,578.99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21,849,711.14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126,098.51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7,081,174.73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21,493.93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7,102,668.66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66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 8,257,180.27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34,250.55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2,650,642.54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3,895.41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2,654,537.95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32.10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67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22,126,188.62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98,606.75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6,744,363.29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13,639.48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6,758,002.77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68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20,866,146.50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54,154.02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6,270,441.25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11,985.00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6,282,426.25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69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24,810,057.61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44,376.97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7,411,825.41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12,213.17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7,424,038.58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52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70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28,443,510.78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227,924.51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8,279,948.25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27,886.00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8,307,834.25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11CEEE11-82D8-6294-C087-B853E8D57397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CB43AD4E-7079-FD7C-4316-17ABD70115D5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ECE673B-A69D-F7C3-1277-D09D498AE42B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802760B4-BF3B-F6D7-F9E0-118BAD41D1CB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A5A343-DFBD-88DE-5DBD-B80EC5186CEA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E7B39C9-0319-9C40-1772-5FD2988FA721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9BD7452-1231-B807-A0E1-460BAB0A2C62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7C20285-96F5-8A67-3D13-DB3FE4F96A4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AF5C68-40A9-8370-982A-60B59810D0DD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5DB4E8ED-1A43-8369-8108-1FCB26349049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DB970D1-E47F-6B31-8A58-07DA9778793E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806DC72-1DA5-C4A1-D6A2-768F1E086B44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A3AF94C-D0DC-62D5-BE95-F9425A03FEA0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9649659-6866-8E5C-4C3F-70724E70961B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39FD5B5-FF06-670A-3C1E-58FC426F8A64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6A5B815A-B5E1-4A57-83BD-1FDA2FCCC424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B643115-B1F5-28C2-6E15-19006F3690B6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72C463CB-6574-5DB4-4753-ACC9EF99D125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7C132D60-8643-C876-E3D9-FA9275B86DE2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74A71D11-15FF-6244-75DF-BF0E5F61D787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AFCF891-3396-FDDE-D838-EC5F67DE6316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1DF53C73-9C5B-05C4-F20B-E789B17038A9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0706A0BA-A022-923E-4857-E7A29037CD8A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62684162-E4AA-2DC3-188B-603E0C1CF0EF}"/>
              </a:ext>
            </a:extLst>
          </p:cNvPr>
          <p:cNvSpPr txBox="1"/>
          <p:nvPr/>
        </p:nvSpPr>
        <p:spPr>
          <a:xfrm>
            <a:off x="309144" y="1188177"/>
            <a:ext cx="17521655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การรับคืนเงินต้น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88700"/>
              </p:ext>
            </p:extLst>
          </p:nvPr>
        </p:nvGraphicFramePr>
        <p:xfrm>
          <a:off x="285325" y="1816583"/>
          <a:ext cx="16988254" cy="5638798"/>
        </p:xfrm>
        <a:graphic>
          <a:graphicData uri="http://schemas.openxmlformats.org/drawingml/2006/table">
            <a:tbl>
              <a:tblPr/>
              <a:tblGrid>
                <a:gridCol w="88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5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1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77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15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5618">
                <a:tc gridSpan="7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จังหวัดที่ได้รับคืนเงินต้น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หนี้ครบกำหนดชำระ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ปีงบประมาณ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พ.ศ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. 2567)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เรียงจากมากไปหาน้อย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799">
                          <a:solidFill>
                            <a:srgbClr val="FFFFFF"/>
                          </a:solidFill>
                          <a:latin typeface="Chulabhorn Likit Text 2"/>
                          <a:cs typeface="Chulabhorn Likit Text 2"/>
                        </a:rPr>
                        <a:t>จังหวัดที่ได้รับคืนเงินต้น (หนี้ครบกำหนดชำระ ปีงบประมาณ พ.ศ. 2567) เรียงจากมากไปหาน้อย 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คิดเป็นร้อยละ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905"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เงินต้นรับคืน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ดอกเบี้ยรับคืน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รวมเงินรับชำระ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</a:p>
                    <a:p>
                      <a:pPr algn="ctr">
                        <a:lnSpc>
                          <a:spcPts val="2159"/>
                        </a:lnSpc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71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21,535,982.55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175,500.45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6,161,497.15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23,900.43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6,185,397.58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2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72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19,581,676.70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85,386.00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5,529,282.61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20,978.00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5,550,260.61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73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10,380,803.55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39,650.67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2,875,036.39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6,781.58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2,881,817.97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74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14,998,552.71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198,122.98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4,100,425.29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19,623.67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4,120,048.96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2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75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26,939,966.49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227,597.67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6,125,336.42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30,657.35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6,155,993.77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291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76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12,433,776.96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157,329.00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2,415,358.23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   7,992.59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   2,423,350.82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529">
                <a:tc gridSpan="2"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th-TH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รวม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endParaRPr lang="en-US" sz="1599" kern="1200" dirty="0">
                        <a:solidFill>
                          <a:srgbClr val="002060"/>
                        </a:solidFill>
                        <a:latin typeface="Chulabhorn Likit Text 2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1,361,377,069.64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6,396,244.61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608,667,451.00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1,827,366.60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610,494,817.60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44.71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2E53CABD-5596-1C7A-39E7-845C5BBF0D93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9F3FE45F-B0F4-3374-ACBA-E7ABB5C3CAE4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4BE5365-E66F-145B-B8E1-7E8D7FA6916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D3ADD49F-6AD7-6AA7-AEDE-627C2E805048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F081510-D3F5-A2BD-DB68-873EEDB7BC49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E6D3DC6-26FE-FE76-8160-19829F55066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B9E2CDF-FEF4-7892-3DEB-5C38F30F041D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99CC3E1-8241-D24C-A64B-0170F83D80DB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4F74E04-EEF7-8BC0-CC83-F644680F0531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EFAC72D7-F3D2-04A2-9C27-EA46E64AD69C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E2E8C65-AC90-9446-49C5-C29E83D3F538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64AFFD5-E457-524A-1B84-45DC3E4044BD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083587-D4FA-F01B-08C9-FE5CC5922908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7EE637-3555-A992-CB04-B1C40C044A2F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8DDD5542-931D-A3F5-3CB9-6E6E8E157A24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DEB73176-241B-6F08-2CA9-D914078BBC7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C894A12F-1AE7-D374-7FB6-8FE592752A8F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35B9560D-D69A-724F-300B-F70FBE537981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3B9DA24-B297-B48E-EC91-52CCE4DA49A0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B0D20D11-F7C8-5AB4-7177-25A2761DB5F3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9258DDB-A193-7ACC-B3AC-D58BB1CC201F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E9F0F25-171B-0407-4637-0D0D95CE83F6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393D9CD2-7865-07E5-A3E8-901094A99E25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DDFAB236-2BF4-7C79-1DF3-D096DA6A8E24}"/>
              </a:ext>
            </a:extLst>
          </p:cNvPr>
          <p:cNvSpPr txBox="1"/>
          <p:nvPr/>
        </p:nvSpPr>
        <p:spPr>
          <a:xfrm>
            <a:off x="309144" y="1188177"/>
            <a:ext cx="17521655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การรับคืนเงินต้น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ณ </a:t>
            </a:r>
            <a:r>
              <a:rPr lang="en-US" sz="32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พฤษภาคม</a:t>
            </a:r>
            <a:r>
              <a:rPr lang="en-US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6800" y="2862331"/>
            <a:ext cx="9426011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50"/>
              </a:lnSpc>
            </a:pP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4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เรื่องเพื่อทราบ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8152" y="4103947"/>
            <a:ext cx="17683648" cy="484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4.1 </a:t>
            </a:r>
            <a:r>
              <a:rPr lang="en-US" sz="24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การขับเคลื่อนการดำเนินงานตาม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10 </a:t>
            </a:r>
            <a:r>
              <a:rPr lang="en-US" sz="24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ประเด็นเน้นย้ำของกรมการพัฒนาชุมชน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พ.ศ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2567 (</a:t>
            </a:r>
            <a:r>
              <a:rPr lang="en-US" sz="24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กลุ่มนโยบายและยุทธศาสตร์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  <a:endParaRPr lang="th-TH" sz="24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4.2</a:t>
            </a: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การตรวจสอบและรับรองความมีอยู่จริงของลูกหนี้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กลุ่มนโยบายและยุทธศาสตร์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  <a:endParaRPr lang="th-TH" sz="24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4.3 </a:t>
            </a: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โครงการประชุมเชิงปฏิบัติการคณะทำงานเครือข่ายขับเคลื่อนกองทุนพัฒนาบทบาทสตรีระดับภาค ( กลุ่มพัฒนาศักยภาพ 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4.4 การติดตามผลหลังจากมีคำพิพากษา 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กลุ่มกฎหมาย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 </a:t>
            </a:r>
            <a:endParaRPr lang="th-TH" sz="24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4.5 การรายงานผลการตรวจสอบผลต่างลูกหนี้กองทุนพัฒนาบทบาทสตรี คงเหลือ ณ วันที่ 30 กันยายน 2566 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กลุ่มนโยบายและยุทธศาสตร์</a:t>
            </a:r>
            <a:r>
              <a:rPr lang="en-US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 </a:t>
            </a:r>
            <a:endParaRPr lang="th-TH" sz="24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4.6 ตัวชี้วัดและค่าเป้าหมายการประเมินผลการปฏิบัติราชการของตำแหน่ง พัฒนาการจังหวัด (กลุ่มนโยบายและยุทธศาสตร์)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th-TH" sz="24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</a:t>
            </a:r>
          </a:p>
          <a:p>
            <a:pPr algn="l">
              <a:lnSpc>
                <a:spcPct val="120000"/>
              </a:lnSpc>
            </a:pPr>
            <a:endParaRPr lang="en-US" sz="2400" spc="45" dirty="0">
              <a:solidFill>
                <a:srgbClr val="0F1035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1C2CF7B6-E633-C8C1-EFC9-F168947D1F77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2BAB5031-AF53-680B-8CFD-390CA2186A9F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CCBF4727-BE65-CEE5-180A-23BE03A96FCC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47FFF4E-7336-130F-C5FD-A55BAEFD04E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7CE553C-C73A-1907-AC06-8A05785961AE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517E97B-4E6D-320B-732E-A13027128247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CC46C54-9191-2003-BC75-0F36DA09DEF8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CE2EBB-7E2A-854C-73B9-276F695A9571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D2FFBA6-1335-358A-9598-D0766A88D2AA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C9582794-FF47-2F22-01B2-A4FA4DD28B34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DDBFD764-BCC8-9F25-B7A6-C9A7AB669F44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A93C8436-C350-4E03-3FB0-2952B1BA4D80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7668257-305E-5CC1-A65E-76D12C5E7273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B058511-4647-FE68-E6B5-81C1D5F92809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B5C046E4-8959-2DFC-10AF-8983D5B3AF01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E19827C5-E89E-1FA0-16A7-31F80BDA0699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48C23E39-0344-CEB8-E508-58DC789F6439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6DB89774-E632-406B-F813-F7D4F9F6FB6A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9C9503F-2A72-D7E0-D98C-F294602062D0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042D1970-02FE-15BD-51A8-0E4E7C62A3D6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40372F93-EB21-7940-E2E1-F3DEEDC17BE1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F90929F7-FB48-CAD9-C7CC-6441DB97EB27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ABFCAA53-F345-96F1-85D4-1DBEAE1BBB44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9533" y="3021255"/>
            <a:ext cx="16230600" cy="156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4.1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การขับเคลื่อนการดำเนินงานตาม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10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ประเด็นเน้นย้ำของกรมการพัฒนาชุมชน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พ.ศ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2567</a:t>
            </a: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9068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352" y="4609609"/>
            <a:ext cx="17836048" cy="83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750"/>
              </a:lnSpc>
            </a:pP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เรื่องประธานแจ้งให้ที่ประชุมทราบ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4822D9BD-B6E5-3BB8-5A5D-A9F7F8175C72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B2FA639C-A48C-8580-CA48-FF112AB36EBD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66610B28-6A85-68F0-BE94-AEB719596A62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315A2CFB-1D13-1E97-4457-4EAD39F47BE4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E8E9C96-08DF-454D-26DE-F3EB3CE1DFA1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74D7B94-4EC1-D287-3C49-3FE44CC239FC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7B7F8C5-A058-9C79-7D55-1A48A7625D49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8BA6658-03B5-D543-E6AD-248741136FC7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03D3401-D561-258B-29CA-438F33FE0E4C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A0D9D373-CD78-6021-920E-D3D6120100E6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3158EFE-B694-F8BE-9DD1-C2ABF7621079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93B59D00-C8A4-EAB4-81E5-6F8A4DB95417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57D35100-B256-0F28-0996-72A0E216AC4B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A334D619-9305-DFA8-E943-BBADB58CDFDE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D34770D5-4798-5705-3353-C9A124B796D7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13DEC2D-FAC2-8B64-5BB3-152A8A13CB8D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3867E130-100B-1FF2-8F79-E637A9DDE1A4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E9DEB755-90F6-1963-93A9-106DB201955A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D829CCF4-DB84-E4B2-CFDF-02ECD54C6B0B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1CA9C5B5-6315-16C9-CC7B-BF9E382C9989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376BFEDB-8FA1-EE72-55DB-1C74D0F0AE5B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AEA3F76A-ADBB-BE60-791C-7C357A78228D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3A9CE682-1787-A7D1-9BBD-E3BE00C20D29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21/05/67</a:t>
            </a:fld>
            <a:endParaRPr lang="th-TH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46011"/>
              </p:ext>
            </p:extLst>
          </p:nvPr>
        </p:nvGraphicFramePr>
        <p:xfrm>
          <a:off x="495319" y="1702308"/>
          <a:ext cx="17477224" cy="45341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091802982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829155550"/>
                    </a:ext>
                  </a:extLst>
                </a:gridCol>
                <a:gridCol w="5428850">
                  <a:extLst>
                    <a:ext uri="{9D8B030D-6E8A-4147-A177-3AD203B41FA5}">
                      <a16:colId xmlns:a16="http://schemas.microsoft.com/office/drawing/2014/main" val="2767905770"/>
                    </a:ext>
                  </a:extLst>
                </a:gridCol>
                <a:gridCol w="5799974">
                  <a:extLst>
                    <a:ext uri="{9D8B030D-6E8A-4147-A177-3AD203B41FA5}">
                      <a16:colId xmlns:a16="http://schemas.microsoft.com/office/drawing/2014/main" val="1219152562"/>
                    </a:ext>
                  </a:extLst>
                </a:gridCol>
              </a:tblGrid>
              <a:tr h="698577">
                <a:tc>
                  <a:txBody>
                    <a:bodyPr/>
                    <a:lstStyle/>
                    <a:p>
                      <a:pPr algn="ctr"/>
                      <a:r>
                        <a:rPr lang="th-TH" sz="2000" b="1" spc="-50" baseline="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คะแนน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8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การบริหารจัดการหนี้เกินกำหนดชำระ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ได้ต่ำกว่าร้อยละ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10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8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pc="0" baseline="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การเพิ่มจำนวนสมาชิกกองทุนพัฒนาบทบาทสตรี</a:t>
                      </a:r>
                      <a:br>
                        <a:rPr lang="th-TH" sz="2000" b="1" spc="0" baseline="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2000" b="1" spc="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ประเภทบุคคลธรรมดา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8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การส่งเสริมกลุ่มอาชีพที่ลงทะเบียนผู้ผลิต ผู้ประกอบการ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OTOP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8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73451"/>
                  </a:ext>
                </a:extLst>
              </a:tr>
              <a:tr h="91527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100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มีหนี้เกินกำหนดชำระ ต่ำกว่าร้อยละ 10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63" marR="9036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spc="-60" baseline="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สมาชิกกองทุนพัฒนาบทบาทสตรีประเภทบุคคลธรรมดา </a:t>
                      </a:r>
                      <a:b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เพิ่มขึ้นมากกว่าร้อยละ 75 ของเป้าหมายที่กำหนด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63" marR="9036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9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spc="-70" baseline="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มีการส่งเสริมกลุ่มอาชีพที่ลงทะเบียนผู้ผลิต ผู้ประกอบการ </a:t>
                      </a:r>
                      <a:r>
                        <a:rPr lang="en-US" sz="2000" b="1" spc="-70" baseline="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OTOP </a:t>
                      </a: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ตั้งแต่ร้อยละ 40 เป้าหมายกำหนด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63" marR="9036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15821"/>
                  </a:ext>
                </a:extLst>
              </a:tr>
              <a:tr h="91527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75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spc="-50" baseline="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มีหนี้เกินกำหนดชำระ ระหว่างร้อยละ  10.00 - 12.00</a:t>
                      </a:r>
                    </a:p>
                  </a:txBody>
                  <a:tcPr marL="90363" marR="9036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spc="-60" baseline="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สมาชิกกองทุนพัฒนาบทบาทสตรีประเภทบุคคลธรรมดา </a:t>
                      </a:r>
                      <a:b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เพิ่มขึ้นร้อยละ 70 – 75 ของเป้าหมายที่กำหนด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63" marR="9036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700" b="1" kern="1200" spc="-8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มี</a:t>
                      </a:r>
                      <a:r>
                        <a:rPr lang="th-TH" sz="2000" b="1" kern="1200" spc="-8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การส่งเสริมกลุ่มอาชีพที่ลงทะเบียนผู้ผลิต ผู้ประกอบการ </a:t>
                      </a:r>
                      <a:r>
                        <a:rPr lang="en-US" sz="2000" b="1" kern="1200" spc="-8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OTOP </a:t>
                      </a:r>
                      <a:r>
                        <a:rPr lang="th-TH" sz="2000" b="1" kern="1200" spc="-8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ระหว่างร้อยละ 35.00 – 39.99 ของเป้าหมายที่กำหนดอ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Times New Roman" panose="02020603050405020304" pitchFamily="18" charset="0"/>
                        <a:cs typeface="Chulabhorn Likit Text Light๙" panose="00000400000000000000" pitchFamily="2" charset="-34"/>
                      </a:endParaRPr>
                    </a:p>
                  </a:txBody>
                  <a:tcPr marL="102870" marR="10287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8854253"/>
                  </a:ext>
                </a:extLst>
              </a:tr>
              <a:tr h="91527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50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มีหนี้เกินกำหนด</a:t>
                      </a:r>
                      <a:r>
                        <a:rPr lang="th-TH" sz="2000" b="1" spc="-5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ชำระ ระหว่างร้อยละ</a:t>
                      </a:r>
                      <a:r>
                        <a:rPr lang="th-TH" sz="2000" b="1" spc="-50" baseline="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spc="-5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12.01 – </a:t>
                      </a:r>
                      <a:r>
                        <a:rPr lang="en-US" sz="2000" b="1" spc="-50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14.00</a:t>
                      </a:r>
                      <a:endParaRPr lang="en-US" sz="2000" b="1" spc="-50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63" marR="9036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สมาชิกกองทุนพัฒนาบทบาทสตรีประเภทบุคคลธรรมดา </a:t>
                      </a:r>
                      <a:b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เพิ่มขึ้นร้อยละ 65 – 69 ของเป้าหมายที่กำหนด 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63" marR="9036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 spc="-5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มี</a:t>
                      </a:r>
                      <a:r>
                        <a:rPr lang="th-TH" sz="2000" b="1" spc="-80" dirty="0"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การส่งเสริมกลุ่มอาชีพที่ลงทะเบียนผู้ผลิต ผู้ประกอบการ </a:t>
                      </a:r>
                      <a:r>
                        <a:rPr lang="en-US" sz="2000" b="1" spc="-80" dirty="0"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OTOP</a:t>
                      </a:r>
                      <a:r>
                        <a:rPr lang="th-TH" sz="2000" b="1" spc="-50" dirty="0"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ระหว่างร้อยละ 30.00 – 34.99 ของเป้าหมายที่กำหนด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Times New Roman" panose="02020603050405020304" pitchFamily="18" charset="0"/>
                        <a:cs typeface="Chulabhorn Likit Text Light๙" panose="00000400000000000000" pitchFamily="2" charset="-34"/>
                      </a:endParaRPr>
                    </a:p>
                  </a:txBody>
                  <a:tcPr marL="102870" marR="1028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69684"/>
                  </a:ext>
                </a:extLst>
              </a:tr>
              <a:tr h="91527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137160" marR="137160" marT="68580" marB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มีหนี้เกินกำหนดชำระ มากกว่าร้อยละ 14.00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63" marR="9036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สมาชิกกองทุนพัฒนาบทบาทสตรีประเภทบุคคลธรรมดา </a:t>
                      </a:r>
                      <a:b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</a:b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เพิ่มขึ้นต่ำกว่าร้อยละ 65 ของเป้าหมายที่กำหนด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63" marR="9036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 spc="-8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มี</a:t>
                      </a:r>
                      <a:r>
                        <a:rPr lang="th-TH" sz="2000" b="1" spc="-80" dirty="0"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การส่งเสริมกลุ่มอาชีพที่ลงทะเบียนผู้ผลิต ผู้ประกอบการ </a:t>
                      </a:r>
                      <a:r>
                        <a:rPr lang="en-US" sz="2000" b="1" spc="-80" dirty="0"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OTOP</a:t>
                      </a:r>
                      <a:r>
                        <a:rPr lang="th-TH" sz="2000" b="1" kern="1200" spc="0" baseline="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Times New Roman" panose="02020603050405020304" pitchFamily="18" charset="0"/>
                          <a:cs typeface="Chulabhorn Likit Text Light๙" panose="00000400000000000000" pitchFamily="2" charset="-34"/>
                        </a:rPr>
                        <a:t>ต่ำกว่าร้อยละ 30 ของเป้าหมายที่กำหนด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Times New Roman" panose="02020603050405020304" pitchFamily="18" charset="0"/>
                        <a:cs typeface="Chulabhorn Likit Text Light๙" panose="00000400000000000000" pitchFamily="2" charset="-34"/>
                      </a:endParaRPr>
                    </a:p>
                  </a:txBody>
                  <a:tcPr marL="102870" marR="1028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4655843"/>
                  </a:ext>
                </a:extLst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23138"/>
              </p:ext>
            </p:extLst>
          </p:nvPr>
        </p:nvGraphicFramePr>
        <p:xfrm>
          <a:off x="407242" y="7486522"/>
          <a:ext cx="17480930" cy="207657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83783">
                  <a:extLst>
                    <a:ext uri="{9D8B030D-6E8A-4147-A177-3AD203B41FA5}">
                      <a16:colId xmlns:a16="http://schemas.microsoft.com/office/drawing/2014/main" val="782803679"/>
                    </a:ext>
                  </a:extLst>
                </a:gridCol>
                <a:gridCol w="14897147">
                  <a:extLst>
                    <a:ext uri="{9D8B030D-6E8A-4147-A177-3AD203B41FA5}">
                      <a16:colId xmlns:a16="http://schemas.microsoft.com/office/drawing/2014/main" val="3913391179"/>
                    </a:ext>
                  </a:extLst>
                </a:gridCol>
              </a:tblGrid>
              <a:tr h="457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80" marR="903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A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รายละเอียดการดำเนินงาน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80" marR="903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A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8232"/>
                  </a:ext>
                </a:extLst>
              </a:tr>
              <a:tr h="353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A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80" marR="903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มีผลการปฏิบัติงานบรรลุเป้าหมายทั้ง 3 กิจกรรม เฉลี่ยตั้งแต่ 80 คะแนนขึ้นไป</a:t>
                      </a:r>
                      <a:endParaRPr lang="en-US" sz="1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02870" marR="1028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37496"/>
                  </a:ext>
                </a:extLst>
              </a:tr>
              <a:tr h="353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B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80" marR="903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มีผลการปฏิบัติงานบรรลุเป้าหมายทั้ง 3 กิจกรรม เฉลี่ยตั้งแต่ 70 – 79 คะแนน 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102870" marR="1028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1822967"/>
                  </a:ext>
                </a:extLst>
              </a:tr>
              <a:tr h="455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C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80" marR="903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C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มีผลการปฏิบัติงานบรรลุเป้าหมายทั้ง 3 กิจกรรม เฉลี่ยระหว่าง 60 - 69  คะแนน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102870" marR="1028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73320"/>
                  </a:ext>
                </a:extLst>
              </a:tr>
              <a:tr h="455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D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90380" marR="903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มีผลการปฏิบัติงานบรรลุเป้าหมายทั้ง 3 กิจกรรม เฉลี่ยต่ำกว่า 60 คะแนน</a:t>
                      </a:r>
                      <a:endParaRPr lang="en-US" sz="2000" b="1" dirty="0"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102870" marR="1028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2191061"/>
                  </a:ext>
                </a:extLst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4950331" y="6528747"/>
            <a:ext cx="94069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สูตรการคิดคะแนน </a:t>
            </a:r>
            <a:r>
              <a:rPr lang="en-US" sz="21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= </a:t>
            </a:r>
            <a:r>
              <a:rPr lang="th-TH" sz="21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  ผลรวมค่าคิดคะแนนดำเนินงานทั้ง 3 กิจกรรม</a:t>
            </a:r>
          </a:p>
          <a:p>
            <a:pPr algn="ctr"/>
            <a:endParaRPr lang="th-TH" sz="2100" b="1" dirty="0"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  <a:p>
            <a:pPr algn="ctr"/>
            <a:r>
              <a:rPr lang="th-TH" sz="21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3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490246" y="1130850"/>
            <a:ext cx="1723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ภารกิจสำคัญที่อธิบดีกรมการพัฒนาชุมชนเน้นย้ำในไตรมาสที่ 3 </a:t>
            </a:r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สำนักงานกองทุนพัฒนาบทบาทสตรี</a:t>
            </a:r>
            <a:endParaRPr lang="th-TH" sz="2400" b="1" dirty="0">
              <a:solidFill>
                <a:srgbClr val="002060"/>
              </a:solidFill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7813361" y="7072537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884D0D63-4E4E-3A8A-CE11-02CC65B63BF0}"/>
              </a:ext>
            </a:extLst>
          </p:cNvPr>
          <p:cNvGrpSpPr/>
          <p:nvPr/>
        </p:nvGrpSpPr>
        <p:grpSpPr>
          <a:xfrm>
            <a:off x="-1489888" y="5943268"/>
            <a:ext cx="22109411" cy="5143832"/>
            <a:chOff x="-1489888" y="5943268"/>
            <a:chExt cx="22109411" cy="5143832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9914C689-0085-3833-F315-F44669F5F7CE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95CF6F01-00CE-F8A0-6E63-D38FD97FA4DF}"/>
                </a:ext>
              </a:extLst>
            </p:cNvPr>
            <p:cNvSpPr/>
            <p:nvPr/>
          </p:nvSpPr>
          <p:spPr>
            <a:xfrm rot="10800000" flipH="1">
              <a:off x="-1489888" y="6356350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F6EC75C1-D1F6-9CD8-8E60-23C482E63147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6D25890-B380-E1B1-BE03-3105DDB81152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68CCC88-1FCB-046F-03F3-58549CA7D4C6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90E6655-A2A5-CAC1-2F15-8F48596D0E5B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06A0D54-EDD3-C133-5C1D-C4529E0364EA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21AC266-E44C-233C-5C13-2EAFD73B05ED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CFD65209-9D87-00C3-A5FB-421A333B8F5D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EB9AFB8-0E69-3C7A-FECE-278607D1B488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B5747C0-A6B2-4427-0A42-A477E6748F74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AE4022B-51BE-4470-A5DA-EE6B086D81F3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8C31789-C459-1257-37F3-FD34B69F5205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6280BF2-11FF-E2CF-B4C9-C87875D5CADB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92A4601-9A06-A812-A9E0-689F67DDDAAF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0C20F45-178B-C914-62EF-10FA57C89DA5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BC59CBEA-6A82-AF9A-5DBC-FEAFBC234F84}"/>
              </a:ext>
            </a:extLst>
          </p:cNvPr>
          <p:cNvGrpSpPr/>
          <p:nvPr/>
        </p:nvGrpSpPr>
        <p:grpSpPr>
          <a:xfrm>
            <a:off x="223353" y="0"/>
            <a:ext cx="4882048" cy="1134518"/>
            <a:chOff x="0" y="0"/>
            <a:chExt cx="7199356" cy="1673027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C818CE3-C31C-F74E-6325-47F60ACF7FE9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5559C07-1BDD-05DD-70BC-4493ED907BF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D7B6D688-EBFE-5997-1D18-F2CCB501EE46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0241DEE4-BB07-2781-E7FC-C21FDEF9A542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B80CAB3C-7B60-158A-C39D-043D75956FEA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631777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A57AE-48F1-E7B8-71CF-0C5BD1EA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6D00B54-8521-856E-D598-62E0C647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21/05/67</a:t>
            </a:fld>
            <a:endParaRPr lang="th-TH"/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F3C5604D-7389-B80E-3461-AA8EA8272C9F}"/>
              </a:ext>
            </a:extLst>
          </p:cNvPr>
          <p:cNvGrpSpPr/>
          <p:nvPr/>
        </p:nvGrpSpPr>
        <p:grpSpPr>
          <a:xfrm>
            <a:off x="-933315" y="9535124"/>
            <a:ext cx="20154629" cy="751877"/>
            <a:chOff x="0" y="0"/>
            <a:chExt cx="5308215" cy="198025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2B7F8EAF-641D-7F43-3B67-3F99729443FC}"/>
                </a:ext>
              </a:extLst>
            </p:cNvPr>
            <p:cNvSpPr/>
            <p:nvPr/>
          </p:nvSpPr>
          <p:spPr>
            <a:xfrm>
              <a:off x="0" y="0"/>
              <a:ext cx="5308215" cy="198025"/>
            </a:xfrm>
            <a:custGeom>
              <a:avLst/>
              <a:gdLst/>
              <a:ahLst/>
              <a:cxnLst/>
              <a:rect l="l" t="t" r="r" b="b"/>
              <a:pathLst>
                <a:path w="5308215" h="198025">
                  <a:moveTo>
                    <a:pt x="0" y="0"/>
                  </a:moveTo>
                  <a:lnTo>
                    <a:pt x="5308215" y="0"/>
                  </a:lnTo>
                  <a:lnTo>
                    <a:pt x="5308215" y="198025"/>
                  </a:lnTo>
                  <a:lnTo>
                    <a:pt x="0" y="198025"/>
                  </a:lnTo>
                  <a:close/>
                </a:path>
              </a:pathLst>
            </a:custGeom>
            <a:solidFill>
              <a:srgbClr val="E1E1E1"/>
            </a:solidFill>
          </p:spPr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00883F1E-FF99-12EF-8C00-53BBDFE7D916}"/>
                </a:ext>
              </a:extLst>
            </p:cNvPr>
            <p:cNvSpPr txBox="1"/>
            <p:nvPr/>
          </p:nvSpPr>
          <p:spPr>
            <a:xfrm>
              <a:off x="0" y="-38100"/>
              <a:ext cx="5308215" cy="23612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 sz="3734"/>
            </a:p>
          </p:txBody>
        </p:sp>
      </p:grpSp>
      <p:sp>
        <p:nvSpPr>
          <p:cNvPr id="37" name="สี่เหลี่ยมผืนผ้ามุมมน 36">
            <a:extLst>
              <a:ext uri="{FF2B5EF4-FFF2-40B4-BE49-F238E27FC236}">
                <a16:creationId xmlns:a16="http://schemas.microsoft.com/office/drawing/2014/main" id="{7572387F-02D9-73BA-3B1F-2D0E8F194A10}"/>
              </a:ext>
            </a:extLst>
          </p:cNvPr>
          <p:cNvSpPr/>
          <p:nvPr/>
        </p:nvSpPr>
        <p:spPr>
          <a:xfrm>
            <a:off x="1529571" y="8261283"/>
            <a:ext cx="5183739" cy="53776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1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20 พฤษภาคม 2567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DF6C723-03AD-A10C-3504-7D26F6441D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306463"/>
              </p:ext>
            </p:extLst>
          </p:nvPr>
        </p:nvGraphicFramePr>
        <p:xfrm>
          <a:off x="-1536439" y="1401617"/>
          <a:ext cx="10520243" cy="644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FC733488-0DC7-FD74-6313-6BA1CAA41C44}"/>
              </a:ext>
            </a:extLst>
          </p:cNvPr>
          <p:cNvSpPr txBox="1"/>
          <p:nvPr/>
        </p:nvSpPr>
        <p:spPr>
          <a:xfrm>
            <a:off x="2744873" y="5441285"/>
            <a:ext cx="2349078" cy="10837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th-TH" sz="27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ระดับ </a:t>
            </a:r>
            <a:r>
              <a:rPr lang="en-US" sz="27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B</a:t>
            </a:r>
          </a:p>
          <a:p>
            <a:pPr>
              <a:spcAft>
                <a:spcPts val="900"/>
              </a:spcAft>
            </a:pPr>
            <a:r>
              <a:rPr lang="th-TH" sz="21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ร้อยละ 43.42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C733488-0DC7-FD74-6313-6BA1CAA41C44}"/>
              </a:ext>
            </a:extLst>
          </p:cNvPr>
          <p:cNvSpPr txBox="1"/>
          <p:nvPr/>
        </p:nvSpPr>
        <p:spPr>
          <a:xfrm>
            <a:off x="342806" y="4619680"/>
            <a:ext cx="2326578" cy="8285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7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ระดับ </a:t>
            </a:r>
            <a:r>
              <a:rPr lang="en-US" sz="27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</a:t>
            </a:r>
          </a:p>
          <a:p>
            <a:pPr algn="ctr"/>
            <a:r>
              <a:rPr lang="th-TH" sz="2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 5.26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C733488-0DC7-FD74-6313-6BA1CAA41C44}"/>
              </a:ext>
            </a:extLst>
          </p:cNvPr>
          <p:cNvSpPr txBox="1"/>
          <p:nvPr/>
        </p:nvSpPr>
        <p:spPr>
          <a:xfrm>
            <a:off x="1442690" y="2879554"/>
            <a:ext cx="2453388" cy="10837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7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ระดับ </a:t>
            </a:r>
            <a:r>
              <a:rPr lang="en-US" sz="27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D</a:t>
            </a:r>
          </a:p>
          <a:p>
            <a:pPr algn="l">
              <a:lnSpc>
                <a:spcPct val="150000"/>
              </a:lnSpc>
            </a:pPr>
            <a:r>
              <a:rPr lang="th-TH" sz="2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 25.00</a:t>
            </a:r>
            <a:endParaRPr lang="en-US" sz="2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id="{E3043E72-B241-517D-A322-CD31EC6944A7}"/>
              </a:ext>
            </a:extLst>
          </p:cNvPr>
          <p:cNvSpPr/>
          <p:nvPr/>
        </p:nvSpPr>
        <p:spPr>
          <a:xfrm>
            <a:off x="1257300" y="373664"/>
            <a:ext cx="16162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ผลการดำเนินงานภารกิจที่อธิบดีกรมการพัฒนาชุมชนเน้นย้ำไตรมาส 3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CAF87F8B-5CAF-46B9-A5A4-AC600E70EA7C}"/>
              </a:ext>
            </a:extLst>
          </p:cNvPr>
          <p:cNvSpPr/>
          <p:nvPr/>
        </p:nvSpPr>
        <p:spPr>
          <a:xfrm>
            <a:off x="8814107" y="3316301"/>
            <a:ext cx="7772736" cy="23301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id="{E806CEEA-1886-4701-B057-9AFECDCD85E1}"/>
              </a:ext>
            </a:extLst>
          </p:cNvPr>
          <p:cNvSpPr/>
          <p:nvPr/>
        </p:nvSpPr>
        <p:spPr>
          <a:xfrm>
            <a:off x="8779983" y="6127419"/>
            <a:ext cx="7761240" cy="9572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7" name="Rectangle 7">
            <a:extLst>
              <a:ext uri="{FF2B5EF4-FFF2-40B4-BE49-F238E27FC236}">
                <a16:creationId xmlns:a16="http://schemas.microsoft.com/office/drawing/2014/main" id="{D4569E3C-3CD2-4CCD-A1D4-0601872D9908}"/>
              </a:ext>
            </a:extLst>
          </p:cNvPr>
          <p:cNvSpPr/>
          <p:nvPr/>
        </p:nvSpPr>
        <p:spPr>
          <a:xfrm>
            <a:off x="8817033" y="7587735"/>
            <a:ext cx="7766883" cy="1163223"/>
          </a:xfrm>
          <a:prstGeom prst="rect">
            <a:avLst/>
          </a:prstGeom>
          <a:solidFill>
            <a:srgbClr val="FF8F8F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3" name="กล่องข้อความ 102">
            <a:extLst>
              <a:ext uri="{FF2B5EF4-FFF2-40B4-BE49-F238E27FC236}">
                <a16:creationId xmlns:a16="http://schemas.microsoft.com/office/drawing/2014/main" id="{8A7F476A-2D64-AF55-790C-67A169B65FEC}"/>
              </a:ext>
            </a:extLst>
          </p:cNvPr>
          <p:cNvSpPr txBox="1"/>
          <p:nvPr/>
        </p:nvSpPr>
        <p:spPr>
          <a:xfrm>
            <a:off x="9819806" y="7587736"/>
            <a:ext cx="6679727" cy="115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กระบี่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 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กาฬสินธุ์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 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ฉะเชิงเทรา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ชัยนาท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เชียงใหม่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นครพนม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 นครราชสีมา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นนทบุริ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ปทุมธานี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ประจวบคีรีขันธ์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ปราจีนบุรี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เพชรบุรี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ภูเก็ต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ระนอง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ลพบุรี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ลำปาง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ลำพูน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สมุทรปราการ</a:t>
            </a:r>
            <a:r>
              <a:rPr lang="en-US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,</a:t>
            </a:r>
            <a:r>
              <a:rPr lang="th-TH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อุดรธานี</a:t>
            </a:r>
            <a:endParaRPr lang="en-US" b="1" kern="100" dirty="0">
              <a:latin typeface="Chulabhorn Likit Text" panose="00000500000000000000" pitchFamily="2" charset="-34"/>
              <a:ea typeface="Calibri" panose="020F0502020204030204" pitchFamily="34" charset="0"/>
              <a:cs typeface="Chulabhorn Likit Text" panose="00000500000000000000" pitchFamily="2" charset="-34"/>
            </a:endParaRPr>
          </a:p>
        </p:txBody>
      </p:sp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id="{CAC34633-02F8-583D-1395-D0DCB0EADC56}"/>
              </a:ext>
            </a:extLst>
          </p:cNvPr>
          <p:cNvSpPr txBox="1"/>
          <p:nvPr/>
        </p:nvSpPr>
        <p:spPr>
          <a:xfrm>
            <a:off x="9775274" y="6292187"/>
            <a:ext cx="517070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พังงา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พะเยา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สงขลา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อุทัยธานี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</a:t>
            </a: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id="{C8215753-4293-7A55-9395-FED9068548D0}"/>
              </a:ext>
            </a:extLst>
          </p:cNvPr>
          <p:cNvSpPr txBox="1"/>
          <p:nvPr/>
        </p:nvSpPr>
        <p:spPr>
          <a:xfrm>
            <a:off x="9674605" y="3326177"/>
            <a:ext cx="6810170" cy="2654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กาญจนบุรี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กำแพงเพชร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ขอนแก่น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ชลบุรี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ชุมพร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ตรัง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นครนายก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นครปฐม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น่าน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บึงกาฬ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ปัตตานี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พัทลุง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พิจิตร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แพร่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มุกดาหาร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แม่ฮ่องสอน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ร้อยเอ็ด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ราชบุรี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เลย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ศรีสะเกษ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สตูล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สมุทรสาคร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สระแก้ว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สระบุรี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สิงห์บุรี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สุโขทัย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สุพรรณบุรี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สุราษฎร์ธานี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สุรินทร์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หนองคาย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หนองบัวลำภู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อำนาจเจริญ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อุตรดิตถ์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en-US" sz="2100" b="1" kern="100" dirty="0">
              <a:latin typeface="Calibri" panose="020F0502020204030204" pitchFamily="34" charset="0"/>
              <a:ea typeface="Calibri" panose="020F0502020204030204" pitchFamily="34" charset="0"/>
              <a:cs typeface="Chulabhorn Likit Text Light" panose="00000400000000000000"/>
            </a:endParaRPr>
          </a:p>
        </p:txBody>
      </p:sp>
      <p:sp>
        <p:nvSpPr>
          <p:cNvPr id="109" name="Rectangle 3">
            <a:extLst>
              <a:ext uri="{FF2B5EF4-FFF2-40B4-BE49-F238E27FC236}">
                <a16:creationId xmlns:a16="http://schemas.microsoft.com/office/drawing/2014/main" id="{CAF87F8B-5CAF-46B9-A5A4-AC600E70EA7C}"/>
              </a:ext>
            </a:extLst>
          </p:cNvPr>
          <p:cNvSpPr/>
          <p:nvPr/>
        </p:nvSpPr>
        <p:spPr>
          <a:xfrm>
            <a:off x="8926421" y="1211600"/>
            <a:ext cx="7657496" cy="1798205"/>
          </a:xfrm>
          <a:prstGeom prst="rect">
            <a:avLst/>
          </a:prstGeom>
          <a:solidFill>
            <a:srgbClr val="79FFB6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4" name="กล่องข้อความ 113">
            <a:extLst>
              <a:ext uri="{FF2B5EF4-FFF2-40B4-BE49-F238E27FC236}">
                <a16:creationId xmlns:a16="http://schemas.microsoft.com/office/drawing/2014/main" id="{09497428-5E04-FFBA-3267-AAD3C8689DEE}"/>
              </a:ext>
            </a:extLst>
          </p:cNvPr>
          <p:cNvSpPr txBox="1"/>
          <p:nvPr/>
        </p:nvSpPr>
        <p:spPr>
          <a:xfrm>
            <a:off x="9732008" y="1246155"/>
            <a:ext cx="6851909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จันทบุรี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ชัยภูมิ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เชียงราย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ตราด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ตาก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นครศรีธรรมราช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นครสวรรค์นราธิวาส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บุรีรัมย์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พระนครศรีอยุธยา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พิษณุโลก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เพชรบูรณ์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มหาสารคาม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ยโสธร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ยะลา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ระยอง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สกลนคร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สมุทรคราม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 อ่างทอง</a:t>
            </a:r>
            <a:r>
              <a:rPr lang="en-US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, </a:t>
            </a:r>
            <a:r>
              <a:rPr lang="th-TH" b="1" kern="100" dirty="0">
                <a:latin typeface="Chulabhorn Likit Text" panose="00000500000000000000" pitchFamily="2" charset="-34"/>
                <a:ea typeface="Calibri" panose="020F0502020204030204" pitchFamily="34" charset="0"/>
                <a:cs typeface="Chulabhorn Likit Text" panose="00000500000000000000" pitchFamily="2" charset="-34"/>
              </a:rPr>
              <a:t>อุบลราชธานี</a:t>
            </a:r>
            <a:endParaRPr lang="en-US" b="1" kern="100" dirty="0">
              <a:latin typeface="Chulabhorn Likit Text" panose="00000500000000000000" pitchFamily="2" charset="-34"/>
              <a:ea typeface="Calibri" panose="020F0502020204030204" pitchFamily="34" charset="0"/>
              <a:cs typeface="Chulabhorn Likit Text" panose="00000500000000000000" pitchFamily="2" charset="-34"/>
            </a:endParaRPr>
          </a:p>
        </p:txBody>
      </p:sp>
      <p:grpSp>
        <p:nvGrpSpPr>
          <p:cNvPr id="51" name="Group 2"/>
          <p:cNvGrpSpPr/>
          <p:nvPr/>
        </p:nvGrpSpPr>
        <p:grpSpPr>
          <a:xfrm>
            <a:off x="8229132" y="1300266"/>
            <a:ext cx="1543050" cy="1543050"/>
            <a:chOff x="0" y="0"/>
            <a:chExt cx="812800" cy="81280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2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A45D"/>
            </a:solidFill>
            <a:ln>
              <a:noFill/>
            </a:ln>
            <a:effectLst/>
            <a:sp3d>
              <a:bevelT w="139700" h="139700"/>
            </a:sp3d>
          </p:spPr>
        </p:sp>
        <p:sp>
          <p:nvSpPr>
            <p:cNvPr id="53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 sz="5250"/>
            </a:p>
          </p:txBody>
        </p:sp>
      </p:grpSp>
      <p:sp>
        <p:nvSpPr>
          <p:cNvPr id="55" name="Freeform 9"/>
          <p:cNvSpPr/>
          <p:nvPr/>
        </p:nvSpPr>
        <p:spPr>
          <a:xfrm>
            <a:off x="8465553" y="1474979"/>
            <a:ext cx="1149900" cy="114990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93501086-E69B-CEA9-A7EF-35D40FAA9E9F}"/>
              </a:ext>
            </a:extLst>
          </p:cNvPr>
          <p:cNvSpPr txBox="1"/>
          <p:nvPr/>
        </p:nvSpPr>
        <p:spPr>
          <a:xfrm>
            <a:off x="8421252" y="2051471"/>
            <a:ext cx="21602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5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20 จังหวัด</a:t>
            </a:r>
          </a:p>
        </p:txBody>
      </p:sp>
      <p:sp>
        <p:nvSpPr>
          <p:cNvPr id="115" name="กล่องข้อความ 114">
            <a:extLst>
              <a:ext uri="{FF2B5EF4-FFF2-40B4-BE49-F238E27FC236}">
                <a16:creationId xmlns:a16="http://schemas.microsoft.com/office/drawing/2014/main" id="{4304159C-27C6-D3A8-575E-EAA349FB1A8F}"/>
              </a:ext>
            </a:extLst>
          </p:cNvPr>
          <p:cNvSpPr txBox="1"/>
          <p:nvPr/>
        </p:nvSpPr>
        <p:spPr>
          <a:xfrm>
            <a:off x="8470661" y="1586027"/>
            <a:ext cx="21267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ระดับ </a:t>
            </a:r>
            <a:r>
              <a:rPr lang="en-US" sz="21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A</a:t>
            </a:r>
            <a:endParaRPr lang="th-TH" sz="21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70" name="Freeform 6"/>
          <p:cNvSpPr/>
          <p:nvPr/>
        </p:nvSpPr>
        <p:spPr>
          <a:xfrm>
            <a:off x="8168894" y="3690074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sp>
      <p:sp>
        <p:nvSpPr>
          <p:cNvPr id="73" name="Freeform 12"/>
          <p:cNvSpPr/>
          <p:nvPr/>
        </p:nvSpPr>
        <p:spPr>
          <a:xfrm>
            <a:off x="8346799" y="3866620"/>
            <a:ext cx="1149902" cy="11499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id="{34054489-3AC9-D1CE-BF85-EC84E4CE2F5E}"/>
              </a:ext>
            </a:extLst>
          </p:cNvPr>
          <p:cNvSpPr txBox="1"/>
          <p:nvPr/>
        </p:nvSpPr>
        <p:spPr>
          <a:xfrm>
            <a:off x="8394420" y="3974735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ระดับ </a:t>
            </a:r>
            <a:r>
              <a:rPr lang="en-US" sz="21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B</a:t>
            </a:r>
            <a:endParaRPr lang="th-TH" sz="21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23" name="กล่องข้อความ 122">
            <a:extLst>
              <a:ext uri="{FF2B5EF4-FFF2-40B4-BE49-F238E27FC236}">
                <a16:creationId xmlns:a16="http://schemas.microsoft.com/office/drawing/2014/main" id="{D788BA46-76EF-1303-4B37-984A6720B154}"/>
              </a:ext>
            </a:extLst>
          </p:cNvPr>
          <p:cNvSpPr txBox="1"/>
          <p:nvPr/>
        </p:nvSpPr>
        <p:spPr>
          <a:xfrm>
            <a:off x="8377853" y="4409819"/>
            <a:ext cx="21602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5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33 จังหวัด</a:t>
            </a:r>
          </a:p>
        </p:txBody>
      </p:sp>
      <p:grpSp>
        <p:nvGrpSpPr>
          <p:cNvPr id="75" name="Group 20"/>
          <p:cNvGrpSpPr/>
          <p:nvPr/>
        </p:nvGrpSpPr>
        <p:grpSpPr>
          <a:xfrm>
            <a:off x="8171615" y="5784998"/>
            <a:ext cx="1492947" cy="1518743"/>
            <a:chOff x="0" y="-42181"/>
            <a:chExt cx="812800" cy="85498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6" name="Freeform 21"/>
            <p:cNvSpPr/>
            <p:nvPr/>
          </p:nvSpPr>
          <p:spPr>
            <a:xfrm>
              <a:off x="0" y="-42181"/>
              <a:ext cx="812800" cy="85498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C541"/>
            </a:solidFill>
            <a:ln>
              <a:noFill/>
            </a:ln>
            <a:effectLst/>
            <a:sp3d>
              <a:bevelT w="139700" h="139700"/>
            </a:sp3d>
          </p:spPr>
        </p:sp>
        <p:sp>
          <p:nvSpPr>
            <p:cNvPr id="77" name="TextBox 2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 sz="5250"/>
            </a:p>
          </p:txBody>
        </p:sp>
      </p:grpSp>
      <p:sp>
        <p:nvSpPr>
          <p:cNvPr id="82" name="Freeform 24"/>
          <p:cNvSpPr/>
          <p:nvPr/>
        </p:nvSpPr>
        <p:spPr>
          <a:xfrm>
            <a:off x="8351471" y="5943368"/>
            <a:ext cx="1149902" cy="11499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104" name="กล่องข้อความ 103">
            <a:extLst>
              <a:ext uri="{FF2B5EF4-FFF2-40B4-BE49-F238E27FC236}">
                <a16:creationId xmlns:a16="http://schemas.microsoft.com/office/drawing/2014/main" id="{A2720A14-A326-AF86-E2BE-0DFCEA3CB658}"/>
              </a:ext>
            </a:extLst>
          </p:cNvPr>
          <p:cNvSpPr txBox="1"/>
          <p:nvPr/>
        </p:nvSpPr>
        <p:spPr>
          <a:xfrm>
            <a:off x="8351720" y="6085901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ระดับ </a:t>
            </a:r>
            <a:r>
              <a:rPr lang="en-US" sz="210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C</a:t>
            </a:r>
            <a:endParaRPr lang="th-TH" sz="2100" b="1" dirty="0">
              <a:latin typeface="Chulabhorn Likit Text" panose="00000500000000000000" pitchFamily="2" charset="-34"/>
              <a:cs typeface="Chulabhorn Likit Text" panose="00000500000000000000" pitchFamily="2" charset="-34"/>
            </a:endParaRPr>
          </a:p>
        </p:txBody>
      </p:sp>
      <p:sp>
        <p:nvSpPr>
          <p:cNvPr id="121" name="กล่องข้อความ 120">
            <a:extLst>
              <a:ext uri="{FF2B5EF4-FFF2-40B4-BE49-F238E27FC236}">
                <a16:creationId xmlns:a16="http://schemas.microsoft.com/office/drawing/2014/main" id="{CBDF756B-EB41-C122-C965-6F72845BAEF0}"/>
              </a:ext>
            </a:extLst>
          </p:cNvPr>
          <p:cNvSpPr txBox="1"/>
          <p:nvPr/>
        </p:nvSpPr>
        <p:spPr>
          <a:xfrm>
            <a:off x="8346798" y="6485555"/>
            <a:ext cx="21602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50" b="1" dirty="0"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4 จังหวัด</a:t>
            </a:r>
          </a:p>
        </p:txBody>
      </p:sp>
      <p:grpSp>
        <p:nvGrpSpPr>
          <p:cNvPr id="57" name="Group 29"/>
          <p:cNvGrpSpPr/>
          <p:nvPr/>
        </p:nvGrpSpPr>
        <p:grpSpPr>
          <a:xfrm>
            <a:off x="8192370" y="7385957"/>
            <a:ext cx="1543050" cy="1543050"/>
            <a:chOff x="0" y="0"/>
            <a:chExt cx="812800" cy="812800"/>
          </a:xfrm>
        </p:grpSpPr>
        <p:sp>
          <p:nvSpPr>
            <p:cNvPr id="59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sp>
        <p:sp>
          <p:nvSpPr>
            <p:cNvPr id="60" name="TextBox 3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1626"/>
                </a:lnSpc>
              </a:pPr>
              <a:endParaRPr sz="5250"/>
            </a:p>
          </p:txBody>
        </p:sp>
      </p:grpSp>
      <p:sp>
        <p:nvSpPr>
          <p:cNvPr id="66" name="Freeform 33"/>
          <p:cNvSpPr/>
          <p:nvPr/>
        </p:nvSpPr>
        <p:spPr>
          <a:xfrm>
            <a:off x="8389492" y="7557772"/>
            <a:ext cx="1149902" cy="11499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id="{57E0FD36-D1EF-60E2-7629-7157A6BA7CB1}"/>
              </a:ext>
            </a:extLst>
          </p:cNvPr>
          <p:cNvSpPr txBox="1"/>
          <p:nvPr/>
        </p:nvSpPr>
        <p:spPr>
          <a:xfrm>
            <a:off x="8437203" y="7617746"/>
            <a:ext cx="1202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cs typeface="Chulabhorn Likit Text Light" panose="00000400000000000000"/>
              </a:rPr>
              <a:t>ระดับ </a:t>
            </a:r>
            <a:r>
              <a:rPr lang="en-US" sz="2100" b="1" dirty="0">
                <a:cs typeface="Chulabhorn Likit Text Light" panose="00000400000000000000"/>
              </a:rPr>
              <a:t>D</a:t>
            </a:r>
            <a:endParaRPr lang="th-TH" sz="2100" b="1" dirty="0">
              <a:cs typeface="Chulabhorn Likit Text Light" panose="00000400000000000000"/>
            </a:endParaRPr>
          </a:p>
        </p:txBody>
      </p:sp>
      <p:sp>
        <p:nvSpPr>
          <p:cNvPr id="122" name="กล่องข้อความ 121">
            <a:extLst>
              <a:ext uri="{FF2B5EF4-FFF2-40B4-BE49-F238E27FC236}">
                <a16:creationId xmlns:a16="http://schemas.microsoft.com/office/drawing/2014/main" id="{7308EC2F-15FE-CE10-3E2D-16F455778EC1}"/>
              </a:ext>
            </a:extLst>
          </p:cNvPr>
          <p:cNvSpPr txBox="1"/>
          <p:nvPr/>
        </p:nvSpPr>
        <p:spPr>
          <a:xfrm>
            <a:off x="8437203" y="804276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cs typeface="Chulabhorn Likit Text Light" panose="00000400000000000000"/>
              </a:rPr>
              <a:t>19 จังหวัด</a:t>
            </a:r>
          </a:p>
        </p:txBody>
      </p:sp>
      <p:sp>
        <p:nvSpPr>
          <p:cNvPr id="85" name="Freeform 8"/>
          <p:cNvSpPr/>
          <p:nvPr/>
        </p:nvSpPr>
        <p:spPr>
          <a:xfrm>
            <a:off x="0" y="9433748"/>
            <a:ext cx="18288000" cy="853254"/>
          </a:xfrm>
          <a:custGeom>
            <a:avLst/>
            <a:gdLst/>
            <a:ahLst/>
            <a:cxnLst/>
            <a:rect l="l" t="t" r="r" b="b"/>
            <a:pathLst>
              <a:path w="4942602" h="230604">
                <a:moveTo>
                  <a:pt x="0" y="0"/>
                </a:moveTo>
                <a:lnTo>
                  <a:pt x="4942602" y="0"/>
                </a:lnTo>
                <a:lnTo>
                  <a:pt x="4942602" y="230604"/>
                </a:lnTo>
                <a:lnTo>
                  <a:pt x="0" y="230604"/>
                </a:lnTo>
                <a:close/>
              </a:path>
            </a:pathLst>
          </a:custGeom>
          <a:solidFill>
            <a:srgbClr val="1B2A4B"/>
          </a:solidFill>
        </p:spPr>
      </p:sp>
      <p:sp>
        <p:nvSpPr>
          <p:cNvPr id="86" name="TextBox 18"/>
          <p:cNvSpPr txBox="1"/>
          <p:nvPr/>
        </p:nvSpPr>
        <p:spPr>
          <a:xfrm>
            <a:off x="4767294" y="9687866"/>
            <a:ext cx="9619134" cy="3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b="1" spc="108" dirty="0" err="1">
                <a:solidFill>
                  <a:schemeClr val="bg1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เศรษฐกิจฐานรากมั่นคง</a:t>
            </a:r>
            <a:r>
              <a:rPr lang="en-US" b="1" spc="108" dirty="0">
                <a:solidFill>
                  <a:schemeClr val="bg1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</a:t>
            </a:r>
            <a:r>
              <a:rPr lang="en-US" b="1" spc="108" dirty="0" err="1">
                <a:solidFill>
                  <a:schemeClr val="bg1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ชุมชนเข้มแข็งอย่างยั่งยืน</a:t>
            </a:r>
            <a:r>
              <a:rPr lang="en-US" b="1" spc="108" dirty="0">
                <a:solidFill>
                  <a:schemeClr val="bg1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</a:t>
            </a:r>
            <a:r>
              <a:rPr lang="en-US" b="1" spc="108" dirty="0" err="1">
                <a:solidFill>
                  <a:schemeClr val="bg1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ด้วยหลักปรัชญาของเศรษฐกิจพอเพียง</a:t>
            </a:r>
            <a:r>
              <a:rPr lang="en-US" b="1" spc="108" dirty="0">
                <a:solidFill>
                  <a:schemeClr val="bg1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</a:t>
            </a:r>
          </a:p>
        </p:txBody>
      </p:sp>
      <p:sp>
        <p:nvSpPr>
          <p:cNvPr id="91" name="Freeform 10"/>
          <p:cNvSpPr/>
          <p:nvPr/>
        </p:nvSpPr>
        <p:spPr>
          <a:xfrm>
            <a:off x="322304" y="9529460"/>
            <a:ext cx="675051" cy="675051"/>
          </a:xfrm>
          <a:custGeom>
            <a:avLst/>
            <a:gdLst/>
            <a:ahLst/>
            <a:cxnLst/>
            <a:rect l="l" t="t" r="r" b="b"/>
            <a:pathLst>
              <a:path w="900067" h="900067">
                <a:moveTo>
                  <a:pt x="0" y="0"/>
                </a:moveTo>
                <a:lnTo>
                  <a:pt x="900067" y="0"/>
                </a:lnTo>
                <a:lnTo>
                  <a:pt x="900067" y="900067"/>
                </a:lnTo>
                <a:lnTo>
                  <a:pt x="0" y="900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2" name="Freeform 11"/>
          <p:cNvSpPr/>
          <p:nvPr/>
        </p:nvSpPr>
        <p:spPr>
          <a:xfrm>
            <a:off x="997355" y="9529460"/>
            <a:ext cx="675051" cy="675051"/>
          </a:xfrm>
          <a:custGeom>
            <a:avLst/>
            <a:gdLst/>
            <a:ahLst/>
            <a:cxnLst/>
            <a:rect l="l" t="t" r="r" b="b"/>
            <a:pathLst>
              <a:path w="900067" h="900067">
                <a:moveTo>
                  <a:pt x="0" y="0"/>
                </a:moveTo>
                <a:lnTo>
                  <a:pt x="900067" y="0"/>
                </a:lnTo>
                <a:lnTo>
                  <a:pt x="900067" y="900067"/>
                </a:lnTo>
                <a:lnTo>
                  <a:pt x="0" y="900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3" name="Freeform 12"/>
          <p:cNvSpPr/>
          <p:nvPr/>
        </p:nvSpPr>
        <p:spPr>
          <a:xfrm>
            <a:off x="2425470" y="9539091"/>
            <a:ext cx="675051" cy="675051"/>
          </a:xfrm>
          <a:custGeom>
            <a:avLst/>
            <a:gdLst/>
            <a:ahLst/>
            <a:cxnLst/>
            <a:rect l="l" t="t" r="r" b="b"/>
            <a:pathLst>
              <a:path w="900067" h="900067">
                <a:moveTo>
                  <a:pt x="0" y="0"/>
                </a:moveTo>
                <a:lnTo>
                  <a:pt x="900067" y="0"/>
                </a:lnTo>
                <a:lnTo>
                  <a:pt x="900067" y="900067"/>
                </a:lnTo>
                <a:lnTo>
                  <a:pt x="0" y="9000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4" name="Freeform 13"/>
          <p:cNvSpPr/>
          <p:nvPr/>
        </p:nvSpPr>
        <p:spPr>
          <a:xfrm>
            <a:off x="1672404" y="9449990"/>
            <a:ext cx="753066" cy="853254"/>
          </a:xfrm>
          <a:custGeom>
            <a:avLst/>
            <a:gdLst/>
            <a:ahLst/>
            <a:cxnLst/>
            <a:rect l="l" t="t" r="r" b="b"/>
            <a:pathLst>
              <a:path w="1004088" h="1137672">
                <a:moveTo>
                  <a:pt x="0" y="0"/>
                </a:moveTo>
                <a:lnTo>
                  <a:pt x="1004088" y="0"/>
                </a:lnTo>
                <a:lnTo>
                  <a:pt x="1004088" y="1137672"/>
                </a:lnTo>
                <a:lnTo>
                  <a:pt x="0" y="11376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839" r="-27501"/>
            </a:stretch>
          </a:blipFill>
        </p:spPr>
      </p:sp>
      <p:sp>
        <p:nvSpPr>
          <p:cNvPr id="95" name="Freeform 14"/>
          <p:cNvSpPr/>
          <p:nvPr/>
        </p:nvSpPr>
        <p:spPr>
          <a:xfrm>
            <a:off x="2907377" y="9301752"/>
            <a:ext cx="1829085" cy="1149729"/>
          </a:xfrm>
          <a:custGeom>
            <a:avLst/>
            <a:gdLst/>
            <a:ahLst/>
            <a:cxnLst/>
            <a:rect l="l" t="t" r="r" b="b"/>
            <a:pathLst>
              <a:path w="2438779" h="1532972">
                <a:moveTo>
                  <a:pt x="0" y="0"/>
                </a:moveTo>
                <a:lnTo>
                  <a:pt x="2438780" y="0"/>
                </a:lnTo>
                <a:lnTo>
                  <a:pt x="2438780" y="1532972"/>
                </a:lnTo>
                <a:lnTo>
                  <a:pt x="0" y="15329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873" r="-5873"/>
            </a:stretch>
          </a:blipFill>
        </p:spPr>
      </p:sp>
    </p:spTree>
    <p:extLst>
      <p:ext uri="{BB962C8B-B14F-4D97-AF65-F5344CB8AC3E}">
        <p14:creationId xmlns:p14="http://schemas.microsoft.com/office/powerpoint/2010/main" val="466517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21/05/67</a:t>
            </a:fld>
            <a:endParaRPr lang="th-TH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4D80943-E44A-F0EE-DEA6-E5198466D394}"/>
              </a:ext>
            </a:extLst>
          </p:cNvPr>
          <p:cNvGrpSpPr/>
          <p:nvPr/>
        </p:nvGrpSpPr>
        <p:grpSpPr>
          <a:xfrm>
            <a:off x="-381000" y="5829300"/>
            <a:ext cx="20941658" cy="5143832"/>
            <a:chOff x="-322135" y="5943268"/>
            <a:chExt cx="20941658" cy="5143832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77867836-39B5-C87A-0D46-8D33C82D70E2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607F8FB-990A-F559-63FE-7947AF644702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420B7919-666C-378E-85A3-60EE0D865E53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514A606-69A9-EE75-9A83-AAF7078617DB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45B9172-F05D-B5F8-7073-5D75BCFBFAF1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8A618C5-502D-6AAD-F2E1-0270EE5683CF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64964DF-4626-3A8D-3BE9-8A0106A00BAE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F7BAFDF-51D3-70CA-0537-98BC9138A01E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13F8BDAF-310A-6CC6-BD46-0D384366466C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23191B5-5BF7-91B8-F35B-CB0A0F34D41F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AE165323-016B-6013-0D7A-3173765CB09A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8BFF347-6E85-3B1A-334E-69D730E3E62D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E8BB2BD-23FF-09FB-9611-1796D1AC5D62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E3EB027-D9CD-4099-F345-B338225949E4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AB7E2A3-B4D8-AE48-74B1-06FDD0BC58DF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BFC98AD-65F1-9B63-BA78-029E58FC3089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8">
            <a:extLst>
              <a:ext uri="{FF2B5EF4-FFF2-40B4-BE49-F238E27FC236}">
                <a16:creationId xmlns:a16="http://schemas.microsoft.com/office/drawing/2014/main" id="{DD52AF8F-E937-E0D1-08A8-07F255F42C2C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4030F577-3441-8909-55C8-B2659B739276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115A8FE-37C3-3A8C-42E1-4000747D590A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81F2475-12BB-E110-47E5-CFDE4CA19BBF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FEE0DC4-3E2E-A44A-7E3F-4473E35F0AEC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0B723AE8-EA17-CA92-A70A-29B9B3BAD13D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pic>
        <p:nvPicPr>
          <p:cNvPr id="29" name="รูปภาพ 28"/>
          <p:cNvPicPr>
            <a:picLocks noChangeAspect="1"/>
          </p:cNvPicPr>
          <p:nvPr/>
        </p:nvPicPr>
        <p:blipFill rotWithShape="1">
          <a:blip r:embed="rId15"/>
          <a:srcRect t="4566" r="-1012" b="6523"/>
          <a:stretch/>
        </p:blipFill>
        <p:spPr>
          <a:xfrm>
            <a:off x="540039" y="2437337"/>
            <a:ext cx="11608549" cy="6499035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768" y="5235938"/>
            <a:ext cx="2508032" cy="2498361"/>
          </a:xfrm>
          <a:prstGeom prst="rect">
            <a:avLst/>
          </a:prstGeom>
        </p:spPr>
      </p:pic>
      <p:sp>
        <p:nvSpPr>
          <p:cNvPr id="31" name="กล่องข้อความ 30"/>
          <p:cNvSpPr txBox="1"/>
          <p:nvPr/>
        </p:nvSpPr>
        <p:spPr>
          <a:xfrm>
            <a:off x="12148588" y="3834616"/>
            <a:ext cx="5991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ขอให้จังหวัดบันทึกรายงานผลประจำเดือน มิถุนายน ภายในวันที่ 17 มิถุนายน 2567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4199969" y="1357797"/>
            <a:ext cx="1223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การบันทึกรายงานผลการส่งเสริมกลุ่มอาชีพที่ลงทะเบียนผู้ผลิต ผู้ประกอบการ </a:t>
            </a:r>
            <a:r>
              <a:rPr lang="en-US" sz="2400" b="1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OTOP</a:t>
            </a:r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2" charset="-34"/>
                <a:cs typeface="Chulabhorn Likit Text" panose="00000500000000000000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589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520688"/>
            <a:ext cx="16230600" cy="77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4.2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การตรวจสอบและรับรองความมีอยู่จริงของลูกหนี้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4FBDE27-9CC8-FFE4-7340-482BA19D6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69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79ADE76-AD39-9BEB-5FD9-3C28E1B98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88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520688"/>
            <a:ext cx="16230600" cy="7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 โครงการประชุมเชิงปฏิบัติการคณะทำงานเครือข่ายขับเคลื่อนกองทุนพัฒนาบทบาทสตรีระดับภาค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419539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1E8694B-0008-9F36-5B5F-C90AB68226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36" y="1073552"/>
            <a:ext cx="15217051" cy="85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0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4A86A79-2B1F-C1BC-374C-974CCFEF8D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6" y="1043273"/>
            <a:ext cx="15000577" cy="84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74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8130005-8021-809C-45FD-09E9294B8F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66" y="1080994"/>
            <a:ext cx="15203821" cy="85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0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34789"/>
            <a:ext cx="16568177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50"/>
              </a:lnSpc>
            </a:pP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รับรองรายงานการประชุม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02010" y="4504134"/>
            <a:ext cx="12706671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ครั้งที่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/2567 </a:t>
            </a: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เมื่อวันที่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18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เมษายน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  <a:p>
            <a:pPr>
              <a:lnSpc>
                <a:spcPts val="4759"/>
              </a:lnSpc>
            </a:pP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เป็นการประชุมผ่านระบบวีดิทัศน์ทางไกล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(Video Conference)</a:t>
            </a:r>
          </a:p>
          <a:p>
            <a:pPr>
              <a:lnSpc>
                <a:spcPts val="4759"/>
              </a:lnSpc>
            </a:pP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โดย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สกส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ได้ส่งข้อมูลการประชุมในเว็บไซต์กองทุนพัฒนาบทบาทสตรี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</a:p>
          <a:p>
            <a:pPr>
              <a:lnSpc>
                <a:spcPts val="4759"/>
              </a:lnSpc>
            </a:pP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เว็บไซต์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600" b="1" u="sng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  <a:hlinkClick r:id="rId2" tooltip="http://womenfund.in.th/"/>
              </a:rPr>
              <a:t>http://womenfund.in.th/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แบนเนอร์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การประชุมเร่งรัด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กำกับ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ติดตามฯ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”</a:t>
            </a: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9AF9DEB-DC5F-0555-F84A-33FEDFD7D4C6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1946DE17-5EF2-C097-557F-711D70D9FBE6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F6158662-0DC1-4EDF-E9B9-69AD8ECC31C1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5">
                <a:alphaModFix amt="37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6DEBE4E-28F3-8947-2A51-357868D40FC7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999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1E424AD-537E-58A5-CEC2-F04CDE01003E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47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C340784-9E1E-1342-89DA-3D8EA44F167A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839BF92-EC1F-2536-CFEC-A6F7F1D8A1CE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338ABB7-A18C-F162-7031-9E72476F3E1F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C73AFE8-B079-49E1-3815-C9000AD54616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6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4EB66A8E-C692-0F00-28A7-E43FB94489CB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E3C1A1DB-2DB8-5DEE-45D4-6EBDF025B508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6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A46D4498-8255-22B9-412A-4015CD26CC8F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6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E500D5F-6B17-CD7A-7725-3C0A3F223766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6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8C1C69A1-0B2D-6BEF-3ED3-314A40B61444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B48A4EC6-AF48-2530-5ED4-3F582AF757A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6DEB2993-553B-3EE2-8F46-8E7AAACA3866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6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36091E62-EB72-A058-DFC9-69F4C8CDDF6D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56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91272269-CD2A-2AEC-60AB-3C434BFBB58E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24FA485A-53DD-E687-83D0-B6AB33920795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8575172-B3C4-2322-F086-964B8694C970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85254BF0-1AA0-480F-4A32-103658B5CF44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574D1AB7-CA51-97DF-79C3-94E45C3E8D0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4F54F45A-325A-0403-1B99-A6B359E015A5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5873" r="-5873"/>
              </a:stretch>
            </a:blipFill>
          </p:spPr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16AC499-D73D-AF83-67CC-1A223D32ED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42" y="1029624"/>
            <a:ext cx="15024841" cy="84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6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5397D83-B219-7ABD-379D-CEB4061B22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42" y="1029624"/>
            <a:ext cx="15024841" cy="84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5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399065"/>
            <a:ext cx="16230600" cy="2344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 การติดตามผลหลังจากมีคำพิพากษา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 lang="en-US" sz="32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3823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4" name="Google Shape;114;p13">
            <a:extLst>
              <a:ext uri="{FF2B5EF4-FFF2-40B4-BE49-F238E27FC236}">
                <a16:creationId xmlns:a16="http://schemas.microsoft.com/office/drawing/2014/main" id="{A991496A-6842-629A-A65C-CB782F4D7B20}"/>
              </a:ext>
            </a:extLst>
          </p:cNvPr>
          <p:cNvSpPr txBox="1"/>
          <p:nvPr/>
        </p:nvSpPr>
        <p:spPr>
          <a:xfrm>
            <a:off x="2589521" y="893558"/>
            <a:ext cx="16324500" cy="228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endParaRPr lang="th-TH" sz="495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th-TH" sz="54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การติดตามผลหลังจากมีคำพิพากษา</a:t>
            </a:r>
            <a:endParaRPr sz="5400" b="1" dirty="0">
              <a:solidFill>
                <a:schemeClr val="dk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4;p13">
            <a:extLst>
              <a:ext uri="{FF2B5EF4-FFF2-40B4-BE49-F238E27FC236}">
                <a16:creationId xmlns:a16="http://schemas.microsoft.com/office/drawing/2014/main" id="{3C4F95D1-522A-FF43-1BD1-61CB97598C98}"/>
              </a:ext>
            </a:extLst>
          </p:cNvPr>
          <p:cNvSpPr txBox="1"/>
          <p:nvPr/>
        </p:nvSpPr>
        <p:spPr>
          <a:xfrm>
            <a:off x="2090912" y="2821352"/>
            <a:ext cx="14912390" cy="301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1. หนังสือกรมบัญชีกลาง ที่ กค 0530.7/ว 107 </a:t>
            </a:r>
            <a:b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เรื่อง แนวทางปฏิบัติในการบังคับคดี และสืบหาหลักทรัพย์</a:t>
            </a:r>
            <a:b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หรือทรัพย์สินของลูกหนี้ตามคำพิพากษา ลงวันที่ 4 ตุลาคม 2544</a:t>
            </a:r>
            <a:endParaRPr lang="th-TH" sz="4200" b="1" dirty="0">
              <a:latin typeface="Chulabhorn Likit Text Light๙" panose="00000400000000000000" pitchFamily="2" charset="-34"/>
              <a:ea typeface="Calibri"/>
              <a:cs typeface="Chulabhorn Likit Text Light๙" panose="00000400000000000000" pitchFamily="2" charset="-34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ดาว: 5 แฉก 5">
            <a:extLst>
              <a:ext uri="{FF2B5EF4-FFF2-40B4-BE49-F238E27FC236}">
                <a16:creationId xmlns:a16="http://schemas.microsoft.com/office/drawing/2014/main" id="{E0F4591B-7C4F-7CEA-03D7-37863A6DFFE1}"/>
              </a:ext>
            </a:extLst>
          </p:cNvPr>
          <p:cNvSpPr/>
          <p:nvPr/>
        </p:nvSpPr>
        <p:spPr>
          <a:xfrm>
            <a:off x="1370805" y="1551407"/>
            <a:ext cx="1008588" cy="877163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700"/>
          </a:p>
        </p:txBody>
      </p:sp>
      <p:sp>
        <p:nvSpPr>
          <p:cNvPr id="7" name="Google Shape;114;p13">
            <a:extLst>
              <a:ext uri="{FF2B5EF4-FFF2-40B4-BE49-F238E27FC236}">
                <a16:creationId xmlns:a16="http://schemas.microsoft.com/office/drawing/2014/main" id="{3E0C09CB-6869-2F9A-1677-BA64969169B9}"/>
              </a:ext>
            </a:extLst>
          </p:cNvPr>
          <p:cNvSpPr txBox="1"/>
          <p:nvPr/>
        </p:nvSpPr>
        <p:spPr>
          <a:xfrm>
            <a:off x="2080812" y="5435355"/>
            <a:ext cx="16207188" cy="260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2. หนังสือกรมการพัฒนาชุมชน ที่ มท 0417.2/ว 1145 </a:t>
            </a:r>
            <a:b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เรื่อง แนวทางปฏิบัติ เกี่ยวกับการบังคับคดี และสืบหาหลักทรัพย์</a:t>
            </a:r>
            <a:b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4200" b="1" dirty="0">
                <a:solidFill>
                  <a:schemeClr val="dk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หรือทรัพย์สินของลูกหนี้ตามคำพิพากษา ลงวันที่ 20 พฤษภาคม 2563</a:t>
            </a:r>
            <a:endParaRPr lang="th-TH" sz="2700" b="1" dirty="0">
              <a:latin typeface="Chulabhorn Likit Text Light๙" panose="00000400000000000000" pitchFamily="2" charset="-34"/>
              <a:ea typeface="Calibri"/>
              <a:cs typeface="Chulabhorn Likit Text Light๙" panose="00000400000000000000" pitchFamily="2" charset="-34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571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399065"/>
            <a:ext cx="16230600" cy="155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</a:t>
            </a:r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</a:t>
            </a:r>
            <a:r>
              <a:rPr lang="th-TH" sz="3600" spc="52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การรายงานผลการตรวจสอบผลต่างลูกหนี้กองทุนพัฒนาบทบาทสตรี คงเหลือ ณ วันที่ 30 กันยายน 256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</a:t>
            </a:r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endParaRPr lang="en-US" sz="3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71765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2"/>
          <p:cNvGraphicFramePr>
            <a:graphicFrameLocks noGrp="1"/>
          </p:cNvGraphicFramePr>
          <p:nvPr/>
        </p:nvGraphicFramePr>
        <p:xfrm>
          <a:off x="254976" y="224067"/>
          <a:ext cx="17778049" cy="9825536"/>
        </p:xfrm>
        <a:graphic>
          <a:graphicData uri="http://schemas.openxmlformats.org/drawingml/2006/table">
            <a:tbl>
              <a:tblPr/>
              <a:tblGrid>
                <a:gridCol w="84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3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68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6754">
                  <a:extLst>
                    <a:ext uri="{9D8B030D-6E8A-4147-A177-3AD203B41FA5}">
                      <a16:colId xmlns:a16="http://schemas.microsoft.com/office/drawing/2014/main" val="1974583903"/>
                    </a:ext>
                  </a:extLst>
                </a:gridCol>
              </a:tblGrid>
              <a:tr h="512829">
                <a:tc gridSpan="8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th-TH" sz="27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จังหวัดที่ยังไม่รายงานผลการตรวจสอบผลต่างลูกหนี้คงเหลือ ณ วันที่ 30 ก.ย. 2566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endParaRPr lang="en-US" sz="1600" b="1" kern="1200" dirty="0">
                        <a:solidFill>
                          <a:schemeClr val="bg1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9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94"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2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th-TH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159"/>
                        </a:lnSpc>
                        <a:defRPr/>
                      </a:pPr>
                      <a:r>
                        <a:rPr lang="th-TH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เอกสารฉบับจริง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159"/>
                        </a:lnSpc>
                        <a:defRPr/>
                      </a:pPr>
                      <a:r>
                        <a:rPr lang="th-TH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ไฟล์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en-US" sz="2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ลำดับ</a:t>
                      </a:r>
                      <a:endParaRPr lang="en-US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9"/>
                        </a:lnSpc>
                        <a:defRPr/>
                      </a:pPr>
                      <a:r>
                        <a:rPr lang="th-TH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จังหวัด</a:t>
                      </a:r>
                      <a:endParaRPr lang="en-US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159"/>
                        </a:lnSpc>
                        <a:defRPr/>
                      </a:pPr>
                      <a:r>
                        <a:rPr lang="th-TH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เอกสารฉบับจริง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159"/>
                        </a:lnSpc>
                        <a:defRPr/>
                      </a:pPr>
                      <a:r>
                        <a:rPr lang="th-TH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ไฟล์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กระบี่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18</a:t>
                      </a:r>
                      <a:endParaRPr lang="en-GB" sz="21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ภูเก็ต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425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กำแพงเพชร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✓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19</a:t>
                      </a:r>
                      <a:endParaRPr lang="en-GB" sz="21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425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20</a:t>
                      </a:r>
                      <a:endParaRPr lang="en-GB" sz="21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ยโสธร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351190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ชัยนาท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21</a:t>
                      </a:r>
                      <a:endParaRPr lang="en-GB" sz="21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เลย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ชัยภูมิ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22</a:t>
                      </a:r>
                      <a:endParaRPr lang="en-GB" sz="21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2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สงขลา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425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ชุมพร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✓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23</a:t>
                      </a:r>
                      <a:endParaRPr lang="en-GB" sz="21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✓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425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ตราด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✓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24</a:t>
                      </a:r>
                      <a:endParaRPr lang="en-GB" sz="21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✓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480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นครพนม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25</a:t>
                      </a:r>
                      <a:endParaRPr lang="en-GB" sz="21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สมุทรสาคร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26</a:t>
                      </a:r>
                      <a:endParaRPr lang="en-GB" sz="21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สระแก้ว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นครสวรรค์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สิงห์บุรี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425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✓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ปัตตานี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29</a:t>
                      </a:r>
                      <a:endParaRPr lang="en-GB" sz="21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สุรินทร์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3425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✓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30</a:t>
                      </a:r>
                      <a:endParaRPr lang="en-GB" sz="21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46865" marR="46865" marT="46865" marB="468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พะเยา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31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อ่างทอง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260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พังงา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a typeface="+mn-ea"/>
                          <a:cs typeface="Chulabhorn Likit Text Light๙" panose="00000400000000000000" pitchFamily="2" charset="-34"/>
                        </a:rPr>
                        <a:t>หมายเหตุ </a:t>
                      </a:r>
                      <a:r>
                        <a:rPr lang="th-TH" sz="27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+mn-ea"/>
                          <a:cs typeface="Chulabhorn Likit Text Light๙" panose="00000400000000000000" pitchFamily="2" charset="-34"/>
                        </a:rPr>
                        <a:t>✓</a:t>
                      </a:r>
                      <a:r>
                        <a:rPr lang="th-TH" sz="27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a typeface="+mn-ea"/>
                          <a:cs typeface="Chulabhorn Likit Text Light๙" panose="00000400000000000000" pitchFamily="2" charset="-34"/>
                        </a:rPr>
                        <a:t> </a:t>
                      </a:r>
                      <a:r>
                        <a:rPr lang="th-TH" sz="27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ea typeface="+mn-ea"/>
                          <a:cs typeface="Chulabhorn Likit Text Light๙" panose="00000400000000000000" pitchFamily="2" charset="-34"/>
                        </a:rPr>
                        <a:t>=  จังหวัดได้ส่ง</a:t>
                      </a:r>
                      <a:r>
                        <a:rPr lang="th-TH" sz="27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a typeface="+mn-ea"/>
                          <a:cs typeface="Chulabhorn Likit Text Light๙" panose="00000400000000000000" pitchFamily="2" charset="-34"/>
                        </a:rPr>
                        <a:t>เรียบร้อยแล้ว </a:t>
                      </a:r>
                      <a:r>
                        <a:rPr lang="en-GB" sz="2700" b="1" kern="1200" dirty="0">
                          <a:solidFill>
                            <a:srgbClr val="FF0000"/>
                          </a:solidFill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  <a:r>
                        <a:rPr lang="th-TH" sz="27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a typeface="+mn-ea"/>
                          <a:cs typeface="Chulabhorn Likit Text Light๙" panose="00000400000000000000" pitchFamily="2" charset="-34"/>
                        </a:rPr>
                        <a:t> =  จังหวัดที่ยังไม่ได้ส่งมาทางกรม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FF0000"/>
                        </a:solidFill>
                        <a:effectLst/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6249" marR="6249" marT="6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6249" marR="6249" marT="6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>
                        <a:solidFill>
                          <a:srgbClr val="FF0000"/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6249" marR="6249" marT="6249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931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16</a:t>
                      </a:r>
                      <a:endParaRPr lang="en-GB" sz="21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hulabhorn Likit Text Light๙" panose="00000400000000000000" pitchFamily="2" charset="-34"/>
                        <a:ea typeface="+mn-ea"/>
                        <a:cs typeface="Chulabhorn Likit Text Light๙" panose="00000400000000000000" pitchFamily="2" charset="-34"/>
                      </a:endParaRP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พิจิตร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✓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dirty="0"/>
                    </a:p>
                  </a:txBody>
                  <a:tcPr marL="6249" marR="6249" marT="6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249" marR="6249" marT="6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249" marR="6249" marT="6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249" marR="6249" marT="6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55333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21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เพชรบุรี</a:t>
                      </a:r>
                    </a:p>
                  </a:txBody>
                  <a:tcPr marL="9374" marR="9374" marT="9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✘</a:t>
                      </a:r>
                    </a:p>
                  </a:txBody>
                  <a:tcPr marL="9374" marR="9374" marT="93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249" marR="6249" marT="6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84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045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399065"/>
            <a:ext cx="16230600" cy="155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4.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 การประเมินผลการดำเนินงานตามวัตถุประสงค์ของกองทุนพัฒนาบทบาทสตรี </a:t>
            </a:r>
            <a:b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 พ.ศ. 2567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020262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3" name="ชื่อเรื่อง 3">
            <a:extLst>
              <a:ext uri="{FF2B5EF4-FFF2-40B4-BE49-F238E27FC236}">
                <a16:creationId xmlns:a16="http://schemas.microsoft.com/office/drawing/2014/main" id="{D0D442E1-338F-78C5-E883-C566CF6DAE07}"/>
              </a:ext>
            </a:extLst>
          </p:cNvPr>
          <p:cNvSpPr txBox="1">
            <a:spLocks/>
          </p:cNvSpPr>
          <p:nvPr/>
        </p:nvSpPr>
        <p:spPr>
          <a:xfrm>
            <a:off x="1295400" y="1303337"/>
            <a:ext cx="15847957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73138">
              <a:lnSpc>
                <a:spcPct val="120000"/>
              </a:lnSpc>
              <a:tabLst>
                <a:tab pos="2330450" algn="l"/>
              </a:tabLst>
            </a:pPr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</a:t>
            </a:r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การประเมินผลการดำเนินงานตามวัตถุประสงค์ของกองทุนพัฒนาบทบาทสตรี </a:t>
            </a:r>
            <a:b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 พ.ศ. 2567</a:t>
            </a:r>
            <a:endParaRPr lang="th-TH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729EEFD-0646-3DB6-89B9-C98BEFB17624}"/>
              </a:ext>
            </a:extLst>
          </p:cNvPr>
          <p:cNvSpPr txBox="1"/>
          <p:nvPr/>
        </p:nvSpPr>
        <p:spPr>
          <a:xfrm>
            <a:off x="473171" y="2438382"/>
            <a:ext cx="17341660" cy="110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20750">
              <a:lnSpc>
                <a:spcPct val="120000"/>
              </a:lnSpc>
              <a:tabLst>
                <a:tab pos="16046450" algn="l"/>
              </a:tabLst>
            </a:pPr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พิจารณาจากความสำเร็จในการติดตามประเมินผลการดำเนินงานตามวัตถุประสงค์ของกองทุนฯ และผลลัพธ์ที่ได้รับจากการดำเนินงานของกองทุนฯ ในปีบัญชี 2566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F0F57B0-C378-EB00-38FF-AE5FFAB75C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6980" y="4158344"/>
            <a:ext cx="2976581" cy="427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6C789F3-7942-749A-D7F3-77A7687A2B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88059" y="4158344"/>
            <a:ext cx="3058862" cy="427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AA042DD-AB73-3B1F-030C-067D7A4F75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19138" y="4152900"/>
            <a:ext cx="3058862" cy="427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D5027F3-64A6-9AE8-080D-648556431CE5}"/>
              </a:ext>
            </a:extLst>
          </p:cNvPr>
          <p:cNvSpPr txBox="1"/>
          <p:nvPr/>
        </p:nvSpPr>
        <p:spPr>
          <a:xfrm>
            <a:off x="2590800" y="8877300"/>
            <a:ext cx="15192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20750"/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บันทึกข้อมูลด้วยไฟล์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excel </a:t>
            </a:r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ส่ง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women.yut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@outlook..com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ภายในวันศุกร์ที่ 28 มิถุนายน 2567</a:t>
            </a:r>
          </a:p>
        </p:txBody>
      </p:sp>
    </p:spTree>
    <p:extLst>
      <p:ext uri="{BB962C8B-B14F-4D97-AF65-F5344CB8AC3E}">
        <p14:creationId xmlns:p14="http://schemas.microsoft.com/office/powerpoint/2010/main" val="2380490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D9E2F2B-A470-CA5C-C63D-CDB74B1F1E9B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DFF777A4-BCF6-8E27-AC3B-36F6163BF98B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3B85084-3CFE-0FB3-2631-59395543CB0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D8E3FF1F-EDB5-16E1-26BE-D3EC7C9B309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1C56C57-93EA-C2B6-AFE1-6B3D454EBA3F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B99AD3-28DF-1C9D-B929-3BFB48D0A933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245056F-FA85-6187-2D23-6129FFE288F7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7029E2E-3486-A252-F71D-E503D75A3AFD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5152DAD-BFC1-7159-5C0E-0F9314BB6FB3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69E0B815-DAF7-B7E0-C3F3-984920C243A2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D5C364-45AF-A811-CE5B-925435D61670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CDD2D03-624A-D588-B436-248DAC49E201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A352A95-6C14-BD3B-72D6-1E2AB5C9CFC7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E48326D-D212-05F2-581F-1EC448BED761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83047E2-B62D-5404-44E7-5B1FCC6CAA98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7599CA7-9F44-9A07-DD17-AC16E122BADA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D319083-674D-5F32-A586-2CB42087F680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B19826E0-0764-AFF3-7672-9654236C45D7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04107F87-A1CB-DDB5-2123-917ED6B58581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155AAF2-2C97-AD3F-356C-EB54632AC98E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20664F0-2D89-1980-35BB-CFBD4E0D7AC2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369540A1-E4AF-B2A2-97B6-C7D97BB68AF0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C8AAC6A-6A15-9C41-9104-944772D7E0C2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  <p:sp>
        <p:nvSpPr>
          <p:cNvPr id="2" name="ชื่อเรื่อง 3">
            <a:extLst>
              <a:ext uri="{FF2B5EF4-FFF2-40B4-BE49-F238E27FC236}">
                <a16:creationId xmlns:a16="http://schemas.microsoft.com/office/drawing/2014/main" id="{C6BC6D1D-3CB2-B179-427F-AD7F24286199}"/>
              </a:ext>
            </a:extLst>
          </p:cNvPr>
          <p:cNvSpPr txBox="1">
            <a:spLocks/>
          </p:cNvSpPr>
          <p:nvPr/>
        </p:nvSpPr>
        <p:spPr>
          <a:xfrm>
            <a:off x="836293" y="1264106"/>
            <a:ext cx="17223107" cy="9075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การประเมินผลการดำเนินงานตามวัตถุประสงค์ของกองทุนพัฒนาบทบาทสตรี </a:t>
            </a:r>
            <a:b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</a:br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 พ.ศ. 2567</a:t>
            </a:r>
          </a:p>
        </p:txBody>
      </p:sp>
      <p:sp>
        <p:nvSpPr>
          <p:cNvPr id="3" name="ตัวแทนเนื้อหา 4">
            <a:extLst>
              <a:ext uri="{FF2B5EF4-FFF2-40B4-BE49-F238E27FC236}">
                <a16:creationId xmlns:a16="http://schemas.microsoft.com/office/drawing/2014/main" id="{14E6A3DD-F5E6-A61E-D845-45244AC7D1EA}"/>
              </a:ext>
            </a:extLst>
          </p:cNvPr>
          <p:cNvSpPr txBox="1">
            <a:spLocks/>
          </p:cNvSpPr>
          <p:nvPr/>
        </p:nvSpPr>
        <p:spPr>
          <a:xfrm>
            <a:off x="223353" y="2799895"/>
            <a:ext cx="17836048" cy="485820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Font typeface="Arial" pitchFamily="34" charset="0"/>
              <a:buNone/>
            </a:pP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กลุ่มเป้าหมาย การจัดเก็บข้อมูล </a:t>
            </a:r>
            <a:r>
              <a:rPr lang="th-TH" sz="9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ข้อมูลเชิงปริมาณ </a:t>
            </a:r>
            <a:r>
              <a:rPr lang="th-TH" sz="5600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โดยการใช้แบบสอบถาม</a:t>
            </a:r>
            <a:endParaRPr lang="th-TH" sz="9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indent="0">
              <a:lnSpc>
                <a:spcPct val="140000"/>
              </a:lnSpc>
              <a:buFont typeface="Arial" pitchFamily="34" charset="0"/>
              <a:buNone/>
            </a:pP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1. (แบบ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A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สมาชิกกองทุนฯ ที่ได้รับสนับสนุนทุนหมุนเวียน ในปีบัญชี 2566 จำนวน 76 จังหวัดและกรุงเทพมหานคร ทั้งหมด 5,028 โครงการ     	    (ตามกลุ่มเป้าหมาย) </a:t>
            </a:r>
          </a:p>
          <a:p>
            <a:pPr marL="0" indent="0">
              <a:lnSpc>
                <a:spcPct val="140000"/>
              </a:lnSpc>
              <a:buFont typeface="Arial" pitchFamily="34" charset="0"/>
              <a:buNone/>
            </a:pP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2. (แบบ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B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 กลไกการขับเคลื่อนกองทุน ประกอบด้วย</a:t>
            </a:r>
          </a:p>
          <a:p>
            <a:pPr marL="0" indent="0" algn="ctr">
              <a:lnSpc>
                <a:spcPct val="140000"/>
              </a:lnSpc>
              <a:buFont typeface="Arial" pitchFamily="34" charset="0"/>
              <a:buNone/>
            </a:pPr>
            <a:r>
              <a:rPr lang="th-TH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	 	     2.1 คณะกรรมการบริหารกองทุนฯ ระดับจังหวัด (อกส.จ.) (กทม.) จำนวน 77 คน (จังหวัดละ 1 คน)</a:t>
            </a:r>
          </a:p>
          <a:p>
            <a:pPr marL="0" indent="0" algn="ctr">
              <a:lnSpc>
                <a:spcPct val="140000"/>
              </a:lnSpc>
              <a:buFont typeface="Arial" pitchFamily="34" charset="0"/>
              <a:buNone/>
              <a:tabLst>
                <a:tab pos="4114800" algn="l"/>
              </a:tabLst>
            </a:pPr>
            <a:r>
              <a:rPr lang="th-TH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2.2 คณะกรรมการกลั่นกรองฯ อำเภอ (อกส.อ) จำนวน 878 คน (อำเภอละ 1 คน)</a:t>
            </a:r>
          </a:p>
          <a:p>
            <a:pPr marL="0" indent="0" algn="ctr">
              <a:lnSpc>
                <a:spcPct val="140000"/>
              </a:lnSpc>
              <a:buFont typeface="Arial" pitchFamily="34" charset="0"/>
              <a:buNone/>
            </a:pP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 algn="ctr">
              <a:lnSpc>
                <a:spcPct val="140000"/>
              </a:lnSpc>
              <a:buFont typeface="Arial" pitchFamily="34" charset="0"/>
              <a:buNone/>
            </a:pP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กลุ่มเป้าหมาย การจัดเก็บข้อมูล </a:t>
            </a:r>
            <a:r>
              <a:rPr lang="th-TH" sz="9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ข้อมูลเชิงคุณภาพ </a:t>
            </a:r>
            <a:r>
              <a:rPr lang="th-TH" sz="5600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ด้วยวิธีสนทนากลุ่ม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indent="0">
              <a:lnSpc>
                <a:spcPct val="140000"/>
              </a:lnSpc>
              <a:buFont typeface="Arial" pitchFamily="34" charset="0"/>
              <a:buNone/>
            </a:pP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	3. กลไกขับเคลื่อนกองทุนฯ จำนวน 8 จังหวัด (ตาก กำแพงเพชร ขอนแก่น ชัยภูมิ สุพรรณบุรี ประจวบคีรีขันธ์ พัทลุง ตรัง) จังหวัดละ 20 คน ประกอบด้วย	 	 	 	         </a:t>
            </a:r>
            <a:r>
              <a:rPr lang="th-TH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1. คณะทำงานขับเคลื่อนกองทุนฯ ระดับจังหวัด 2 คน</a:t>
            </a:r>
          </a:p>
          <a:p>
            <a:pPr marL="0" indent="0" algn="ctr">
              <a:lnSpc>
                <a:spcPct val="140000"/>
              </a:lnSpc>
              <a:buFont typeface="Arial" pitchFamily="34" charset="0"/>
              <a:buNone/>
            </a:pPr>
            <a:r>
              <a:rPr lang="th-TH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2. คณะทำงานขับเคลื่อนกองทุนฯ ระดับตำบล/เทศบาล 7 คน</a:t>
            </a:r>
          </a:p>
          <a:p>
            <a:pPr marL="0" indent="0" algn="ctr">
              <a:lnSpc>
                <a:spcPct val="140000"/>
              </a:lnSpc>
              <a:buFont typeface="Arial" pitchFamily="34" charset="0"/>
              <a:buNone/>
            </a:pPr>
            <a:r>
              <a:rPr lang="th-TH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 อาสาสมัครผู้ประสานงานกองทุนฯ หมู่บ้าน/ชุมชน 11 คน</a:t>
            </a:r>
            <a:endParaRPr lang="th-T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0" indent="0" algn="ctr">
              <a:buFont typeface="Arial" pitchFamily="34" charset="0"/>
              <a:buNone/>
            </a:pP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8863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6800" y="4533900"/>
            <a:ext cx="9426011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50"/>
              </a:lnSpc>
            </a:pP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อื่นๆ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1C2CF7B6-E633-C8C1-EFC9-F168947D1F77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2BAB5031-AF53-680B-8CFD-390CA2186A9F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CCBF4727-BE65-CEE5-180A-23BE03A96FCC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47FFF4E-7336-130F-C5FD-A55BAEFD04E9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7CE553C-C73A-1907-AC06-8A05785961AE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517E97B-4E6D-320B-732E-A13027128247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CC46C54-9191-2003-BC75-0F36DA09DEF8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CE2EBB-7E2A-854C-73B9-276F695A9571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D2FFBA6-1335-358A-9598-D0766A88D2AA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C9582794-FF47-2F22-01B2-A4FA4DD28B34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DDBFD764-BCC8-9F25-B7A6-C9A7AB669F44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A93C8436-C350-4E03-3FB0-2952B1BA4D80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7668257-305E-5CC1-A65E-76D12C5E7273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B058511-4647-FE68-E6B5-81C1D5F92809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B5C046E4-8959-2DFC-10AF-8983D5B3AF01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E19827C5-E89E-1FA0-16A7-31F80BDA0699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48C23E39-0344-CEB8-E508-58DC789F6439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6DB89774-E632-406B-F813-F7D4F9F6FB6A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9C9503F-2A72-D7E0-D98C-F294602062D0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042D1970-02FE-15BD-51A8-0E4E7C62A3D6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40372F93-EB21-7940-E2E1-F3DEEDC17BE1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F90929F7-FB48-CAD9-C7CC-6441DB97EB27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ABFCAA53-F345-96F1-85D4-1DBEAE1BBB44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9769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45892"/>
            <a:ext cx="16772617" cy="161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ระเบียบวาระที่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เรื่องสืบเนื่องจากการประชุมครั้งที่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/2567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เมื่อวันที่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18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เมษายน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2567</a:t>
            </a:r>
          </a:p>
          <a:p>
            <a:pPr marL="0" lvl="0" indent="0" algn="l">
              <a:lnSpc>
                <a:spcPts val="6750"/>
              </a:lnSpc>
            </a:pPr>
            <a:r>
              <a:rPr lang="th-TH" sz="24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</a:t>
            </a:r>
            <a:endParaRPr lang="en-US" sz="2400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3924300"/>
            <a:ext cx="18288000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3.1 </a:t>
            </a:r>
            <a:r>
              <a:rPr lang="en-US" sz="2800" b="1" spc="45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การเบิกจ่ายงบประมาณกองทุนพัฒนาบทบาทสตรี</a:t>
            </a: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800" b="1" spc="45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</a:t>
            </a: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800" b="1" spc="45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พ.ศ</a:t>
            </a: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2567</a:t>
            </a:r>
            <a:r>
              <a:rPr lang="th-TH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(</a:t>
            </a:r>
            <a:r>
              <a:rPr lang="en-US" sz="2800" b="1" spc="45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กลุ่มนโยบายและยุทธศาสตร์</a:t>
            </a: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3.2 </a:t>
            </a:r>
            <a:r>
              <a:rPr lang="en-US" sz="2800" b="1" spc="45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การบริหารจัดการหนี้กองทุนพัฒนาบทบาทสตรี</a:t>
            </a: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800" b="1" spc="45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ประจำปีงบประมาณพ.ศ</a:t>
            </a: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2567</a:t>
            </a:r>
            <a:r>
              <a:rPr lang="th-TH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(</a:t>
            </a:r>
            <a:r>
              <a:rPr lang="en-US" sz="2800" b="1" spc="45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กลุ่มนโยบายและยุทธศาสตร์</a:t>
            </a: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sz="2800" b="1" spc="45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</a:t>
            </a:r>
            <a:endParaRPr lang="en-US" sz="2000" b="1" spc="45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573AD120-5295-C8E0-A32B-127FE06CEDB6}"/>
              </a:ext>
            </a:extLst>
          </p:cNvPr>
          <p:cNvGrpSpPr/>
          <p:nvPr/>
        </p:nvGrpSpPr>
        <p:grpSpPr>
          <a:xfrm>
            <a:off x="-322135" y="5943268"/>
            <a:ext cx="20941658" cy="5143832"/>
            <a:chOff x="-322135" y="5943268"/>
            <a:chExt cx="20941658" cy="5143832"/>
          </a:xfrm>
        </p:grpSpPr>
        <p:sp>
          <p:nvSpPr>
            <p:cNvPr id="60" name="Freeform 2">
              <a:extLst>
                <a:ext uri="{FF2B5EF4-FFF2-40B4-BE49-F238E27FC236}">
                  <a16:creationId xmlns:a16="http://schemas.microsoft.com/office/drawing/2014/main" id="{0ED9F887-B024-9F9A-7B5A-096F58AF7B29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61" name="Freeform 3">
              <a:extLst>
                <a:ext uri="{FF2B5EF4-FFF2-40B4-BE49-F238E27FC236}">
                  <a16:creationId xmlns:a16="http://schemas.microsoft.com/office/drawing/2014/main" id="{8455285F-38E1-196D-1348-5861DF3FB836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4">
                <a:alphaModFix amt="3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4">
              <a:extLst>
                <a:ext uri="{FF2B5EF4-FFF2-40B4-BE49-F238E27FC236}">
                  <a16:creationId xmlns:a16="http://schemas.microsoft.com/office/drawing/2014/main" id="{F89D3734-9969-ACC9-2BAE-E9DD063FB312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4998DBF5-06F3-6D68-D453-51FF57BAD18D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7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4BB7989E-B222-0249-9525-6CC2B677A298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99AA4326-932C-018D-A0FE-1F06CFD06A7B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B9D84ABF-076E-4617-B65D-0688539F8A01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D037F942-E630-7F98-FB02-F14A53D4FFA7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TextBox 10">
              <a:extLst>
                <a:ext uri="{FF2B5EF4-FFF2-40B4-BE49-F238E27FC236}">
                  <a16:creationId xmlns:a16="http://schemas.microsoft.com/office/drawing/2014/main" id="{51D49D80-C070-E60D-A367-4757A329B42B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7A906ABD-2413-4D58-3C09-0481156A15DC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CCC9C2A3-D753-EC07-257B-3520A07097EA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92B6F0E3-F9DE-52BA-E5CF-C721EA99AAB6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37ECE4D5-DA48-D7A9-BED9-56024B49FC74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565B1301-860C-1250-C919-AAC79FD739A7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AA96D14E-5583-D39D-042B-CF1D9470DB8F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B1DAA7A7-C37A-10BC-25B0-4FF7C3142B96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6" name="Group 8">
            <a:extLst>
              <a:ext uri="{FF2B5EF4-FFF2-40B4-BE49-F238E27FC236}">
                <a16:creationId xmlns:a16="http://schemas.microsoft.com/office/drawing/2014/main" id="{D6D7983E-ED54-3D44-98BD-3CABF978E7AC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FE9FF18A-D9C3-9C5D-5938-1B8A10BC2B15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8523735-CE4C-F8BD-7D83-16FBCCED81E7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7BEB7411-DE53-E697-5658-1E72B5EA8E4D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39097C77-81BA-23FD-FAD8-CFF92526F053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4839" r="-27501"/>
              </a:stretch>
            </a:blipFill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698C1B60-FCF0-FA59-BD29-8A74C2AA105A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873" r="-5873"/>
              </a:stretch>
            </a:blipFill>
          </p:spPr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3208148" y="3863944"/>
            <a:ext cx="11716721" cy="224842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/>
          </a:p>
        </p:txBody>
      </p:sp>
      <p:sp>
        <p:nvSpPr>
          <p:cNvPr id="4" name="Rectangle 114"/>
          <p:cNvSpPr/>
          <p:nvPr/>
        </p:nvSpPr>
        <p:spPr>
          <a:xfrm>
            <a:off x="3643799" y="4328893"/>
            <a:ext cx="10912926" cy="137317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ขอขอบคุณ</a:t>
            </a:r>
            <a:endParaRPr lang="en-US" sz="6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0120BEB-C086-4A23-AE02-BD998EEC3F0B}"/>
              </a:ext>
            </a:extLst>
          </p:cNvPr>
          <p:cNvGrpSpPr/>
          <p:nvPr/>
        </p:nvGrpSpPr>
        <p:grpSpPr>
          <a:xfrm>
            <a:off x="223352" y="0"/>
            <a:ext cx="5399517" cy="1254770"/>
            <a:chOff x="0" y="0"/>
            <a:chExt cx="7199356" cy="167302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1B3595A-073F-C157-577E-E13CD26FBD78}"/>
                </a:ext>
              </a:extLst>
            </p:cNvPr>
            <p:cNvSpPr/>
            <p:nvPr/>
          </p:nvSpPr>
          <p:spPr>
            <a:xfrm>
              <a:off x="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9" y="0"/>
                  </a:lnTo>
                  <a:lnTo>
                    <a:pt x="98229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E14676E-D69D-C8CB-19FA-6138F5770DAF}"/>
                </a:ext>
              </a:extLst>
            </p:cNvPr>
            <p:cNvSpPr/>
            <p:nvPr/>
          </p:nvSpPr>
          <p:spPr>
            <a:xfrm>
              <a:off x="1160488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270B85A-6AA4-984C-2304-9BE5D09A0231}"/>
                </a:ext>
              </a:extLst>
            </p:cNvPr>
            <p:cNvSpPr/>
            <p:nvPr/>
          </p:nvSpPr>
          <p:spPr>
            <a:xfrm>
              <a:off x="3373560" y="345364"/>
              <a:ext cx="982299" cy="982299"/>
            </a:xfrm>
            <a:custGeom>
              <a:avLst/>
              <a:gdLst/>
              <a:ahLst/>
              <a:cxnLst/>
              <a:rect l="l" t="t" r="r" b="b"/>
              <a:pathLst>
                <a:path w="982299" h="982299">
                  <a:moveTo>
                    <a:pt x="0" y="0"/>
                  </a:moveTo>
                  <a:lnTo>
                    <a:pt x="982298" y="0"/>
                  </a:lnTo>
                  <a:lnTo>
                    <a:pt x="982298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5220DA1-7D5A-006F-0AA6-805172D0D442}"/>
                </a:ext>
              </a:extLst>
            </p:cNvPr>
            <p:cNvSpPr/>
            <p:nvPr/>
          </p:nvSpPr>
          <p:spPr>
            <a:xfrm>
              <a:off x="2324694" y="345364"/>
              <a:ext cx="866959" cy="982299"/>
            </a:xfrm>
            <a:custGeom>
              <a:avLst/>
              <a:gdLst/>
              <a:ahLst/>
              <a:cxnLst/>
              <a:rect l="l" t="t" r="r" b="b"/>
              <a:pathLst>
                <a:path w="866959" h="982299">
                  <a:moveTo>
                    <a:pt x="0" y="0"/>
                  </a:moveTo>
                  <a:lnTo>
                    <a:pt x="866959" y="0"/>
                  </a:lnTo>
                  <a:lnTo>
                    <a:pt x="866959" y="982299"/>
                  </a:lnTo>
                  <a:lnTo>
                    <a:pt x="0" y="98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4839" r="-27501"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6237A8C-2196-8994-43BC-01CBC35381A4}"/>
                </a:ext>
              </a:extLst>
            </p:cNvPr>
            <p:cNvSpPr/>
            <p:nvPr/>
          </p:nvSpPr>
          <p:spPr>
            <a:xfrm>
              <a:off x="4537766" y="0"/>
              <a:ext cx="2661590" cy="1673027"/>
            </a:xfrm>
            <a:custGeom>
              <a:avLst/>
              <a:gdLst/>
              <a:ahLst/>
              <a:cxnLst/>
              <a:rect l="l" t="t" r="r" b="b"/>
              <a:pathLst>
                <a:path w="2661590" h="1673027">
                  <a:moveTo>
                    <a:pt x="0" y="0"/>
                  </a:moveTo>
                  <a:lnTo>
                    <a:pt x="2661590" y="0"/>
                  </a:lnTo>
                  <a:lnTo>
                    <a:pt x="2661590" y="1673027"/>
                  </a:lnTo>
                  <a:lnTo>
                    <a:pt x="0" y="167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5873" r="-5873"/>
              </a:stretch>
            </a:blipFill>
          </p:spPr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9E30E74-2F58-CE0D-5C8B-5D7B59E5BAEB}"/>
              </a:ext>
            </a:extLst>
          </p:cNvPr>
          <p:cNvGrpSpPr/>
          <p:nvPr/>
        </p:nvGrpSpPr>
        <p:grpSpPr>
          <a:xfrm>
            <a:off x="-169735" y="6095668"/>
            <a:ext cx="20941658" cy="5143832"/>
            <a:chOff x="-322135" y="5943268"/>
            <a:chExt cx="20941658" cy="5143832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88B1AFCC-96BA-14F5-1516-C92D2DAE0109}"/>
                </a:ext>
              </a:extLst>
            </p:cNvPr>
            <p:cNvSpPr/>
            <p:nvPr/>
          </p:nvSpPr>
          <p:spPr>
            <a:xfrm>
              <a:off x="-322135" y="9635249"/>
              <a:ext cx="19404854" cy="1451851"/>
            </a:xfrm>
            <a:custGeom>
              <a:avLst/>
              <a:gdLst/>
              <a:ahLst/>
              <a:cxnLst/>
              <a:rect l="l" t="t" r="r" b="b"/>
              <a:pathLst>
                <a:path w="19404854" h="9702427">
                  <a:moveTo>
                    <a:pt x="0" y="0"/>
                  </a:moveTo>
                  <a:lnTo>
                    <a:pt x="19404855" y="0"/>
                  </a:lnTo>
                  <a:lnTo>
                    <a:pt x="19404855" y="9702428"/>
                  </a:lnTo>
                  <a:lnTo>
                    <a:pt x="0" y="970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b="-568280"/>
              </a:stretch>
            </a:blipFill>
          </p:spPr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ABD3EDE5-797C-3114-A2F4-DD2160DD102B}"/>
                </a:ext>
              </a:extLst>
            </p:cNvPr>
            <p:cNvSpPr/>
            <p:nvPr/>
          </p:nvSpPr>
          <p:spPr>
            <a:xfrm rot="10800000" flipH="1">
              <a:off x="-126913" y="6672817"/>
              <a:ext cx="4261510" cy="4172163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4261510" y="0"/>
                  </a:moveTo>
                  <a:lnTo>
                    <a:pt x="0" y="0"/>
                  </a:lnTo>
                  <a:lnTo>
                    <a:pt x="0" y="4172163"/>
                  </a:lnTo>
                  <a:lnTo>
                    <a:pt x="4261510" y="4172163"/>
                  </a:lnTo>
                  <a:lnTo>
                    <a:pt x="4261510" y="0"/>
                  </a:lnTo>
                  <a:close/>
                </a:path>
              </a:pathLst>
            </a:custGeom>
            <a:blipFill>
              <a:blip r:embed="rId10">
                <a:alphaModFix amt="37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A753D19D-4E58-B3C8-4D78-68E5F1158C47}"/>
                </a:ext>
              </a:extLst>
            </p:cNvPr>
            <p:cNvSpPr/>
            <p:nvPr/>
          </p:nvSpPr>
          <p:spPr>
            <a:xfrm rot="10800000">
              <a:off x="16716853" y="5943268"/>
              <a:ext cx="3902670" cy="4366592"/>
            </a:xfrm>
            <a:custGeom>
              <a:avLst/>
              <a:gdLst/>
              <a:ahLst/>
              <a:cxnLst/>
              <a:rect l="l" t="t" r="r" b="b"/>
              <a:pathLst>
                <a:path w="4261510" h="4172163">
                  <a:moveTo>
                    <a:pt x="0" y="0"/>
                  </a:moveTo>
                  <a:lnTo>
                    <a:pt x="4261510" y="0"/>
                  </a:lnTo>
                  <a:lnTo>
                    <a:pt x="4261510" y="4172163"/>
                  </a:lnTo>
                  <a:lnTo>
                    <a:pt x="0" y="417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999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9CF3631-1D09-38F5-A2B2-B95C923EC57B}"/>
                </a:ext>
              </a:extLst>
            </p:cNvPr>
            <p:cNvSpPr/>
            <p:nvPr/>
          </p:nvSpPr>
          <p:spPr>
            <a:xfrm>
              <a:off x="17183859" y="9649284"/>
              <a:ext cx="352548" cy="352548"/>
            </a:xfrm>
            <a:custGeom>
              <a:avLst/>
              <a:gdLst/>
              <a:ahLst/>
              <a:cxnLst/>
              <a:rect l="l" t="t" r="r" b="b"/>
              <a:pathLst>
                <a:path w="352548" h="352548">
                  <a:moveTo>
                    <a:pt x="0" y="0"/>
                  </a:moveTo>
                  <a:lnTo>
                    <a:pt x="352547" y="0"/>
                  </a:lnTo>
                  <a:lnTo>
                    <a:pt x="352547" y="352548"/>
                  </a:lnTo>
                  <a:lnTo>
                    <a:pt x="0" y="35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7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562F3AE-C55B-BE83-B817-142F6136F9A6}"/>
                </a:ext>
              </a:extLst>
            </p:cNvPr>
            <p:cNvSpPr/>
            <p:nvPr/>
          </p:nvSpPr>
          <p:spPr>
            <a:xfrm>
              <a:off x="16855283" y="9924104"/>
              <a:ext cx="270304" cy="270304"/>
            </a:xfrm>
            <a:custGeom>
              <a:avLst/>
              <a:gdLst/>
              <a:ahLst/>
              <a:cxnLst/>
              <a:rect l="l" t="t" r="r" b="b"/>
              <a:pathLst>
                <a:path w="270304" h="270304">
                  <a:moveTo>
                    <a:pt x="0" y="0"/>
                  </a:moveTo>
                  <a:lnTo>
                    <a:pt x="270304" y="0"/>
                  </a:lnTo>
                  <a:lnTo>
                    <a:pt x="270304" y="270304"/>
                  </a:lnTo>
                  <a:lnTo>
                    <a:pt x="0" y="270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04FA623-525B-FAF9-A0C5-90B91B4150A3}"/>
                </a:ext>
              </a:extLst>
            </p:cNvPr>
            <p:cNvSpPr/>
            <p:nvPr/>
          </p:nvSpPr>
          <p:spPr>
            <a:xfrm>
              <a:off x="0" y="9641564"/>
              <a:ext cx="625082" cy="625082"/>
            </a:xfrm>
            <a:custGeom>
              <a:avLst/>
              <a:gdLst/>
              <a:ahLst/>
              <a:cxnLst/>
              <a:rect l="l" t="t" r="r" b="b"/>
              <a:pathLst>
                <a:path w="625082" h="625082">
                  <a:moveTo>
                    <a:pt x="0" y="0"/>
                  </a:moveTo>
                  <a:lnTo>
                    <a:pt x="625082" y="0"/>
                  </a:lnTo>
                  <a:lnTo>
                    <a:pt x="625082" y="625082"/>
                  </a:lnTo>
                  <a:lnTo>
                    <a:pt x="0" y="625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E0DFF0A-D921-8DBF-3081-08ADB166C9F4}"/>
                </a:ext>
              </a:extLst>
            </p:cNvPr>
            <p:cNvSpPr/>
            <p:nvPr/>
          </p:nvSpPr>
          <p:spPr>
            <a:xfrm>
              <a:off x="660458" y="9631111"/>
              <a:ext cx="294691" cy="294691"/>
            </a:xfrm>
            <a:custGeom>
              <a:avLst/>
              <a:gdLst/>
              <a:ahLst/>
              <a:cxnLst/>
              <a:rect l="l" t="t" r="r" b="b"/>
              <a:pathLst>
                <a:path w="294691" h="294691">
                  <a:moveTo>
                    <a:pt x="0" y="0"/>
                  </a:moveTo>
                  <a:lnTo>
                    <a:pt x="294691" y="0"/>
                  </a:lnTo>
                  <a:lnTo>
                    <a:pt x="294691" y="294691"/>
                  </a:lnTo>
                  <a:lnTo>
                    <a:pt x="0" y="29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7303D3E-329B-2E51-81AE-8D40FD1C1A5C}"/>
                </a:ext>
              </a:extLst>
            </p:cNvPr>
            <p:cNvSpPr/>
            <p:nvPr/>
          </p:nvSpPr>
          <p:spPr>
            <a:xfrm rot="834738">
              <a:off x="4269232" y="9833364"/>
              <a:ext cx="298411" cy="298411"/>
            </a:xfrm>
            <a:custGeom>
              <a:avLst/>
              <a:gdLst/>
              <a:ahLst/>
              <a:cxnLst/>
              <a:rect l="l" t="t" r="r" b="b"/>
              <a:pathLst>
                <a:path w="298411" h="298411">
                  <a:moveTo>
                    <a:pt x="0" y="0"/>
                  </a:moveTo>
                  <a:lnTo>
                    <a:pt x="298410" y="0"/>
                  </a:lnTo>
                  <a:lnTo>
                    <a:pt x="298410" y="298410"/>
                  </a:lnTo>
                  <a:lnTo>
                    <a:pt x="0" y="298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6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F82A10AB-00DF-0F4B-8FDE-34F62DFBF181}"/>
                </a:ext>
              </a:extLst>
            </p:cNvPr>
            <p:cNvSpPr txBox="1"/>
            <p:nvPr/>
          </p:nvSpPr>
          <p:spPr>
            <a:xfrm>
              <a:off x="5418052" y="9897227"/>
              <a:ext cx="13784348" cy="4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เศรษฐกิจฐานรากมั่นคง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ชุมชนเข้มแข็งอย่างยั่งยืน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  <a:r>
                <a:rPr lang="en-US" sz="1600" dirty="0" err="1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ด้วยหลักปรัชญาของเศรษฐกิจพอเพียง</a:t>
              </a:r>
              <a:r>
                <a:rPr lang="en-US" sz="1600" dirty="0">
                  <a:solidFill>
                    <a:srgbClr val="EA9F1B"/>
                  </a:solidFill>
                  <a:latin typeface="Chulabhorn Likit Text Light" panose="00000400000000000000" pitchFamily="2" charset="-34"/>
                  <a:cs typeface="Chulabhorn Likit Text Light" panose="00000400000000000000" pitchFamily="2" charset="-34"/>
                </a:rPr>
                <a:t> </a:t>
              </a:r>
            </a:p>
            <a:p>
              <a:pPr>
                <a:lnSpc>
                  <a:spcPts val="1679"/>
                </a:lnSpc>
              </a:pPr>
              <a:endParaRPr lang="en-US" sz="1400" spc="253" dirty="0">
                <a:solidFill>
                  <a:srgbClr val="EA9F1B"/>
                </a:solidFill>
                <a:cs typeface="Opun Mai Bold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6F64130-ABC6-8D05-D91D-92AE184A1094}"/>
                </a:ext>
              </a:extLst>
            </p:cNvPr>
            <p:cNvSpPr/>
            <p:nvPr/>
          </p:nvSpPr>
          <p:spPr>
            <a:xfrm rot="2055878">
              <a:off x="9189152" y="9608252"/>
              <a:ext cx="231865" cy="231865"/>
            </a:xfrm>
            <a:custGeom>
              <a:avLst/>
              <a:gdLst/>
              <a:ahLst/>
              <a:cxnLst/>
              <a:rect l="l" t="t" r="r" b="b"/>
              <a:pathLst>
                <a:path w="231865" h="231865">
                  <a:moveTo>
                    <a:pt x="0" y="0"/>
                  </a:moveTo>
                  <a:lnTo>
                    <a:pt x="231865" y="0"/>
                  </a:lnTo>
                  <a:lnTo>
                    <a:pt x="231865" y="231865"/>
                  </a:lnTo>
                  <a:lnTo>
                    <a:pt x="0" y="231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6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C8AEE93-31E3-17D0-C8A9-A0510C4F596D}"/>
                </a:ext>
              </a:extLst>
            </p:cNvPr>
            <p:cNvSpPr/>
            <p:nvPr/>
          </p:nvSpPr>
          <p:spPr>
            <a:xfrm rot="18447662">
              <a:off x="13217140" y="9859751"/>
              <a:ext cx="290824" cy="290824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6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D981946-A7B2-144E-EC9B-CC8C806B3DF2}"/>
                </a:ext>
              </a:extLst>
            </p:cNvPr>
            <p:cNvSpPr/>
            <p:nvPr/>
          </p:nvSpPr>
          <p:spPr>
            <a:xfrm>
              <a:off x="16577689" y="9762124"/>
              <a:ext cx="220444" cy="220444"/>
            </a:xfrm>
            <a:custGeom>
              <a:avLst/>
              <a:gdLst/>
              <a:ahLst/>
              <a:cxnLst/>
              <a:rect l="l" t="t" r="r" b="b"/>
              <a:pathLst>
                <a:path w="220444" h="220444">
                  <a:moveTo>
                    <a:pt x="0" y="0"/>
                  </a:moveTo>
                  <a:lnTo>
                    <a:pt x="220444" y="0"/>
                  </a:lnTo>
                  <a:lnTo>
                    <a:pt x="220444" y="220445"/>
                  </a:lnTo>
                  <a:lnTo>
                    <a:pt x="0" y="22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6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702E250-7DC7-35FD-A460-23A23BF7D58C}"/>
                </a:ext>
              </a:extLst>
            </p:cNvPr>
            <p:cNvSpPr/>
            <p:nvPr/>
          </p:nvSpPr>
          <p:spPr>
            <a:xfrm>
              <a:off x="836293" y="9842337"/>
              <a:ext cx="384815" cy="384815"/>
            </a:xfrm>
            <a:custGeom>
              <a:avLst/>
              <a:gdLst/>
              <a:ahLst/>
              <a:cxnLst/>
              <a:rect l="l" t="t" r="r" b="b"/>
              <a:pathLst>
                <a:path w="384815" h="384815">
                  <a:moveTo>
                    <a:pt x="0" y="0"/>
                  </a:moveTo>
                  <a:lnTo>
                    <a:pt x="384814" y="0"/>
                  </a:lnTo>
                  <a:lnTo>
                    <a:pt x="384814" y="384814"/>
                  </a:lnTo>
                  <a:lnTo>
                    <a:pt x="0" y="384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D3AF005-C102-7407-5960-D7ECE27D703C}"/>
                </a:ext>
              </a:extLst>
            </p:cNvPr>
            <p:cNvSpPr/>
            <p:nvPr/>
          </p:nvSpPr>
          <p:spPr>
            <a:xfrm>
              <a:off x="1292338" y="9656538"/>
              <a:ext cx="225180" cy="225180"/>
            </a:xfrm>
            <a:custGeom>
              <a:avLst/>
              <a:gdLst/>
              <a:ahLst/>
              <a:cxnLst/>
              <a:rect l="l" t="t" r="r" b="b"/>
              <a:pathLst>
                <a:path w="225180" h="225180">
                  <a:moveTo>
                    <a:pt x="0" y="0"/>
                  </a:moveTo>
                  <a:lnTo>
                    <a:pt x="225180" y="0"/>
                  </a:lnTo>
                  <a:lnTo>
                    <a:pt x="225180" y="225180"/>
                  </a:lnTo>
                  <a:lnTo>
                    <a:pt x="0" y="225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A333A6F6-543E-2CFF-F0BB-59D37FE7422F}"/>
                </a:ext>
              </a:extLst>
            </p:cNvPr>
            <p:cNvSpPr/>
            <p:nvPr/>
          </p:nvSpPr>
          <p:spPr>
            <a:xfrm rot="18447662">
              <a:off x="14453176" y="10443033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6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4028C073-333F-5AB8-981B-6D6476E2E8F9}"/>
                </a:ext>
              </a:extLst>
            </p:cNvPr>
            <p:cNvSpPr/>
            <p:nvPr/>
          </p:nvSpPr>
          <p:spPr>
            <a:xfrm rot="18447662">
              <a:off x="15430156" y="9952535"/>
              <a:ext cx="268702" cy="262072"/>
            </a:xfrm>
            <a:custGeom>
              <a:avLst/>
              <a:gdLst/>
              <a:ahLst/>
              <a:cxnLst/>
              <a:rect l="l" t="t" r="r" b="b"/>
              <a:pathLst>
                <a:path w="290824" h="290824">
                  <a:moveTo>
                    <a:pt x="0" y="0"/>
                  </a:moveTo>
                  <a:lnTo>
                    <a:pt x="290824" y="0"/>
                  </a:lnTo>
                  <a:lnTo>
                    <a:pt x="290824" y="290824"/>
                  </a:lnTo>
                  <a:lnTo>
                    <a:pt x="0" y="290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6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2033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748749" y="2886789"/>
            <a:ext cx="10287000" cy="4513421"/>
          </a:xfrm>
          <a:custGeom>
            <a:avLst/>
            <a:gdLst/>
            <a:ahLst/>
            <a:cxnLst/>
            <a:rect l="l" t="t" r="r" b="b"/>
            <a:pathLst>
              <a:path w="10287000" h="4513421">
                <a:moveTo>
                  <a:pt x="0" y="0"/>
                </a:moveTo>
                <a:lnTo>
                  <a:pt x="10287000" y="0"/>
                </a:lnTo>
                <a:lnTo>
                  <a:pt x="10287000" y="4513422"/>
                </a:lnTo>
                <a:lnTo>
                  <a:pt x="0" y="4513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0805" y="447675"/>
            <a:ext cx="5450466" cy="4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dirty="0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3.1 </a:t>
            </a:r>
            <a:r>
              <a:rPr lang="en-US" sz="3200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การเบิกจ่ายงบประมาณ</a:t>
            </a:r>
            <a:endParaRPr lang="en-US" sz="3200" b="1" dirty="0">
              <a:solidFill>
                <a:srgbClr val="25316D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07105" y="1230720"/>
            <a:ext cx="14757329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1" dirty="0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งบประมาณตามแผนการดำเนินงานและแผนการใช้จ่ายงบประมาณกองทุนพัฒนาบทบาทสตรี </a:t>
            </a:r>
            <a:r>
              <a:rPr lang="en-US" sz="2199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ประจำปีงบประมาณ</a:t>
            </a:r>
            <a:r>
              <a:rPr lang="en-US" sz="2199" b="1" dirty="0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199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พ.ศ</a:t>
            </a:r>
            <a:r>
              <a:rPr lang="en-US" sz="2199" b="1" dirty="0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2567</a:t>
            </a:r>
          </a:p>
          <a:p>
            <a:pPr algn="l">
              <a:lnSpc>
                <a:spcPts val="2859"/>
              </a:lnSpc>
            </a:pPr>
            <a:r>
              <a:rPr lang="en-US" sz="2199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งบประมาณ</a:t>
            </a:r>
            <a:r>
              <a:rPr lang="en-US" sz="2199" b="1" dirty="0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199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จำนวน</a:t>
            </a:r>
            <a:r>
              <a:rPr lang="en-US" sz="2199" b="1" dirty="0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1,338,401,696 </a:t>
            </a:r>
            <a:r>
              <a:rPr lang="en-US" sz="2199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  <a:endParaRPr lang="en-US" sz="2199" b="1" dirty="0">
              <a:solidFill>
                <a:srgbClr val="25316D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01344" y="2277939"/>
            <a:ext cx="1148531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1999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จัดสรรงบประมาณให้ส่วนภูมิภาค</a:t>
            </a:r>
            <a:r>
              <a:rPr lang="en-US" sz="1999" b="1" dirty="0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1999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จำนวน</a:t>
            </a:r>
            <a:r>
              <a:rPr lang="en-US" sz="1999" b="1" dirty="0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1,205,662,200 </a:t>
            </a:r>
            <a:r>
              <a:rPr lang="en-US" sz="1999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บาท</a:t>
            </a:r>
            <a:r>
              <a:rPr lang="en-US" sz="1999" b="1" dirty="0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1999" b="1" dirty="0" err="1">
                <a:solidFill>
                  <a:srgbClr val="25316D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จำแนกเป็น</a:t>
            </a:r>
            <a:endParaRPr lang="en-US" sz="1999" b="1" dirty="0">
              <a:solidFill>
                <a:srgbClr val="25316D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23953"/>
              </p:ext>
            </p:extLst>
          </p:nvPr>
        </p:nvGraphicFramePr>
        <p:xfrm>
          <a:off x="3048000" y="2878649"/>
          <a:ext cx="12192000" cy="2336800"/>
        </p:xfrm>
        <a:graphic>
          <a:graphicData uri="http://schemas.openxmlformats.org/drawingml/2006/table">
            <a:tbl>
              <a:tblPr/>
              <a:tblGrid>
                <a:gridCol w="609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รายการ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จำนวนเงิน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งบบริหาร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144,662,200 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งบเงินอุดหนุน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67,000,000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งบเงินทุนหมุนเวียน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994,000,000 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2435802" y="5767463"/>
            <a:ext cx="1341639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กองทุนพัฒนาบทบาทสตรี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ต้องเบิกจ่ายงบประมาณในภาพรวมให้แล้วเสร็จไม่น้อยกว่าร้อยละตามที่มติ </a:t>
            </a:r>
            <a:r>
              <a:rPr lang="en-US" sz="20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ครม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กำหนด</a:t>
            </a:r>
            <a:r>
              <a:rPr lang="en-US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ดังนี้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34453"/>
              </p:ext>
            </p:extLst>
          </p:nvPr>
        </p:nvGraphicFramePr>
        <p:xfrm>
          <a:off x="3048000" y="6348488"/>
          <a:ext cx="12192000" cy="2784474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55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ไตรมาส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98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32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8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8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D01716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D01716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77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98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100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>
            <a:off x="276500" y="9253812"/>
            <a:ext cx="3748219" cy="871032"/>
            <a:chOff x="0" y="0"/>
            <a:chExt cx="4997626" cy="1161376"/>
          </a:xfrm>
        </p:grpSpPr>
        <p:sp>
          <p:nvSpPr>
            <p:cNvPr id="10" name="Freeform 10"/>
            <p:cNvSpPr/>
            <p:nvPr/>
          </p:nvSpPr>
          <p:spPr>
            <a:xfrm>
              <a:off x="0" y="239744"/>
              <a:ext cx="681889" cy="681889"/>
            </a:xfrm>
            <a:custGeom>
              <a:avLst/>
              <a:gdLst/>
              <a:ahLst/>
              <a:cxnLst/>
              <a:rect l="l" t="t" r="r" b="b"/>
              <a:pathLst>
                <a:path w="681889" h="681889">
                  <a:moveTo>
                    <a:pt x="0" y="0"/>
                  </a:moveTo>
                  <a:lnTo>
                    <a:pt x="681889" y="0"/>
                  </a:lnTo>
                  <a:lnTo>
                    <a:pt x="681889" y="681889"/>
                  </a:lnTo>
                  <a:lnTo>
                    <a:pt x="0" y="681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05584" y="239744"/>
              <a:ext cx="681889" cy="681889"/>
            </a:xfrm>
            <a:custGeom>
              <a:avLst/>
              <a:gdLst/>
              <a:ahLst/>
              <a:cxnLst/>
              <a:rect l="l" t="t" r="r" b="b"/>
              <a:pathLst>
                <a:path w="681889" h="681889">
                  <a:moveTo>
                    <a:pt x="0" y="0"/>
                  </a:moveTo>
                  <a:lnTo>
                    <a:pt x="681889" y="0"/>
                  </a:lnTo>
                  <a:lnTo>
                    <a:pt x="681889" y="681889"/>
                  </a:lnTo>
                  <a:lnTo>
                    <a:pt x="0" y="681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341847" y="239744"/>
              <a:ext cx="681889" cy="681889"/>
            </a:xfrm>
            <a:custGeom>
              <a:avLst/>
              <a:gdLst/>
              <a:ahLst/>
              <a:cxnLst/>
              <a:rect l="l" t="t" r="r" b="b"/>
              <a:pathLst>
                <a:path w="681889" h="681889">
                  <a:moveTo>
                    <a:pt x="0" y="0"/>
                  </a:moveTo>
                  <a:lnTo>
                    <a:pt x="681889" y="0"/>
                  </a:lnTo>
                  <a:lnTo>
                    <a:pt x="681889" y="681889"/>
                  </a:lnTo>
                  <a:lnTo>
                    <a:pt x="0" y="681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613748" y="239744"/>
              <a:ext cx="601823" cy="681889"/>
            </a:xfrm>
            <a:custGeom>
              <a:avLst/>
              <a:gdLst/>
              <a:ahLst/>
              <a:cxnLst/>
              <a:rect l="l" t="t" r="r" b="b"/>
              <a:pathLst>
                <a:path w="601823" h="681889">
                  <a:moveTo>
                    <a:pt x="0" y="0"/>
                  </a:moveTo>
                  <a:lnTo>
                    <a:pt x="601823" y="0"/>
                  </a:lnTo>
                  <a:lnTo>
                    <a:pt x="601823" y="681889"/>
                  </a:lnTo>
                  <a:lnTo>
                    <a:pt x="0" y="681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4839" r="-27501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3150012" y="0"/>
              <a:ext cx="1847614" cy="1161376"/>
            </a:xfrm>
            <a:custGeom>
              <a:avLst/>
              <a:gdLst/>
              <a:ahLst/>
              <a:cxnLst/>
              <a:rect l="l" t="t" r="r" b="b"/>
              <a:pathLst>
                <a:path w="1847614" h="1161376">
                  <a:moveTo>
                    <a:pt x="0" y="0"/>
                  </a:moveTo>
                  <a:lnTo>
                    <a:pt x="1847614" y="0"/>
                  </a:lnTo>
                  <a:lnTo>
                    <a:pt x="1847614" y="1161376"/>
                  </a:lnTo>
                  <a:lnTo>
                    <a:pt x="0" y="1161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873" r="-5873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1175791" y="9258300"/>
            <a:ext cx="4064209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อ้างอิง</a:t>
            </a:r>
            <a:r>
              <a:rPr lang="en-US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: </a:t>
            </a:r>
            <a:r>
              <a:rPr lang="en-US" sz="16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มติ</a:t>
            </a:r>
            <a:r>
              <a:rPr lang="en-US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ครม</a:t>
            </a:r>
            <a:r>
              <a:rPr lang="en-US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วันที่</a:t>
            </a:r>
            <a:r>
              <a:rPr lang="en-US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10 </a:t>
            </a:r>
            <a:r>
              <a:rPr lang="en-US" sz="1600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พฤศจิกายน</a:t>
            </a:r>
            <a:r>
              <a:rPr lang="en-US" sz="1600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2563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748749" y="2886789"/>
            <a:ext cx="10287000" cy="4513421"/>
          </a:xfrm>
          <a:custGeom>
            <a:avLst/>
            <a:gdLst/>
            <a:ahLst/>
            <a:cxnLst/>
            <a:rect l="l" t="t" r="r" b="b"/>
            <a:pathLst>
              <a:path w="10287000" h="4513421">
                <a:moveTo>
                  <a:pt x="0" y="0"/>
                </a:moveTo>
                <a:lnTo>
                  <a:pt x="10287000" y="0"/>
                </a:lnTo>
                <a:lnTo>
                  <a:pt x="10287000" y="4513422"/>
                </a:lnTo>
                <a:lnTo>
                  <a:pt x="0" y="4513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6500" y="9253812"/>
            <a:ext cx="3748219" cy="871032"/>
            <a:chOff x="0" y="0"/>
            <a:chExt cx="4997626" cy="1161376"/>
          </a:xfrm>
        </p:grpSpPr>
        <p:sp>
          <p:nvSpPr>
            <p:cNvPr id="4" name="Freeform 4"/>
            <p:cNvSpPr/>
            <p:nvPr/>
          </p:nvSpPr>
          <p:spPr>
            <a:xfrm>
              <a:off x="0" y="239744"/>
              <a:ext cx="681889" cy="681889"/>
            </a:xfrm>
            <a:custGeom>
              <a:avLst/>
              <a:gdLst/>
              <a:ahLst/>
              <a:cxnLst/>
              <a:rect l="l" t="t" r="r" b="b"/>
              <a:pathLst>
                <a:path w="681889" h="681889">
                  <a:moveTo>
                    <a:pt x="0" y="0"/>
                  </a:moveTo>
                  <a:lnTo>
                    <a:pt x="681889" y="0"/>
                  </a:lnTo>
                  <a:lnTo>
                    <a:pt x="681889" y="681889"/>
                  </a:lnTo>
                  <a:lnTo>
                    <a:pt x="0" y="681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05584" y="239744"/>
              <a:ext cx="681889" cy="681889"/>
            </a:xfrm>
            <a:custGeom>
              <a:avLst/>
              <a:gdLst/>
              <a:ahLst/>
              <a:cxnLst/>
              <a:rect l="l" t="t" r="r" b="b"/>
              <a:pathLst>
                <a:path w="681889" h="681889">
                  <a:moveTo>
                    <a:pt x="0" y="0"/>
                  </a:moveTo>
                  <a:lnTo>
                    <a:pt x="681889" y="0"/>
                  </a:lnTo>
                  <a:lnTo>
                    <a:pt x="681889" y="681889"/>
                  </a:lnTo>
                  <a:lnTo>
                    <a:pt x="0" y="681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341847" y="239744"/>
              <a:ext cx="681889" cy="681889"/>
            </a:xfrm>
            <a:custGeom>
              <a:avLst/>
              <a:gdLst/>
              <a:ahLst/>
              <a:cxnLst/>
              <a:rect l="l" t="t" r="r" b="b"/>
              <a:pathLst>
                <a:path w="681889" h="681889">
                  <a:moveTo>
                    <a:pt x="0" y="0"/>
                  </a:moveTo>
                  <a:lnTo>
                    <a:pt x="681889" y="0"/>
                  </a:lnTo>
                  <a:lnTo>
                    <a:pt x="681889" y="681889"/>
                  </a:lnTo>
                  <a:lnTo>
                    <a:pt x="0" y="681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13748" y="239744"/>
              <a:ext cx="601823" cy="681889"/>
            </a:xfrm>
            <a:custGeom>
              <a:avLst/>
              <a:gdLst/>
              <a:ahLst/>
              <a:cxnLst/>
              <a:rect l="l" t="t" r="r" b="b"/>
              <a:pathLst>
                <a:path w="601823" h="681889">
                  <a:moveTo>
                    <a:pt x="0" y="0"/>
                  </a:moveTo>
                  <a:lnTo>
                    <a:pt x="601823" y="0"/>
                  </a:lnTo>
                  <a:lnTo>
                    <a:pt x="601823" y="681889"/>
                  </a:lnTo>
                  <a:lnTo>
                    <a:pt x="0" y="681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4839" r="-27501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150012" y="0"/>
              <a:ext cx="1847614" cy="1161376"/>
            </a:xfrm>
            <a:custGeom>
              <a:avLst/>
              <a:gdLst/>
              <a:ahLst/>
              <a:cxnLst/>
              <a:rect l="l" t="t" r="r" b="b"/>
              <a:pathLst>
                <a:path w="1847614" h="1161376">
                  <a:moveTo>
                    <a:pt x="0" y="0"/>
                  </a:moveTo>
                  <a:lnTo>
                    <a:pt x="1847614" y="0"/>
                  </a:lnTo>
                  <a:lnTo>
                    <a:pt x="1847614" y="1161376"/>
                  </a:lnTo>
                  <a:lnTo>
                    <a:pt x="0" y="1161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5873" r="-587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93698" y="1105871"/>
            <a:ext cx="9909919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การเบิกจ่ายประจำปีงบประมาณ</a:t>
            </a:r>
            <a:r>
              <a:rPr lang="en-US" sz="2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พ.ศ</a:t>
            </a:r>
            <a:r>
              <a:rPr lang="en-US" sz="2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 2567  (</a:t>
            </a:r>
            <a:r>
              <a:rPr lang="en-US" sz="2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ส่วนภูมิภาค</a:t>
            </a:r>
            <a:r>
              <a:rPr lang="en-US" sz="2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)</a:t>
            </a:r>
          </a:p>
        </p:txBody>
      </p: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56400"/>
              </p:ext>
            </p:extLst>
          </p:nvPr>
        </p:nvGraphicFramePr>
        <p:xfrm>
          <a:off x="375982" y="2628900"/>
          <a:ext cx="17536035" cy="4645171"/>
        </p:xfrm>
        <a:graphic>
          <a:graphicData uri="http://schemas.openxmlformats.org/drawingml/2006/table">
            <a:tbl>
              <a:tblPr/>
              <a:tblGrid>
                <a:gridCol w="271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6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37819"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รายการ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งบประมาณจัดสรร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3590"/>
                        </a:lnSpc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1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1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spc="-36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ผลการเบิกจ่ายสะสม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3590"/>
                        </a:lnSpc>
                      </a:pPr>
                      <a:r>
                        <a:rPr lang="en-US" sz="2100" b="1" spc="-36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</a:t>
                      </a:r>
                      <a:r>
                        <a:rPr lang="en-US" sz="2100" b="1" spc="-36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บาท</a:t>
                      </a:r>
                      <a:r>
                        <a:rPr lang="en-US" sz="2100" b="1" spc="-36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1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ร้อยละ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3590"/>
                        </a:lnSpc>
                      </a:pPr>
                      <a:r>
                        <a:rPr lang="en-US" sz="2100" b="1" dirty="0" err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การเบิกจ่าย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สูง/ต่ำ กว่าเป้าหมายผลการเบิกจ่ายไตรมาส 3 </a:t>
                      </a:r>
                      <a:r>
                        <a:rPr lang="en-US" sz="2100" b="1" u="sng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(ร้อยละ 77)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คงเหลือ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  <a:p>
                      <a:pPr algn="ctr">
                        <a:lnSpc>
                          <a:spcPts val="3590"/>
                        </a:lnSpc>
                      </a:pPr>
                      <a:r>
                        <a:rPr lang="en-US" sz="2100" b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งบประมาณ (บาท)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838">
                <a:tc>
                  <a:txBody>
                    <a:bodyPr/>
                    <a:lstStyle/>
                    <a:p>
                      <a:pPr algn="l">
                        <a:lnSpc>
                          <a:spcPts val="359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190482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งบบริหาร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144,662,220.00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90,236,634.22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62.38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-14.62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54,425,565.78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38">
                <a:tc>
                  <a:txBody>
                    <a:bodyPr/>
                    <a:lstStyle/>
                    <a:p>
                      <a:pPr algn="l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190482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เงินอุดหนุน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67,000,000.00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63,480,409.11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94.75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17.75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3,519,591.00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838">
                <a:tc>
                  <a:txBody>
                    <a:bodyPr/>
                    <a:lstStyle/>
                    <a:p>
                      <a:pPr algn="l">
                        <a:lnSpc>
                          <a:spcPts val="359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190482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เงินทุนหมุนเวียน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994,000,000.00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818,897,849.00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82.38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5.38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175,102,151.00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838"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รวมทั้งสิ้น</a:t>
                      </a:r>
                      <a:endParaRPr lang="en-US" sz="1100" b="1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1,205,662,200.00</a:t>
                      </a:r>
                      <a:endParaRPr lang="en-US" sz="1100" b="1" dirty="0">
                        <a:latin typeface="Chulabhorn Likit Text Light๙" panose="00000400000000000000" pitchFamily="2" charset="-34"/>
                        <a:cs typeface="Chulabhorn Likit Text Light๙" panose="00000400000000000000" pitchFamily="2" charset="-34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972,614,892.22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80.67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3.67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9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233,047,307.78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49513"/>
              </p:ext>
            </p:extLst>
          </p:nvPr>
        </p:nvGraphicFramePr>
        <p:xfrm>
          <a:off x="292736" y="1028700"/>
          <a:ext cx="17702528" cy="8728075"/>
        </p:xfrm>
        <a:graphic>
          <a:graphicData uri="http://schemas.openxmlformats.org/drawingml/2006/table">
            <a:tbl>
              <a:tblPr/>
              <a:tblGrid>
                <a:gridCol w="622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1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8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5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7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2333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 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82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งบบริหาร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เงินอุดหนุน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(บาท)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เงินทุนหมุนเวียน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อุทัยธานี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15,991,380.00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967,337.99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15,567,337.99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97.35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สระแก้ว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17,103,655.00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1,031,619.58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16,631,619.58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97.24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สกลนคร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24,059,790.00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1,923,599.52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1,400,000.00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19,990,790.00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23,314,389.52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สุพรรณบุรี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15,707,090.00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1,315,398.60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15,215,398.60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96.87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แพร่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15,059,580.00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959,691.65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14,559,691.65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สุโขทัย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17,489,415.00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1,007,463.00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16,907,463.00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พิษณุโลก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16,532,615.00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1,072,887.00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15,972,887.00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ประจวบคีรีขันธ์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14,939,180.00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906,718.55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14,406,718.55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กาญจนบุรี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18,996,715.00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1,413,653.51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16,000,000.00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18,313,653.51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สุรินทร์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25,188,765.00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1,953,546.26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1,300,000.00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21,000,000.00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24,253,546.26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หนองคาย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16,107,655.00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892,068.05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15,492,068.05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ตาก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16,339,615.00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886,216.51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15,686,216.51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ราชบุรี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18,678,890.00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1,000,421.00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16,000,000.00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17,900,421.00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95.83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บุรีรัมย์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28,098,765.00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2,199,286.22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1,700,000.00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23,000,000.00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26,899,286.22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95.73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ชุมพร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12,068,680.00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935,626.94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11,535,626.94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95.58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77349F0-7BD5-F874-5487-8EDCDADB6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13556"/>
              </p:ext>
            </p:extLst>
          </p:nvPr>
        </p:nvGraphicFramePr>
        <p:xfrm>
          <a:off x="292736" y="1140279"/>
          <a:ext cx="17702528" cy="8728075"/>
        </p:xfrm>
        <a:graphic>
          <a:graphicData uri="http://schemas.openxmlformats.org/drawingml/2006/table">
            <a:tbl>
              <a:tblPr/>
              <a:tblGrid>
                <a:gridCol w="622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1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8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5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7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2333"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 (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บาท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)</a:t>
                      </a:r>
                      <a:endParaRPr lang="en-US" sz="1100" b="1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dirty="0" err="1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82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ที่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จังหวัด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งบประมาณจัดสรร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งบบริหาร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(บาท)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cs typeface="Chulabhorn Likit Text"/>
                        </a:rPr>
                        <a:t>เงินอุดหนุน</a:t>
                      </a:r>
                      <a:endParaRPr lang="en-US" sz="1100" b="1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(บาท)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เงินทุนหมุนเวียน (บาท)</a:t>
                      </a:r>
                      <a:endParaRPr lang="en-US" sz="1100" b="1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hulabhorn Likit Text"/>
                          <a:cs typeface="Chulabhorn Likit Text"/>
                        </a:rPr>
                        <a:t>รวมผลเบิกจ่าย (บาท)</a:t>
                      </a: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3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ร้อยละ</a:t>
                      </a:r>
                      <a:endParaRPr lang="en-US" sz="1100"/>
                    </a:p>
                    <a:p>
                      <a:pPr algn="ctr">
                        <a:lnSpc>
                          <a:spcPts val="3399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cs typeface="Chulabhorn Likit Text"/>
                        </a:rPr>
                        <a:t>ผลการเบิกจ่าย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10,984,180.00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866,945.10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9,000,000.00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10,466,945.10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95.29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ชัยภูมิ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23,858,640.00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1,471,370.00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1,219,400.00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19,997,000.00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22,687,770.00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95.09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ศรีสะเกษ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24,005,890.00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2,106,433.00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1,700,000.00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19,000,000.00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22,806,433.00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พิจิตร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16,540,780.00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1,330,277.49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525,000.00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13,850,000.00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15,705,277.49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94.95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นครพนม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16,838,540.00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1,011,796.51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15,911,796.51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94.50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ลำพูน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12,873,780.00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827,269.00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496,482.00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10,789,500.00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12,113,251.00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94.09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แม่ฮ่องสอน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13,752,305.00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431,582.00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12,000,000.00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12,931,582.00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94.03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อำนาจเจริญ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10,944,505.00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845,321.29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8,844,560.00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10,289,881.29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94.02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นครศรีธรรมราช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21,833,565.00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1,922,120.50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17,000,000.00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20,422,120.50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93.54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ชัยนาท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12,914,580.00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595,943.62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10,680,000.00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11,775,943.62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91.18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สมุทรสาคร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12,321,905.00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469,033.00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500,000.00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10,252,743.00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11,221,776.00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91.07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กาฬสินธุ์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18,773,190.00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1,665,089.00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1,100,000.00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14,296,350.00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17,061,439.00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90.88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นครราชสีมา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28,689,740.00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3,037,052.80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1,689,271.00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21,175,670.00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25,901,993.80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90.28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ขอนแก่น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25,319,790.00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2,270,326.43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1,600,000.00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18,757,405.00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22,627,731.43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89.37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694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cs typeface="Chulabhorn Likit Text Light๙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เชียงราย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24,196,190.00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2,013,187.00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1,498,000.00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17,995,000.00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21,506,187.00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 Light๙" panose="00000400000000000000" pitchFamily="2" charset="-34"/>
                          <a:ea typeface="+mn-ea"/>
                          <a:cs typeface="Chulabhorn Likit Text Light๙" panose="00000400000000000000" pitchFamily="2" charset="-34"/>
                        </a:rPr>
                        <a:t>     88.88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76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7041</Words>
  <Application>Microsoft Office PowerPoint</Application>
  <PresentationFormat>กำหนดเอง</PresentationFormat>
  <Paragraphs>2958</Paragraphs>
  <Slides>50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50</vt:i4>
      </vt:variant>
    </vt:vector>
  </HeadingPairs>
  <TitlesOfParts>
    <vt:vector size="58" baseType="lpstr">
      <vt:lpstr>Angsana New</vt:lpstr>
      <vt:lpstr>Calibri</vt:lpstr>
      <vt:lpstr>Arial</vt:lpstr>
      <vt:lpstr>Chulabhorn Likit Text Light</vt:lpstr>
      <vt:lpstr>Opun Mai Bold</vt:lpstr>
      <vt:lpstr>Chulabhorn Likit Text Light๙</vt:lpstr>
      <vt:lpstr>Chulabhorn Likit Text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3/2567 (เมษายน 2567)</dc:title>
  <dc:creator>wachaira</dc:creator>
  <cp:lastModifiedBy>wachaira</cp:lastModifiedBy>
  <cp:revision>368</cp:revision>
  <cp:lastPrinted>2024-05-21T01:55:02Z</cp:lastPrinted>
  <dcterms:created xsi:type="dcterms:W3CDTF">2006-08-16T00:00:00Z</dcterms:created>
  <dcterms:modified xsi:type="dcterms:W3CDTF">2024-05-21T08:42:11Z</dcterms:modified>
  <dc:identifier>DAF-7pj1Zvo</dc:identifier>
</cp:coreProperties>
</file>