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56"/>
  </p:notesMasterIdLst>
  <p:handoutMasterIdLst>
    <p:handoutMasterId r:id="rId57"/>
  </p:handoutMasterIdLst>
  <p:sldIdLst>
    <p:sldId id="2287" r:id="rId2"/>
    <p:sldId id="2288" r:id="rId3"/>
    <p:sldId id="2295" r:id="rId4"/>
    <p:sldId id="2289" r:id="rId5"/>
    <p:sldId id="2290" r:id="rId6"/>
    <p:sldId id="2291" r:id="rId7"/>
    <p:sldId id="2351" r:id="rId8"/>
    <p:sldId id="2350" r:id="rId9"/>
    <p:sldId id="2362" r:id="rId10"/>
    <p:sldId id="2373" r:id="rId11"/>
    <p:sldId id="2374" r:id="rId12"/>
    <p:sldId id="2375" r:id="rId13"/>
    <p:sldId id="2376" r:id="rId14"/>
    <p:sldId id="2377" r:id="rId15"/>
    <p:sldId id="2378" r:id="rId16"/>
    <p:sldId id="2379" r:id="rId17"/>
    <p:sldId id="2380" r:id="rId18"/>
    <p:sldId id="2381" r:id="rId19"/>
    <p:sldId id="2304" r:id="rId20"/>
    <p:sldId id="2307" r:id="rId21"/>
    <p:sldId id="2371" r:id="rId22"/>
    <p:sldId id="2372" r:id="rId23"/>
    <p:sldId id="2311" r:id="rId24"/>
    <p:sldId id="2312" r:id="rId25"/>
    <p:sldId id="2313" r:id="rId26"/>
    <p:sldId id="2314" r:id="rId27"/>
    <p:sldId id="2315" r:id="rId28"/>
    <p:sldId id="2316" r:id="rId29"/>
    <p:sldId id="2317" r:id="rId30"/>
    <p:sldId id="2318" r:id="rId31"/>
    <p:sldId id="2319" r:id="rId32"/>
    <p:sldId id="2382" r:id="rId33"/>
    <p:sldId id="2383" r:id="rId34"/>
    <p:sldId id="2384" r:id="rId35"/>
    <p:sldId id="2320" r:id="rId36"/>
    <p:sldId id="2387" r:id="rId37"/>
    <p:sldId id="2321" r:id="rId38"/>
    <p:sldId id="2135" r:id="rId39"/>
    <p:sldId id="2283" r:id="rId40"/>
    <p:sldId id="2386" r:id="rId41"/>
    <p:sldId id="2324" r:id="rId42"/>
    <p:sldId id="2326" r:id="rId43"/>
    <p:sldId id="2341" r:id="rId44"/>
    <p:sldId id="2369" r:id="rId45"/>
    <p:sldId id="2339" r:id="rId46"/>
    <p:sldId id="2347" r:id="rId47"/>
    <p:sldId id="2340" r:id="rId48"/>
    <p:sldId id="2342" r:id="rId49"/>
    <p:sldId id="2368" r:id="rId50"/>
    <p:sldId id="2365" r:id="rId51"/>
    <p:sldId id="2363" r:id="rId52"/>
    <p:sldId id="2385" r:id="rId53"/>
    <p:sldId id="2322" r:id="rId54"/>
    <p:sldId id="323" r:id="rId55"/>
  </p:sldIdLst>
  <p:sldSz cx="10160000" cy="5715000"/>
  <p:notesSz cx="6889750" cy="10021888"/>
  <p:embeddedFontLst>
    <p:embeddedFont>
      <p:font typeface="Cordia New" panose="020B0304020202020204" pitchFamily="34" charset="-34"/>
      <p:regular r:id="rId58"/>
      <p:bold r:id="rId59"/>
      <p:italic r:id="rId60"/>
      <p:boldItalic r:id="rId61"/>
    </p:embeddedFont>
    <p:embeddedFont>
      <p:font typeface="TH SarabunPSK" panose="020B0500040200020003" pitchFamily="34" charset="-34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Roboto" panose="02000000000000000000" pitchFamily="2" charset="0"/>
      <p:bold r:id="rId70"/>
    </p:embeddedFont>
    <p:embeddedFont>
      <p:font typeface="Noto Sans" panose="020B0502040504020204" pitchFamily="34" charset="0"/>
      <p:regular r:id="rId71"/>
    </p:embeddedFont>
    <p:embeddedFont>
      <p:font typeface="Chulabhorn Likit Text" panose="00000500000000000000" pitchFamily="50" charset="-34"/>
      <p:regular r:id="rId72"/>
      <p:bold r:id="rId73"/>
    </p:embeddedFont>
    <p:embeddedFont>
      <p:font typeface="Tahoma" panose="020B0604030504040204" pitchFamily="34" charset="0"/>
      <p:regular r:id="rId74"/>
      <p:bold r:id="rId75"/>
    </p:embeddedFont>
    <p:embeddedFont>
      <p:font typeface="KodchiangUPC" panose="02020603050405020304" pitchFamily="18" charset="-34"/>
      <p:regular r:id="rId76"/>
      <p:bold r:id="rId77"/>
      <p:italic r:id="rId78"/>
      <p:boldItalic r:id="rId79"/>
    </p:embeddedFont>
    <p:embeddedFont>
      <p:font typeface="Calibri Light" panose="020F0302020204030204" pitchFamily="34" charset="0"/>
      <p:regular r:id="rId80"/>
      <p:italic r:id="rId8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4CC"/>
    <a:srgbClr val="F4E8AE"/>
    <a:srgbClr val="E8CF51"/>
    <a:srgbClr val="EAD8B7"/>
    <a:srgbClr val="BAD0D4"/>
    <a:srgbClr val="63939D"/>
    <a:srgbClr val="D6DDD3"/>
    <a:srgbClr val="EBDED1"/>
    <a:srgbClr val="D4B799"/>
    <a:srgbClr val="EED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9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822" y="8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font" Target="fonts/font23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9.fntdata"/><Relationship Id="rId61" Type="http://schemas.openxmlformats.org/officeDocument/2006/relationships/font" Target="fonts/font4.fntdata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6243570243387"/>
          <c:y val="5.0063718667147608E-2"/>
          <c:w val="0.85396252750659718"/>
          <c:h val="0.65078606904363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solidFill>
              <a:srgbClr val="F4D4E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C-4EB7-AC93-EFAD5EFF3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ผลการเบิกจ่าย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23.65</c:v>
                </c:pt>
                <c:pt idx="1">
                  <c:v>8.85</c:v>
                </c:pt>
                <c:pt idx="2">
                  <c:v>15.39</c:v>
                </c:pt>
                <c:pt idx="3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C-4EB7-AC93-EFAD5EFF3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311952"/>
        <c:axId val="674313752"/>
        <c:axId val="0"/>
      </c:bar3DChart>
      <c:catAx>
        <c:axId val="67431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 algn="just">
              <a:defRPr lang="en-US" sz="900" b="0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3752"/>
        <c:crosses val="autoZero"/>
        <c:auto val="1"/>
        <c:lblAlgn val="ctr"/>
        <c:lblOffset val="100"/>
        <c:noMultiLvlLbl val="0"/>
      </c:catAx>
      <c:valAx>
        <c:axId val="674313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1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65919248238918E-2"/>
          <c:y val="3.2522376094199848E-2"/>
          <c:w val="0.92400506010028749"/>
          <c:h val="0.7929581831958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ธันวาคม 2566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02638241043076E-3"/>
                  <c:y val="-1.516901870065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8C-4912-8D3B-D849DBC72080}"/>
                </c:ext>
              </c:extLst>
            </c:dLbl>
            <c:dLbl>
              <c:idx val="1"/>
              <c:layout>
                <c:manualLayout>
                  <c:x val="4.4884423713377614E-2"/>
                  <c:y val="-3.337184114143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8C-4912-8D3B-D849DBC72080}"/>
                </c:ext>
              </c:extLst>
            </c:dLbl>
            <c:dLbl>
              <c:idx val="2"/>
              <c:layout>
                <c:manualLayout>
                  <c:x val="1.4026382410430504E-2"/>
                  <c:y val="-6.067607480261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8C-4912-8D3B-D849DBC72080}"/>
                </c:ext>
              </c:extLst>
            </c:dLbl>
            <c:dLbl>
              <c:idx val="3"/>
              <c:layout>
                <c:manualLayout>
                  <c:x val="-8.4158294462584049E-3"/>
                  <c:y val="-7.887889724339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8C-4912-8D3B-D849DBC72080}"/>
                </c:ext>
              </c:extLst>
            </c:dLbl>
            <c:dLbl>
              <c:idx val="4"/>
              <c:layout>
                <c:manualLayout>
                  <c:x val="1.96369353746026E-2"/>
                  <c:y val="-3.3371841141436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705022306365792E-2"/>
                      <c:h val="6.2010948448269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C8C-4912-8D3B-D849DBC72080}"/>
                </c:ext>
              </c:extLst>
            </c:dLbl>
            <c:dLbl>
              <c:idx val="5"/>
              <c:layout>
                <c:manualLayout>
                  <c:x val="3.7871232508162357E-2"/>
                  <c:y val="2.123662618091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8C-4912-8D3B-D849DBC7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444</c:v>
                </c:pt>
                <c:pt idx="1">
                  <c:v>117</c:v>
                </c:pt>
                <c:pt idx="2">
                  <c:v>18</c:v>
                </c:pt>
                <c:pt idx="3">
                  <c:v>13</c:v>
                </c:pt>
                <c:pt idx="4">
                  <c:v>162</c:v>
                </c:pt>
                <c:pt idx="5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C-4912-8D3B-D849DBC720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672920"/>
        <c:axId val="194672136"/>
      </c:lineChart>
      <c:catAx>
        <c:axId val="1946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136"/>
        <c:crosses val="autoZero"/>
        <c:auto val="1"/>
        <c:lblAlgn val="ctr"/>
        <c:lblOffset val="100"/>
        <c:tickMarkSkip val="1"/>
        <c:noMultiLvlLbl val="0"/>
      </c:catAx>
      <c:valAx>
        <c:axId val="19467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920"/>
        <c:crosses val="autoZero"/>
        <c:crossBetween val="between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149049861691034"/>
          <c:y val="0.9232598149523048"/>
          <c:w val="0.38749858355626443"/>
          <c:h val="7.6740185047695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49999606299212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5456924585415693E-2"/>
          <c:y val="4.256618359445459E-2"/>
          <c:w val="0.91789723028447612"/>
          <c:h val="0.789090518029855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จำนวนลูกหนี้ที่เข้าร่วมมาตรการ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ตุลาคม พ.ศ. 2566</c:v>
                </c:pt>
                <c:pt idx="1">
                  <c:v>พฤศจิกายน พ.ศ. 2566</c:v>
                </c:pt>
                <c:pt idx="2">
                  <c:v>ธันวาคม พ.ศ. 2566</c:v>
                </c:pt>
                <c:pt idx="3">
                  <c:v>มกราคม พ.ศ. 2567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128</c:v>
                </c:pt>
                <c:pt idx="1">
                  <c:v>43</c:v>
                </c:pt>
                <c:pt idx="2">
                  <c:v>17</c:v>
                </c:pt>
                <c:pt idx="3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1-4A48-A737-58E30AB9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06192"/>
        <c:axId val="320207312"/>
      </c:lineChart>
      <c:catAx>
        <c:axId val="3202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7312"/>
        <c:crosses val="autoZero"/>
        <c:auto val="1"/>
        <c:lblAlgn val="ctr"/>
        <c:lblOffset val="100"/>
        <c:noMultiLvlLbl val="0"/>
      </c:catAx>
      <c:valAx>
        <c:axId val="32020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6192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5103275134083E-2"/>
          <c:y val="4.4469205705423287E-2"/>
          <c:w val="0.90149286773935866"/>
          <c:h val="0.715590432296397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ธันวาคม 2566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644984594317018E-2"/>
                  <c:y val="1.8920161181857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3-44AD-84C0-C52F73848E63}"/>
                </c:ext>
              </c:extLst>
            </c:dLbl>
            <c:dLbl>
              <c:idx val="1"/>
              <c:layout>
                <c:manualLayout>
                  <c:x val="-1.6141389934953784E-2"/>
                  <c:y val="-5.6494807578885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18-4BB0-8ED0-9C176B5E393B}"/>
                </c:ext>
              </c:extLst>
            </c:dLbl>
            <c:dLbl>
              <c:idx val="2"/>
              <c:layout>
                <c:manualLayout>
                  <c:x val="-5.9992810681273642E-2"/>
                  <c:y val="-7.5748275977354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3-44AD-84C0-C52F73848E63}"/>
                </c:ext>
              </c:extLst>
            </c:dLbl>
            <c:dLbl>
              <c:idx val="3"/>
              <c:layout>
                <c:manualLayout>
                  <c:x val="2.7728175282437522E-2"/>
                  <c:y val="3.454859458434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5905</c:v>
                </c:pt>
                <c:pt idx="1">
                  <c:v>57</c:v>
                </c:pt>
                <c:pt idx="2">
                  <c:v>95</c:v>
                </c:pt>
                <c:pt idx="3" formatCode="#,##0">
                  <c:v>1570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0F-4F1D-BEF8-482B59E93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มกราคม 2567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8586100650461904E-3"/>
                  <c:y val="-9.551574187525380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73913043478269E-2"/>
                      <c:h val="7.2732432655225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DD3-44AD-84C0-C52F73848E63}"/>
                </c:ext>
              </c:extLst>
            </c:dLbl>
            <c:dLbl>
              <c:idx val="1"/>
              <c:layout>
                <c:manualLayout>
                  <c:x val="1.9518087412986315E-2"/>
                  <c:y val="-5.4974508123023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3-44AD-84C0-C52F73848E63}"/>
                </c:ext>
              </c:extLst>
            </c:dLbl>
            <c:dLbl>
              <c:idx val="2"/>
              <c:layout>
                <c:manualLayout>
                  <c:x val="-1.6253680246490928E-2"/>
                  <c:y val="-9.0322682730066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3-44AD-84C0-C52F73848E63}"/>
                </c:ext>
              </c:extLst>
            </c:dLbl>
            <c:dLbl>
              <c:idx val="3"/>
              <c:layout>
                <c:manualLayout>
                  <c:x val="-3.2790710943741792E-3"/>
                  <c:y val="-9.18049555586124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49275362318832E-2"/>
                      <c:h val="7.2732432655225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6665</c:v>
                </c:pt>
                <c:pt idx="1">
                  <c:v>57</c:v>
                </c:pt>
                <c:pt idx="2">
                  <c:v>104</c:v>
                </c:pt>
                <c:pt idx="3" formatCode="#,##0">
                  <c:v>1616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0F-4F1D-BEF8-482B59E9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653680"/>
        <c:axId val="400180976"/>
      </c:lineChart>
      <c:catAx>
        <c:axId val="5226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00180976"/>
        <c:crosses val="autoZero"/>
        <c:auto val="1"/>
        <c:lblAlgn val="ctr"/>
        <c:lblOffset val="100"/>
        <c:noMultiLvlLbl val="0"/>
      </c:catAx>
      <c:valAx>
        <c:axId val="400180976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226536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2A957-1A06-474A-ABF4-93872D94C57D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49AF66-BF7F-49BE-B485-7A3879B98171}">
      <dgm:prSet phldrT="[Text]" custT="1"/>
      <dgm:spPr>
        <a:ln>
          <a:solidFill>
            <a:srgbClr val="A868A6"/>
          </a:solidFill>
        </a:ln>
      </dgm:spPr>
      <dgm:t>
        <a:bodyPr/>
        <a:lstStyle/>
        <a:p>
          <a:r>
            <a:rPr lang="th-TH" sz="1800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จัดทำหนังสือทวงถามหนี้ค้างชำระถึงลูกหนี้</a:t>
          </a:r>
          <a:endParaRPr lang="en-US" sz="1800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58DEC596-D596-4101-903A-CB85332AA8EC}" type="parTrans" cxnId="{13C3C0D9-B3A2-4ED4-B5A4-9F44EF62254B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E3237994-2C35-4317-9651-96A39BB84334}" type="sibTrans" cxnId="{13C3C0D9-B3A2-4ED4-B5A4-9F44EF62254B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6D142970-9073-459F-9170-E22C5708EE15}">
      <dgm:prSet phldrT="[Text]" custT="1"/>
      <dgm:spPr>
        <a:ln>
          <a:solidFill>
            <a:srgbClr val="8A9B43"/>
          </a:solidFill>
        </a:ln>
      </dgm:spPr>
      <dgm:t>
        <a:bodyPr/>
        <a:lstStyle/>
        <a:p>
          <a:r>
            <a:rPr lang="th-TH" sz="1800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จำนวน 14 โครงการ จำนวน 70 ฉบับ</a:t>
          </a:r>
          <a:endParaRPr lang="en-US" sz="1800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824FBCCC-A06E-4A3A-BB6F-971A9859DAC5}" type="parTrans" cxnId="{0F450AFE-0D4F-43A0-BE6B-2FB0E2C70676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33BD7C0D-F4F9-4FF1-BD43-0A8E7FA7E70B}" type="sibTrans" cxnId="{0F450AFE-0D4F-43A0-BE6B-2FB0E2C70676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A63E052F-FF98-4D07-836C-CE711F9B7929}">
      <dgm:prSet phldrT="[Text]"/>
      <dgm:spPr>
        <a:ln>
          <a:solidFill>
            <a:srgbClr val="76BCAF"/>
          </a:solidFill>
        </a:ln>
      </dgm:spPr>
      <dgm:t>
        <a:bodyPr/>
        <a:lstStyle/>
        <a:p>
          <a:r>
            <a:rPr lang="th-TH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ลูกหนี้ติดต่อกลับ</a:t>
          </a:r>
          <a:r>
            <a:rPr lang="th-TH" b="1" i="1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 </a:t>
          </a:r>
          <a:r>
            <a:rPr lang="th-TH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เพื่อขอเข้าร่วมมาตรการลดหรืองดเบี้ยปรับ/ดอกเบี้ยผิดนัด ตามสัญญากู้ยืมเงินกองทุนพัฒนาบทบาทสตรี จำนวน 2 โครงการ</a:t>
          </a:r>
          <a:endParaRPr lang="en-US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81D2C2BF-800C-4288-ADE1-0840A4807853}" type="parTrans" cxnId="{B6839659-3D5A-4F42-A64A-22AA8E72DA4B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6EE03A58-A24F-494B-98A0-CB17954CC147}" type="sibTrans" cxnId="{B6839659-3D5A-4F42-A64A-22AA8E72DA4B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F438E913-FE47-4D1E-95BC-50D9F69D7AFD}" type="pres">
      <dgm:prSet presAssocID="{E842A957-1A06-474A-ABF4-93872D94C57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9563357-0005-4972-B2A1-254392E50DD4}" type="pres">
      <dgm:prSet presAssocID="{A63E052F-FF98-4D07-836C-CE711F9B7929}" presName="Accent3" presStyleCnt="0"/>
      <dgm:spPr/>
    </dgm:pt>
    <dgm:pt modelId="{D482D9BD-626A-412E-A29C-3B67EA8B1FEF}" type="pres">
      <dgm:prSet presAssocID="{A63E052F-FF98-4D07-836C-CE711F9B7929}" presName="Accent" presStyleLbl="node1" presStyleIdx="0" presStyleCnt="3"/>
      <dgm:spPr>
        <a:solidFill>
          <a:srgbClr val="B6DBD4"/>
        </a:solidFill>
        <a:ln>
          <a:solidFill>
            <a:srgbClr val="B6DBD4"/>
          </a:solidFill>
        </a:ln>
      </dgm:spPr>
      <dgm:t>
        <a:bodyPr/>
        <a:lstStyle/>
        <a:p>
          <a:endParaRPr lang="en-US"/>
        </a:p>
      </dgm:t>
    </dgm:pt>
    <dgm:pt modelId="{B6756B5D-D356-4D53-907A-2ECEC6554095}" type="pres">
      <dgm:prSet presAssocID="{A63E052F-FF98-4D07-836C-CE711F9B7929}" presName="ParentBackground3" presStyleCnt="0"/>
      <dgm:spPr/>
    </dgm:pt>
    <dgm:pt modelId="{FA26D77C-E447-4ED3-82AB-54DE90D7EBA7}" type="pres">
      <dgm:prSet presAssocID="{A63E052F-FF98-4D07-836C-CE711F9B7929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06A6A172-A5B3-49F8-86F8-24E85A179825}" type="pres">
      <dgm:prSet presAssocID="{A63E052F-FF98-4D07-836C-CE711F9B792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A2BB-57A8-4477-9887-CCDFEE3FAA99}" type="pres">
      <dgm:prSet presAssocID="{6D142970-9073-459F-9170-E22C5708EE15}" presName="Accent2" presStyleCnt="0"/>
      <dgm:spPr/>
    </dgm:pt>
    <dgm:pt modelId="{6FA8302E-D82B-4CD7-A252-9184D5148194}" type="pres">
      <dgm:prSet presAssocID="{6D142970-9073-459F-9170-E22C5708EE15}" presName="Accent" presStyleLbl="node1" presStyleIdx="1" presStyleCnt="3"/>
      <dgm:spPr>
        <a:solidFill>
          <a:srgbClr val="B3C271"/>
        </a:solidFill>
        <a:ln>
          <a:solidFill>
            <a:srgbClr val="B3C271"/>
          </a:solidFill>
        </a:ln>
      </dgm:spPr>
      <dgm:t>
        <a:bodyPr/>
        <a:lstStyle/>
        <a:p>
          <a:endParaRPr lang="en-US"/>
        </a:p>
      </dgm:t>
    </dgm:pt>
    <dgm:pt modelId="{E0570494-E80E-4918-BB89-88D8CBEB5907}" type="pres">
      <dgm:prSet presAssocID="{6D142970-9073-459F-9170-E22C5708EE15}" presName="ParentBackground2" presStyleCnt="0"/>
      <dgm:spPr/>
    </dgm:pt>
    <dgm:pt modelId="{94EB9EBE-0239-4F62-9E49-F269D155FCC0}" type="pres">
      <dgm:prSet presAssocID="{6D142970-9073-459F-9170-E22C5708EE15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60B1AE96-D97B-47D5-BA84-7CFC3E61EB26}" type="pres">
      <dgm:prSet presAssocID="{6D142970-9073-459F-9170-E22C5708EE1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40387-B088-4BAF-BC6C-84AF08939E5B}" type="pres">
      <dgm:prSet presAssocID="{0249AF66-BF7F-49BE-B485-7A3879B98171}" presName="Accent1" presStyleCnt="0"/>
      <dgm:spPr/>
    </dgm:pt>
    <dgm:pt modelId="{951CD0B0-24C4-4883-8947-107530AFDCB4}" type="pres">
      <dgm:prSet presAssocID="{0249AF66-BF7F-49BE-B485-7A3879B98171}" presName="Accent" presStyleLbl="node1" presStyleIdx="2" presStyleCnt="3"/>
      <dgm:spPr>
        <a:solidFill>
          <a:srgbClr val="D0AECF"/>
        </a:solidFill>
      </dgm:spPr>
      <dgm:t>
        <a:bodyPr/>
        <a:lstStyle/>
        <a:p>
          <a:endParaRPr lang="en-US"/>
        </a:p>
      </dgm:t>
    </dgm:pt>
    <dgm:pt modelId="{50B7BB95-5601-44EF-8812-C64CCC22B01C}" type="pres">
      <dgm:prSet presAssocID="{0249AF66-BF7F-49BE-B485-7A3879B98171}" presName="ParentBackground1" presStyleCnt="0"/>
      <dgm:spPr/>
    </dgm:pt>
    <dgm:pt modelId="{F347AAA7-81C4-422A-BA2A-CC9B8CB4D16C}" type="pres">
      <dgm:prSet presAssocID="{0249AF66-BF7F-49BE-B485-7A3879B98171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F37F37A0-1D86-41EE-A826-4C4A58F1321E}" type="pres">
      <dgm:prSet presAssocID="{0249AF66-BF7F-49BE-B485-7A3879B9817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D00B1-A913-4D66-9EF3-20C763E03FF3}" type="presOf" srcId="{A63E052F-FF98-4D07-836C-CE711F9B7929}" destId="{06A6A172-A5B3-49F8-86F8-24E85A179825}" srcOrd="1" destOrd="0" presId="urn:microsoft.com/office/officeart/2011/layout/CircleProcess"/>
    <dgm:cxn modelId="{0F450AFE-0D4F-43A0-BE6B-2FB0E2C70676}" srcId="{E842A957-1A06-474A-ABF4-93872D94C57D}" destId="{6D142970-9073-459F-9170-E22C5708EE15}" srcOrd="1" destOrd="0" parTransId="{824FBCCC-A06E-4A3A-BB6F-971A9859DAC5}" sibTransId="{33BD7C0D-F4F9-4FF1-BD43-0A8E7FA7E70B}"/>
    <dgm:cxn modelId="{9B459D4D-40B8-4498-BC2A-B4B16387319E}" type="presOf" srcId="{0249AF66-BF7F-49BE-B485-7A3879B98171}" destId="{F37F37A0-1D86-41EE-A826-4C4A58F1321E}" srcOrd="1" destOrd="0" presId="urn:microsoft.com/office/officeart/2011/layout/CircleProcess"/>
    <dgm:cxn modelId="{3AA12D85-A20D-49C7-B8B0-ADD932C4C743}" type="presOf" srcId="{6D142970-9073-459F-9170-E22C5708EE15}" destId="{60B1AE96-D97B-47D5-BA84-7CFC3E61EB26}" srcOrd="1" destOrd="0" presId="urn:microsoft.com/office/officeart/2011/layout/CircleProcess"/>
    <dgm:cxn modelId="{0E0434FD-B3E6-455C-B782-4272A250AA4B}" type="presOf" srcId="{A63E052F-FF98-4D07-836C-CE711F9B7929}" destId="{FA26D77C-E447-4ED3-82AB-54DE90D7EBA7}" srcOrd="0" destOrd="0" presId="urn:microsoft.com/office/officeart/2011/layout/CircleProcess"/>
    <dgm:cxn modelId="{B6839659-3D5A-4F42-A64A-22AA8E72DA4B}" srcId="{E842A957-1A06-474A-ABF4-93872D94C57D}" destId="{A63E052F-FF98-4D07-836C-CE711F9B7929}" srcOrd="2" destOrd="0" parTransId="{81D2C2BF-800C-4288-ADE1-0840A4807853}" sibTransId="{6EE03A58-A24F-494B-98A0-CB17954CC147}"/>
    <dgm:cxn modelId="{62616E22-FB41-48CC-A7CF-0B4EAD4F4C79}" type="presOf" srcId="{0249AF66-BF7F-49BE-B485-7A3879B98171}" destId="{F347AAA7-81C4-422A-BA2A-CC9B8CB4D16C}" srcOrd="0" destOrd="0" presId="urn:microsoft.com/office/officeart/2011/layout/CircleProcess"/>
    <dgm:cxn modelId="{8B8D76F5-2E3F-4112-BB0A-D0BFE12821DF}" type="presOf" srcId="{E842A957-1A06-474A-ABF4-93872D94C57D}" destId="{F438E913-FE47-4D1E-95BC-50D9F69D7AFD}" srcOrd="0" destOrd="0" presId="urn:microsoft.com/office/officeart/2011/layout/CircleProcess"/>
    <dgm:cxn modelId="{53502B1B-1876-48D1-ACDF-5D6FB7306AEF}" type="presOf" srcId="{6D142970-9073-459F-9170-E22C5708EE15}" destId="{94EB9EBE-0239-4F62-9E49-F269D155FCC0}" srcOrd="0" destOrd="0" presId="urn:microsoft.com/office/officeart/2011/layout/CircleProcess"/>
    <dgm:cxn modelId="{13C3C0D9-B3A2-4ED4-B5A4-9F44EF62254B}" srcId="{E842A957-1A06-474A-ABF4-93872D94C57D}" destId="{0249AF66-BF7F-49BE-B485-7A3879B98171}" srcOrd="0" destOrd="0" parTransId="{58DEC596-D596-4101-903A-CB85332AA8EC}" sibTransId="{E3237994-2C35-4317-9651-96A39BB84334}"/>
    <dgm:cxn modelId="{58C6B1C0-11E3-4B98-8DA3-1A47B73BD45B}" type="presParOf" srcId="{F438E913-FE47-4D1E-95BC-50D9F69D7AFD}" destId="{79563357-0005-4972-B2A1-254392E50DD4}" srcOrd="0" destOrd="0" presId="urn:microsoft.com/office/officeart/2011/layout/CircleProcess"/>
    <dgm:cxn modelId="{A9493EB1-B3BF-4296-8CE4-1ECB57C2FDCE}" type="presParOf" srcId="{79563357-0005-4972-B2A1-254392E50DD4}" destId="{D482D9BD-626A-412E-A29C-3B67EA8B1FEF}" srcOrd="0" destOrd="0" presId="urn:microsoft.com/office/officeart/2011/layout/CircleProcess"/>
    <dgm:cxn modelId="{D920DBBE-8832-46C3-94A7-44A680EC2CB5}" type="presParOf" srcId="{F438E913-FE47-4D1E-95BC-50D9F69D7AFD}" destId="{B6756B5D-D356-4D53-907A-2ECEC6554095}" srcOrd="1" destOrd="0" presId="urn:microsoft.com/office/officeart/2011/layout/CircleProcess"/>
    <dgm:cxn modelId="{D2DBA73C-6CA9-4677-87E6-D2DF5FF1006C}" type="presParOf" srcId="{B6756B5D-D356-4D53-907A-2ECEC6554095}" destId="{FA26D77C-E447-4ED3-82AB-54DE90D7EBA7}" srcOrd="0" destOrd="0" presId="urn:microsoft.com/office/officeart/2011/layout/CircleProcess"/>
    <dgm:cxn modelId="{B853AAC6-A591-463C-AE36-CFC52E305A7E}" type="presParOf" srcId="{F438E913-FE47-4D1E-95BC-50D9F69D7AFD}" destId="{06A6A172-A5B3-49F8-86F8-24E85A179825}" srcOrd="2" destOrd="0" presId="urn:microsoft.com/office/officeart/2011/layout/CircleProcess"/>
    <dgm:cxn modelId="{9F9870C0-DFBF-4DB6-AF5B-64C5161AB021}" type="presParOf" srcId="{F438E913-FE47-4D1E-95BC-50D9F69D7AFD}" destId="{1964A2BB-57A8-4477-9887-CCDFEE3FAA99}" srcOrd="3" destOrd="0" presId="urn:microsoft.com/office/officeart/2011/layout/CircleProcess"/>
    <dgm:cxn modelId="{C0F95F93-0DBB-4E38-9A55-ECB57F9B6C8F}" type="presParOf" srcId="{1964A2BB-57A8-4477-9887-CCDFEE3FAA99}" destId="{6FA8302E-D82B-4CD7-A252-9184D5148194}" srcOrd="0" destOrd="0" presId="urn:microsoft.com/office/officeart/2011/layout/CircleProcess"/>
    <dgm:cxn modelId="{BA020161-DE0D-4001-8ECE-615C12FCEC4E}" type="presParOf" srcId="{F438E913-FE47-4D1E-95BC-50D9F69D7AFD}" destId="{E0570494-E80E-4918-BB89-88D8CBEB5907}" srcOrd="4" destOrd="0" presId="urn:microsoft.com/office/officeart/2011/layout/CircleProcess"/>
    <dgm:cxn modelId="{CC54BE07-AE11-4D0E-9C3F-66823DF17F2C}" type="presParOf" srcId="{E0570494-E80E-4918-BB89-88D8CBEB5907}" destId="{94EB9EBE-0239-4F62-9E49-F269D155FCC0}" srcOrd="0" destOrd="0" presId="urn:microsoft.com/office/officeart/2011/layout/CircleProcess"/>
    <dgm:cxn modelId="{94B8F4AE-1044-472D-93FE-429AC7E78E63}" type="presParOf" srcId="{F438E913-FE47-4D1E-95BC-50D9F69D7AFD}" destId="{60B1AE96-D97B-47D5-BA84-7CFC3E61EB26}" srcOrd="5" destOrd="0" presId="urn:microsoft.com/office/officeart/2011/layout/CircleProcess"/>
    <dgm:cxn modelId="{18692442-078A-4062-B133-F8768D240E6D}" type="presParOf" srcId="{F438E913-FE47-4D1E-95BC-50D9F69D7AFD}" destId="{FA240387-B088-4BAF-BC6C-84AF08939E5B}" srcOrd="6" destOrd="0" presId="urn:microsoft.com/office/officeart/2011/layout/CircleProcess"/>
    <dgm:cxn modelId="{65154BD6-090D-4C92-A66E-DC7DE0265B01}" type="presParOf" srcId="{FA240387-B088-4BAF-BC6C-84AF08939E5B}" destId="{951CD0B0-24C4-4883-8947-107530AFDCB4}" srcOrd="0" destOrd="0" presId="urn:microsoft.com/office/officeart/2011/layout/CircleProcess"/>
    <dgm:cxn modelId="{D4B55561-8748-4191-BFFA-1CBF87A96B65}" type="presParOf" srcId="{F438E913-FE47-4D1E-95BC-50D9F69D7AFD}" destId="{50B7BB95-5601-44EF-8812-C64CCC22B01C}" srcOrd="7" destOrd="0" presId="urn:microsoft.com/office/officeart/2011/layout/CircleProcess"/>
    <dgm:cxn modelId="{EFB05B3C-D394-44E8-AE1B-0E9F9A8CB7F7}" type="presParOf" srcId="{50B7BB95-5601-44EF-8812-C64CCC22B01C}" destId="{F347AAA7-81C4-422A-BA2A-CC9B8CB4D16C}" srcOrd="0" destOrd="0" presId="urn:microsoft.com/office/officeart/2011/layout/CircleProcess"/>
    <dgm:cxn modelId="{A33BE540-0DBB-4F47-BFF7-509129FFF945}" type="presParOf" srcId="{F438E913-FE47-4D1E-95BC-50D9F69D7AFD}" destId="{F37F37A0-1D86-41EE-A826-4C4A58F1321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2D9BD-626A-412E-A29C-3B67EA8B1FEF}">
      <dsp:nvSpPr>
        <dsp:cNvPr id="0" name=""/>
        <dsp:cNvSpPr/>
      </dsp:nvSpPr>
      <dsp:spPr>
        <a:xfrm>
          <a:off x="5379772" y="1084390"/>
          <a:ext cx="2346751" cy="2347186"/>
        </a:xfrm>
        <a:prstGeom prst="ellipse">
          <a:avLst/>
        </a:prstGeom>
        <a:solidFill>
          <a:srgbClr val="B6DBD4"/>
        </a:solidFill>
        <a:ln w="12700" cap="flat" cmpd="sng" algn="ctr">
          <a:solidFill>
            <a:srgbClr val="B6DBD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6D77C-E447-4ED3-82AB-54DE90D7EBA7}">
      <dsp:nvSpPr>
        <dsp:cNvPr id="0" name=""/>
        <dsp:cNvSpPr/>
      </dsp:nvSpPr>
      <dsp:spPr>
        <a:xfrm>
          <a:off x="5457692" y="1162644"/>
          <a:ext cx="2190912" cy="2190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6BC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ลูกหนี้ติดต่อกลับ</a:t>
          </a:r>
          <a:r>
            <a:rPr lang="th-TH" sz="1100" b="1" i="1" kern="1200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 </a:t>
          </a:r>
          <a:r>
            <a:rPr lang="th-TH" sz="1100" kern="1200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เพื่อขอเข้าร่วมมาตรการลดหรืองดเบี้ยปรับ/ดอกเบี้ยผิดนัด ตามสัญญากู้ยืมเงินกองทุนพัฒนาบทบาทสตรี จำนวน 2 โครงการ</a:t>
          </a:r>
          <a:endParaRPr lang="en-US" sz="1100" kern="1200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sp:txBody>
      <dsp:txXfrm>
        <a:off x="5770898" y="1475657"/>
        <a:ext cx="1564501" cy="1564653"/>
      </dsp:txXfrm>
    </dsp:sp>
    <dsp:sp modelId="{6FA8302E-D82B-4CD7-A252-9184D5148194}">
      <dsp:nvSpPr>
        <dsp:cNvPr id="0" name=""/>
        <dsp:cNvSpPr/>
      </dsp:nvSpPr>
      <dsp:spPr>
        <a:xfrm rot="2700000">
          <a:off x="2957163" y="1087228"/>
          <a:ext cx="2341099" cy="2341099"/>
        </a:xfrm>
        <a:prstGeom prst="teardrop">
          <a:avLst>
            <a:gd name="adj" fmla="val 100000"/>
          </a:avLst>
        </a:prstGeom>
        <a:solidFill>
          <a:srgbClr val="B3C271"/>
        </a:solidFill>
        <a:ln w="12700" cap="flat" cmpd="sng" algn="ctr">
          <a:solidFill>
            <a:srgbClr val="B3C27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9EBE-0239-4F62-9E49-F269D155FCC0}">
      <dsp:nvSpPr>
        <dsp:cNvPr id="0" name=""/>
        <dsp:cNvSpPr/>
      </dsp:nvSpPr>
      <dsp:spPr>
        <a:xfrm>
          <a:off x="3032257" y="1162644"/>
          <a:ext cx="2190912" cy="2190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9B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จำนวน 14 โครงการ จำนวน 70 ฉบับ</a:t>
          </a:r>
          <a:endParaRPr lang="en-US" sz="1800" kern="1200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sp:txBody>
      <dsp:txXfrm>
        <a:off x="3345463" y="1475657"/>
        <a:ext cx="1564501" cy="1564653"/>
      </dsp:txXfrm>
    </dsp:sp>
    <dsp:sp modelId="{951CD0B0-24C4-4883-8947-107530AFDCB4}">
      <dsp:nvSpPr>
        <dsp:cNvPr id="0" name=""/>
        <dsp:cNvSpPr/>
      </dsp:nvSpPr>
      <dsp:spPr>
        <a:xfrm rot="2700000">
          <a:off x="531728" y="1087228"/>
          <a:ext cx="2341099" cy="2341099"/>
        </a:xfrm>
        <a:prstGeom prst="teardrop">
          <a:avLst>
            <a:gd name="adj" fmla="val 100000"/>
          </a:avLst>
        </a:prstGeom>
        <a:solidFill>
          <a:srgbClr val="D0AE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7AAA7-81C4-422A-BA2A-CC9B8CB4D16C}">
      <dsp:nvSpPr>
        <dsp:cNvPr id="0" name=""/>
        <dsp:cNvSpPr/>
      </dsp:nvSpPr>
      <dsp:spPr>
        <a:xfrm>
          <a:off x="606822" y="1162644"/>
          <a:ext cx="2190912" cy="2190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68A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จัดทำหนังสือทวงถามหนี้ค้างชำระถึงลูกหนี้</a:t>
          </a:r>
          <a:endParaRPr lang="en-US" sz="1800" kern="1200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sp:txBody>
      <dsp:txXfrm>
        <a:off x="920027" y="1475657"/>
        <a:ext cx="1564501" cy="156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0.02831</cdr:x>
      <cdr:y>0.76721</cdr:y>
    </cdr:from>
    <cdr:to>
      <cdr:x>0.13295</cdr:x>
      <cdr:y>0.86285</cdr:y>
    </cdr:to>
    <cdr:sp macro="" textlink="">
      <cdr:nvSpPr>
        <cdr:cNvPr id="3" name="Google Shape;1346;p36">
          <a:extLst xmlns:a="http://schemas.openxmlformats.org/drawingml/2006/main">
            <a:ext uri="{FF2B5EF4-FFF2-40B4-BE49-F238E27FC236}">
              <a16:creationId xmlns:a16="http://schemas.microsoft.com/office/drawing/2014/main" id="{E6380EC4-6F27-8F32-0FB0-65C8D45BF603}"/>
            </a:ext>
          </a:extLst>
        </cdr:cNvPr>
        <cdr:cNvSpPr txBox="1"/>
      </cdr:nvSpPr>
      <cdr:spPr>
        <a:xfrm xmlns:a="http://schemas.openxmlformats.org/drawingml/2006/main">
          <a:off x="135829" y="2600265"/>
          <a:ext cx="502110" cy="324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0" tIns="121900" rIns="0" bIns="121900" anchor="ctr" anchorCtr="0">
          <a:noAutofit/>
        </a:bodyPr>
        <a:lstStyle xmlns:a="http://schemas.openxmlformats.org/drawingml/2006/main">
          <a:defPPr>
            <a:defRPr lang="th-TH"/>
          </a:defPPr>
          <a:lvl1pPr marL="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rPr>
            <a:t>ร้อยละ</a:t>
          </a:r>
          <a:endParaRPr sz="1100" b="1" dirty="0">
            <a:solidFill>
              <a:srgbClr val="C00000"/>
            </a:solidFill>
            <a:latin typeface="Chulabhorn Likit Text" panose="00000500000000000000" pitchFamily="50" charset="-34"/>
            <a:ea typeface="Fira Sans Extra Condensed Medium"/>
            <a:cs typeface="Chulabhorn Likit Text" panose="00000500000000000000" pitchFamily="50" charset="-34"/>
            <a:sym typeface="Fira Sans Extra Condensed Medium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0.01055</cdr:x>
      <cdr:y>0.84942</cdr:y>
    </cdr:from>
    <cdr:to>
      <cdr:x>0.06297</cdr:x>
      <cdr:y>0.91855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560" y="3555831"/>
          <a:ext cx="474563" cy="28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0.81036</cdr:y>
    </cdr:from>
    <cdr:to>
      <cdr:x>0.10145</cdr:x>
      <cdr:y>0.89505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98500" y="3159582"/>
          <a:ext cx="889006" cy="330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โครงการ</a:t>
          </a:r>
        </a:p>
      </cdr:txBody>
    </cdr:sp>
  </cdr:relSizeAnchor>
  <cdr:relSizeAnchor xmlns:cdr="http://schemas.openxmlformats.org/drawingml/2006/chartDrawing">
    <cdr:from>
      <cdr:x>0.27157</cdr:x>
      <cdr:y>0.07709</cdr:y>
    </cdr:from>
    <cdr:to>
      <cdr:x>0.3429</cdr:x>
      <cdr:y>0.19638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2379769" y="302056"/>
          <a:ext cx="625065" cy="4674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3175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เพิ่มขึ้น</a:t>
          </a:r>
        </a:p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+760</a:t>
          </a:r>
          <a:endParaRPr lang="th-TH" sz="10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29/01/67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4073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94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8171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064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1725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6260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0649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296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6511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446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699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412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726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669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773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5900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16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396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22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24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46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931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002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83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641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283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129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85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29/01/67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06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tm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tm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111.svg"/><Relationship Id="rId1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2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113.svg"/><Relationship Id="rId1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114.sv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114.svg"/><Relationship Id="rId1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2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112.sv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sv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5.jp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3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sv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4" Type="http://schemas.openxmlformats.org/officeDocument/2006/relationships/image" Target="../media/image17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" y="565080"/>
            <a:ext cx="1941584" cy="530046"/>
            <a:chOff x="0" y="0"/>
            <a:chExt cx="1010276" cy="2758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solidFill>
              <a:srgbClr val="E4F6FF"/>
            </a:solidFill>
            <a:ln w="38100" cap="rnd">
              <a:solidFill>
                <a:srgbClr val="00296B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10276" cy="313902"/>
            </a:xfrm>
            <a:prstGeom prst="rect">
              <a:avLst/>
            </a:prstGeom>
          </p:spPr>
          <p:txBody>
            <a:bodyPr lIns="28222" tIns="28222" rIns="28222" bIns="28222" rtlCol="0" anchor="ctr"/>
            <a:lstStyle/>
            <a:p>
              <a:pPr algn="ctr">
                <a:lnSpc>
                  <a:spcPts val="1477"/>
                </a:lnSpc>
                <a:spcBef>
                  <a:spcPct val="0"/>
                </a:spcBef>
              </a:pPr>
              <a:endParaRPr sz="10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46916" y="565080"/>
            <a:ext cx="1941584" cy="530046"/>
            <a:chOff x="0" y="0"/>
            <a:chExt cx="1010276" cy="275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solidFill>
              <a:srgbClr val="E4F6FF"/>
            </a:solidFill>
            <a:ln w="38100" cap="rnd">
              <a:solidFill>
                <a:srgbClr val="00296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10276" cy="313902"/>
            </a:xfrm>
            <a:prstGeom prst="rect">
              <a:avLst/>
            </a:prstGeom>
          </p:spPr>
          <p:txBody>
            <a:bodyPr lIns="28222" tIns="28222" rIns="28222" bIns="28222" rtlCol="0" anchor="ctr"/>
            <a:lstStyle/>
            <a:p>
              <a:pPr algn="ctr">
                <a:lnSpc>
                  <a:spcPts val="1477"/>
                </a:lnSpc>
                <a:spcBef>
                  <a:spcPct val="0"/>
                </a:spcBef>
              </a:pPr>
              <a:endParaRPr sz="1000"/>
            </a:p>
          </p:txBody>
        </p:sp>
      </p:grpSp>
      <p:sp>
        <p:nvSpPr>
          <p:cNvPr id="8" name="Freeform 8"/>
          <p:cNvSpPr/>
          <p:nvPr/>
        </p:nvSpPr>
        <p:spPr>
          <a:xfrm>
            <a:off x="9010928" y="707399"/>
            <a:ext cx="245407" cy="245407"/>
          </a:xfrm>
          <a:custGeom>
            <a:avLst/>
            <a:gdLst/>
            <a:ahLst/>
            <a:cxnLst/>
            <a:rect l="l" t="t" r="r" b="b"/>
            <a:pathLst>
              <a:path w="441733" h="441733">
                <a:moveTo>
                  <a:pt x="0" y="0"/>
                </a:moveTo>
                <a:lnTo>
                  <a:pt x="441733" y="0"/>
                </a:lnTo>
                <a:lnTo>
                  <a:pt x="441733" y="441733"/>
                </a:lnTo>
                <a:lnTo>
                  <a:pt x="0" y="441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2513085" y="814228"/>
            <a:ext cx="5133831" cy="0"/>
          </a:xfrm>
          <a:prstGeom prst="line">
            <a:avLst/>
          </a:prstGeom>
          <a:ln w="38100" cap="flat">
            <a:solidFill>
              <a:srgbClr val="0029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40381" y="2707788"/>
            <a:ext cx="9297832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การประชุมคณะกรรมการบริหารกองทุนพัฒนาบทบาทสตรี ครั้งที่ </a:t>
            </a:r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1/2567</a:t>
            </a:r>
            <a:endParaRPr lang="th-TH" sz="2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วันจันทร์ที่ 22 มกราคม 2567 </a:t>
            </a: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เวลา 13.30 - 16.30 น.</a:t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ห้องประชุม 5001 ชั้น 5 กรมการพัฒนาชุมชน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71500" y="4962616"/>
            <a:ext cx="9017000" cy="530046"/>
            <a:chOff x="0" y="0"/>
            <a:chExt cx="21640800" cy="127211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1640800" cy="1272111"/>
              <a:chOff x="0" y="0"/>
              <a:chExt cx="5317466" cy="31257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317466" cy="312577"/>
              </a:xfrm>
              <a:custGeom>
                <a:avLst/>
                <a:gdLst/>
                <a:ahLst/>
                <a:cxnLst/>
                <a:rect l="l" t="t" r="r" b="b"/>
                <a:pathLst>
                  <a:path w="5317466" h="312577">
                    <a:moveTo>
                      <a:pt x="23850" y="0"/>
                    </a:moveTo>
                    <a:lnTo>
                      <a:pt x="5293616" y="0"/>
                    </a:lnTo>
                    <a:cubicBezTo>
                      <a:pt x="5299942" y="0"/>
                      <a:pt x="5306008" y="2513"/>
                      <a:pt x="5310481" y="6985"/>
                    </a:cubicBezTo>
                    <a:cubicBezTo>
                      <a:pt x="5314953" y="11458"/>
                      <a:pt x="5317466" y="17524"/>
                      <a:pt x="5317466" y="23850"/>
                    </a:cubicBezTo>
                    <a:lnTo>
                      <a:pt x="5317466" y="288727"/>
                    </a:lnTo>
                    <a:cubicBezTo>
                      <a:pt x="5317466" y="295052"/>
                      <a:pt x="5314953" y="301118"/>
                      <a:pt x="5310481" y="305591"/>
                    </a:cubicBezTo>
                    <a:cubicBezTo>
                      <a:pt x="5306008" y="310064"/>
                      <a:pt x="5299942" y="312577"/>
                      <a:pt x="5293616" y="312577"/>
                    </a:cubicBezTo>
                    <a:lnTo>
                      <a:pt x="23850" y="312577"/>
                    </a:lnTo>
                    <a:cubicBezTo>
                      <a:pt x="17524" y="312577"/>
                      <a:pt x="11458" y="310064"/>
                      <a:pt x="6985" y="305591"/>
                    </a:cubicBezTo>
                    <a:cubicBezTo>
                      <a:pt x="2513" y="301118"/>
                      <a:pt x="0" y="295052"/>
                      <a:pt x="0" y="28872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5715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317466" cy="350677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14487224" y="269478"/>
              <a:ext cx="0" cy="733154"/>
            </a:xfrm>
            <a:prstGeom prst="line">
              <a:avLst/>
            </a:prstGeom>
            <a:ln w="762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Freeform 16"/>
            <p:cNvSpPr/>
            <p:nvPr/>
          </p:nvSpPr>
          <p:spPr>
            <a:xfrm>
              <a:off x="15473583" y="218491"/>
              <a:ext cx="756937" cy="756937"/>
            </a:xfrm>
            <a:custGeom>
              <a:avLst/>
              <a:gdLst/>
              <a:ahLst/>
              <a:cxnLst/>
              <a:rect l="l" t="t" r="r" b="b"/>
              <a:pathLst>
                <a:path w="756937" h="756937">
                  <a:moveTo>
                    <a:pt x="0" y="0"/>
                  </a:moveTo>
                  <a:lnTo>
                    <a:pt x="756937" y="0"/>
                  </a:lnTo>
                  <a:lnTo>
                    <a:pt x="756937" y="756937"/>
                  </a:lnTo>
                  <a:lnTo>
                    <a:pt x="0" y="756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6230520" y="137741"/>
              <a:ext cx="837754" cy="1001597"/>
            </a:xfrm>
            <a:custGeom>
              <a:avLst/>
              <a:gdLst/>
              <a:ahLst/>
              <a:cxnLst/>
              <a:rect l="l" t="t" r="r" b="b"/>
              <a:pathLst>
                <a:path w="837754" h="1001597">
                  <a:moveTo>
                    <a:pt x="0" y="0"/>
                  </a:moveTo>
                  <a:lnTo>
                    <a:pt x="837754" y="0"/>
                  </a:lnTo>
                  <a:lnTo>
                    <a:pt x="837754" y="1001598"/>
                  </a:lnTo>
                  <a:lnTo>
                    <a:pt x="0" y="1001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213" b="-8274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7995375" y="165242"/>
              <a:ext cx="853728" cy="855154"/>
            </a:xfrm>
            <a:custGeom>
              <a:avLst/>
              <a:gdLst/>
              <a:ahLst/>
              <a:cxnLst/>
              <a:rect l="l" t="t" r="r" b="b"/>
              <a:pathLst>
                <a:path w="853728" h="855153">
                  <a:moveTo>
                    <a:pt x="0" y="0"/>
                  </a:moveTo>
                  <a:lnTo>
                    <a:pt x="853728" y="0"/>
                  </a:lnTo>
                  <a:lnTo>
                    <a:pt x="853728" y="855154"/>
                  </a:lnTo>
                  <a:lnTo>
                    <a:pt x="0" y="855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7155767" y="236966"/>
              <a:ext cx="738462" cy="738462"/>
            </a:xfrm>
            <a:custGeom>
              <a:avLst/>
              <a:gdLst/>
              <a:ahLst/>
              <a:cxnLst/>
              <a:rect l="l" t="t" r="r" b="b"/>
              <a:pathLst>
                <a:path w="738462" h="738462">
                  <a:moveTo>
                    <a:pt x="0" y="0"/>
                  </a:moveTo>
                  <a:lnTo>
                    <a:pt x="738462" y="0"/>
                  </a:lnTo>
                  <a:lnTo>
                    <a:pt x="738462" y="738462"/>
                  </a:lnTo>
                  <a:lnTo>
                    <a:pt x="0" y="738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8768682" y="132772"/>
              <a:ext cx="2252908" cy="928375"/>
            </a:xfrm>
            <a:custGeom>
              <a:avLst/>
              <a:gdLst/>
              <a:ahLst/>
              <a:cxnLst/>
              <a:rect l="l" t="t" r="r" b="b"/>
              <a:pathLst>
                <a:path w="2252908" h="928375">
                  <a:moveTo>
                    <a:pt x="0" y="0"/>
                  </a:moveTo>
                  <a:lnTo>
                    <a:pt x="2252908" y="0"/>
                  </a:lnTo>
                  <a:lnTo>
                    <a:pt x="2252908" y="928375"/>
                  </a:lnTo>
                  <a:lnTo>
                    <a:pt x="0" y="928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2414" b="-24088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29544" y="372178"/>
              <a:ext cx="12754068" cy="47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1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</a:t>
              </a:r>
              <a:r>
                <a:rPr lang="en-US" sz="1111" b="1" dirty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ชุมชนเข้มแข็งอย่างยั่งยืนด้วยหลักปรัชญาของเศรษฐกิจพอเพียง</a:t>
              </a:r>
              <a:endParaRPr lang="en-US" sz="1111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44885" y="642588"/>
            <a:ext cx="1601098" cy="375028"/>
            <a:chOff x="0" y="0"/>
            <a:chExt cx="3842636" cy="90006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057378" y="23314"/>
              <a:ext cx="2785258" cy="8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979081" y="780203"/>
            <a:ext cx="894339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1"/>
              </a:lnSpc>
            </a:pPr>
            <a:r>
              <a: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Start</a:t>
            </a:r>
          </a:p>
        </p:txBody>
      </p:sp>
      <p:pic>
        <p:nvPicPr>
          <p:cNvPr id="27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97" y="1208862"/>
            <a:ext cx="1229128" cy="1231179"/>
          </a:xfrm>
          <a:prstGeom prst="rect">
            <a:avLst/>
          </a:prstGeom>
        </p:spPr>
      </p:pic>
      <p:pic>
        <p:nvPicPr>
          <p:cNvPr id="28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0" y="1221681"/>
            <a:ext cx="1229128" cy="12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2">
            <a:extLst>
              <a:ext uri="{FF2B5EF4-FFF2-40B4-BE49-F238E27FC236}">
                <a16:creationId xmlns:a16="http://schemas.microsoft.com/office/drawing/2014/main" id="{3A09D283-CB96-48CC-821D-B4DDCA8BE945}"/>
              </a:ext>
            </a:extLst>
          </p:cNvPr>
          <p:cNvSpPr txBox="1"/>
          <p:nvPr/>
        </p:nvSpPr>
        <p:spPr>
          <a:xfrm>
            <a:off x="-55784" y="724828"/>
            <a:ext cx="7368810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21"/>
              </a:lnSpc>
              <a:spcBef>
                <a:spcPct val="0"/>
              </a:spcBef>
            </a:pPr>
            <a:r>
              <a:rPr lang="en-US" sz="16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ผลการเบิกจ่ายภาพรว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 </a:t>
            </a:r>
            <a:r>
              <a: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223,576,851.13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r>
              <a: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</a:t>
            </a:r>
            <a:r>
              <a: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16.70 </a:t>
            </a:r>
          </a:p>
        </p:txBody>
      </p:sp>
      <p:sp>
        <p:nvSpPr>
          <p:cNvPr id="97" name="TextBox 25">
            <a:extLst>
              <a:ext uri="{FF2B5EF4-FFF2-40B4-BE49-F238E27FC236}">
                <a16:creationId xmlns:a16="http://schemas.microsoft.com/office/drawing/2014/main" id="{9D64699A-010C-49B2-BDCC-E2436E099DAD}"/>
              </a:ext>
            </a:extLst>
          </p:cNvPr>
          <p:cNvSpPr txBox="1"/>
          <p:nvPr/>
        </p:nvSpPr>
        <p:spPr>
          <a:xfrm>
            <a:off x="4461611" y="4296397"/>
            <a:ext cx="875584" cy="798774"/>
          </a:xfrm>
          <a:prstGeom prst="rect">
            <a:avLst/>
          </a:prstGeom>
        </p:spPr>
        <p:txBody>
          <a:bodyPr lIns="42333" tIns="42333" rIns="42333" bIns="42333" rtlCol="0" anchor="ctr"/>
          <a:lstStyle/>
          <a:p>
            <a:pPr algn="ctr">
              <a:lnSpc>
                <a:spcPts val="1111"/>
              </a:lnSpc>
            </a:pPr>
            <a:endParaRPr sz="150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7" name="แผนภูมิ 16">
            <a:extLst>
              <a:ext uri="{FF2B5EF4-FFF2-40B4-BE49-F238E27FC236}">
                <a16:creationId xmlns:a16="http://schemas.microsoft.com/office/drawing/2014/main" id="{A349E9B1-0B4C-1DBF-63E6-B50002615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155964"/>
              </p:ext>
            </p:extLst>
          </p:nvPr>
        </p:nvGraphicFramePr>
        <p:xfrm>
          <a:off x="383666" y="1575183"/>
          <a:ext cx="4798328" cy="338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7" name="Google Shape;1346;p36">
            <a:extLst>
              <a:ext uri="{FF2B5EF4-FFF2-40B4-BE49-F238E27FC236}">
                <a16:creationId xmlns:a16="http://schemas.microsoft.com/office/drawing/2014/main" id="{217B991C-78C6-81B5-E1D6-888EC1BEFE0C}"/>
              </a:ext>
            </a:extLst>
          </p:cNvPr>
          <p:cNvSpPr txBox="1"/>
          <p:nvPr/>
        </p:nvSpPr>
        <p:spPr>
          <a:xfrm>
            <a:off x="1651517" y="3099138"/>
            <a:ext cx="489022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23.65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8" name="Google Shape;1346;p36">
            <a:extLst>
              <a:ext uri="{FF2B5EF4-FFF2-40B4-BE49-F238E27FC236}">
                <a16:creationId xmlns:a16="http://schemas.microsoft.com/office/drawing/2014/main" id="{5C6097E7-9AB3-FDC6-8E88-D89E6EA7D6B0}"/>
              </a:ext>
            </a:extLst>
          </p:cNvPr>
          <p:cNvSpPr txBox="1"/>
          <p:nvPr/>
        </p:nvSpPr>
        <p:spPr>
          <a:xfrm>
            <a:off x="2514137" y="3407600"/>
            <a:ext cx="451675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8.85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9" name="Google Shape;1346;p36">
            <a:extLst>
              <a:ext uri="{FF2B5EF4-FFF2-40B4-BE49-F238E27FC236}">
                <a16:creationId xmlns:a16="http://schemas.microsoft.com/office/drawing/2014/main" id="{2F8D7341-C4CA-FB0B-5B33-2A89DB6E3CF9}"/>
              </a:ext>
            </a:extLst>
          </p:cNvPr>
          <p:cNvSpPr txBox="1"/>
          <p:nvPr/>
        </p:nvSpPr>
        <p:spPr>
          <a:xfrm>
            <a:off x="3484302" y="3269807"/>
            <a:ext cx="451675" cy="34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15.39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0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1288070" y="1507381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1" name="Google Shape;1346;p36">
            <a:extLst>
              <a:ext uri="{FF2B5EF4-FFF2-40B4-BE49-F238E27FC236}">
                <a16:creationId xmlns:a16="http://schemas.microsoft.com/office/drawing/2014/main" id="{37D0F704-4A57-A766-B3D6-11AD9CA916CE}"/>
              </a:ext>
            </a:extLst>
          </p:cNvPr>
          <p:cNvSpPr txBox="1"/>
          <p:nvPr/>
        </p:nvSpPr>
        <p:spPr>
          <a:xfrm>
            <a:off x="2209743" y="1506958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2" name="Google Shape;1346;p36">
            <a:extLst>
              <a:ext uri="{FF2B5EF4-FFF2-40B4-BE49-F238E27FC236}">
                <a16:creationId xmlns:a16="http://schemas.microsoft.com/office/drawing/2014/main" id="{BB1DE3E6-8D86-9C7A-C2AE-F987EC34EBD8}"/>
              </a:ext>
            </a:extLst>
          </p:cNvPr>
          <p:cNvSpPr txBox="1"/>
          <p:nvPr/>
        </p:nvSpPr>
        <p:spPr>
          <a:xfrm>
            <a:off x="3145804" y="1526635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2" name="Google Shape;1346;p36">
            <a:extLst>
              <a:ext uri="{FF2B5EF4-FFF2-40B4-BE49-F238E27FC236}">
                <a16:creationId xmlns:a16="http://schemas.microsoft.com/office/drawing/2014/main" id="{3212A49B-F7E1-D371-F276-D9102295234A}"/>
              </a:ext>
            </a:extLst>
          </p:cNvPr>
          <p:cNvSpPr txBox="1"/>
          <p:nvPr/>
        </p:nvSpPr>
        <p:spPr>
          <a:xfrm>
            <a:off x="4081865" y="1402482"/>
            <a:ext cx="415886" cy="56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3" name="Google Shape;1346;p36">
            <a:extLst>
              <a:ext uri="{FF2B5EF4-FFF2-40B4-BE49-F238E27FC236}">
                <a16:creationId xmlns:a16="http://schemas.microsoft.com/office/drawing/2014/main" id="{9F2D370A-A924-E7D6-278A-4C0CFF816D7C}"/>
              </a:ext>
            </a:extLst>
          </p:cNvPr>
          <p:cNvSpPr txBox="1"/>
          <p:nvPr/>
        </p:nvSpPr>
        <p:spPr>
          <a:xfrm>
            <a:off x="4384972" y="3220194"/>
            <a:ext cx="451675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16.70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5252552" y="1737188"/>
            <a:ext cx="4838862" cy="3348103"/>
            <a:chOff x="6253277" y="1767602"/>
            <a:chExt cx="5806634" cy="3303826"/>
          </a:xfrm>
        </p:grpSpPr>
        <p:sp>
          <p:nvSpPr>
            <p:cNvPr id="14" name="Google Shape;1342;p36">
              <a:extLst>
                <a:ext uri="{FF2B5EF4-FFF2-40B4-BE49-F238E27FC236}">
                  <a16:creationId xmlns:a16="http://schemas.microsoft.com/office/drawing/2014/main" id="{863711B7-CB8F-FD54-689F-C71872546F7A}"/>
                </a:ext>
              </a:extLst>
            </p:cNvPr>
            <p:cNvSpPr txBox="1"/>
            <p:nvPr/>
          </p:nvSpPr>
          <p:spPr>
            <a:xfrm>
              <a:off x="8821175" y="4534665"/>
              <a:ext cx="2636502" cy="5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1,114,824,834.87  บาท</a:t>
              </a:r>
              <a:endParaRPr lang="en-US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497006" y="1767602"/>
              <a:ext cx="3562905" cy="5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</a:t>
              </a:r>
              <a:r>
                <a:rPr lang="th-TH" sz="1667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1,338,401,686.00</a:t>
              </a:r>
              <a:r>
                <a:rPr lang="en" sz="1667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</a:t>
              </a:r>
              <a:r>
                <a:rPr lang="th-TH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บาท</a:t>
              </a:r>
              <a:endParaRPr sz="1667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16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366019" y="1846848"/>
              <a:ext cx="2063873" cy="2637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>
                <a:lnSpc>
                  <a:spcPts val="2272"/>
                </a:lnSpc>
                <a:spcBef>
                  <a:spcPct val="0"/>
                </a:spcBef>
              </a:pPr>
              <a:r>
                <a:rPr lang="en-US" sz="16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600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งบประมาณจัดสรร</a:t>
              </a:r>
              <a:endPara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" name="Google Shape;1343;p36">
              <a:extLst>
                <a:ext uri="{FF2B5EF4-FFF2-40B4-BE49-F238E27FC236}">
                  <a16:creationId xmlns:a16="http://schemas.microsoft.com/office/drawing/2014/main" id="{9825B09E-53B7-CE5D-448D-76199C0F3058}"/>
                </a:ext>
              </a:extLst>
            </p:cNvPr>
            <p:cNvSpPr txBox="1"/>
            <p:nvPr/>
          </p:nvSpPr>
          <p:spPr>
            <a:xfrm>
              <a:off x="6253277" y="4630433"/>
              <a:ext cx="2243729" cy="351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 algn="ctr">
                <a:lnSpc>
                  <a:spcPts val="2352"/>
                </a:lnSpc>
                <a:spcBef>
                  <a:spcPct val="0"/>
                </a:spcBef>
              </a:pPr>
              <a:r>
                <a:rPr lang="en-US" sz="16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en-US" sz="1600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คงเหลืองบประมาณ</a:t>
              </a:r>
              <a:endPara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Google Shape;1344;p36">
              <a:extLst>
                <a:ext uri="{FF2B5EF4-FFF2-40B4-BE49-F238E27FC236}">
                  <a16:creationId xmlns:a16="http://schemas.microsoft.com/office/drawing/2014/main" id="{20D31918-14C0-A1ED-322E-F382929E6D17}"/>
                </a:ext>
              </a:extLst>
            </p:cNvPr>
            <p:cNvSpPr txBox="1"/>
            <p:nvPr/>
          </p:nvSpPr>
          <p:spPr>
            <a:xfrm>
              <a:off x="6344590" y="3449140"/>
              <a:ext cx="5606284" cy="795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endPara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095" indent="-23809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 	          </a:t>
              </a: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63,470,330.13  </a:t>
              </a: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23.65</a:t>
              </a:r>
              <a:r>
                <a:rPr lang="en-US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%</a:t>
              </a:r>
              <a:endPara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095" indent="-23809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งบอุดหนุน                      6,197,112.00  บาท </a:t>
              </a:r>
              <a:r>
                <a:rPr lang="en-US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8.85%</a:t>
              </a:r>
              <a:endPara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095" indent="-23809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งบทุนหมุนเวียน      153,909,409.00  บาท </a:t>
              </a: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15.39 </a:t>
              </a:r>
              <a:r>
                <a:rPr lang="en-US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%</a:t>
              </a:r>
              <a:endPara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2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346504" y="2117294"/>
            <a:ext cx="4668708" cy="93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>
              <a:lnSpc>
                <a:spcPts val="2272"/>
              </a:lnSpc>
              <a:spcBef>
                <a:spcPct val="0"/>
              </a:spcBef>
              <a:tabLst>
                <a:tab pos="2140224" algn="l"/>
              </a:tabLst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งบบริหาร 		  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268,401,686.00 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164" algn="l"/>
              </a:tabLst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งบอุดหนุน 		   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70,000,000.00 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164" algn="l"/>
              </a:tabLst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งบเงินทุนหมุนเวียน	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1,000,000,000.00 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337195" y="3182277"/>
            <a:ext cx="1664138" cy="302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>
              <a:lnSpc>
                <a:spcPts val="2272"/>
              </a:lnSpc>
              <a:spcBef>
                <a:spcPct val="0"/>
              </a:spcBef>
            </a:pPr>
            <a:r>
              <a:rPr lang="th-TH" sz="16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ผลการ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  <a:endParaRPr lang="en-US" sz="166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Google Shape;1342;p36">
            <a:extLst>
              <a:ext uri="{FF2B5EF4-FFF2-40B4-BE49-F238E27FC236}">
                <a16:creationId xmlns:a16="http://schemas.microsoft.com/office/drawing/2014/main" id="{863711B7-CB8F-FD54-689F-C71872546F7A}"/>
              </a:ext>
            </a:extLst>
          </p:cNvPr>
          <p:cNvSpPr txBox="1"/>
          <p:nvPr/>
        </p:nvSpPr>
        <p:spPr>
          <a:xfrm>
            <a:off x="7216409" y="4954338"/>
            <a:ext cx="2159983" cy="36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101583" bIns="101583" anchor="ctr" anchorCtr="0">
            <a:noAutofit/>
          </a:bodyPr>
          <a:lstStyle/>
          <a:p>
            <a:pPr algn="ctr">
              <a:lnSpc>
                <a:spcPts val="2466"/>
              </a:lnSpc>
              <a:spcBef>
                <a:spcPct val="0"/>
              </a:spcBef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  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83.30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7000561" y="1205859"/>
            <a:ext cx="2818207" cy="343859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17 มกราคม 2567</a:t>
            </a:r>
          </a:p>
        </p:txBody>
      </p:sp>
      <p:sp>
        <p:nvSpPr>
          <p:cNvPr id="80" name="สี่เหลี่ยมผืนผ้า 3">
            <a:extLst>
              <a:ext uri="{FF2B5EF4-FFF2-40B4-BE49-F238E27FC236}">
                <a16:creationId xmlns:a16="http://schemas.microsoft.com/office/drawing/2014/main" id="{EACD0BA7-439B-ED89-3312-0C674A0E0F42}"/>
              </a:ext>
            </a:extLst>
          </p:cNvPr>
          <p:cNvSpPr/>
          <p:nvPr/>
        </p:nvSpPr>
        <p:spPr>
          <a:xfrm>
            <a:off x="2732466" y="143954"/>
            <a:ext cx="5361507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รายงานผลการเบิกจ่ายตามแผนการดำเนินงานและแผนการใช้จ่ายงบประมาณ 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56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5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6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9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2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3" name="TextBox 15"/>
            <p:cNvSpPr txBox="1"/>
            <p:nvPr/>
          </p:nvSpPr>
          <p:spPr>
            <a:xfrm>
              <a:off x="18503851" y="484743"/>
              <a:ext cx="1614103" cy="33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09</a:t>
              </a:r>
            </a:p>
          </p:txBody>
        </p:sp>
        <p:sp>
          <p:nvSpPr>
            <p:cNvPr id="6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0" name="Group 69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71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81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2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72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73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74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11213" b="-8274"/>
                </a:stretch>
              </a:blipFill>
            </p:spPr>
          </p:sp>
          <p:sp>
            <p:nvSpPr>
              <p:cNvPr id="75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76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  <p:sp>
            <p:nvSpPr>
              <p:cNvPr id="77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04888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20797"/>
              </p:ext>
            </p:extLst>
          </p:nvPr>
        </p:nvGraphicFramePr>
        <p:xfrm>
          <a:off x="295998" y="918009"/>
          <a:ext cx="9658230" cy="444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41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53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0106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18,678,890.00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17,176,286.69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91.96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37.96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1,502,603.31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4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16,339,615.00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10,415,716.79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63.75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5,923,898.21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16,532,615.00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8,734,457.00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52.83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-1.17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7,798,158.00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9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16,540,780.00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7,597,536.03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45.93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-8.07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8,943,243.97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15,831,705.00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6,973,842.45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44.05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-9.95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8,857,862.55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17,103,655.00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6,677,574.28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39.04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-14.96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10,426,080.72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13,325,465.00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4,912,321.00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-17.14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8,413,144.00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18,773,190.00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6,772,254.00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36.07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-17.93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12,000,936.00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12,873,780.00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4,627,489.00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35.95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-18.05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8,246,291.00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9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9,785,905.00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3,385,716.79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34.60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-19.40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6,400,188.21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 11">
            <a:extLst>
              <a:ext uri="{FF2B5EF4-FFF2-40B4-BE49-F238E27FC236}">
                <a16:creationId xmlns:a16="http://schemas.microsoft.com/office/drawing/2014/main" id="{F9F4841F-3BBC-4457-AA88-3D070EC45B06}"/>
              </a:ext>
            </a:extLst>
          </p:cNvPr>
          <p:cNvSpPr/>
          <p:nvPr/>
        </p:nvSpPr>
        <p:spPr>
          <a:xfrm>
            <a:off x="2726020" y="106620"/>
            <a:ext cx="6842484" cy="449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2567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17 มกราคม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5" name="Group 5"/>
          <p:cNvGrpSpPr/>
          <p:nvPr/>
        </p:nvGrpSpPr>
        <p:grpSpPr>
          <a:xfrm>
            <a:off x="572552" y="191075"/>
            <a:ext cx="9017000" cy="603268"/>
            <a:chOff x="0" y="-175733"/>
            <a:chExt cx="21640800" cy="1447844"/>
          </a:xfrm>
        </p:grpSpPr>
        <p:sp>
          <p:nvSpPr>
            <p:cNvPr id="4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5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6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8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53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4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9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50" name="TextBox 15"/>
            <p:cNvSpPr txBox="1"/>
            <p:nvPr/>
          </p:nvSpPr>
          <p:spPr>
            <a:xfrm>
              <a:off x="18503851" y="484743"/>
              <a:ext cx="1614103" cy="33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</a:t>
              </a:r>
            </a:p>
          </p:txBody>
        </p:sp>
        <p:sp>
          <p:nvSpPr>
            <p:cNvPr id="51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7" name="Group 56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5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5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6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5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6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61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6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6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6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62514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78564"/>
              </p:ext>
            </p:extLst>
          </p:nvPr>
        </p:nvGraphicFramePr>
        <p:xfrm>
          <a:off x="295998" y="899285"/>
          <a:ext cx="9658230" cy="445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41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014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10,984,180.00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3,763,485.21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34.26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-19.74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7,220,694.79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24,005,890.00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8,147,083.00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33.94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-20.06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15,858,807.00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4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12,321,905.00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4,053,400.50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32.90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-21.10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8,268,504.50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15,991,380.00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5,242,482.99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32.78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-21.22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10,748,897.01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3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16,202,455.00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4,930,315.16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30.43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-23.57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11,272,139.84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3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15,707,090.00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4,576,737.65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-24.86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11,130,352.35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3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16,107,655.00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4,602,864.14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28.58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-25.42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11,504,790.86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23,858,640.00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6,429,638.00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26.95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-27.05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17,429,002.00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3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18,996,715.00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4,878,569.51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-28.32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14,118,145.49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3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16,785,605.00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4,035,726.48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24.04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-29.96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12,749,878.52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" name="สี่เหลี่ยมผืนผ้า 11">
            <a:extLst>
              <a:ext uri="{FF2B5EF4-FFF2-40B4-BE49-F238E27FC236}">
                <a16:creationId xmlns:a16="http://schemas.microsoft.com/office/drawing/2014/main" id="{F9F4841F-3BBC-4457-AA88-3D070EC45B06}"/>
              </a:ext>
            </a:extLst>
          </p:cNvPr>
          <p:cNvSpPr/>
          <p:nvPr/>
        </p:nvSpPr>
        <p:spPr>
          <a:xfrm>
            <a:off x="2726020" y="106620"/>
            <a:ext cx="6842484" cy="449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2567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17 มกราคม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2567)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</a:p>
        </p:txBody>
      </p:sp>
      <p:grpSp>
        <p:nvGrpSpPr>
          <p:cNvPr id="46" name="Group 5"/>
          <p:cNvGrpSpPr/>
          <p:nvPr/>
        </p:nvGrpSpPr>
        <p:grpSpPr>
          <a:xfrm>
            <a:off x="572552" y="191075"/>
            <a:ext cx="9017000" cy="603268"/>
            <a:chOff x="0" y="-175733"/>
            <a:chExt cx="21640800" cy="1447844"/>
          </a:xfrm>
        </p:grpSpPr>
        <p:sp>
          <p:nvSpPr>
            <p:cNvPr id="4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6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9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54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50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51" name="TextBox 15"/>
            <p:cNvSpPr txBox="1"/>
            <p:nvPr/>
          </p:nvSpPr>
          <p:spPr>
            <a:xfrm>
              <a:off x="18503851" y="484743"/>
              <a:ext cx="1614103" cy="33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</a:t>
              </a:r>
            </a:p>
          </p:txBody>
        </p:sp>
        <p:sp>
          <p:nvSpPr>
            <p:cNvPr id="52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8" name="Group 57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59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60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61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6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6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6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6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59976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43886"/>
              </p:ext>
            </p:extLst>
          </p:nvPr>
        </p:nvGraphicFramePr>
        <p:xfrm>
          <a:off x="295998" y="893314"/>
          <a:ext cx="9658230" cy="442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4483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21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3976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8,777,180.00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2,082,197.00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-30.28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6,694,983.00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13,752,305.00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3,196,725.00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-30.75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10,555,580.00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6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24,059,790.00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5,572,583.48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23.16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-30.84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18,487,206.52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13,091,580.00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2,936,930.31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-31.57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10,154,649.69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11,973,705.00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2,469,256.08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20.62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-33.38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9,504,448.92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25,188,765.00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4,708,574.20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18.69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-35.31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20,480,190.80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24,196,190.00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4,351,408.00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-36.02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19,844,782.00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15,244,340.00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2,738,777.50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-36.03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12,505,562.50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19,001,465.00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3,334,150.00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-36.45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15,667,315.00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14,053,190.00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2,304,343.09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16.40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-37.60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11,748,846.91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4" name="สี่เหลี่ยมผืนผ้า 11">
            <a:extLst>
              <a:ext uri="{FF2B5EF4-FFF2-40B4-BE49-F238E27FC236}">
                <a16:creationId xmlns:a16="http://schemas.microsoft.com/office/drawing/2014/main" id="{F9F4841F-3BBC-4457-AA88-3D070EC45B06}"/>
              </a:ext>
            </a:extLst>
          </p:cNvPr>
          <p:cNvSpPr/>
          <p:nvPr/>
        </p:nvSpPr>
        <p:spPr>
          <a:xfrm>
            <a:off x="2726020" y="106620"/>
            <a:ext cx="6842484" cy="449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2567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17 มกราคม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2567)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</a:p>
        </p:txBody>
      </p:sp>
      <p:grpSp>
        <p:nvGrpSpPr>
          <p:cNvPr id="65" name="Group 5"/>
          <p:cNvGrpSpPr/>
          <p:nvPr/>
        </p:nvGrpSpPr>
        <p:grpSpPr>
          <a:xfrm>
            <a:off x="572552" y="191075"/>
            <a:ext cx="9017000" cy="603268"/>
            <a:chOff x="0" y="-175733"/>
            <a:chExt cx="21640800" cy="1447844"/>
          </a:xfrm>
        </p:grpSpPr>
        <p:sp>
          <p:nvSpPr>
            <p:cNvPr id="6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5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6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8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73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4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9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70" name="TextBox 15"/>
            <p:cNvSpPr txBox="1"/>
            <p:nvPr/>
          </p:nvSpPr>
          <p:spPr>
            <a:xfrm>
              <a:off x="18503851" y="484743"/>
              <a:ext cx="1614103" cy="33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</a:t>
              </a:r>
            </a:p>
          </p:txBody>
        </p:sp>
        <p:sp>
          <p:nvSpPr>
            <p:cNvPr id="71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7" name="Group 76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7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85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6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7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8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81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8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8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8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84783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84412"/>
              </p:ext>
            </p:extLst>
          </p:nvPr>
        </p:nvGraphicFramePr>
        <p:xfrm>
          <a:off x="295998" y="908318"/>
          <a:ext cx="9658230" cy="44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465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38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3995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18,566,565.00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2,933,370.98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-38.20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15,633,194.02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01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16,963,065.00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2,400,180.20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14.15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-39.85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14,562,884.80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16,936,215.00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2,381,319.50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-39.94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14,554,895.50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17,953,865.00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2,227,195.89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12.41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-41.59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15,726,669.11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26,263,715.00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3,148,254.86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11.99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-42.01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23,115,460.14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5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10,944,505.00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1,242,132.16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-42.65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9,702,372.84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5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16,807,740.00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1,603,035.63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-44.46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15,204,704.37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5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28,098,765.00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2,449,469.80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-45.28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25,649,295.20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25,319,790.00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2,196,233.53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-45.33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23,123,556.47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5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12,362,205.00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988,113.69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7.99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-46.01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11,374,091.31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" name="สี่เหลี่ยมผืนผ้า 11">
            <a:extLst>
              <a:ext uri="{FF2B5EF4-FFF2-40B4-BE49-F238E27FC236}">
                <a16:creationId xmlns:a16="http://schemas.microsoft.com/office/drawing/2014/main" id="{F9F4841F-3BBC-4457-AA88-3D070EC45B06}"/>
              </a:ext>
            </a:extLst>
          </p:cNvPr>
          <p:cNvSpPr/>
          <p:nvPr/>
        </p:nvSpPr>
        <p:spPr>
          <a:xfrm>
            <a:off x="2726020" y="106620"/>
            <a:ext cx="6842484" cy="449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2567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17 มกราคม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2567)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</a:p>
        </p:txBody>
      </p:sp>
      <p:grpSp>
        <p:nvGrpSpPr>
          <p:cNvPr id="46" name="Group 5"/>
          <p:cNvGrpSpPr/>
          <p:nvPr/>
        </p:nvGrpSpPr>
        <p:grpSpPr>
          <a:xfrm>
            <a:off x="572552" y="191075"/>
            <a:ext cx="9017000" cy="603268"/>
            <a:chOff x="0" y="-175733"/>
            <a:chExt cx="21640800" cy="1447844"/>
          </a:xfrm>
        </p:grpSpPr>
        <p:sp>
          <p:nvSpPr>
            <p:cNvPr id="4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6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9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54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50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51" name="TextBox 15"/>
            <p:cNvSpPr txBox="1"/>
            <p:nvPr/>
          </p:nvSpPr>
          <p:spPr>
            <a:xfrm>
              <a:off x="18503851" y="484743"/>
              <a:ext cx="1614103" cy="33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</a:t>
              </a:r>
            </a:p>
          </p:txBody>
        </p:sp>
        <p:sp>
          <p:nvSpPr>
            <p:cNvPr id="52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8" name="Group 57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59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60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61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6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6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6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6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20720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89373"/>
              </p:ext>
            </p:extLst>
          </p:nvPr>
        </p:nvGraphicFramePr>
        <p:xfrm>
          <a:off x="295998" y="908316"/>
          <a:ext cx="9658230" cy="442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49588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461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39836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12,835,030.00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921,622.00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7.18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-46.82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11,913,408.00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18,808,340.00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1,226,813.69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6.52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-47.48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17,581,526.31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15,542,690.00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940,617.15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6.05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-47.95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14,602,072.85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11,466,380.00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647,417.86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5.65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-48.35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10,818,962.14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15,276,540.00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846,932.00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5.54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-48.46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14,429,608.00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4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17,600,640.00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897,977.91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-48.90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16,702,662.09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4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15,059,665.00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739,799.86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4.91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-49.09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14,319,865.14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4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28,689,740.00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1,318,274.60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4.59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-49.41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27,371,465.40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4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14,939,180.00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635,473.15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4.25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-49.75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14,303,706.85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4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21,833,565.00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922,292.50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4.22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-49.78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20,911,272.50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" name="สี่เหลี่ยมผืนผ้า 11">
            <a:extLst>
              <a:ext uri="{FF2B5EF4-FFF2-40B4-BE49-F238E27FC236}">
                <a16:creationId xmlns:a16="http://schemas.microsoft.com/office/drawing/2014/main" id="{F9F4841F-3BBC-4457-AA88-3D070EC45B06}"/>
              </a:ext>
            </a:extLst>
          </p:cNvPr>
          <p:cNvSpPr/>
          <p:nvPr/>
        </p:nvSpPr>
        <p:spPr>
          <a:xfrm>
            <a:off x="2726020" y="106620"/>
            <a:ext cx="6842484" cy="449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2567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17 มกราคม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2567)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6" name="Group 5"/>
          <p:cNvGrpSpPr/>
          <p:nvPr/>
        </p:nvGrpSpPr>
        <p:grpSpPr>
          <a:xfrm>
            <a:off x="572552" y="191075"/>
            <a:ext cx="9017000" cy="603268"/>
            <a:chOff x="0" y="-175733"/>
            <a:chExt cx="21640800" cy="1447844"/>
          </a:xfrm>
        </p:grpSpPr>
        <p:sp>
          <p:nvSpPr>
            <p:cNvPr id="4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6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9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54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50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51" name="TextBox 15"/>
            <p:cNvSpPr txBox="1"/>
            <p:nvPr/>
          </p:nvSpPr>
          <p:spPr>
            <a:xfrm>
              <a:off x="18503851" y="484743"/>
              <a:ext cx="1614103" cy="33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</a:t>
              </a:r>
            </a:p>
          </p:txBody>
        </p:sp>
        <p:sp>
          <p:nvSpPr>
            <p:cNvPr id="52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8" name="Group 57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59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60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61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6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6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6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6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63837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60478"/>
              </p:ext>
            </p:extLst>
          </p:nvPr>
        </p:nvGraphicFramePr>
        <p:xfrm>
          <a:off x="295998" y="932922"/>
          <a:ext cx="9658230" cy="440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4709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92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15,712,265.00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638,095.00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4.06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-49.94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15,074,170.00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16,971,615.00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687,573.27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4.05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-49.95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16,284,041.73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7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15,818,140.00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631,540.47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3.99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-50.01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15,186,599.53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4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12,068,680.00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469,032.95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3.89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-50.11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11,599,647.05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4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8,733,605.00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323,619.00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3.71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-50.29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8,409,986.00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14,157,255.00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495,373.90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13,661,881.10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16,793,215.00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574,012.00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3.42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-50.58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16,219,203.00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4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10,308,590.00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348,426.48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3.38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-50.62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9,960,163.52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4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6,193,005.00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189,341.00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3.06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-50.94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6,003,664.00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4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14,108,655.00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430,894.86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3.05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-50.95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13,677,760.14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" name="สี่เหลี่ยมผืนผ้า 11">
            <a:extLst>
              <a:ext uri="{FF2B5EF4-FFF2-40B4-BE49-F238E27FC236}">
                <a16:creationId xmlns:a16="http://schemas.microsoft.com/office/drawing/2014/main" id="{F9F4841F-3BBC-4457-AA88-3D070EC45B06}"/>
              </a:ext>
            </a:extLst>
          </p:cNvPr>
          <p:cNvSpPr/>
          <p:nvPr/>
        </p:nvSpPr>
        <p:spPr>
          <a:xfrm>
            <a:off x="2726020" y="106620"/>
            <a:ext cx="6842484" cy="449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2567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17 มกราคม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2567)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</a:p>
        </p:txBody>
      </p:sp>
      <p:grpSp>
        <p:nvGrpSpPr>
          <p:cNvPr id="46" name="Group 5"/>
          <p:cNvGrpSpPr/>
          <p:nvPr/>
        </p:nvGrpSpPr>
        <p:grpSpPr>
          <a:xfrm>
            <a:off x="572552" y="191075"/>
            <a:ext cx="9017000" cy="603268"/>
            <a:chOff x="0" y="-175733"/>
            <a:chExt cx="21640800" cy="1447844"/>
          </a:xfrm>
        </p:grpSpPr>
        <p:sp>
          <p:nvSpPr>
            <p:cNvPr id="4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6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9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54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50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51" name="TextBox 15"/>
            <p:cNvSpPr txBox="1"/>
            <p:nvPr/>
          </p:nvSpPr>
          <p:spPr>
            <a:xfrm>
              <a:off x="18503851" y="484743"/>
              <a:ext cx="1614103" cy="33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</a:t>
              </a:r>
            </a:p>
          </p:txBody>
        </p:sp>
        <p:sp>
          <p:nvSpPr>
            <p:cNvPr id="52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8" name="Group 57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59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60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61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6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6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6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6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50520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12251"/>
              </p:ext>
            </p:extLst>
          </p:nvPr>
        </p:nvGraphicFramePr>
        <p:xfrm>
          <a:off x="295998" y="906878"/>
          <a:ext cx="9658230" cy="444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41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13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008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26,083,515.00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792,153.24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3.04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-50.96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25,291,361.76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15,059,580.00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418,864.79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2.78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-51.22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14,640,715.21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11,221,790.00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311,164.00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2.77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-51.23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10,910,626.00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9,439,665.00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259,980.01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2.75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-51.25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9,179,684.99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11,766,705.00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317,777.45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2.70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-51.30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11,448,927.55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20,366,615.00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548,900.86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2.70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-51.30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19,817,714.14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12,262,930.00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315,839.99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2.58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-51.42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11,947,090.01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11,654,830.00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266,987.29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2.29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-51.71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11,387,842.71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9,338,305.00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198,049.14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-51.88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9,140,255.86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8,415,255.00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178,091.00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-51.88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8,237,164.00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4" name="สี่เหลี่ยมผืนผ้า 11">
            <a:extLst>
              <a:ext uri="{FF2B5EF4-FFF2-40B4-BE49-F238E27FC236}">
                <a16:creationId xmlns:a16="http://schemas.microsoft.com/office/drawing/2014/main" id="{F9F4841F-3BBC-4457-AA88-3D070EC45B06}"/>
              </a:ext>
            </a:extLst>
          </p:cNvPr>
          <p:cNvSpPr/>
          <p:nvPr/>
        </p:nvSpPr>
        <p:spPr>
          <a:xfrm>
            <a:off x="2726020" y="106620"/>
            <a:ext cx="6842484" cy="449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2567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17 มกราคม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2567)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</a:p>
        </p:txBody>
      </p:sp>
      <p:grpSp>
        <p:nvGrpSpPr>
          <p:cNvPr id="65" name="Group 5"/>
          <p:cNvGrpSpPr/>
          <p:nvPr/>
        </p:nvGrpSpPr>
        <p:grpSpPr>
          <a:xfrm>
            <a:off x="572552" y="191075"/>
            <a:ext cx="9017000" cy="603268"/>
            <a:chOff x="0" y="-175733"/>
            <a:chExt cx="21640800" cy="1447844"/>
          </a:xfrm>
        </p:grpSpPr>
        <p:sp>
          <p:nvSpPr>
            <p:cNvPr id="6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5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6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8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73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4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9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70" name="TextBox 15"/>
            <p:cNvSpPr txBox="1"/>
            <p:nvPr/>
          </p:nvSpPr>
          <p:spPr>
            <a:xfrm>
              <a:off x="18503851" y="484743"/>
              <a:ext cx="1614103" cy="33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</a:t>
              </a:r>
            </a:p>
          </p:txBody>
        </p:sp>
        <p:sp>
          <p:nvSpPr>
            <p:cNvPr id="71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7" name="Group 76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7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85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6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7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8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81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8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8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8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79013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67442"/>
              </p:ext>
            </p:extLst>
          </p:nvPr>
        </p:nvGraphicFramePr>
        <p:xfrm>
          <a:off x="216981" y="994985"/>
          <a:ext cx="9538518" cy="429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703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355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48185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49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07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16,838,540.00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312,828.79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1.86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-52.14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16,525,711.21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10,841,680.00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168,515.00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1.55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-52.45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10,673,165.00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12,914,580.00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175,075.00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1.36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-52.64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12,739,505.00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9,983,280.00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110,500.87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1.11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-52.89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9,872,779.13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17,489,415.00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97,969.00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0.56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-53.44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17,391,446.00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4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12,766,665.00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20,501.30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0.16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-53.84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12,746,163.70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83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กทม.ส่วนกลาง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132,739,486.00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22,000,776.18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16.57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-37.43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110,738,709.82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836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 77 จังหวัด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1,338,401,686.00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223,576,851.13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-37.30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1,114,824,834.87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2" name="สี่เหลี่ยมผืนผ้า 11">
            <a:extLst>
              <a:ext uri="{FF2B5EF4-FFF2-40B4-BE49-F238E27FC236}">
                <a16:creationId xmlns:a16="http://schemas.microsoft.com/office/drawing/2014/main" id="{F9F4841F-3BBC-4457-AA88-3D070EC45B06}"/>
              </a:ext>
            </a:extLst>
          </p:cNvPr>
          <p:cNvSpPr/>
          <p:nvPr/>
        </p:nvSpPr>
        <p:spPr>
          <a:xfrm>
            <a:off x="2726020" y="106620"/>
            <a:ext cx="6842484" cy="449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2567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17 มกราคม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2567)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</a:p>
        </p:txBody>
      </p:sp>
      <p:grpSp>
        <p:nvGrpSpPr>
          <p:cNvPr id="63" name="Group 5"/>
          <p:cNvGrpSpPr/>
          <p:nvPr/>
        </p:nvGrpSpPr>
        <p:grpSpPr>
          <a:xfrm>
            <a:off x="572552" y="191075"/>
            <a:ext cx="9017000" cy="603268"/>
            <a:chOff x="0" y="-175733"/>
            <a:chExt cx="21640800" cy="1447844"/>
          </a:xfrm>
        </p:grpSpPr>
        <p:sp>
          <p:nvSpPr>
            <p:cNvPr id="64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6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7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7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8" name="TextBox 15"/>
            <p:cNvSpPr txBox="1"/>
            <p:nvPr/>
          </p:nvSpPr>
          <p:spPr>
            <a:xfrm>
              <a:off x="18503851" y="484743"/>
              <a:ext cx="1614103" cy="338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</a:t>
              </a:r>
            </a:p>
          </p:txBody>
        </p:sp>
        <p:sp>
          <p:nvSpPr>
            <p:cNvPr id="6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0" name="Group 79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81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88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9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82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83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84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85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86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87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93857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การบริหารจัดการหนี้ของกองทุนพัฒนาบทบาทสตรี 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708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69154"/>
            <a:ext cx="9017000" cy="530046"/>
            <a:chOff x="0" y="0"/>
            <a:chExt cx="21640800" cy="12721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AutoShape 12"/>
            <p:cNvSpPr/>
            <p:nvPr/>
          </p:nvSpPr>
          <p:spPr>
            <a:xfrm>
              <a:off x="4659803" y="658492"/>
              <a:ext cx="12321194" cy="0"/>
            </a:xfrm>
            <a:prstGeom prst="line">
              <a:avLst/>
            </a:prstGeom>
            <a:ln w="38100" cap="flat">
              <a:solidFill>
                <a:srgbClr val="0029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630776" y="131657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r>
                <a:rPr lang="en-US" sz="1222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ระเบียบวาระการประชุมคณะกรรมการบริหารกองทุนพัฒนาบทบาทสตรี</a:t>
              </a: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08583" y="186051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65961" y="209364"/>
              <a:ext cx="2785260" cy="8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pSp>
        <p:nvGrpSpPr>
          <p:cNvPr id="54" name="กลุ่ม 5"/>
          <p:cNvGrpSpPr/>
          <p:nvPr/>
        </p:nvGrpSpPr>
        <p:grpSpPr>
          <a:xfrm>
            <a:off x="381575" y="1169095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5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57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56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388905" y="1302135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สี่เหลี่ยมผืนผ้ามุมมน 8"/>
          <p:cNvSpPr/>
          <p:nvPr/>
        </p:nvSpPr>
        <p:spPr>
          <a:xfrm>
            <a:off x="4334707" y="2110205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11/2566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วันพฤหัสบดีที่ 30 พฤศจิกายน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31"/>
          <p:cNvGrpSpPr/>
          <p:nvPr/>
        </p:nvGrpSpPr>
        <p:grpSpPr>
          <a:xfrm>
            <a:off x="414280" y="2127875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65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64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8" name="สี่เหลี่ยมผืนผ้า 21"/>
          <p:cNvSpPr/>
          <p:nvPr/>
        </p:nvSpPr>
        <p:spPr>
          <a:xfrm>
            <a:off x="4314685" y="3104511"/>
            <a:ext cx="593927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11/2566 วันพฤหัสบดีที่ 30 พฤศจิกายน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69" name="กลุ่ม 23"/>
          <p:cNvGrpSpPr/>
          <p:nvPr/>
        </p:nvGrpSpPr>
        <p:grpSpPr>
          <a:xfrm>
            <a:off x="414280" y="2997608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0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72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71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5" name="กลุ่ม 34"/>
          <p:cNvGrpSpPr/>
          <p:nvPr/>
        </p:nvGrpSpPr>
        <p:grpSpPr>
          <a:xfrm>
            <a:off x="414280" y="3899077"/>
            <a:ext cx="3846182" cy="523183"/>
            <a:chOff x="204478" y="2499742"/>
            <a:chExt cx="3611044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6" name="กลุ่ม 17"/>
            <p:cNvGrpSpPr/>
            <p:nvPr/>
          </p:nvGrpSpPr>
          <p:grpSpPr>
            <a:xfrm>
              <a:off x="204478" y="2499742"/>
              <a:ext cx="3611044" cy="470863"/>
              <a:chOff x="376926" y="1177925"/>
              <a:chExt cx="4754726" cy="470863"/>
            </a:xfrm>
          </p:grpSpPr>
          <p:sp>
            <p:nvSpPr>
              <p:cNvPr id="78" name="สี่เหลี่ยมผืนผ้ามุมมน 10"/>
              <p:cNvSpPr/>
              <p:nvPr/>
            </p:nvSpPr>
            <p:spPr>
              <a:xfrm>
                <a:off x="503238" y="1177925"/>
                <a:ext cx="4628414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7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1" name="สี่เหลี่ยมผืนผ้า 21"/>
          <p:cNvSpPr/>
          <p:nvPr/>
        </p:nvSpPr>
        <p:spPr>
          <a:xfrm>
            <a:off x="4286926" y="3900600"/>
            <a:ext cx="5791976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14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รายงานผลการเบิกจ่ายตามแผนการดำเนินงานและแผนการใช้จ่ายงบประมาณ </a:t>
            </a:r>
          </a:p>
          <a:p>
            <a:pPr algn="thaiDist">
              <a:lnSpc>
                <a:spcPct val="14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ประจำปีงบประมาณ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</a:p>
          <a:p>
            <a:pPr algn="thaiDist">
              <a:lnSpc>
                <a:spcPct val="14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จัดการหนี้ของกองทุนพัฒนาบทบาทสตรี 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การบริหารจัดการหนี้ของกองทุนพัฒนาบทบาทสตรี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1661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106967" y="647148"/>
            <a:ext cx="2964486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 มกราคม 2567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411" y="741213"/>
            <a:ext cx="9024497" cy="4592457"/>
            <a:chOff x="114783" y="649911"/>
            <a:chExt cx="9024497" cy="4592457"/>
          </a:xfrm>
        </p:grpSpPr>
        <p:grpSp>
          <p:nvGrpSpPr>
            <p:cNvPr id="10" name="Group 9"/>
            <p:cNvGrpSpPr/>
            <p:nvPr/>
          </p:nvGrpSpPr>
          <p:grpSpPr>
            <a:xfrm>
              <a:off x="114783" y="649911"/>
              <a:ext cx="6416971" cy="4592457"/>
              <a:chOff x="3632683" y="701714"/>
              <a:chExt cx="6382981" cy="4538943"/>
            </a:xfrm>
          </p:grpSpPr>
          <p:cxnSp>
            <p:nvCxnSpPr>
              <p:cNvPr id="15" name="ตัวเชื่อมต่อตรง 37">
                <a:extLst>
                  <a:ext uri="{FF2B5EF4-FFF2-40B4-BE49-F238E27FC236}">
                    <a16:creationId xmlns:a16="http://schemas.microsoft.com/office/drawing/2014/main" id="{59F8F964-F519-2F08-7F1B-93D93C249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4811" y="4007210"/>
                <a:ext cx="0" cy="188209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3632683" y="701714"/>
                <a:ext cx="6382981" cy="4538943"/>
                <a:chOff x="3632683" y="701714"/>
                <a:chExt cx="6382981" cy="4538943"/>
              </a:xfrm>
            </p:grpSpPr>
            <p:cxnSp>
              <p:nvCxnSpPr>
                <p:cNvPr id="51" name="ตัวเชื่อมต่อตรง 50">
                  <a:extLst>
                    <a:ext uri="{FF2B5EF4-FFF2-40B4-BE49-F238E27FC236}">
                      <a16:creationId xmlns:a16="http://schemas.microsoft.com/office/drawing/2014/main" id="{D3335C1E-9519-DC69-31BB-B8EC2A88C0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637" y="2340088"/>
                  <a:ext cx="0" cy="234648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"/>
                <p:cNvGrpSpPr/>
                <p:nvPr/>
              </p:nvGrpSpPr>
              <p:grpSpPr>
                <a:xfrm>
                  <a:off x="3632683" y="701714"/>
                  <a:ext cx="6382981" cy="4538943"/>
                  <a:chOff x="3632683" y="701714"/>
                  <a:chExt cx="6382981" cy="4538943"/>
                </a:xfrm>
              </p:grpSpPr>
              <p:cxnSp>
                <p:nvCxnSpPr>
                  <p:cNvPr id="49" name="ตัวเชื่อมต่อตรง 33"/>
                  <p:cNvCxnSpPr>
                    <a:cxnSpLocks/>
                  </p:cNvCxnSpPr>
                  <p:nvPr/>
                </p:nvCxnSpPr>
                <p:spPr>
                  <a:xfrm>
                    <a:off x="9119216" y="2550094"/>
                    <a:ext cx="0" cy="19736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กลุ่ม 47">
                    <a:extLst>
                      <a:ext uri="{FF2B5EF4-FFF2-40B4-BE49-F238E27FC236}">
                        <a16:creationId xmlns:a16="http://schemas.microsoft.com/office/drawing/2014/main" id="{E6EB328C-E784-00A8-5C46-1941F1F13D05}"/>
                      </a:ext>
                    </a:extLst>
                  </p:cNvPr>
                  <p:cNvGrpSpPr/>
                  <p:nvPr/>
                </p:nvGrpSpPr>
                <p:grpSpPr>
                  <a:xfrm>
                    <a:off x="3632683" y="701714"/>
                    <a:ext cx="6382981" cy="4538943"/>
                    <a:chOff x="3618395" y="730751"/>
                    <a:chExt cx="6382981" cy="4538943"/>
                  </a:xfrm>
                </p:grpSpPr>
                <p:cxnSp>
                  <p:nvCxnSpPr>
                    <p:cNvPr id="45" name="ตัวเชื่อมต่อตรง 44">
                      <a:extLst>
                        <a:ext uri="{FF2B5EF4-FFF2-40B4-BE49-F238E27FC236}">
                          <a16:creationId xmlns:a16="http://schemas.microsoft.com/office/drawing/2014/main" id="{1A394A33-4E98-22B3-DD77-2DBCCFEE2DB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846292" y="1754593"/>
                      <a:ext cx="1" cy="328148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3637018" y="730751"/>
                      <a:ext cx="6364358" cy="4538943"/>
                      <a:chOff x="3470758" y="424047"/>
                      <a:chExt cx="6364358" cy="4538943"/>
                    </a:xfrm>
                  </p:grpSpPr>
                  <p:cxnSp>
                    <p:nvCxnSpPr>
                      <p:cNvPr id="23" name="ตัวเชื่อมต่อตรง 37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1168" y="3729543"/>
                        <a:ext cx="0" cy="159516"/>
                      </a:xfrm>
                      <a:prstGeom prst="line">
                        <a:avLst/>
                      </a:prstGeom>
                      <a:solidFill>
                        <a:srgbClr val="92D050"/>
                      </a:solidFill>
                      <a:ln w="57150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3470758" y="424047"/>
                        <a:ext cx="6364358" cy="4538943"/>
                        <a:chOff x="1775308" y="466816"/>
                        <a:chExt cx="6364358" cy="4538943"/>
                      </a:xfrm>
                    </p:grpSpPr>
                    <p:sp>
                      <p:nvSpPr>
                        <p:cNvPr id="36" name="สี่เหลี่ยมผืนผ้ามุมมน 29"/>
                        <p:cNvSpPr/>
                        <p:nvPr/>
                      </p:nvSpPr>
                      <p:spPr>
                        <a:xfrm>
                          <a:off x="6192800" y="2506672"/>
                          <a:ext cx="1946866" cy="1040671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  <a:alpha val="80000"/>
                          </a:scheme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หนี้ดำเนินคดี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 309,916,755.41 </a:t>
                          </a:r>
                          <a:r>
                            <a:rPr lang="th-TH" sz="1250" b="1" spc="-30" dirty="0" smtClean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บาท</a:t>
                          </a:r>
                          <a:endParaRPr lang="en-GB" sz="1250" b="1" spc="-3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</a:t>
                          </a:r>
                          <a:r>
                            <a:rPr lang="th-TH" sz="1250" b="1" dirty="0" smtClean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8.78)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grpSp>
                      <p:nvGrpSpPr>
                        <p:cNvPr id="4" name="Group 3"/>
                        <p:cNvGrpSpPr/>
                        <p:nvPr/>
                      </p:nvGrpSpPr>
                      <p:grpSpPr>
                        <a:xfrm>
                          <a:off x="1775308" y="466816"/>
                          <a:ext cx="5496065" cy="4538943"/>
                          <a:chOff x="1775308" y="466816"/>
                          <a:chExt cx="5496065" cy="4538943"/>
                        </a:xfrm>
                      </p:grpSpPr>
                      <p:cxnSp>
                        <p:nvCxnSpPr>
                          <p:cNvPr id="24" name="ตัวเชื่อมต่อตรง 23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981407" y="3547343"/>
                            <a:ext cx="0" cy="253613"/>
                          </a:xfrm>
                          <a:prstGeom prst="line">
                            <a:avLst/>
                          </a:prstGeom>
                          <a:solidFill>
                            <a:srgbClr val="92D050"/>
                          </a:solidFill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7" name="กลุ่ม 26"/>
                          <p:cNvGrpSpPr/>
                          <p:nvPr/>
                        </p:nvGrpSpPr>
                        <p:grpSpPr>
                          <a:xfrm>
                            <a:off x="1775308" y="466816"/>
                            <a:ext cx="5496065" cy="4538943"/>
                            <a:chOff x="-104472" y="800240"/>
                            <a:chExt cx="9309299" cy="4556458"/>
                          </a:xfrm>
                          <a:solidFill>
                            <a:srgbClr val="92D050"/>
                          </a:solidFill>
                        </p:grpSpPr>
                        <p:sp>
                          <p:nvSpPr>
                            <p:cNvPr id="31" name="สี่เหลี่ยมผืนผ้ามุมมน 30"/>
                            <p:cNvSpPr/>
                            <p:nvPr/>
                          </p:nvSpPr>
                          <p:spPr>
                            <a:xfrm>
                              <a:off x="1539950" y="4289887"/>
                              <a:ext cx="3745638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2E5FF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  <a:spcBef>
                                  <a:spcPts val="400"/>
                                </a:spcBef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หนี้กองทุนเดิม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 232,677,426.86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6.59)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50000"/>
                                </a:lnSpc>
                              </a:pP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en-US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4" name="ตัวเชื่อมต่อตรง 33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96527" y="2627293"/>
                              <a:ext cx="0" cy="21002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9" name="สี่เหลี่ยมผืนผ้ามุมมน 28"/>
                            <p:cNvSpPr/>
                            <p:nvPr/>
                          </p:nvSpPr>
                          <p:spPr>
                            <a:xfrm>
                              <a:off x="-104472" y="2843688"/>
                              <a:ext cx="3447289" cy="1066809"/>
                            </a:xfrm>
                            <a:prstGeom prst="roundRect">
                              <a:avLst/>
                            </a:prstGeom>
                            <a:solidFill>
                              <a:srgbClr val="F6F4D2">
                                <a:alpha val="9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หนี้ยังไม่ถึงกำหนดชำระ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 2,264,734,398.75 </a:t>
                              </a:r>
                              <a:r>
                                <a:rPr lang="th-TH" sz="1250" b="1" spc="-20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spc="-2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64.15)</a:t>
                              </a:r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30" name="สี่เหลี่ยมผืนผ้ามุมมน 29"/>
                            <p:cNvSpPr/>
                            <p:nvPr/>
                          </p:nvSpPr>
                          <p:spPr>
                            <a:xfrm>
                              <a:off x="3484610" y="2830124"/>
                              <a:ext cx="3710997" cy="1062530"/>
                            </a:xfrm>
                            <a:prstGeom prst="roundRect">
                              <a:avLst/>
                            </a:prstGeom>
                            <a:solidFill>
                              <a:srgbClr val="FFCDCE">
                                <a:alpha val="8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หนี้เกินกำหนดชำระ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  687,418,268.66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spc="-5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(คิดเป็นร้อยละ </a:t>
                              </a:r>
                              <a:r>
                                <a:rPr lang="th-TH" sz="1250" b="1" spc="-50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19.47 </a:t>
                              </a:r>
                              <a:r>
                                <a:rPr lang="th-TH" sz="1250" b="1" spc="-5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32" name="สี่เหลี่ยมผืนผ้ามุมมน 31"/>
                            <p:cNvSpPr/>
                            <p:nvPr/>
                          </p:nvSpPr>
                          <p:spPr>
                            <a:xfrm>
                              <a:off x="5639762" y="4278623"/>
                              <a:ext cx="3565065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FE8D1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หนี้กองทุนใหม่             454,740,841.80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12.88)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28" name="สี่เหลี่ยมผืนผ้ามุมมน 27"/>
                            <p:cNvSpPr/>
                            <p:nvPr/>
                          </p:nvSpPr>
                          <p:spPr>
                            <a:xfrm>
                              <a:off x="3537201" y="800240"/>
                              <a:ext cx="3465132" cy="1048279"/>
                            </a:xfrm>
                            <a:prstGeom prst="roundRect">
                              <a:avLst/>
                            </a:prstGeom>
                            <a:solidFill>
                              <a:srgbClr val="FFFFD5"/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ยอดลูกหนี้คงเหลือ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(ณ วันที่ 1 ต.ค.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66)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3,530,565,719.95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endParaRPr lang="th-TH" sz="125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3" name="ตัวเชื่อมต่อตรง 32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71352" y="2655753"/>
                              <a:ext cx="7033475" cy="21946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ตัวเชื่อมต่อตรง 36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390766" y="4141730"/>
                              <a:ext cx="3972378" cy="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  <p:cxnSp>
                  <p:nvCxnSpPr>
                    <p:cNvPr id="46" name="ตัวเชื่อมต่อตรง 45">
                      <a:extLst>
                        <a:ext uri="{FF2B5EF4-FFF2-40B4-BE49-F238E27FC236}">
                          <a16:creationId xmlns:a16="http://schemas.microsoft.com/office/drawing/2014/main" id="{C5330703-FA2F-7287-807D-ECD005952C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62266" y="2045439"/>
                      <a:ext cx="2295238" cy="16572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7383D712-2CD8-D5D3-7918-1941D64EC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8395" y="1352348"/>
                      <a:ext cx="2045760" cy="1135432"/>
                    </a:xfrm>
                    <a:prstGeom prst="round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เงินรับชำระคืน</a:t>
                      </a:r>
                      <a:b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ในปีบัญชี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268,496,297.13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7.60</a:t>
                      </a: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64697FB7-E0A2-4C59-B2D6-0BD0EFA738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5615" y="1337662"/>
                      <a:ext cx="2045760" cy="1044245"/>
                    </a:xfrm>
                    <a:prstGeom prst="roundRect">
                      <a:avLst/>
                    </a:prstGeom>
                    <a:solidFill>
                      <a:srgbClr val="EDDBC9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วันที่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 ม.ค. 67)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spc="-3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3,262,069,422.82 </a:t>
                      </a:r>
                      <a:r>
                        <a:rPr lang="th-TH" sz="1250" b="1" spc="-5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spc="-2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th-TH" sz="1250" b="1" spc="-2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92.40)</a:t>
                      </a:r>
                      <a:endParaRPr lang="en-GB" sz="125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</p:grpSp>
              <p:cxnSp>
                <p:nvCxnSpPr>
                  <p:cNvPr id="35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6857405" y="2571956"/>
                    <a:ext cx="0" cy="149810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66" name="ตัวเชื่อมต่อตรง 9">
              <a:extLst>
                <a:ext uri="{FF2B5EF4-FFF2-40B4-BE49-F238E27FC236}">
                  <a16:creationId xmlns:a16="http://schemas.microsoft.com/office/drawing/2014/main" id="{F6AEF898-66C7-FF1E-BD55-7D58139C3038}"/>
                </a:ext>
              </a:extLst>
            </p:cNvPr>
            <p:cNvCxnSpPr>
              <a:cxnSpLocks/>
            </p:cNvCxnSpPr>
            <p:nvPr/>
          </p:nvCxnSpPr>
          <p:spPr>
            <a:xfrm>
              <a:off x="6533398" y="201314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สี่เหลี่ยมผืนผ้ามุมมน 27">
              <a:extLst>
                <a:ext uri="{FF2B5EF4-FFF2-40B4-BE49-F238E27FC236}">
                  <a16:creationId xmlns:a16="http://schemas.microsoft.com/office/drawing/2014/main" id="{D83DBD19-88F8-D29A-680E-380B6804A59D}"/>
                </a:ext>
              </a:extLst>
            </p:cNvPr>
            <p:cNvSpPr/>
            <p:nvPr/>
          </p:nvSpPr>
          <p:spPr>
            <a:xfrm>
              <a:off x="7103312" y="986298"/>
              <a:ext cx="2035968" cy="1026432"/>
            </a:xfrm>
            <a:prstGeom prst="roundRect">
              <a:avLst/>
            </a:prstGeom>
            <a:solidFill>
              <a:srgbClr val="D2E0F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  <a:endParaRPr lang="en-US" sz="125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กองทุนเดิม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775,545,714.74 </a:t>
              </a:r>
              <a:r>
                <a:rPr lang="th-TH" sz="1250" b="1" spc="-5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</a:t>
              </a: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spc="-2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</a:t>
              </a:r>
              <a:r>
                <a:rPr lang="th-TH" sz="1250" b="1" spc="-2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21.97)</a:t>
              </a:r>
              <a:endParaRPr lang="en-GB" sz="1250" b="1" spc="-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8" name="สี่เหลี่ยมผืนผ้ามุมมน 27">
              <a:extLst>
                <a:ext uri="{FF2B5EF4-FFF2-40B4-BE49-F238E27FC236}">
                  <a16:creationId xmlns:a16="http://schemas.microsoft.com/office/drawing/2014/main" id="{72F7B5D1-0469-149A-0C44-C64491D5C93C}"/>
                </a:ext>
              </a:extLst>
            </p:cNvPr>
            <p:cNvSpPr/>
            <p:nvPr/>
          </p:nvSpPr>
          <p:spPr>
            <a:xfrm>
              <a:off x="7078639" y="2084647"/>
              <a:ext cx="2035968" cy="1026432"/>
            </a:xfrm>
            <a:prstGeom prst="roundRect">
              <a:avLst/>
            </a:prstGeom>
            <a:solidFill>
              <a:srgbClr val="FBD5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กองทุนใหม่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spc="-4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2,486,523,708.08 </a:t>
              </a:r>
              <a:r>
                <a:rPr lang="th-TH" sz="1250" b="1" spc="-4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</a:t>
              </a: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70.43)</a:t>
              </a:r>
              <a:endPara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cxnSp>
          <p:nvCxnSpPr>
            <p:cNvPr id="69" name="ตัวเชื่อมต่อตรง 15">
              <a:extLst>
                <a:ext uri="{FF2B5EF4-FFF2-40B4-BE49-F238E27FC236}">
                  <a16:creationId xmlns:a16="http://schemas.microsoft.com/office/drawing/2014/main" id="{A6B2B095-87D6-C7A5-F1AD-E381F203F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5309" y="1499514"/>
              <a:ext cx="0" cy="1116063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21">
              <a:extLst>
                <a:ext uri="{FF2B5EF4-FFF2-40B4-BE49-F238E27FC236}">
                  <a16:creationId xmlns:a16="http://schemas.microsoft.com/office/drawing/2014/main" id="{3B838735-6ED2-C741-BC9A-4A7DD7CD0042}"/>
                </a:ext>
              </a:extLst>
            </p:cNvPr>
            <p:cNvCxnSpPr>
              <a:cxnSpLocks/>
            </p:cNvCxnSpPr>
            <p:nvPr/>
          </p:nvCxnSpPr>
          <p:spPr>
            <a:xfrm>
              <a:off x="6793938" y="1514754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24">
              <a:extLst>
                <a:ext uri="{FF2B5EF4-FFF2-40B4-BE49-F238E27FC236}">
                  <a16:creationId xmlns:a16="http://schemas.microsoft.com/office/drawing/2014/main" id="{DE6D92E1-0C95-1862-8ACC-957E0A08F0DE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06" y="259645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28868" y="2392"/>
            <a:ext cx="9160684" cy="618162"/>
            <a:chOff x="428868" y="118504"/>
            <a:chExt cx="9160684" cy="618162"/>
          </a:xfrm>
        </p:grpSpPr>
        <p:sp>
          <p:nvSpPr>
            <p:cNvPr id="64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101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0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4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10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9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95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6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7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1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0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ผลการบริหารจัดการหนี้ของกองทุนพัฒนาบทบาทสตรี ประจำปีงบประมาณ พ.ศ. 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6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78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9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72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73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74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75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76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77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5342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9">
            <a:extLst>
              <a:ext uri="{FF2B5EF4-FFF2-40B4-BE49-F238E27FC236}">
                <a16:creationId xmlns:a16="http://schemas.microsoft.com/office/drawing/2014/main" id="{5D64FB84-387B-45AD-B3EF-1BBFBF26A5FE}"/>
              </a:ext>
            </a:extLst>
          </p:cNvPr>
          <p:cNvSpPr txBox="1"/>
          <p:nvPr/>
        </p:nvSpPr>
        <p:spPr>
          <a:xfrm>
            <a:off x="4632936" y="784152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หนี้เกินกำหนดชำระคงเหลือต่ำกว่าร้อยละ 10 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0390" y="1150054"/>
            <a:ext cx="5244950" cy="1301105"/>
            <a:chOff x="4786127" y="484909"/>
            <a:chExt cx="5244950" cy="130110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7CA0F7B-4702-405D-A4DD-E957E851A7C9}"/>
                </a:ext>
              </a:extLst>
            </p:cNvPr>
            <p:cNvSpPr/>
            <p:nvPr/>
          </p:nvSpPr>
          <p:spPr>
            <a:xfrm>
              <a:off x="4786127" y="488645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นราธิวาส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2.08</a:t>
              </a:r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9" name="Rectangle: Rounded Corners 378">
              <a:extLst>
                <a:ext uri="{FF2B5EF4-FFF2-40B4-BE49-F238E27FC236}">
                  <a16:creationId xmlns:a16="http://schemas.microsoft.com/office/drawing/2014/main" id="{D1A89CBB-EFF4-4E39-9EF2-812404F6DFD0}"/>
                </a:ext>
              </a:extLst>
            </p:cNvPr>
            <p:cNvSpPr/>
            <p:nvPr/>
          </p:nvSpPr>
          <p:spPr>
            <a:xfrm>
              <a:off x="6544789" y="485923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5.นครนายก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8.38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E7AA633E-50F6-4AA7-8C04-501511363DE3}"/>
                </a:ext>
              </a:extLst>
            </p:cNvPr>
            <p:cNvSpPr/>
            <p:nvPr/>
          </p:nvSpPr>
          <p:spPr>
            <a:xfrm>
              <a:off x="4786127" y="823811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ชัยภูมิ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5.00  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1" name="Rectangle: Rounded Corners 380">
              <a:extLst>
                <a:ext uri="{FF2B5EF4-FFF2-40B4-BE49-F238E27FC236}">
                  <a16:creationId xmlns:a16="http://schemas.microsoft.com/office/drawing/2014/main" id="{DB5D3086-62D9-44F9-A62A-04F11707BFFD}"/>
                </a:ext>
              </a:extLst>
            </p:cNvPr>
            <p:cNvSpPr/>
            <p:nvPr/>
          </p:nvSpPr>
          <p:spPr>
            <a:xfrm>
              <a:off x="4786127" y="1157840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ตาก   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5.35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CE9CC3FC-3DEE-4E38-968C-E6A1AC88703E}"/>
                </a:ext>
              </a:extLst>
            </p:cNvPr>
            <p:cNvSpPr/>
            <p:nvPr/>
          </p:nvSpPr>
          <p:spPr>
            <a:xfrm>
              <a:off x="4786127" y="1503218"/>
              <a:ext cx="1689444" cy="282796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เชียงราย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7.35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7" name="Rectangle: Rounded Corners 406">
              <a:extLst>
                <a:ext uri="{FF2B5EF4-FFF2-40B4-BE49-F238E27FC236}">
                  <a16:creationId xmlns:a16="http://schemas.microsoft.com/office/drawing/2014/main" id="{DFE7EABF-59D7-4140-9BE7-FAE064CACA62}"/>
                </a:ext>
              </a:extLst>
            </p:cNvPr>
            <p:cNvSpPr/>
            <p:nvPr/>
          </p:nvSpPr>
          <p:spPr>
            <a:xfrm>
              <a:off x="6555824" y="822943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อ่างทอง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8.53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5" name="Rectangle: Rounded Corners 414">
              <a:extLst>
                <a:ext uri="{FF2B5EF4-FFF2-40B4-BE49-F238E27FC236}">
                  <a16:creationId xmlns:a16="http://schemas.microsoft.com/office/drawing/2014/main" id="{A994113C-B036-48AC-AD83-DEE0328076F1}"/>
                </a:ext>
              </a:extLst>
            </p:cNvPr>
            <p:cNvSpPr/>
            <p:nvPr/>
          </p:nvSpPr>
          <p:spPr>
            <a:xfrm>
              <a:off x="6555824" y="1163183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ชลบุรี 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8.62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817E3861-7A8F-49E4-AC2B-2EDA18251646}"/>
                </a:ext>
              </a:extLst>
            </p:cNvPr>
            <p:cNvSpPr/>
            <p:nvPr/>
          </p:nvSpPr>
          <p:spPr>
            <a:xfrm>
              <a:off x="8315179" y="484909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 พิษณุโลก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9.61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4B4CD236-CC8A-4B9A-9092-88CC4B51CB9C}"/>
                </a:ext>
              </a:extLst>
            </p:cNvPr>
            <p:cNvSpPr/>
            <p:nvPr/>
          </p:nvSpPr>
          <p:spPr>
            <a:xfrm>
              <a:off x="8321077" y="823578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 อุบลราชธานี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9.82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662F28C-02BD-406C-95C0-0B3F5AB5F1E7}"/>
                </a:ext>
              </a:extLst>
            </p:cNvPr>
            <p:cNvSpPr/>
            <p:nvPr/>
          </p:nvSpPr>
          <p:spPr>
            <a:xfrm>
              <a:off x="8318720" y="1163183"/>
              <a:ext cx="1710000" cy="264658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spc="-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10. พระนครศรีอยุธยา    </a:t>
              </a:r>
              <a:r>
                <a:rPr lang="th-TH" sz="1100" b="1" spc="-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9.93</a:t>
              </a:r>
              <a:endParaRPr lang="en-US" sz="11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28869" y="2392"/>
            <a:ext cx="9160684" cy="618162"/>
            <a:chOff x="428868" y="118504"/>
            <a:chExt cx="9160684" cy="618162"/>
          </a:xfrm>
        </p:grpSpPr>
        <p:sp>
          <p:nvSpPr>
            <p:cNvPr id="69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0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78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1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7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77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72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73" name="TextBox 15"/>
            <p:cNvSpPr txBox="1"/>
            <p:nvPr/>
          </p:nvSpPr>
          <p:spPr>
            <a:xfrm>
              <a:off x="8282489" y="393702"/>
              <a:ext cx="672543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</a:t>
              </a:r>
            </a:p>
          </p:txBody>
        </p:sp>
        <p:sp>
          <p:nvSpPr>
            <p:cNvPr id="74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0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1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การบริหารจัดการหนี้เกินกำหนดชำระคงเหลือต่ำกว่าร้อยละ 10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9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10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02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93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94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95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96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97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98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753588-9A28-4C05-948E-35603EFA0B90}"/>
              </a:ext>
            </a:extLst>
          </p:cNvPr>
          <p:cNvGrpSpPr/>
          <p:nvPr/>
        </p:nvGrpSpPr>
        <p:grpSpPr>
          <a:xfrm>
            <a:off x="372169" y="778073"/>
            <a:ext cx="4016528" cy="4464000"/>
            <a:chOff x="446602" y="933688"/>
            <a:chExt cx="4819833" cy="5356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4EC442-9F6F-43D4-8634-8574D370A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02" y="933688"/>
              <a:ext cx="4797031" cy="53568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A6C344-3C5C-4C77-BDFB-2EE95CF34757}"/>
                </a:ext>
              </a:extLst>
            </p:cNvPr>
            <p:cNvGrpSpPr/>
            <p:nvPr/>
          </p:nvGrpSpPr>
          <p:grpSpPr>
            <a:xfrm>
              <a:off x="1578382" y="1024396"/>
              <a:ext cx="3688053" cy="5168306"/>
              <a:chOff x="1578382" y="1024396"/>
              <a:chExt cx="3688053" cy="516830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B507336-7771-450B-BA2E-43CD0F435C40}"/>
                  </a:ext>
                </a:extLst>
              </p:cNvPr>
              <p:cNvGrpSpPr/>
              <p:nvPr/>
            </p:nvGrpSpPr>
            <p:grpSpPr>
              <a:xfrm>
                <a:off x="1578382" y="1024396"/>
                <a:ext cx="3688053" cy="5168306"/>
                <a:chOff x="1506008" y="242038"/>
                <a:chExt cx="4548692" cy="637437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506008" y="242038"/>
                  <a:ext cx="4548692" cy="6374375"/>
                  <a:chOff x="1375863" y="255092"/>
                  <a:chExt cx="4548692" cy="6374375"/>
                </a:xfrm>
              </p:grpSpPr>
              <p:sp>
                <p:nvSpPr>
                  <p:cNvPr id="184" name="TextBox 231">
                    <a:extLst>
                      <a:ext uri="{FF2B5EF4-FFF2-40B4-BE49-F238E27FC236}">
                        <a16:creationId xmlns:a16="http://schemas.microsoft.com/office/drawing/2014/main" id="{75535AFB-BBEC-4EE4-A0FD-0BD12C61A5B9}"/>
                      </a:ext>
                    </a:extLst>
                  </p:cNvPr>
                  <p:cNvSpPr txBox="1"/>
                  <p:nvPr/>
                </p:nvSpPr>
                <p:spPr>
                  <a:xfrm>
                    <a:off x="2538749" y="1414064"/>
                    <a:ext cx="52005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เลย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85" name="TextBox 265">
                    <a:extLst>
                      <a:ext uri="{FF2B5EF4-FFF2-40B4-BE49-F238E27FC236}">
                        <a16:creationId xmlns:a16="http://schemas.microsoft.com/office/drawing/2014/main" id="{5AF2D73E-8D27-4E5C-9063-0F55915CD524}"/>
                      </a:ext>
                    </a:extLst>
                  </p:cNvPr>
                  <p:cNvSpPr txBox="1"/>
                  <p:nvPr/>
                </p:nvSpPr>
                <p:spPr>
                  <a:xfrm>
                    <a:off x="3137246" y="1376772"/>
                    <a:ext cx="778653" cy="307475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75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อุดรธานี</a:t>
                    </a:r>
                    <a:endParaRPr lang="en-US" sz="75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86" name="TextBox 190">
                    <a:extLst>
                      <a:ext uri="{FF2B5EF4-FFF2-40B4-BE49-F238E27FC236}">
                        <a16:creationId xmlns:a16="http://schemas.microsoft.com/office/drawing/2014/main" id="{EEE78888-CF3D-458F-882D-0A137AAA9616}"/>
                      </a:ext>
                    </a:extLst>
                  </p:cNvPr>
                  <p:cNvSpPr txBox="1"/>
                  <p:nvPr/>
                </p:nvSpPr>
                <p:spPr>
                  <a:xfrm>
                    <a:off x="2645725" y="1936396"/>
                    <a:ext cx="664773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ชัยภูมิ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D32E721B-7902-4C57-AD01-0AB11CE6BE54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268" y="2734750"/>
                    <a:ext cx="45836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10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2" name="TextBox 268">
                    <a:extLst>
                      <a:ext uri="{FF2B5EF4-FFF2-40B4-BE49-F238E27FC236}">
                        <a16:creationId xmlns:a16="http://schemas.microsoft.com/office/drawing/2014/main" id="{9E2F1985-3B06-46A3-A6B1-C004C27A6FEF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308" y="3201584"/>
                    <a:ext cx="63393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ชลบุรี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5" name="TextBox 239">
                    <a:extLst>
                      <a:ext uri="{FF2B5EF4-FFF2-40B4-BE49-F238E27FC236}">
                        <a16:creationId xmlns:a16="http://schemas.microsoft.com/office/drawing/2014/main" id="{1C903E83-2CB3-42A8-AE84-D6C03736933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7804" y="1039177"/>
                    <a:ext cx="74306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บึงกาฬ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7" name="TextBox 274">
                    <a:extLst>
                      <a:ext uri="{FF2B5EF4-FFF2-40B4-BE49-F238E27FC236}">
                        <a16:creationId xmlns:a16="http://schemas.microsoft.com/office/drawing/2014/main" id="{69C80E6C-FD71-48DE-8BE2-BE76312C8BE8}"/>
                      </a:ext>
                    </a:extLst>
                  </p:cNvPr>
                  <p:cNvSpPr txBox="1"/>
                  <p:nvPr/>
                </p:nvSpPr>
                <p:spPr>
                  <a:xfrm>
                    <a:off x="1375863" y="4996239"/>
                    <a:ext cx="107046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สุราษฎร์ธานี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8" name="TextBox 270">
                    <a:extLst>
                      <a:ext uri="{FF2B5EF4-FFF2-40B4-BE49-F238E27FC236}">
                        <a16:creationId xmlns:a16="http://schemas.microsoft.com/office/drawing/2014/main" id="{93714CFC-CBE3-4CD2-9B15-1711809077E0}"/>
                      </a:ext>
                    </a:extLst>
                  </p:cNvPr>
                  <p:cNvSpPr txBox="1"/>
                  <p:nvPr/>
                </p:nvSpPr>
                <p:spPr>
                  <a:xfrm>
                    <a:off x="2709065" y="6232135"/>
                    <a:ext cx="86406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นราธิวาส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00" name="TextBox 228">
                    <a:extLst>
                      <a:ext uri="{FF2B5EF4-FFF2-40B4-BE49-F238E27FC236}">
                        <a16:creationId xmlns:a16="http://schemas.microsoft.com/office/drawing/2014/main" id="{97E88239-FB4A-42B4-9B92-DD547EE8B956}"/>
                      </a:ext>
                    </a:extLst>
                  </p:cNvPr>
                  <p:cNvSpPr txBox="1"/>
                  <p:nvPr/>
                </p:nvSpPr>
                <p:spPr>
                  <a:xfrm>
                    <a:off x="1406987" y="1533425"/>
                    <a:ext cx="54377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ตาก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73" name="TextBox 190">
                    <a:extLst>
                      <a:ext uri="{FF2B5EF4-FFF2-40B4-BE49-F238E27FC236}">
                        <a16:creationId xmlns:a16="http://schemas.microsoft.com/office/drawing/2014/main" id="{55488429-9809-4006-8E24-FAF65AE5E1AC}"/>
                      </a:ext>
                    </a:extLst>
                  </p:cNvPr>
                  <p:cNvSpPr txBox="1"/>
                  <p:nvPr/>
                </p:nvSpPr>
                <p:spPr>
                  <a:xfrm>
                    <a:off x="1974233" y="1601343"/>
                    <a:ext cx="89016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พิษณุโลก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76" name="TextBox 268">
                    <a:extLst>
                      <a:ext uri="{FF2B5EF4-FFF2-40B4-BE49-F238E27FC236}">
                        <a16:creationId xmlns:a16="http://schemas.microsoft.com/office/drawing/2014/main" id="{E103EBF4-DA4A-4177-BEE5-84CF534D7E79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308" y="3008564"/>
                    <a:ext cx="9731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ฉะเชิงเทรา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442" name="TextBox 441">
                    <a:extLst>
                      <a:ext uri="{FF2B5EF4-FFF2-40B4-BE49-F238E27FC236}">
                        <a16:creationId xmlns:a16="http://schemas.microsoft.com/office/drawing/2014/main" id="{44B8EBC6-7C25-4194-89DA-D583C6AEE8F3}"/>
                      </a:ext>
                    </a:extLst>
                  </p:cNvPr>
                  <p:cNvSpPr txBox="1"/>
                  <p:nvPr/>
                </p:nvSpPr>
                <p:spPr>
                  <a:xfrm>
                    <a:off x="2197280" y="2932198"/>
                    <a:ext cx="36109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443" name="TextBox 442">
                    <a:extLst>
                      <a:ext uri="{FF2B5EF4-FFF2-40B4-BE49-F238E27FC236}">
                        <a16:creationId xmlns:a16="http://schemas.microsoft.com/office/drawing/2014/main" id="{ACF25453-E33A-4EC4-B3FE-101936DBDEED}"/>
                      </a:ext>
                    </a:extLst>
                  </p:cNvPr>
                  <p:cNvSpPr txBox="1"/>
                  <p:nvPr/>
                </p:nvSpPr>
                <p:spPr>
                  <a:xfrm>
                    <a:off x="2165058" y="2604837"/>
                    <a:ext cx="36584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446" name="TextBox 270">
                    <a:extLst>
                      <a:ext uri="{FF2B5EF4-FFF2-40B4-BE49-F238E27FC236}">
                        <a16:creationId xmlns:a16="http://schemas.microsoft.com/office/drawing/2014/main" id="{70A43D9B-3CCA-4B5E-8138-220DEAE18443}"/>
                      </a:ext>
                    </a:extLst>
                  </p:cNvPr>
                  <p:cNvSpPr txBox="1"/>
                  <p:nvPr/>
                </p:nvSpPr>
                <p:spPr>
                  <a:xfrm>
                    <a:off x="2385796" y="6310603"/>
                    <a:ext cx="61257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ยะลา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447" name="TextBox 274">
                    <a:extLst>
                      <a:ext uri="{FF2B5EF4-FFF2-40B4-BE49-F238E27FC236}">
                        <a16:creationId xmlns:a16="http://schemas.microsoft.com/office/drawing/2014/main" id="{6A900BA0-424B-4C2C-9DD4-A1301F762EBE}"/>
                      </a:ext>
                    </a:extLst>
                  </p:cNvPr>
                  <p:cNvSpPr txBox="1"/>
                  <p:nvPr/>
                </p:nvSpPr>
                <p:spPr>
                  <a:xfrm>
                    <a:off x="1767344" y="5270410"/>
                    <a:ext cx="130534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นครศรีธรรมราช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448" name="TextBox 274">
                    <a:extLst>
                      <a:ext uri="{FF2B5EF4-FFF2-40B4-BE49-F238E27FC236}">
                        <a16:creationId xmlns:a16="http://schemas.microsoft.com/office/drawing/2014/main" id="{DABB5320-3AF4-467D-A371-2795FF724C71}"/>
                      </a:ext>
                    </a:extLst>
                  </p:cNvPr>
                  <p:cNvSpPr txBox="1"/>
                  <p:nvPr/>
                </p:nvSpPr>
                <p:spPr>
                  <a:xfrm>
                    <a:off x="1622852" y="4283185"/>
                    <a:ext cx="655283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ชุมพร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01" name="TextBox 239">
                    <a:extLst>
                      <a:ext uri="{FF2B5EF4-FFF2-40B4-BE49-F238E27FC236}">
                        <a16:creationId xmlns:a16="http://schemas.microsoft.com/office/drawing/2014/main" id="{3B9C9A85-0B90-46B1-8E10-E02FE077D7E4}"/>
                      </a:ext>
                    </a:extLst>
                  </p:cNvPr>
                  <p:cNvSpPr txBox="1"/>
                  <p:nvPr/>
                </p:nvSpPr>
                <p:spPr>
                  <a:xfrm>
                    <a:off x="3989654" y="1393864"/>
                    <a:ext cx="8782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นครพนม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04" name="TextBox 271">
                    <a:extLst>
                      <a:ext uri="{FF2B5EF4-FFF2-40B4-BE49-F238E27FC236}">
                        <a16:creationId xmlns:a16="http://schemas.microsoft.com/office/drawing/2014/main" id="{0801F37F-F28F-4D89-AF28-AD9F7729E078}"/>
                      </a:ext>
                    </a:extLst>
                  </p:cNvPr>
                  <p:cNvSpPr txBox="1"/>
                  <p:nvPr/>
                </p:nvSpPr>
                <p:spPr>
                  <a:xfrm>
                    <a:off x="3498195" y="2077721"/>
                    <a:ext cx="700359" cy="28859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667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ร้อยเอ็ด</a:t>
                    </a:r>
                    <a:endParaRPr lang="en-US" sz="667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A9DAA5F4-9E9A-477E-B9F3-AED172124AC6}"/>
                      </a:ext>
                    </a:extLst>
                  </p:cNvPr>
                  <p:cNvSpPr txBox="1"/>
                  <p:nvPr/>
                </p:nvSpPr>
                <p:spPr>
                  <a:xfrm>
                    <a:off x="2003967" y="2893990"/>
                    <a:ext cx="434641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11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12" name="TextBox 200">
                    <a:extLst>
                      <a:ext uri="{FF2B5EF4-FFF2-40B4-BE49-F238E27FC236}">
                        <a16:creationId xmlns:a16="http://schemas.microsoft.com/office/drawing/2014/main" id="{7DFD3D10-D562-41E9-8381-B02883A3DDDC}"/>
                      </a:ext>
                    </a:extLst>
                  </p:cNvPr>
                  <p:cNvSpPr txBox="1"/>
                  <p:nvPr/>
                </p:nvSpPr>
                <p:spPr>
                  <a:xfrm>
                    <a:off x="1768456" y="255092"/>
                    <a:ext cx="840338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เชียงราย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ED587346-C0C3-439E-9E57-6B71EBBF8327}"/>
                      </a:ext>
                    </a:extLst>
                  </p:cNvPr>
                  <p:cNvSpPr txBox="1"/>
                  <p:nvPr/>
                </p:nvSpPr>
                <p:spPr>
                  <a:xfrm>
                    <a:off x="2350905" y="2950329"/>
                    <a:ext cx="353976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2" name="TextBox 194">
                    <a:extLst>
                      <a:ext uri="{FF2B5EF4-FFF2-40B4-BE49-F238E27FC236}">
                        <a16:creationId xmlns:a16="http://schemas.microsoft.com/office/drawing/2014/main" id="{AF711DDA-1F18-45AD-A713-00094BF5099C}"/>
                      </a:ext>
                    </a:extLst>
                  </p:cNvPr>
                  <p:cNvSpPr txBox="1"/>
                  <p:nvPr/>
                </p:nvSpPr>
                <p:spPr>
                  <a:xfrm>
                    <a:off x="4479370" y="4569710"/>
                    <a:ext cx="80000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อ่างทอง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5" name="Google Shape;246;p33">
                    <a:extLst>
                      <a:ext uri="{FF2B5EF4-FFF2-40B4-BE49-F238E27FC236}">
                        <a16:creationId xmlns:a16="http://schemas.microsoft.com/office/drawing/2014/main" id="{BFD5E203-1787-4986-BB3E-884420E408DA}"/>
                      </a:ext>
                    </a:extLst>
                  </p:cNvPr>
                  <p:cNvSpPr/>
                  <p:nvPr/>
                </p:nvSpPr>
                <p:spPr>
                  <a:xfrm>
                    <a:off x="3091042" y="4113632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965EDE88-B567-482F-9C18-25E8A4DE9DEF}"/>
                      </a:ext>
                    </a:extLst>
                  </p:cNvPr>
                  <p:cNvSpPr txBox="1"/>
                  <p:nvPr/>
                </p:nvSpPr>
                <p:spPr>
                  <a:xfrm>
                    <a:off x="3095814" y="4125060"/>
                    <a:ext cx="363466" cy="34163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7" name="TextBox 194">
                    <a:extLst>
                      <a:ext uri="{FF2B5EF4-FFF2-40B4-BE49-F238E27FC236}">
                        <a16:creationId xmlns:a16="http://schemas.microsoft.com/office/drawing/2014/main" id="{96124E49-67F7-4920-BEDC-7BD908D15690}"/>
                      </a:ext>
                    </a:extLst>
                  </p:cNvPr>
                  <p:cNvSpPr txBox="1"/>
                  <p:nvPr/>
                </p:nvSpPr>
                <p:spPr>
                  <a:xfrm>
                    <a:off x="3338630" y="4142793"/>
                    <a:ext cx="88541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กรุงเทพฯ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8" name="Google Shape;246;p33">
                    <a:extLst>
                      <a:ext uri="{FF2B5EF4-FFF2-40B4-BE49-F238E27FC236}">
                        <a16:creationId xmlns:a16="http://schemas.microsoft.com/office/drawing/2014/main" id="{3FBA3462-09CC-416F-9DB8-510108E36A62}"/>
                      </a:ext>
                    </a:extLst>
                  </p:cNvPr>
                  <p:cNvSpPr/>
                  <p:nvPr/>
                </p:nvSpPr>
                <p:spPr>
                  <a:xfrm>
                    <a:off x="4166088" y="4949085"/>
                    <a:ext cx="313102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129" name="Google Shape;246;p33">
                    <a:extLst>
                      <a:ext uri="{FF2B5EF4-FFF2-40B4-BE49-F238E27FC236}">
                        <a16:creationId xmlns:a16="http://schemas.microsoft.com/office/drawing/2014/main" id="{C29A924A-871E-4245-B8F4-84091CB5B79C}"/>
                      </a:ext>
                    </a:extLst>
                  </p:cNvPr>
                  <p:cNvSpPr/>
                  <p:nvPr/>
                </p:nvSpPr>
                <p:spPr>
                  <a:xfrm>
                    <a:off x="3083314" y="4520043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130" name="TextBox 194">
                    <a:extLst>
                      <a:ext uri="{FF2B5EF4-FFF2-40B4-BE49-F238E27FC236}">
                        <a16:creationId xmlns:a16="http://schemas.microsoft.com/office/drawing/2014/main" id="{F5345183-8FF4-4DFF-BBF1-BC88489F4D85}"/>
                      </a:ext>
                    </a:extLst>
                  </p:cNvPr>
                  <p:cNvSpPr txBox="1"/>
                  <p:nvPr/>
                </p:nvSpPr>
                <p:spPr>
                  <a:xfrm>
                    <a:off x="4474488" y="4992824"/>
                    <a:ext cx="145006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พระนครศรีอยุธยา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31" name="TextBox 194">
                    <a:extLst>
                      <a:ext uri="{FF2B5EF4-FFF2-40B4-BE49-F238E27FC236}">
                        <a16:creationId xmlns:a16="http://schemas.microsoft.com/office/drawing/2014/main" id="{C9FB25FF-A21C-40A4-8976-AF7D6951640C}"/>
                      </a:ext>
                    </a:extLst>
                  </p:cNvPr>
                  <p:cNvSpPr txBox="1"/>
                  <p:nvPr/>
                </p:nvSpPr>
                <p:spPr>
                  <a:xfrm>
                    <a:off x="3358699" y="4555345"/>
                    <a:ext cx="77153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นนทบุรี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B0C4052D-D7A1-40B3-A896-13A61443B8F9}"/>
                      </a:ext>
                    </a:extLst>
                  </p:cNvPr>
                  <p:cNvSpPr txBox="1"/>
                  <p:nvPr/>
                </p:nvSpPr>
                <p:spPr>
                  <a:xfrm>
                    <a:off x="4144085" y="4978162"/>
                    <a:ext cx="458365" cy="3188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10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05BC2B5D-168B-448C-865C-38B028E4B9E3}"/>
                      </a:ext>
                    </a:extLst>
                  </p:cNvPr>
                  <p:cNvSpPr txBox="1"/>
                  <p:nvPr/>
                </p:nvSpPr>
                <p:spPr>
                  <a:xfrm>
                    <a:off x="3080995" y="4506787"/>
                    <a:ext cx="370585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35" name="TextBox 194">
                    <a:extLst>
                      <a:ext uri="{FF2B5EF4-FFF2-40B4-BE49-F238E27FC236}">
                        <a16:creationId xmlns:a16="http://schemas.microsoft.com/office/drawing/2014/main" id="{830E0678-B89A-47C7-B200-326704C3F5D4}"/>
                      </a:ext>
                    </a:extLst>
                  </p:cNvPr>
                  <p:cNvSpPr txBox="1"/>
                  <p:nvPr/>
                </p:nvSpPr>
                <p:spPr>
                  <a:xfrm>
                    <a:off x="4474488" y="4135142"/>
                    <a:ext cx="93049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นครนายก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37" name="Google Shape;246;p33">
                    <a:extLst>
                      <a:ext uri="{FF2B5EF4-FFF2-40B4-BE49-F238E27FC236}">
                        <a16:creationId xmlns:a16="http://schemas.microsoft.com/office/drawing/2014/main" id="{05DC2F4C-E223-430E-9FE3-AC0EFB7356E6}"/>
                      </a:ext>
                    </a:extLst>
                  </p:cNvPr>
                  <p:cNvSpPr/>
                  <p:nvPr/>
                </p:nvSpPr>
                <p:spPr>
                  <a:xfrm>
                    <a:off x="3101161" y="4939702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140" name="Google Shape;246;p33">
                    <a:extLst>
                      <a:ext uri="{FF2B5EF4-FFF2-40B4-BE49-F238E27FC236}">
                        <a16:creationId xmlns:a16="http://schemas.microsoft.com/office/drawing/2014/main" id="{24961E7D-2E7A-447B-9BA5-3C9EFA8AB6B3}"/>
                      </a:ext>
                    </a:extLst>
                  </p:cNvPr>
                  <p:cNvSpPr/>
                  <p:nvPr/>
                </p:nvSpPr>
                <p:spPr>
                  <a:xfrm>
                    <a:off x="4173411" y="4533247"/>
                    <a:ext cx="313102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99BB6273-D8E6-4A7C-BA63-CC6A42661095}"/>
                      </a:ext>
                    </a:extLst>
                  </p:cNvPr>
                  <p:cNvSpPr txBox="1"/>
                  <p:nvPr/>
                </p:nvSpPr>
                <p:spPr>
                  <a:xfrm>
                    <a:off x="4166088" y="4540521"/>
                    <a:ext cx="377701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BEA011A6-C957-4008-96AB-E5B36F31B6F1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717" y="4939671"/>
                    <a:ext cx="453620" cy="34163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11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48" name="TextBox 194">
                    <a:extLst>
                      <a:ext uri="{FF2B5EF4-FFF2-40B4-BE49-F238E27FC236}">
                        <a16:creationId xmlns:a16="http://schemas.microsoft.com/office/drawing/2014/main" id="{1F762B8D-85C6-4349-A46F-180AACAFFE0F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774" y="4948446"/>
                    <a:ext cx="84508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นครปฐม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08" name="TextBox 239">
                    <a:extLst>
                      <a:ext uri="{FF2B5EF4-FFF2-40B4-BE49-F238E27FC236}">
                        <a16:creationId xmlns:a16="http://schemas.microsoft.com/office/drawing/2014/main" id="{D220127B-EB88-45AB-B448-56164EFB93F0}"/>
                      </a:ext>
                    </a:extLst>
                  </p:cNvPr>
                  <p:cNvSpPr txBox="1"/>
                  <p:nvPr/>
                </p:nvSpPr>
                <p:spPr>
                  <a:xfrm>
                    <a:off x="2892704" y="1184145"/>
                    <a:ext cx="849827" cy="29608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7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หนองคาย</a:t>
                    </a:r>
                    <a:endParaRPr lang="en-US" sz="7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3" name="TextBox 189">
                    <a:extLst>
                      <a:ext uri="{FF2B5EF4-FFF2-40B4-BE49-F238E27FC236}">
                        <a16:creationId xmlns:a16="http://schemas.microsoft.com/office/drawing/2014/main" id="{754DBED4-ACEA-4C6C-B450-823DE7C848F1}"/>
                      </a:ext>
                    </a:extLst>
                  </p:cNvPr>
                  <p:cNvSpPr txBox="1"/>
                  <p:nvPr/>
                </p:nvSpPr>
                <p:spPr>
                  <a:xfrm>
                    <a:off x="1799906" y="888290"/>
                    <a:ext cx="695614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ลำปาง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75975A83-2535-4DEF-A3CB-7FCF30155287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427" y="2802286"/>
                    <a:ext cx="37058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5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4" name="Google Shape;246;p33">
                    <a:extLst>
                      <a:ext uri="{FF2B5EF4-FFF2-40B4-BE49-F238E27FC236}">
                        <a16:creationId xmlns:a16="http://schemas.microsoft.com/office/drawing/2014/main" id="{F4A913C4-6F9F-47B9-80A5-02D6D721DFFA}"/>
                      </a:ext>
                    </a:extLst>
                  </p:cNvPr>
                  <p:cNvSpPr/>
                  <p:nvPr/>
                </p:nvSpPr>
                <p:spPr>
                  <a:xfrm>
                    <a:off x="4196446" y="4106921"/>
                    <a:ext cx="313102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 b="1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85A57033-1BD5-4474-9EA9-5F79A52A49BB}"/>
                      </a:ext>
                    </a:extLst>
                  </p:cNvPr>
                  <p:cNvSpPr txBox="1"/>
                  <p:nvPr/>
                </p:nvSpPr>
                <p:spPr>
                  <a:xfrm>
                    <a:off x="4181649" y="4113632"/>
                    <a:ext cx="384820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5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  <p:sp>
              <p:nvSpPr>
                <p:cNvPr id="167" name="TextBox 274">
                  <a:extLst>
                    <a:ext uri="{FF2B5EF4-FFF2-40B4-BE49-F238E27FC236}">
                      <a16:creationId xmlns:a16="http://schemas.microsoft.com/office/drawing/2014/main" id="{4DD275DE-3432-4DE5-BCCA-2867A6AC67E6}"/>
                    </a:ext>
                  </a:extLst>
                </p:cNvPr>
                <p:cNvSpPr txBox="1"/>
                <p:nvPr/>
              </p:nvSpPr>
              <p:spPr>
                <a:xfrm>
                  <a:off x="2128075" y="5682979"/>
                  <a:ext cx="667144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พัทลุง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sp>
              <p:nvSpPr>
                <p:cNvPr id="168" name="TextBox 274">
                  <a:extLst>
                    <a:ext uri="{FF2B5EF4-FFF2-40B4-BE49-F238E27FC236}">
                      <a16:creationId xmlns:a16="http://schemas.microsoft.com/office/drawing/2014/main" id="{BF516E8B-7438-45C3-961A-E4CD4C6099BE}"/>
                    </a:ext>
                  </a:extLst>
                </p:cNvPr>
                <p:cNvSpPr txBox="1"/>
                <p:nvPr/>
              </p:nvSpPr>
              <p:spPr>
                <a:xfrm>
                  <a:off x="1841330" y="5654236"/>
                  <a:ext cx="524795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ตรัง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sp>
              <p:nvSpPr>
                <p:cNvPr id="169" name="TextBox 189">
                  <a:extLst>
                    <a:ext uri="{FF2B5EF4-FFF2-40B4-BE49-F238E27FC236}">
                      <a16:creationId xmlns:a16="http://schemas.microsoft.com/office/drawing/2014/main" id="{68737820-F0E7-4148-B683-1C3C3B382009}"/>
                    </a:ext>
                  </a:extLst>
                </p:cNvPr>
                <p:cNvSpPr txBox="1"/>
                <p:nvPr/>
              </p:nvSpPr>
              <p:spPr>
                <a:xfrm>
                  <a:off x="4215435" y="2225517"/>
                  <a:ext cx="1072841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อุบลราชธานี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</p:grpSp>
          <p:sp>
            <p:nvSpPr>
              <p:cNvPr id="103" name="TextBox 265">
                <a:extLst>
                  <a:ext uri="{FF2B5EF4-FFF2-40B4-BE49-F238E27FC236}">
                    <a16:creationId xmlns:a16="http://schemas.microsoft.com/office/drawing/2014/main" id="{5A6EDF1D-D34A-48C4-8C7D-3569C9EE693D}"/>
                  </a:ext>
                </a:extLst>
              </p:cNvPr>
              <p:cNvSpPr txBox="1"/>
              <p:nvPr/>
            </p:nvSpPr>
            <p:spPr>
              <a:xfrm>
                <a:off x="2848303" y="2073783"/>
                <a:ext cx="715965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หนองบัวลำภู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5" name="TextBox 274">
                <a:extLst>
                  <a:ext uri="{FF2B5EF4-FFF2-40B4-BE49-F238E27FC236}">
                    <a16:creationId xmlns:a16="http://schemas.microsoft.com/office/drawing/2014/main" id="{81D284A9-AE39-4787-B214-45891620EBF4}"/>
                  </a:ext>
                </a:extLst>
              </p:cNvPr>
              <p:cNvSpPr txBox="1"/>
              <p:nvPr/>
            </p:nvSpPr>
            <p:spPr>
              <a:xfrm>
                <a:off x="1679594" y="5251680"/>
                <a:ext cx="50437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กระบี่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7" name="TextBox 268">
                <a:extLst>
                  <a:ext uri="{FF2B5EF4-FFF2-40B4-BE49-F238E27FC236}">
                    <a16:creationId xmlns:a16="http://schemas.microsoft.com/office/drawing/2014/main" id="{E082102E-5ACD-4DD7-8D18-36A492D51F43}"/>
                  </a:ext>
                </a:extLst>
              </p:cNvPr>
              <p:cNvSpPr txBox="1"/>
              <p:nvPr/>
            </p:nvSpPr>
            <p:spPr>
              <a:xfrm>
                <a:off x="1862400" y="2870224"/>
                <a:ext cx="614015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สุพรรณบุรี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34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>
            <a:extLst>
              <a:ext uri="{FF2B5EF4-FFF2-40B4-BE49-F238E27FC236}">
                <a16:creationId xmlns:a16="http://schemas.microsoft.com/office/drawing/2014/main" id="{DBACCF46-71A4-4F98-A38C-1A0BF97B3D16}"/>
              </a:ext>
            </a:extLst>
          </p:cNvPr>
          <p:cNvSpPr txBox="1"/>
          <p:nvPr/>
        </p:nvSpPr>
        <p:spPr>
          <a:xfrm>
            <a:off x="4755258" y="946946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หนี้เกินกำหนดชำระคงเหลือมากที่สุด 20 อันดับแรก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9768" y="1369479"/>
            <a:ext cx="5283713" cy="2651071"/>
            <a:chOff x="4775784" y="605333"/>
            <a:chExt cx="5283713" cy="2651071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28974180-6070-44BD-AC14-CCCE448CDEE1}"/>
                </a:ext>
              </a:extLst>
            </p:cNvPr>
            <p:cNvSpPr/>
            <p:nvPr/>
          </p:nvSpPr>
          <p:spPr>
            <a:xfrm>
              <a:off x="4787881" y="994731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นนทบุรี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31.54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0933F02F-A3F8-494E-9FF5-B6D135377883}"/>
                </a:ext>
              </a:extLst>
            </p:cNvPr>
            <p:cNvSpPr/>
            <p:nvPr/>
          </p:nvSpPr>
          <p:spPr>
            <a:xfrm>
              <a:off x="4781955" y="138330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ฉะเชิงเทรา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31.10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4FE5A391-DBB6-4DDB-8095-9B9D563C4A95}"/>
                </a:ext>
              </a:extLst>
            </p:cNvPr>
            <p:cNvSpPr/>
            <p:nvPr/>
          </p:nvSpPr>
          <p:spPr>
            <a:xfrm>
              <a:off x="4775784" y="177617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</a:t>
              </a:r>
              <a:r>
                <a:rPr lang="th-TH" sz="1100" b="1" spc="-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นครศรีธรรมราช </a:t>
              </a:r>
              <a:r>
                <a:rPr lang="th-TH" sz="1100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30.85</a:t>
              </a:r>
              <a:endParaRPr lang="en-US" sz="11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3FFE8F4D-AB84-41AA-95CC-5887B3C251B1}"/>
                </a:ext>
              </a:extLst>
            </p:cNvPr>
            <p:cNvSpPr/>
            <p:nvPr/>
          </p:nvSpPr>
          <p:spPr>
            <a:xfrm>
              <a:off x="4781955" y="216847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นครพนม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30.39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D55F9375-7B34-46F4-AB8B-FA005F5ED7F8}"/>
                </a:ext>
              </a:extLst>
            </p:cNvPr>
            <p:cNvSpPr/>
            <p:nvPr/>
          </p:nvSpPr>
          <p:spPr>
            <a:xfrm>
              <a:off x="6557223" y="609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 </a:t>
              </a:r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อุดรธานี</a:t>
              </a:r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27.71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A259952-148A-42F3-AFE5-1717ED7D795E}"/>
                </a:ext>
              </a:extLst>
            </p:cNvPr>
            <p:cNvSpPr/>
            <p:nvPr/>
          </p:nvSpPr>
          <p:spPr>
            <a:xfrm>
              <a:off x="6557223" y="991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 พัทลุง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26.19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06756F16-0119-4E12-9808-FFC8CC88F427}"/>
                </a:ext>
              </a:extLst>
            </p:cNvPr>
            <p:cNvSpPr/>
            <p:nvPr/>
          </p:nvSpPr>
          <p:spPr>
            <a:xfrm>
              <a:off x="6554137" y="2941404"/>
              <a:ext cx="1710000" cy="297443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14. เลย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25.13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A568B1DC-B20B-49F5-976F-EA1175ADD48C}"/>
                </a:ext>
              </a:extLst>
            </p:cNvPr>
            <p:cNvSpPr/>
            <p:nvPr/>
          </p:nvSpPr>
          <p:spPr>
            <a:xfrm>
              <a:off x="6545482" y="1373099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10.หนองคาย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26.10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C20FBB0-5367-45F1-99E8-E5864753B0C9}"/>
                </a:ext>
              </a:extLst>
            </p:cNvPr>
            <p:cNvSpPr/>
            <p:nvPr/>
          </p:nvSpPr>
          <p:spPr>
            <a:xfrm>
              <a:off x="8332490" y="605333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15. ยะลา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24.43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8B7DE45-8693-4028-87D4-0B26B1B3F932}"/>
                </a:ext>
              </a:extLst>
            </p:cNvPr>
            <p:cNvSpPr/>
            <p:nvPr/>
          </p:nvSpPr>
          <p:spPr>
            <a:xfrm>
              <a:off x="8349497" y="994122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16. หนองบัวลำภู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24.32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9" name="Rectangle: Rounded Corners 420">
              <a:extLst>
                <a:ext uri="{FF2B5EF4-FFF2-40B4-BE49-F238E27FC236}">
                  <a16:creationId xmlns:a16="http://schemas.microsoft.com/office/drawing/2014/main" id="{F8671A55-510B-43B1-B69A-4A12F62B9EEF}"/>
                </a:ext>
              </a:extLst>
            </p:cNvPr>
            <p:cNvSpPr/>
            <p:nvPr/>
          </p:nvSpPr>
          <p:spPr>
            <a:xfrm>
              <a:off x="6554137" y="2159670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12. ชุมพร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25.18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0" name="Rectangle: Rounded Corners 420">
              <a:extLst>
                <a:ext uri="{FF2B5EF4-FFF2-40B4-BE49-F238E27FC236}">
                  <a16:creationId xmlns:a16="http://schemas.microsoft.com/office/drawing/2014/main" id="{F5DB57D5-3A50-4589-9CF7-5E9B8C4E4028}"/>
                </a:ext>
              </a:extLst>
            </p:cNvPr>
            <p:cNvSpPr/>
            <p:nvPr/>
          </p:nvSpPr>
          <p:spPr>
            <a:xfrm>
              <a:off x="6554137" y="255060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13. สุพรรณบุรี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25.15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1" name="Rectangle: Rounded Corners 420">
              <a:extLst>
                <a:ext uri="{FF2B5EF4-FFF2-40B4-BE49-F238E27FC236}">
                  <a16:creationId xmlns:a16="http://schemas.microsoft.com/office/drawing/2014/main" id="{8876AECC-B961-413F-9E90-7E383B22A5DA}"/>
                </a:ext>
              </a:extLst>
            </p:cNvPr>
            <p:cNvSpPr/>
            <p:nvPr/>
          </p:nvSpPr>
          <p:spPr>
            <a:xfrm>
              <a:off x="4775784" y="2555996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สุราษฎร์ธานี      28.35</a:t>
              </a:r>
              <a:endParaRPr lang="en-US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2" name="Rectangle: Rounded Corners 420">
              <a:extLst>
                <a:ext uri="{FF2B5EF4-FFF2-40B4-BE49-F238E27FC236}">
                  <a16:creationId xmlns:a16="http://schemas.microsoft.com/office/drawing/2014/main" id="{CA471F3E-56E1-4E63-BBED-B5F8C622C11C}"/>
                </a:ext>
              </a:extLst>
            </p:cNvPr>
            <p:cNvSpPr/>
            <p:nvPr/>
          </p:nvSpPr>
          <p:spPr>
            <a:xfrm>
              <a:off x="8349497" y="137754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17. ร้อยเอ็ด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24.17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3" name="Rectangle: Rounded Corners 420">
              <a:extLst>
                <a:ext uri="{FF2B5EF4-FFF2-40B4-BE49-F238E27FC236}">
                  <a16:creationId xmlns:a16="http://schemas.microsoft.com/office/drawing/2014/main" id="{80B8E962-CF8E-47A0-8D7F-6AC395C73EB4}"/>
                </a:ext>
              </a:extLst>
            </p:cNvPr>
            <p:cNvSpPr/>
            <p:nvPr/>
          </p:nvSpPr>
          <p:spPr>
            <a:xfrm>
              <a:off x="4775784" y="294140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บึงกาฬ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28.28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4" name="Rectangle: Rounded Corners 420">
              <a:extLst>
                <a:ext uri="{FF2B5EF4-FFF2-40B4-BE49-F238E27FC236}">
                  <a16:creationId xmlns:a16="http://schemas.microsoft.com/office/drawing/2014/main" id="{687102BE-BF22-47B6-B323-082ACC52C61D}"/>
                </a:ext>
              </a:extLst>
            </p:cNvPr>
            <p:cNvSpPr/>
            <p:nvPr/>
          </p:nvSpPr>
          <p:spPr>
            <a:xfrm>
              <a:off x="6545482" y="1760661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11. นครปฐม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25.75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5" name="Rectangle: Rounded Corners 420">
              <a:extLst>
                <a:ext uri="{FF2B5EF4-FFF2-40B4-BE49-F238E27FC236}">
                  <a16:creationId xmlns:a16="http://schemas.microsoft.com/office/drawing/2014/main" id="{35716768-5231-4D98-B265-C4F310990B2A}"/>
                </a:ext>
              </a:extLst>
            </p:cNvPr>
            <p:cNvSpPr/>
            <p:nvPr/>
          </p:nvSpPr>
          <p:spPr>
            <a:xfrm>
              <a:off x="8349497" y="176595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18. ลำปาง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23.67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6" name="Rectangle: Rounded Corners 420">
              <a:extLst>
                <a:ext uri="{FF2B5EF4-FFF2-40B4-BE49-F238E27FC236}">
                  <a16:creationId xmlns:a16="http://schemas.microsoft.com/office/drawing/2014/main" id="{C3F5B463-2B37-48DD-983E-BCEF288E7BCA}"/>
                </a:ext>
              </a:extLst>
            </p:cNvPr>
            <p:cNvSpPr/>
            <p:nvPr/>
          </p:nvSpPr>
          <p:spPr>
            <a:xfrm>
              <a:off x="8349497" y="2154933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19. ตรัง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23.23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7" name="Rectangle: Rounded Corners 420">
              <a:extLst>
                <a:ext uri="{FF2B5EF4-FFF2-40B4-BE49-F238E27FC236}">
                  <a16:creationId xmlns:a16="http://schemas.microsoft.com/office/drawing/2014/main" id="{F4EB20F7-C649-40B5-9FC1-4CC2052399D1}"/>
                </a:ext>
              </a:extLst>
            </p:cNvPr>
            <p:cNvSpPr/>
            <p:nvPr/>
          </p:nvSpPr>
          <p:spPr>
            <a:xfrm>
              <a:off x="8349497" y="254409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20. กระบี่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23.09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8" name="Rectangle: Rounded Corners 420">
              <a:extLst>
                <a:ext uri="{FF2B5EF4-FFF2-40B4-BE49-F238E27FC236}">
                  <a16:creationId xmlns:a16="http://schemas.microsoft.com/office/drawing/2014/main" id="{9AB2B3E4-A7FD-4D87-B1C7-00CAF61EBF17}"/>
                </a:ext>
              </a:extLst>
            </p:cNvPr>
            <p:cNvSpPr/>
            <p:nvPr/>
          </p:nvSpPr>
          <p:spPr>
            <a:xfrm>
              <a:off x="4781955" y="609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 </a:t>
              </a:r>
              <a:r>
                <a:rPr lang="th-TH" sz="1083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กรุงเทพมหานคร  82.88</a:t>
              </a:r>
              <a:endParaRPr lang="en-US" sz="1083" b="1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28869" y="2392"/>
            <a:ext cx="9160684" cy="618162"/>
            <a:chOff x="428868" y="118504"/>
            <a:chExt cx="9160684" cy="618162"/>
          </a:xfrm>
        </p:grpSpPr>
        <p:sp>
          <p:nvSpPr>
            <p:cNvPr id="80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1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89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0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82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8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88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83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84" name="TextBox 15"/>
            <p:cNvSpPr txBox="1"/>
            <p:nvPr/>
          </p:nvSpPr>
          <p:spPr>
            <a:xfrm>
              <a:off x="8282489" y="393702"/>
              <a:ext cx="672543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</a:t>
              </a:r>
            </a:p>
          </p:txBody>
        </p:sp>
        <p:sp>
          <p:nvSpPr>
            <p:cNvPr id="85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5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1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การบริหารหนี้เกินกำหนดชำระคงเหลือมากที่สุด 20 อันดับแรก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117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12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5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118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11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12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12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122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123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EE9716A-BDE3-4B6B-9B8A-AC8298F4B86E}"/>
              </a:ext>
            </a:extLst>
          </p:cNvPr>
          <p:cNvGrpSpPr/>
          <p:nvPr/>
        </p:nvGrpSpPr>
        <p:grpSpPr>
          <a:xfrm>
            <a:off x="372169" y="778073"/>
            <a:ext cx="4016528" cy="4464000"/>
            <a:chOff x="446602" y="933688"/>
            <a:chExt cx="4819833" cy="5356800"/>
          </a:xfrm>
        </p:grpSpPr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A883EBC3-32A1-4ECC-A32B-AA535555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02" y="933688"/>
              <a:ext cx="4797031" cy="5356800"/>
            </a:xfrm>
            <a:prstGeom prst="rect">
              <a:avLst/>
            </a:prstGeom>
          </p:spPr>
        </p:pic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C35BD83-FF54-4E22-8B51-DF8F8CB32749}"/>
                </a:ext>
              </a:extLst>
            </p:cNvPr>
            <p:cNvGrpSpPr/>
            <p:nvPr/>
          </p:nvGrpSpPr>
          <p:grpSpPr>
            <a:xfrm>
              <a:off x="1578382" y="1024396"/>
              <a:ext cx="3688053" cy="5168306"/>
              <a:chOff x="1578382" y="1024396"/>
              <a:chExt cx="3688053" cy="5168306"/>
            </a:xfrm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80586D0A-C2E7-448A-838B-103CA8EB8B72}"/>
                  </a:ext>
                </a:extLst>
              </p:cNvPr>
              <p:cNvGrpSpPr/>
              <p:nvPr/>
            </p:nvGrpSpPr>
            <p:grpSpPr>
              <a:xfrm>
                <a:off x="1578382" y="1024396"/>
                <a:ext cx="3688053" cy="5168306"/>
                <a:chOff x="1506008" y="242038"/>
                <a:chExt cx="4548692" cy="6374375"/>
              </a:xfrm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B10612B4-FFA0-40E7-B726-10A79787877E}"/>
                    </a:ext>
                  </a:extLst>
                </p:cNvPr>
                <p:cNvGrpSpPr/>
                <p:nvPr/>
              </p:nvGrpSpPr>
              <p:grpSpPr>
                <a:xfrm>
                  <a:off x="1506008" y="242038"/>
                  <a:ext cx="4548692" cy="6374375"/>
                  <a:chOff x="1375863" y="255092"/>
                  <a:chExt cx="4548692" cy="6374375"/>
                </a:xfrm>
              </p:grpSpPr>
              <p:sp>
                <p:nvSpPr>
                  <p:cNvPr id="247" name="TextBox 231">
                    <a:extLst>
                      <a:ext uri="{FF2B5EF4-FFF2-40B4-BE49-F238E27FC236}">
                        <a16:creationId xmlns:a16="http://schemas.microsoft.com/office/drawing/2014/main" id="{AEE51F87-E0E8-4891-BA51-E51FAC775E76}"/>
                      </a:ext>
                    </a:extLst>
                  </p:cNvPr>
                  <p:cNvSpPr txBox="1"/>
                  <p:nvPr/>
                </p:nvSpPr>
                <p:spPr>
                  <a:xfrm>
                    <a:off x="2538749" y="1414064"/>
                    <a:ext cx="52005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เลย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48" name="TextBox 265">
                    <a:extLst>
                      <a:ext uri="{FF2B5EF4-FFF2-40B4-BE49-F238E27FC236}">
                        <a16:creationId xmlns:a16="http://schemas.microsoft.com/office/drawing/2014/main" id="{0EC9D211-71EE-4B3C-A078-9D5DB911CAFE}"/>
                      </a:ext>
                    </a:extLst>
                  </p:cNvPr>
                  <p:cNvSpPr txBox="1"/>
                  <p:nvPr/>
                </p:nvSpPr>
                <p:spPr>
                  <a:xfrm>
                    <a:off x="3137246" y="1376772"/>
                    <a:ext cx="778653" cy="307475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75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อุดรธานี</a:t>
                    </a:r>
                    <a:endParaRPr lang="en-US" sz="75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49" name="TextBox 190">
                    <a:extLst>
                      <a:ext uri="{FF2B5EF4-FFF2-40B4-BE49-F238E27FC236}">
                        <a16:creationId xmlns:a16="http://schemas.microsoft.com/office/drawing/2014/main" id="{0438A7A9-A3C3-4DCA-973E-3273E5A7192D}"/>
                      </a:ext>
                    </a:extLst>
                  </p:cNvPr>
                  <p:cNvSpPr txBox="1"/>
                  <p:nvPr/>
                </p:nvSpPr>
                <p:spPr>
                  <a:xfrm>
                    <a:off x="2645725" y="1936396"/>
                    <a:ext cx="664773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ชัยภูมิ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0" name="TextBox 249">
                    <a:extLst>
                      <a:ext uri="{FF2B5EF4-FFF2-40B4-BE49-F238E27FC236}">
                        <a16:creationId xmlns:a16="http://schemas.microsoft.com/office/drawing/2014/main" id="{76325DF0-C4AE-4FDE-9272-C3D5F2B6AE38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268" y="2734750"/>
                    <a:ext cx="45836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10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1" name="TextBox 268">
                    <a:extLst>
                      <a:ext uri="{FF2B5EF4-FFF2-40B4-BE49-F238E27FC236}">
                        <a16:creationId xmlns:a16="http://schemas.microsoft.com/office/drawing/2014/main" id="{5802AF22-4D38-47DD-A577-436E47C47F7B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308" y="3201584"/>
                    <a:ext cx="63393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ชลบุรี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2" name="TextBox 239">
                    <a:extLst>
                      <a:ext uri="{FF2B5EF4-FFF2-40B4-BE49-F238E27FC236}">
                        <a16:creationId xmlns:a16="http://schemas.microsoft.com/office/drawing/2014/main" id="{276C38F7-464E-49DD-B918-0620CF9B0A0C}"/>
                      </a:ext>
                    </a:extLst>
                  </p:cNvPr>
                  <p:cNvSpPr txBox="1"/>
                  <p:nvPr/>
                </p:nvSpPr>
                <p:spPr>
                  <a:xfrm>
                    <a:off x="3537804" y="1039177"/>
                    <a:ext cx="74306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บึงกาฬ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3" name="TextBox 274">
                    <a:extLst>
                      <a:ext uri="{FF2B5EF4-FFF2-40B4-BE49-F238E27FC236}">
                        <a16:creationId xmlns:a16="http://schemas.microsoft.com/office/drawing/2014/main" id="{32FF1724-F94F-4133-A071-21A9A55385F9}"/>
                      </a:ext>
                    </a:extLst>
                  </p:cNvPr>
                  <p:cNvSpPr txBox="1"/>
                  <p:nvPr/>
                </p:nvSpPr>
                <p:spPr>
                  <a:xfrm>
                    <a:off x="1375863" y="4996239"/>
                    <a:ext cx="107046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สุราษฎร์ธานี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4" name="TextBox 270">
                    <a:extLst>
                      <a:ext uri="{FF2B5EF4-FFF2-40B4-BE49-F238E27FC236}">
                        <a16:creationId xmlns:a16="http://schemas.microsoft.com/office/drawing/2014/main" id="{5826123B-BC36-4715-9B05-1B2BCB43913D}"/>
                      </a:ext>
                    </a:extLst>
                  </p:cNvPr>
                  <p:cNvSpPr txBox="1"/>
                  <p:nvPr/>
                </p:nvSpPr>
                <p:spPr>
                  <a:xfrm>
                    <a:off x="2709065" y="6232135"/>
                    <a:ext cx="86406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นราธิวาส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5" name="TextBox 228">
                    <a:extLst>
                      <a:ext uri="{FF2B5EF4-FFF2-40B4-BE49-F238E27FC236}">
                        <a16:creationId xmlns:a16="http://schemas.microsoft.com/office/drawing/2014/main" id="{E3ECACB3-4487-4CDD-BB9F-2094D5E310E4}"/>
                      </a:ext>
                    </a:extLst>
                  </p:cNvPr>
                  <p:cNvSpPr txBox="1"/>
                  <p:nvPr/>
                </p:nvSpPr>
                <p:spPr>
                  <a:xfrm>
                    <a:off x="1406987" y="1533425"/>
                    <a:ext cx="54377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ตาก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6" name="TextBox 190">
                    <a:extLst>
                      <a:ext uri="{FF2B5EF4-FFF2-40B4-BE49-F238E27FC236}">
                        <a16:creationId xmlns:a16="http://schemas.microsoft.com/office/drawing/2014/main" id="{F5EBC94F-04D2-47B1-BA4F-00D3FB21F744}"/>
                      </a:ext>
                    </a:extLst>
                  </p:cNvPr>
                  <p:cNvSpPr txBox="1"/>
                  <p:nvPr/>
                </p:nvSpPr>
                <p:spPr>
                  <a:xfrm>
                    <a:off x="1974233" y="1601343"/>
                    <a:ext cx="89016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พิษณุโลก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7" name="TextBox 268">
                    <a:extLst>
                      <a:ext uri="{FF2B5EF4-FFF2-40B4-BE49-F238E27FC236}">
                        <a16:creationId xmlns:a16="http://schemas.microsoft.com/office/drawing/2014/main" id="{95E938FD-B228-44D3-BEB9-79A3F4BE28A4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308" y="3008564"/>
                    <a:ext cx="9731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ฉะเชิงเทรา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8" name="TextBox 257">
                    <a:extLst>
                      <a:ext uri="{FF2B5EF4-FFF2-40B4-BE49-F238E27FC236}">
                        <a16:creationId xmlns:a16="http://schemas.microsoft.com/office/drawing/2014/main" id="{53E1399B-77D0-4A4D-A4D2-0AE931901354}"/>
                      </a:ext>
                    </a:extLst>
                  </p:cNvPr>
                  <p:cNvSpPr txBox="1"/>
                  <p:nvPr/>
                </p:nvSpPr>
                <p:spPr>
                  <a:xfrm>
                    <a:off x="2197280" y="2932198"/>
                    <a:ext cx="36109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1F664033-4F7C-478F-BC92-48D3CDF59C92}"/>
                      </a:ext>
                    </a:extLst>
                  </p:cNvPr>
                  <p:cNvSpPr txBox="1"/>
                  <p:nvPr/>
                </p:nvSpPr>
                <p:spPr>
                  <a:xfrm>
                    <a:off x="2165058" y="2604837"/>
                    <a:ext cx="36584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0" name="TextBox 270">
                    <a:extLst>
                      <a:ext uri="{FF2B5EF4-FFF2-40B4-BE49-F238E27FC236}">
                        <a16:creationId xmlns:a16="http://schemas.microsoft.com/office/drawing/2014/main" id="{FA656C29-06CD-4257-B1AC-95A13E165804}"/>
                      </a:ext>
                    </a:extLst>
                  </p:cNvPr>
                  <p:cNvSpPr txBox="1"/>
                  <p:nvPr/>
                </p:nvSpPr>
                <p:spPr>
                  <a:xfrm>
                    <a:off x="2385796" y="6310603"/>
                    <a:ext cx="61257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ยะลา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1" name="TextBox 274">
                    <a:extLst>
                      <a:ext uri="{FF2B5EF4-FFF2-40B4-BE49-F238E27FC236}">
                        <a16:creationId xmlns:a16="http://schemas.microsoft.com/office/drawing/2014/main" id="{D9578995-591A-43DF-9BC0-0507B25223EA}"/>
                      </a:ext>
                    </a:extLst>
                  </p:cNvPr>
                  <p:cNvSpPr txBox="1"/>
                  <p:nvPr/>
                </p:nvSpPr>
                <p:spPr>
                  <a:xfrm>
                    <a:off x="1767344" y="5270410"/>
                    <a:ext cx="130534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นครศรีธรรมราช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2" name="TextBox 274">
                    <a:extLst>
                      <a:ext uri="{FF2B5EF4-FFF2-40B4-BE49-F238E27FC236}">
                        <a16:creationId xmlns:a16="http://schemas.microsoft.com/office/drawing/2014/main" id="{E31A69B6-9657-41C2-B7E2-45E493356A29}"/>
                      </a:ext>
                    </a:extLst>
                  </p:cNvPr>
                  <p:cNvSpPr txBox="1"/>
                  <p:nvPr/>
                </p:nvSpPr>
                <p:spPr>
                  <a:xfrm>
                    <a:off x="1622852" y="4283185"/>
                    <a:ext cx="655283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ชุมพร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3" name="TextBox 239">
                    <a:extLst>
                      <a:ext uri="{FF2B5EF4-FFF2-40B4-BE49-F238E27FC236}">
                        <a16:creationId xmlns:a16="http://schemas.microsoft.com/office/drawing/2014/main" id="{F9967445-DECF-404C-BDDE-60CA78CC2E53}"/>
                      </a:ext>
                    </a:extLst>
                  </p:cNvPr>
                  <p:cNvSpPr txBox="1"/>
                  <p:nvPr/>
                </p:nvSpPr>
                <p:spPr>
                  <a:xfrm>
                    <a:off x="3989654" y="1393864"/>
                    <a:ext cx="8782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นครพนม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4" name="TextBox 271">
                    <a:extLst>
                      <a:ext uri="{FF2B5EF4-FFF2-40B4-BE49-F238E27FC236}">
                        <a16:creationId xmlns:a16="http://schemas.microsoft.com/office/drawing/2014/main" id="{A241174B-C707-40D2-8D39-C413D4E19540}"/>
                      </a:ext>
                    </a:extLst>
                  </p:cNvPr>
                  <p:cNvSpPr txBox="1"/>
                  <p:nvPr/>
                </p:nvSpPr>
                <p:spPr>
                  <a:xfrm>
                    <a:off x="3498195" y="2077721"/>
                    <a:ext cx="700359" cy="28859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667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ร้อยเอ็ด</a:t>
                    </a:r>
                    <a:endParaRPr lang="en-US" sz="667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A0BF1072-C5D9-453D-824F-BB0F548D8268}"/>
                      </a:ext>
                    </a:extLst>
                  </p:cNvPr>
                  <p:cNvSpPr txBox="1"/>
                  <p:nvPr/>
                </p:nvSpPr>
                <p:spPr>
                  <a:xfrm>
                    <a:off x="2003967" y="2893990"/>
                    <a:ext cx="434641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11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6" name="TextBox 200">
                    <a:extLst>
                      <a:ext uri="{FF2B5EF4-FFF2-40B4-BE49-F238E27FC236}">
                        <a16:creationId xmlns:a16="http://schemas.microsoft.com/office/drawing/2014/main" id="{FC3659FB-AB9F-4AEB-AF03-91280F18D621}"/>
                      </a:ext>
                    </a:extLst>
                  </p:cNvPr>
                  <p:cNvSpPr txBox="1"/>
                  <p:nvPr/>
                </p:nvSpPr>
                <p:spPr>
                  <a:xfrm>
                    <a:off x="1768456" y="255092"/>
                    <a:ext cx="840338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เชียงราย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7" name="TextBox 266">
                    <a:extLst>
                      <a:ext uri="{FF2B5EF4-FFF2-40B4-BE49-F238E27FC236}">
                        <a16:creationId xmlns:a16="http://schemas.microsoft.com/office/drawing/2014/main" id="{2403776B-7606-48E7-9D71-C3CD32F961B0}"/>
                      </a:ext>
                    </a:extLst>
                  </p:cNvPr>
                  <p:cNvSpPr txBox="1"/>
                  <p:nvPr/>
                </p:nvSpPr>
                <p:spPr>
                  <a:xfrm>
                    <a:off x="2350905" y="2950329"/>
                    <a:ext cx="353976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8" name="TextBox 194">
                    <a:extLst>
                      <a:ext uri="{FF2B5EF4-FFF2-40B4-BE49-F238E27FC236}">
                        <a16:creationId xmlns:a16="http://schemas.microsoft.com/office/drawing/2014/main" id="{1338B20A-D413-48AE-B491-15530C4CC86F}"/>
                      </a:ext>
                    </a:extLst>
                  </p:cNvPr>
                  <p:cNvSpPr txBox="1"/>
                  <p:nvPr/>
                </p:nvSpPr>
                <p:spPr>
                  <a:xfrm>
                    <a:off x="4479370" y="4569710"/>
                    <a:ext cx="80000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อ่างทอง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69" name="Google Shape;246;p33">
                    <a:extLst>
                      <a:ext uri="{FF2B5EF4-FFF2-40B4-BE49-F238E27FC236}">
                        <a16:creationId xmlns:a16="http://schemas.microsoft.com/office/drawing/2014/main" id="{32440B30-052E-4517-B29F-027E893AC40A}"/>
                      </a:ext>
                    </a:extLst>
                  </p:cNvPr>
                  <p:cNvSpPr/>
                  <p:nvPr/>
                </p:nvSpPr>
                <p:spPr>
                  <a:xfrm>
                    <a:off x="3091042" y="4113632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270" name="TextBox 269">
                    <a:extLst>
                      <a:ext uri="{FF2B5EF4-FFF2-40B4-BE49-F238E27FC236}">
                        <a16:creationId xmlns:a16="http://schemas.microsoft.com/office/drawing/2014/main" id="{11A66489-7E4D-4E5B-9F62-5131867232FD}"/>
                      </a:ext>
                    </a:extLst>
                  </p:cNvPr>
                  <p:cNvSpPr txBox="1"/>
                  <p:nvPr/>
                </p:nvSpPr>
                <p:spPr>
                  <a:xfrm>
                    <a:off x="3095814" y="4125060"/>
                    <a:ext cx="363466" cy="34163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71" name="TextBox 194">
                    <a:extLst>
                      <a:ext uri="{FF2B5EF4-FFF2-40B4-BE49-F238E27FC236}">
                        <a16:creationId xmlns:a16="http://schemas.microsoft.com/office/drawing/2014/main" id="{5E7105C8-CC6D-4ABD-BA73-6A92B78AD83D}"/>
                      </a:ext>
                    </a:extLst>
                  </p:cNvPr>
                  <p:cNvSpPr txBox="1"/>
                  <p:nvPr/>
                </p:nvSpPr>
                <p:spPr>
                  <a:xfrm>
                    <a:off x="3338630" y="4142793"/>
                    <a:ext cx="88541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กรุงเทพฯ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72" name="Google Shape;246;p33">
                    <a:extLst>
                      <a:ext uri="{FF2B5EF4-FFF2-40B4-BE49-F238E27FC236}">
                        <a16:creationId xmlns:a16="http://schemas.microsoft.com/office/drawing/2014/main" id="{FFD42DBE-66F9-423C-BA5B-8BBDAC8408E2}"/>
                      </a:ext>
                    </a:extLst>
                  </p:cNvPr>
                  <p:cNvSpPr/>
                  <p:nvPr/>
                </p:nvSpPr>
                <p:spPr>
                  <a:xfrm>
                    <a:off x="4166088" y="4949085"/>
                    <a:ext cx="313102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273" name="Google Shape;246;p33">
                    <a:extLst>
                      <a:ext uri="{FF2B5EF4-FFF2-40B4-BE49-F238E27FC236}">
                        <a16:creationId xmlns:a16="http://schemas.microsoft.com/office/drawing/2014/main" id="{BB0AAFB1-868A-4241-A5FB-1D3F9FE82F2B}"/>
                      </a:ext>
                    </a:extLst>
                  </p:cNvPr>
                  <p:cNvSpPr/>
                  <p:nvPr/>
                </p:nvSpPr>
                <p:spPr>
                  <a:xfrm>
                    <a:off x="3083314" y="4520043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274" name="TextBox 194">
                    <a:extLst>
                      <a:ext uri="{FF2B5EF4-FFF2-40B4-BE49-F238E27FC236}">
                        <a16:creationId xmlns:a16="http://schemas.microsoft.com/office/drawing/2014/main" id="{1E17223E-A385-46D1-BD4B-B3723E3BFE5A}"/>
                      </a:ext>
                    </a:extLst>
                  </p:cNvPr>
                  <p:cNvSpPr txBox="1"/>
                  <p:nvPr/>
                </p:nvSpPr>
                <p:spPr>
                  <a:xfrm>
                    <a:off x="4474488" y="4992824"/>
                    <a:ext cx="145006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พระนครศรีอยุธยา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75" name="TextBox 194">
                    <a:extLst>
                      <a:ext uri="{FF2B5EF4-FFF2-40B4-BE49-F238E27FC236}">
                        <a16:creationId xmlns:a16="http://schemas.microsoft.com/office/drawing/2014/main" id="{7B2FE18F-5B86-4B15-A45E-71EF25F9EF06}"/>
                      </a:ext>
                    </a:extLst>
                  </p:cNvPr>
                  <p:cNvSpPr txBox="1"/>
                  <p:nvPr/>
                </p:nvSpPr>
                <p:spPr>
                  <a:xfrm>
                    <a:off x="3358699" y="4555345"/>
                    <a:ext cx="77153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นนทบุรี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76" name="TextBox 275">
                    <a:extLst>
                      <a:ext uri="{FF2B5EF4-FFF2-40B4-BE49-F238E27FC236}">
                        <a16:creationId xmlns:a16="http://schemas.microsoft.com/office/drawing/2014/main" id="{76796E9C-C14F-42EF-ACD8-FE1D83EA6627}"/>
                      </a:ext>
                    </a:extLst>
                  </p:cNvPr>
                  <p:cNvSpPr txBox="1"/>
                  <p:nvPr/>
                </p:nvSpPr>
                <p:spPr>
                  <a:xfrm>
                    <a:off x="4144085" y="4978162"/>
                    <a:ext cx="458365" cy="3188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10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77" name="TextBox 276">
                    <a:extLst>
                      <a:ext uri="{FF2B5EF4-FFF2-40B4-BE49-F238E27FC236}">
                        <a16:creationId xmlns:a16="http://schemas.microsoft.com/office/drawing/2014/main" id="{2712F734-A253-486F-A765-ACDBB05F2A51}"/>
                      </a:ext>
                    </a:extLst>
                  </p:cNvPr>
                  <p:cNvSpPr txBox="1"/>
                  <p:nvPr/>
                </p:nvSpPr>
                <p:spPr>
                  <a:xfrm>
                    <a:off x="3080995" y="4506787"/>
                    <a:ext cx="370585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78" name="TextBox 194">
                    <a:extLst>
                      <a:ext uri="{FF2B5EF4-FFF2-40B4-BE49-F238E27FC236}">
                        <a16:creationId xmlns:a16="http://schemas.microsoft.com/office/drawing/2014/main" id="{E567D726-7B67-4A86-B835-8815406F4268}"/>
                      </a:ext>
                    </a:extLst>
                  </p:cNvPr>
                  <p:cNvSpPr txBox="1"/>
                  <p:nvPr/>
                </p:nvSpPr>
                <p:spPr>
                  <a:xfrm>
                    <a:off x="4474488" y="4135142"/>
                    <a:ext cx="93049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นครนายก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79" name="Google Shape;246;p33">
                    <a:extLst>
                      <a:ext uri="{FF2B5EF4-FFF2-40B4-BE49-F238E27FC236}">
                        <a16:creationId xmlns:a16="http://schemas.microsoft.com/office/drawing/2014/main" id="{FBF29D23-C40E-49B2-B1FF-824413AA68AB}"/>
                      </a:ext>
                    </a:extLst>
                  </p:cNvPr>
                  <p:cNvSpPr/>
                  <p:nvPr/>
                </p:nvSpPr>
                <p:spPr>
                  <a:xfrm>
                    <a:off x="3101161" y="4939702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280" name="Google Shape;246;p33">
                    <a:extLst>
                      <a:ext uri="{FF2B5EF4-FFF2-40B4-BE49-F238E27FC236}">
                        <a16:creationId xmlns:a16="http://schemas.microsoft.com/office/drawing/2014/main" id="{FB45FA28-170C-4D50-B958-24B2A3AAD275}"/>
                      </a:ext>
                    </a:extLst>
                  </p:cNvPr>
                  <p:cNvSpPr/>
                  <p:nvPr/>
                </p:nvSpPr>
                <p:spPr>
                  <a:xfrm>
                    <a:off x="4173411" y="4533247"/>
                    <a:ext cx="313102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A413B6C7-9AAB-4343-A11C-E1C9B5D08ACC}"/>
                      </a:ext>
                    </a:extLst>
                  </p:cNvPr>
                  <p:cNvSpPr txBox="1"/>
                  <p:nvPr/>
                </p:nvSpPr>
                <p:spPr>
                  <a:xfrm>
                    <a:off x="4166088" y="4540521"/>
                    <a:ext cx="377701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82" name="TextBox 281">
                    <a:extLst>
                      <a:ext uri="{FF2B5EF4-FFF2-40B4-BE49-F238E27FC236}">
                        <a16:creationId xmlns:a16="http://schemas.microsoft.com/office/drawing/2014/main" id="{2628D238-F897-44C7-A42A-266BEF0FAC0E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717" y="4939671"/>
                    <a:ext cx="453620" cy="34163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11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83" name="TextBox 194">
                    <a:extLst>
                      <a:ext uri="{FF2B5EF4-FFF2-40B4-BE49-F238E27FC236}">
                        <a16:creationId xmlns:a16="http://schemas.microsoft.com/office/drawing/2014/main" id="{DD383803-3562-47E0-A7F0-ECA6836A5932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774" y="4948446"/>
                    <a:ext cx="84508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นครปฐม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84" name="TextBox 239">
                    <a:extLst>
                      <a:ext uri="{FF2B5EF4-FFF2-40B4-BE49-F238E27FC236}">
                        <a16:creationId xmlns:a16="http://schemas.microsoft.com/office/drawing/2014/main" id="{006695CD-F1BD-4E62-931A-86B4F12CC5BD}"/>
                      </a:ext>
                    </a:extLst>
                  </p:cNvPr>
                  <p:cNvSpPr txBox="1"/>
                  <p:nvPr/>
                </p:nvSpPr>
                <p:spPr>
                  <a:xfrm>
                    <a:off x="2892704" y="1155951"/>
                    <a:ext cx="849827" cy="29608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7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หนองคาย</a:t>
                    </a:r>
                    <a:endParaRPr lang="en-US" sz="7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85" name="TextBox 189">
                    <a:extLst>
                      <a:ext uri="{FF2B5EF4-FFF2-40B4-BE49-F238E27FC236}">
                        <a16:creationId xmlns:a16="http://schemas.microsoft.com/office/drawing/2014/main" id="{28EC33AB-E102-42B6-80AF-8527FFEB3FA6}"/>
                      </a:ext>
                    </a:extLst>
                  </p:cNvPr>
                  <p:cNvSpPr txBox="1"/>
                  <p:nvPr/>
                </p:nvSpPr>
                <p:spPr>
                  <a:xfrm>
                    <a:off x="1799906" y="888290"/>
                    <a:ext cx="695614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ลำปาง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1B4EE6EB-9CB8-4DA5-AC88-595413896CFC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427" y="2802286"/>
                    <a:ext cx="37058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5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87" name="Google Shape;246;p33">
                    <a:extLst>
                      <a:ext uri="{FF2B5EF4-FFF2-40B4-BE49-F238E27FC236}">
                        <a16:creationId xmlns:a16="http://schemas.microsoft.com/office/drawing/2014/main" id="{960531A5-CC11-40E4-8326-044B94F3579B}"/>
                      </a:ext>
                    </a:extLst>
                  </p:cNvPr>
                  <p:cNvSpPr/>
                  <p:nvPr/>
                </p:nvSpPr>
                <p:spPr>
                  <a:xfrm>
                    <a:off x="4196446" y="4106921"/>
                    <a:ext cx="313102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 b="1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C49D4C40-D94B-4141-9FFA-AB0F409E01D2}"/>
                      </a:ext>
                    </a:extLst>
                  </p:cNvPr>
                  <p:cNvSpPr txBox="1"/>
                  <p:nvPr/>
                </p:nvSpPr>
                <p:spPr>
                  <a:xfrm>
                    <a:off x="4181649" y="4113632"/>
                    <a:ext cx="384820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5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  <p:sp>
              <p:nvSpPr>
                <p:cNvPr id="244" name="TextBox 274">
                  <a:extLst>
                    <a:ext uri="{FF2B5EF4-FFF2-40B4-BE49-F238E27FC236}">
                      <a16:creationId xmlns:a16="http://schemas.microsoft.com/office/drawing/2014/main" id="{2B380599-5B8D-477C-ABED-26F9D61EF218}"/>
                    </a:ext>
                  </a:extLst>
                </p:cNvPr>
                <p:cNvSpPr txBox="1"/>
                <p:nvPr/>
              </p:nvSpPr>
              <p:spPr>
                <a:xfrm>
                  <a:off x="2128075" y="5682979"/>
                  <a:ext cx="667144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พัทลุง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sp>
              <p:nvSpPr>
                <p:cNvPr id="245" name="TextBox 274">
                  <a:extLst>
                    <a:ext uri="{FF2B5EF4-FFF2-40B4-BE49-F238E27FC236}">
                      <a16:creationId xmlns:a16="http://schemas.microsoft.com/office/drawing/2014/main" id="{5E4BE86D-90D9-4788-A2E8-EB84E5B3E897}"/>
                    </a:ext>
                  </a:extLst>
                </p:cNvPr>
                <p:cNvSpPr txBox="1"/>
                <p:nvPr/>
              </p:nvSpPr>
              <p:spPr>
                <a:xfrm>
                  <a:off x="1841330" y="5654236"/>
                  <a:ext cx="524795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ตรัง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sp>
              <p:nvSpPr>
                <p:cNvPr id="246" name="TextBox 189">
                  <a:extLst>
                    <a:ext uri="{FF2B5EF4-FFF2-40B4-BE49-F238E27FC236}">
                      <a16:creationId xmlns:a16="http://schemas.microsoft.com/office/drawing/2014/main" id="{7F02E763-173E-4945-BA84-03B4F79E237C}"/>
                    </a:ext>
                  </a:extLst>
                </p:cNvPr>
                <p:cNvSpPr txBox="1"/>
                <p:nvPr/>
              </p:nvSpPr>
              <p:spPr>
                <a:xfrm>
                  <a:off x="4215435" y="2225517"/>
                  <a:ext cx="1072841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อุบลราชธานี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</p:grpSp>
          <p:sp>
            <p:nvSpPr>
              <p:cNvPr id="240" name="TextBox 265">
                <a:extLst>
                  <a:ext uri="{FF2B5EF4-FFF2-40B4-BE49-F238E27FC236}">
                    <a16:creationId xmlns:a16="http://schemas.microsoft.com/office/drawing/2014/main" id="{D424D5EF-5823-4FAD-B042-D74B6295F75C}"/>
                  </a:ext>
                </a:extLst>
              </p:cNvPr>
              <p:cNvSpPr txBox="1"/>
              <p:nvPr/>
            </p:nvSpPr>
            <p:spPr>
              <a:xfrm>
                <a:off x="2848303" y="2073783"/>
                <a:ext cx="715965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หนองบัวลำภู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41" name="TextBox 274">
                <a:extLst>
                  <a:ext uri="{FF2B5EF4-FFF2-40B4-BE49-F238E27FC236}">
                    <a16:creationId xmlns:a16="http://schemas.microsoft.com/office/drawing/2014/main" id="{4947A20B-0712-4CF4-B405-8E9BE88394CA}"/>
                  </a:ext>
                </a:extLst>
              </p:cNvPr>
              <p:cNvSpPr txBox="1"/>
              <p:nvPr/>
            </p:nvSpPr>
            <p:spPr>
              <a:xfrm>
                <a:off x="1679594" y="5251680"/>
                <a:ext cx="50437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กระบี่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42" name="TextBox 268">
                <a:extLst>
                  <a:ext uri="{FF2B5EF4-FFF2-40B4-BE49-F238E27FC236}">
                    <a16:creationId xmlns:a16="http://schemas.microsoft.com/office/drawing/2014/main" id="{958B6BA8-E6B2-42D2-B95C-4B1104FB68CD}"/>
                  </a:ext>
                </a:extLst>
              </p:cNvPr>
              <p:cNvSpPr txBox="1"/>
              <p:nvPr/>
            </p:nvSpPr>
            <p:spPr>
              <a:xfrm>
                <a:off x="1862400" y="2870224"/>
                <a:ext cx="614015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สุพรรณบุรี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7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02225"/>
              </p:ext>
            </p:extLst>
          </p:nvPr>
        </p:nvGraphicFramePr>
        <p:xfrm>
          <a:off x="0" y="679428"/>
          <a:ext cx="10153534" cy="46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24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 ม.ค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4758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141,577,494.00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59,040,773.33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86,627,027.42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54,950,466.58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53,197,807.85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525,476.71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1,227,182.02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427,623,174.00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39,164,773.40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392,825,635.34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34,797,538.66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28,659,732.50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4,178,440.98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1,959,365.18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195,496,931.00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35,072,257.05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163,361,138.95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32,135,792.05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29,515,588.28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743,940.43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1,876,263.34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290,401,303.00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33,109,323.18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264,124,667.41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26,276,635.59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21,560,636.99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2,282,881.20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2,433,117.40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123,584,119.00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41,631,257.12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83,935,126.47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39,648,992.53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30,153,962.65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6,004,261.19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3,490,768.69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181,660,365.00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41,871,927.80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143,257,960.94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38,402,404.06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26,028,246.28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8,802,039.42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3,572,118.36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171,169,490.00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35,209,323.53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139,659,106.78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31,510,383.22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12,974,761.62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15,499,848.44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3,035,773.16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198,407,200.00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35,544,101.03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167,825,002.38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30,582,197.62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23,733,701.78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3,431,503.66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3,416,992.18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311,706,590.00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61,173,211.87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255,052,934.03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56,653,655.97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49,187,308.43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1,456,443.47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6,009,904.07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8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175,672,301.00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50,097,923.58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128,828,299.45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46,844,001.55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36,686,015.90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5,182,461.36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4,975,524.29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31552" y="112724"/>
            <a:ext cx="4470400" cy="24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2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2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5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8" name="Group 37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9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0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41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6385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23322"/>
              </p:ext>
            </p:extLst>
          </p:nvPr>
        </p:nvGraphicFramePr>
        <p:xfrm>
          <a:off x="0" y="705665"/>
          <a:ext cx="10153534" cy="464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246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 ม.ค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475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117,469,363.00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28,774,099.23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90,078,235.70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27,391,127.30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17,240,995.07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7,223,910.65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2,926,221.58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148,862,865.00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29,851,354.24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123,181,744.96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25,681,120.04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19,552,106.96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3,067,851.47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3,061,161.61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92,071,422.00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26,419,451.07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67,638,543.52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24,432,878.48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13,924,112.78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7,601,806.60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2,906,959.10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201,986,522.00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32,280,176.19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171,812,330.44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30,174,191.56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26,382,602.99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167,815.40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3,623,773.17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359,069,020.00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61,797,480.48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304,689,360.13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54,379,659.87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46,824,548.47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613,490.37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6,941,621.03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154,510,770.00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40,127,542.06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118,242,837.20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36,267,932.80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27,676,106.13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3,996,373.36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4,595,453.31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113,782,864.00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38,932,833.10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78,200,140.06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35,582,723.94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26,035,549.60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5,029,308.38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4,517,865.96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176,118,699.00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23,522,963.38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154,334,075.84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21,784,623.16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16,125,399.72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2,914,850.44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2,744,373.00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192,609,105.00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23,460,810.87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171,963,176.89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20,645,928.11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16,095,261.18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1,777,647.32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2,773,019.61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111,263,487.00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34,651,528.47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77,755,267.09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33,508,219.91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28,710,693.64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616,195.69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4,181,330.58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22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3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24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5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6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7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8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40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7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8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1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42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3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4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5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6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921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16327"/>
              </p:ext>
            </p:extLst>
          </p:nvPr>
        </p:nvGraphicFramePr>
        <p:xfrm>
          <a:off x="0" y="744785"/>
          <a:ext cx="10153534" cy="458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8948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 ม.ค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3979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56,617,667.37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230,725,514.12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52,222,815.88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45,091,348.42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7,131,467.46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184,190,854.00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54,865,589.77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131,859,063.32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52,331,790.68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33,167,692.99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12,242,052.78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6,922,044.91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266,737,948.00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47,697,725.00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224,303,612.50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42,434,335.50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35,367,114.00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1,002,465.00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6,064,756.50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199,462,139.00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36,848,024.19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165,204,881.80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34,257,257.20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28,202,529.47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1,275,759.08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4,778,968.65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135,303,894.00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52,664,779.50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85,451,308.83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49,852,585.17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34,891,612.98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8,038,284.53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6,922,687.66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321,525,371.00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27,921,390.87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297,206,484.28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24,318,886.72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19,554,802.82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1,020,606.12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3,743,477.78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226,479,930.00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41,222,677.16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187,120,086.51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39,359,843.49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22,735,568.59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10,893,597.38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5,730,677.52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173,600,044.00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36,728,828.49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140,195,370.37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33,404,673.63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21,899,102.96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6,312,334.42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5,193,236.25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229,999,056.00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36,716,943.74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197,984,837.74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32,014,218.26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25,510,514.33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1,225,871.00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5,277,832.93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178,159,197.00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48,060,293.26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133,300,238.09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44,858,958.91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37,924,354.62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6,934,604.29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4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1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5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6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8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9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0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3853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69292"/>
              </p:ext>
            </p:extLst>
          </p:nvPr>
        </p:nvGraphicFramePr>
        <p:xfrm>
          <a:off x="0" y="744785"/>
          <a:ext cx="10153534" cy="460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68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 ม.ค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036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288,468,348.00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51,212,591.24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241,270,536.41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47,197,811.59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31,707,709.83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7,882,281.62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7,607,820.14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346,838,065.00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61,316,575.49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291,627,963.24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55,210,101.76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45,107,304.90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923,283.40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9,179,513.46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222,661,698.00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56,803,408.69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168,088,349.57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54,573,348.43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44,660,155.27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1,319,199.49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8,593,993.67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123,764,200.00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46,046,905.73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79,517,391.12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44,246,808.88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24,861,138.53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12,348,408.56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7,037,261.79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265,881,415.00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36,575,829.17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232,458,343.03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33,423,071.97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27,714,613.05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5,708,458.92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211,223,380.00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57,570,036.86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156,680,279.10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54,543,100.90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45,143,890.45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9,185,540.45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145,234,889.75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45,001,740.86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102,791,829.30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42,443,060.45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28,213,843.52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6,839,076.37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7,390,140.56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42,657,661.33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142,189,977.02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38,466,597.98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29,066,784.53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2,355,245.68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7,044,567.77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328,457,889.00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52,529,770.16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279,002,546.02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49,455,342.98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39,959,024.00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798,081.00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8,698,237.98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303,056,024.00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90,477,314.96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218,323,464.42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84,732,559.58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40,308,251.71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29,305,190.06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15,119,117.81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8934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60857"/>
              </p:ext>
            </p:extLst>
          </p:nvPr>
        </p:nvGraphicFramePr>
        <p:xfrm>
          <a:off x="0" y="765318"/>
          <a:ext cx="10153534" cy="456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86735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 ม.ค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44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192,502,513.00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37,266,504.22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158,253,586.45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34,248,926.55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27,898,037.99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6,350,888.56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297,434,952.00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39,764,333.04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262,780,647.59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34,654,304.41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24,989,435.93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2,702,001.89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6,962,866.59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385,651,521.00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87,298,749.32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303,894,779.67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81,756,741.33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65,672,415.72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694,395.95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15,389,929.66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189,511,725.00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42,223,355.43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149,668,696.59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39,843,028.41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27,410,663.81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4,829,331.85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7,603,032.75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178,999,500.00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27,235,234.82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155,507,519.83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23,491,980.17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18,498,128.46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64,418.02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4,929,433.69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279,222,520.00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32,471,711.94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249,231,225.73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29,991,294.27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21,022,051.27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2,860,906.00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6,108,337.00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275,512,119.00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33,200,335.18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246,359,642.60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29,152,476.40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20,824,315.81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2,038,727.21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6,289,433.38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195,223,802.00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63,216,989.41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134,904,230.69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60,319,571.31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45,017,907.18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3,160,661.70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12,141,002.43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224,865,701.00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19,264,141.16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208,010,131.02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16,855,569.98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12,578,069.56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574,519.07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3,702,981.35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447,112,310.00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47,457,611.55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403,234,382.53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43,877,927.47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31,796,046.03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2,950,324.20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9,131,557.24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4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5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6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4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5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7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22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3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0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5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7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8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3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0233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93846"/>
              </p:ext>
            </p:extLst>
          </p:nvPr>
        </p:nvGraphicFramePr>
        <p:xfrm>
          <a:off x="0" y="744785"/>
          <a:ext cx="10153534" cy="462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2195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 ม.ค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09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123,744,085.00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35,441,246.39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91,006,082.01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32,738,002.99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25,357,413.79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245,424.88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7,135,164.32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387,404,148.00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56,729,544.56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337,995,940.15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49,408,207.85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30,895,788.88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6,978,384.93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11,534,034.04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171,648,806.00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69,581,317.75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103,930,214.96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67,718,591.04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31,465,636.05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22,021,046.17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14,231,908.82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171,403,850.00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35,658,186.90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138,404,246.60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32,999,603.40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24,358,217.30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7,677,536.10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105,205,517.00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31,333,465.04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75,258,859.54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29,946,657.46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12,862,016.61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10,177,432.30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6,907,208.55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237,789,690.00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29,134,704.95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212,373,253.76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25,416,436.24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18,955,292.72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6,461,143.52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144,479,218.00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32,201,014.57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113,875,763.24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30,603,454.76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22,293,974.07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1,006,244.36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7,303,236.33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144,107,351.00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50,328,870.54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95,879,349.44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48,228,001.56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20,866,673.69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15,738,635.88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11,622,691.99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62,195,240.02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134,934,828.99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57,218,501.01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40,928,998.12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1,838,787.66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14,450,715.23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209,316,150.00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47,161,497.89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166,712,314.03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42,603,835.97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29,475,243.12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1,963,724.00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11,164,868.85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9178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89810"/>
              </p:ext>
            </p:extLst>
          </p:nvPr>
        </p:nvGraphicFramePr>
        <p:xfrm>
          <a:off x="0" y="744785"/>
          <a:ext cx="10153534" cy="462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2196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 ม.ค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09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357,092,600.00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24,785,831.94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334,431,243.07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22,661,356.93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14,976,190.37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1,695,435.00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5,989,731.56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180,308,243.00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53,840,746.86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129,095,726.48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51,212,516.52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36,446,563.26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1,672,288.00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13,093,665.26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135,592,990.00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52,442,359.33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84,845,516.70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50,747,473.30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33,688,804.89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4,246,169.27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12,812,499.14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284,345,526.00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75,735,000.35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212,509,675.29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71,835,850.71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48,042,912.14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4,758,210.00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19,034,728.57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209,736,399.00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26,487,496.54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187,167,803.18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22,568,595.82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15,756,207.37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151,252.00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6,661,136.45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31,029,351.57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142,468,831.52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28,134,838.48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19,921,849.44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398,335.85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7,814,653.19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215,101,300.00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38,024,133.95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181,983,035.30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33,118,264.70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20,166,247.34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3,160,828.96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9,791,188.40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255,893,040.00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68,564,770.95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191,071,017.79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64,822,022.21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46,924,367.30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17,897,654.91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115,236,449.00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30,190,139.63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86,940,519.93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28,295,929.07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14,445,246.32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5,944,265.86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7,906,416.89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287,797,510.00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63,788,701.13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226,835,099.62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60,962,410.38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42,316,826.26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968,566.60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17,677,017.52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7938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50102"/>
            <a:ext cx="9017000" cy="530046"/>
            <a:chOff x="0" y="0"/>
            <a:chExt cx="21640800" cy="12721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AutoShape 12"/>
            <p:cNvSpPr/>
            <p:nvPr/>
          </p:nvSpPr>
          <p:spPr>
            <a:xfrm>
              <a:off x="4659803" y="658492"/>
              <a:ext cx="12321194" cy="0"/>
            </a:xfrm>
            <a:prstGeom prst="line">
              <a:avLst/>
            </a:prstGeom>
            <a:ln w="38100" cap="flat">
              <a:solidFill>
                <a:srgbClr val="0029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630776" y="131657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r>
                <a:rPr lang="en-US" sz="1222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</a:t>
              </a:r>
              <a:r>
                <a:rPr lang="en-US" sz="1222" b="1" dirty="0" err="1" smtClean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สตรี</a:t>
              </a:r>
              <a:r>
                <a:rPr lang="en-US" sz="1222" b="1" dirty="0" smtClean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222" b="1" dirty="0" smtClean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(ต่อ)</a:t>
              </a: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02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08583" y="186051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65961" y="209364"/>
              <a:ext cx="2785260" cy="8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5" name="กลุ่ม 34"/>
          <p:cNvGrpSpPr/>
          <p:nvPr/>
        </p:nvGrpSpPr>
        <p:grpSpPr>
          <a:xfrm>
            <a:off x="286520" y="1115639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7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7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1" name="สี่เหลี่ยมผืนผ้า 21"/>
          <p:cNvSpPr/>
          <p:nvPr/>
        </p:nvSpPr>
        <p:spPr>
          <a:xfrm>
            <a:off x="4159165" y="1109338"/>
            <a:ext cx="57087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รายงานผลข้อมูลการดำเนินการทางกฎหมายเกี่ยวกับการดำเนินคดีแพ่ง และ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คดีอาญาของ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  <a:p>
            <a:pPr algn="thaiDist">
              <a:lnSpc>
                <a:spcPct val="14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ผลการดำเนินงานตามประกาศคณะกรรมการบริหารกองทุนพัฒนาบทบาท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 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การแต่งตั้งผู้ทรงคุณวุฒิในคณะกรรมการบริหารกองทุนพัฒนาบทบาทสตรี</a:t>
            </a:r>
            <a:endParaRPr lang="th-TH" sz="1400" spc="-2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2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285555" y="2765941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3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85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84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88" name="กลุ่ม 42"/>
          <p:cNvGrpSpPr/>
          <p:nvPr/>
        </p:nvGrpSpPr>
        <p:grpSpPr>
          <a:xfrm>
            <a:off x="261053" y="4717249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9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91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rgbClr val="E1C7A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90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190345" y="4870241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158200" y="2774990"/>
            <a:ext cx="5692897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ขออนุมัติโครงการประเภทเงินอุดหนุนจังหวัด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ชลบุรี</a:t>
            </a:r>
          </a:p>
          <a:p>
            <a:pPr algn="thaiDist">
              <a:lnSpc>
                <a:spcPct val="14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การจัดทำข้อตกลงการให้สินเชื่อการกู้ยืมเงินเพื่อที่อยู่อาศัยและ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เงินกู้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สวัสดิการสำหรับ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บุคลากรของรัฐกับธนาคาร โดยการเพิ่มเติมพนักงานกองทุนพัฒนาบทบาทสตรี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สังกัด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</a:t>
            </a:r>
          </a:p>
          <a:p>
            <a:pPr algn="thaiDist">
              <a:lnSpc>
                <a:spcPct val="14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ขอให้พิจารณาทบทวนอัตราดอกเบี้ยเงินกู้และดอกเบี้ยผิดนัดชำระ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4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55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5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51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5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5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5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1380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54447"/>
              </p:ext>
            </p:extLst>
          </p:nvPr>
        </p:nvGraphicFramePr>
        <p:xfrm>
          <a:off x="0" y="761244"/>
          <a:ext cx="10153534" cy="455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618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 ม.ค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7511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173,986,580.00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48,152,661.82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128,442,536.67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45,544,043.33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31,658,993.90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268,880.70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13,616,168.73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72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229,679,653.00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69,140,330.63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165,012,455.05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64,667,197.95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35,518,140.52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9,544,633.39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19,604,424.04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363,760,366.00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49,710,399.72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318,414,583.43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45,345,782.57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30,077,781.43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15,108,001.14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318,631,400.00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72,431,955.62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252,613,936.62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66,017,463.38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38,852,699.96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4,815,950.07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22,348,813.35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234,995,635.00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41,012,022.44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200,388,022.34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34,607,612.66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20,633,917.62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1,218,723.81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12,754,971.23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6271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207,781,411.00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67,441,186.16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143,798,243.00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63,983,168.00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37,716,454.06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4,992,446.80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21,274,267.14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216,533,676.94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87,355,711.81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131,059,535.67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85,474,141.27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13,072,374.67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72,401,766.60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618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17,010,057,587.69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3,530,565,719.95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13,747,988,164.87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3,262,069,422.82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2,264,734,398.75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309,916,755.41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687,418,268.66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0101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4.3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การบริหารจัดการหนี้ของกองทุนพัฒนาบทบาทสตรีกรุงเทพมหานคร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0699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957468" y="4846431"/>
            <a:ext cx="2202531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1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 มกราคม 2567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31744" y="739432"/>
            <a:ext cx="5455111" cy="4472012"/>
            <a:chOff x="3632682" y="701714"/>
            <a:chExt cx="6382981" cy="4547833"/>
          </a:xfrm>
        </p:grpSpPr>
        <p:cxnSp>
          <p:nvCxnSpPr>
            <p:cNvPr id="15" name="ตัวเชื่อมต่อตรง 37">
              <a:extLst>
                <a:ext uri="{FF2B5EF4-FFF2-40B4-BE49-F238E27FC236}">
                  <a16:creationId xmlns:a16="http://schemas.microsoft.com/office/drawing/2014/main" id="{59F8F964-F519-2F08-7F1B-93D93C249E49}"/>
                </a:ext>
              </a:extLst>
            </p:cNvPr>
            <p:cNvCxnSpPr>
              <a:cxnSpLocks/>
            </p:cNvCxnSpPr>
            <p:nvPr/>
          </p:nvCxnSpPr>
          <p:spPr>
            <a:xfrm>
              <a:off x="5744811" y="4007210"/>
              <a:ext cx="0" cy="188209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632682" y="701714"/>
              <a:ext cx="6382981" cy="4547833"/>
              <a:chOff x="3632682" y="701714"/>
              <a:chExt cx="6382981" cy="4547833"/>
            </a:xfrm>
          </p:grpSpPr>
          <p:cxnSp>
            <p:nvCxnSpPr>
              <p:cNvPr id="51" name="ตัวเชื่อมต่อตรง 50">
                <a:extLst>
                  <a:ext uri="{FF2B5EF4-FFF2-40B4-BE49-F238E27FC236}">
                    <a16:creationId xmlns:a16="http://schemas.microsoft.com/office/drawing/2014/main" id="{D3335C1E-9519-DC69-31BB-B8EC2A88C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4637" y="2340088"/>
                <a:ext cx="0" cy="234648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3632682" y="701714"/>
                <a:ext cx="6382981" cy="4547833"/>
                <a:chOff x="3632682" y="701714"/>
                <a:chExt cx="6382981" cy="4547833"/>
              </a:xfrm>
            </p:grpSpPr>
            <p:cxnSp>
              <p:nvCxnSpPr>
                <p:cNvPr id="49" name="ตัวเชื่อมต่อตรง 33"/>
                <p:cNvCxnSpPr>
                  <a:cxnSpLocks/>
                </p:cNvCxnSpPr>
                <p:nvPr/>
              </p:nvCxnSpPr>
              <p:spPr>
                <a:xfrm>
                  <a:off x="9119216" y="2550094"/>
                  <a:ext cx="0" cy="197363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กลุ่ม 47">
                  <a:extLst>
                    <a:ext uri="{FF2B5EF4-FFF2-40B4-BE49-F238E27FC236}">
                      <a16:creationId xmlns:a16="http://schemas.microsoft.com/office/drawing/2014/main" id="{E6EB328C-E784-00A8-5C46-1941F1F13D05}"/>
                    </a:ext>
                  </a:extLst>
                </p:cNvPr>
                <p:cNvGrpSpPr/>
                <p:nvPr/>
              </p:nvGrpSpPr>
              <p:grpSpPr>
                <a:xfrm>
                  <a:off x="3632682" y="701714"/>
                  <a:ext cx="6382981" cy="4547833"/>
                  <a:chOff x="3618394" y="730751"/>
                  <a:chExt cx="6382981" cy="4547833"/>
                </a:xfrm>
              </p:grpSpPr>
              <p:cxnSp>
                <p:nvCxnSpPr>
                  <p:cNvPr id="45" name="ตัวเชื่อมต่อตรง 44">
                    <a:extLst>
                      <a:ext uri="{FF2B5EF4-FFF2-40B4-BE49-F238E27FC236}">
                        <a16:creationId xmlns:a16="http://schemas.microsoft.com/office/drawing/2014/main" id="{1A394A33-4E98-22B3-DD77-2DBCCFEE2DB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46292" y="1754593"/>
                    <a:ext cx="1" cy="328148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3637018" y="730751"/>
                    <a:ext cx="5943355" cy="4547833"/>
                    <a:chOff x="3470758" y="424047"/>
                    <a:chExt cx="5943355" cy="4547833"/>
                  </a:xfrm>
                </p:grpSpPr>
                <p:cxnSp>
                  <p:nvCxnSpPr>
                    <p:cNvPr id="23" name="ตัวเชื่อมต่อตรง 37"/>
                    <p:cNvCxnSpPr>
                      <a:cxnSpLocks/>
                    </p:cNvCxnSpPr>
                    <p:nvPr/>
                  </p:nvCxnSpPr>
                  <p:spPr>
                    <a:xfrm>
                      <a:off x="7851168" y="3729543"/>
                      <a:ext cx="0" cy="159516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3470758" y="424047"/>
                      <a:ext cx="5943355" cy="4547833"/>
                      <a:chOff x="1775308" y="466816"/>
                      <a:chExt cx="5943355" cy="4547833"/>
                    </a:xfrm>
                  </p:grpSpPr>
                  <p:cxnSp>
                    <p:nvCxnSpPr>
                      <p:cNvPr id="24" name="ตัวเชื่อมต่อตรง 23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6944609" y="3541848"/>
                        <a:ext cx="0" cy="253613"/>
                      </a:xfrm>
                      <a:prstGeom prst="line">
                        <a:avLst/>
                      </a:prstGeom>
                      <a:solidFill>
                        <a:srgbClr val="92D050"/>
                      </a:solidFill>
                      <a:ln w="57150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7" name="กลุ่ม 26"/>
                      <p:cNvGrpSpPr/>
                      <p:nvPr/>
                    </p:nvGrpSpPr>
                    <p:grpSpPr>
                      <a:xfrm>
                        <a:off x="1775308" y="466816"/>
                        <a:ext cx="5943355" cy="4547833"/>
                        <a:chOff x="-104472" y="800240"/>
                        <a:chExt cx="10066924" cy="4565382"/>
                      </a:xfrm>
                      <a:solidFill>
                        <a:srgbClr val="92D050"/>
                      </a:solidFill>
                    </p:grpSpPr>
                    <p:cxnSp>
                      <p:nvCxnSpPr>
                        <p:cNvPr id="34" name="ตัวเชื่อมต่อตรง 33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96527" y="2627293"/>
                          <a:ext cx="0" cy="210020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" name="สี่เหลี่ยมผืนผ้ามุมมน 28"/>
                        <p:cNvSpPr/>
                        <p:nvPr/>
                      </p:nvSpPr>
                      <p:spPr>
                        <a:xfrm>
                          <a:off x="-104472" y="2843688"/>
                          <a:ext cx="3447289" cy="1066809"/>
                        </a:xfrm>
                        <a:prstGeom prst="roundRect">
                          <a:avLst/>
                        </a:prstGeom>
                        <a:solidFill>
                          <a:srgbClr val="F6F4D2">
                            <a:alpha val="90000"/>
                          </a:srgb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หนี้ยังไม่ถึงกำหนดชำระ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14,971,943.34 </a:t>
                          </a:r>
                          <a:r>
                            <a:rPr lang="th-TH" sz="1100" b="1" spc="-2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บาท</a:t>
                          </a:r>
                          <a:endParaRPr lang="en-GB" sz="1100" b="1" spc="-2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17.14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30" name="สี่เหลี่ยมผืนผ้ามุมมน 29"/>
                        <p:cNvSpPr/>
                        <p:nvPr/>
                      </p:nvSpPr>
                      <p:spPr>
                        <a:xfrm>
                          <a:off x="6251454" y="2855417"/>
                          <a:ext cx="3710998" cy="1062530"/>
                        </a:xfrm>
                        <a:prstGeom prst="roundRect">
                          <a:avLst/>
                        </a:prstGeom>
                        <a:solidFill>
                          <a:srgbClr val="FFCDCE">
                            <a:alpha val="80000"/>
                          </a:srgb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หนี้เกินกำหนดชำระ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70,788,385.83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spc="-5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(คิดเป็นร้อยละ 81.04)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sp>
                      <p:nvSpPr>
                        <p:cNvPr id="31" name="สี่เหลี่ยมผืนผ้ามุมมน 30"/>
                        <p:cNvSpPr/>
                        <p:nvPr/>
                      </p:nvSpPr>
                      <p:spPr>
                        <a:xfrm>
                          <a:off x="25001" y="4298811"/>
                          <a:ext cx="3745638" cy="1066811"/>
                        </a:xfrm>
                        <a:prstGeom prst="roundRect">
                          <a:avLst/>
                        </a:prstGeom>
                        <a:solidFill>
                          <a:srgbClr val="F2E5FF"/>
                        </a:solidFill>
                        <a:ln w="38100"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400"/>
                            </a:spcBef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หนี้กองทุนเดิม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41,993,521.31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48.08)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en-US" sz="11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sp>
                      <p:nvSpPr>
                        <p:cNvPr id="32" name="สี่เหลี่ยมผืนผ้ามุมมน 31"/>
                        <p:cNvSpPr/>
                        <p:nvPr/>
                      </p:nvSpPr>
                      <p:spPr>
                        <a:xfrm>
                          <a:off x="4196654" y="4267508"/>
                          <a:ext cx="3565065" cy="1066811"/>
                        </a:xfrm>
                        <a:prstGeom prst="roundRect">
                          <a:avLst/>
                        </a:prstGeom>
                        <a:solidFill>
                          <a:srgbClr val="FFE8D1"/>
                        </a:solidFill>
                        <a:ln w="38100"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หนี้กองทุนใหม่          28,794,864.52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32.97)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sp>
                      <p:nvSpPr>
                        <p:cNvPr id="28" name="สี่เหลี่ยมผืนผ้ามุมมน 27"/>
                        <p:cNvSpPr/>
                        <p:nvPr/>
                      </p:nvSpPr>
                      <p:spPr>
                        <a:xfrm>
                          <a:off x="3537201" y="800240"/>
                          <a:ext cx="3465132" cy="1048279"/>
                        </a:xfrm>
                        <a:prstGeom prst="roundRect">
                          <a:avLst/>
                        </a:prstGeom>
                        <a:solidFill>
                          <a:srgbClr val="FFFFD5"/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ยอดลูกหนี้คงเหลือ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(ณ วันที่ 30 ก.ย. 66)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87,355,711.81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endParaRPr lang="th-TH" sz="110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cxnSp>
                      <p:nvCxnSpPr>
                        <p:cNvPr id="33" name="ตัวเชื่อมต่อตรง 32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71352" y="2655753"/>
                          <a:ext cx="7033475" cy="21946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ตัวเชื่อมต่อตรง 36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390767" y="4141730"/>
                          <a:ext cx="5306342" cy="0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cxnSp>
                <p:nvCxnSpPr>
                  <p:cNvPr id="46" name="ตัวเชื่อมต่อตรง 45">
                    <a:extLst>
                      <a:ext uri="{FF2B5EF4-FFF2-40B4-BE49-F238E27FC236}">
                        <a16:creationId xmlns:a16="http://schemas.microsoft.com/office/drawing/2014/main" id="{C5330703-FA2F-7287-807D-ECD005952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62266" y="2045439"/>
                    <a:ext cx="2295238" cy="16572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7383D712-2CD8-D5D3-7918-1941D64EC3D8}"/>
                      </a:ext>
                    </a:extLst>
                  </p:cNvPr>
                  <p:cNvSpPr/>
                  <p:nvPr/>
                </p:nvSpPr>
                <p:spPr>
                  <a:xfrm>
                    <a:off x="3618394" y="1352348"/>
                    <a:ext cx="2045760" cy="1135432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เงินรับชำระคืน</a:t>
                    </a:r>
                    <a:b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ในปีบัญชี 2567</a:t>
                    </a:r>
                    <a:endParaRPr lang="en-US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1,595,382.64 บาท</a:t>
                    </a:r>
                    <a:endParaRPr lang="en-GB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ร้อยละ 1.83</a:t>
                    </a:r>
                    <a:endParaRPr lang="th-TH" sz="110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64697FB7-E0A2-4C59-B2D6-0BD0EFA7383B}"/>
                      </a:ext>
                    </a:extLst>
                  </p:cNvPr>
                  <p:cNvSpPr/>
                  <p:nvPr/>
                </p:nvSpPr>
                <p:spPr>
                  <a:xfrm>
                    <a:off x="7955615" y="1337662"/>
                    <a:ext cx="2045760" cy="1044245"/>
                  </a:xfrm>
                  <a:prstGeom prst="roundRect">
                    <a:avLst/>
                  </a:prstGeom>
                  <a:solidFill>
                    <a:srgbClr val="EDDBC9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ยอดลูกหนี้คงเหลือ</a:t>
                    </a:r>
                    <a:endParaRPr lang="en-US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(ณ วันที่ 3 ม.ค. 67)</a:t>
                    </a:r>
                    <a:endParaRPr lang="en-US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spc="-3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85,760,329.17 </a:t>
                    </a:r>
                    <a:r>
                      <a:rPr lang="th-TH" sz="110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br>
                      <a:rPr lang="th-TH" sz="110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10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(ร้อยละ 98.18)</a:t>
                    </a:r>
                    <a:endParaRPr lang="en-GB" sz="1100" b="1" spc="-2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endParaRPr lang="th-TH" sz="110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</p:grpSp>
        </p:grpSp>
      </p:grpSp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209352" y="1120069"/>
          <a:ext cx="3250984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2637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708347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2556 - 2565)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20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216,533,676.94 </a:t>
                      </a:r>
                      <a:r>
                        <a:rPr lang="th-TH" sz="120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20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 ม.ค. 2567)</a:t>
                      </a:r>
                      <a:endParaRPr lang="th-TH" sz="120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130,773,347.77 </a:t>
                      </a:r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20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 ม.ค. 2567)</a:t>
                      </a:r>
                      <a:endParaRPr lang="th-TH" sz="120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85,760,329.17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  <p:sp>
        <p:nvSpPr>
          <p:cNvPr id="35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817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การ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บริหารจัดการหนี้ของกองทุนพัฒนาบทบาทสตรีกรุงเทพมหานคร</a:t>
            </a:r>
          </a:p>
        </p:txBody>
      </p:sp>
      <p:grpSp>
        <p:nvGrpSpPr>
          <p:cNvPr id="36" name="Group 5"/>
          <p:cNvGrpSpPr/>
          <p:nvPr/>
        </p:nvGrpSpPr>
        <p:grpSpPr>
          <a:xfrm>
            <a:off x="458252" y="41038"/>
            <a:ext cx="9017000" cy="603268"/>
            <a:chOff x="0" y="-175733"/>
            <a:chExt cx="21640800" cy="1447844"/>
          </a:xfrm>
        </p:grpSpPr>
        <p:sp>
          <p:nvSpPr>
            <p:cNvPr id="38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47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3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4" name="Group 53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55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5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5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5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6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6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6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663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1379" y="734665"/>
            <a:ext cx="2746223" cy="322823"/>
          </a:xfrm>
          <a:prstGeom prst="homePlate">
            <a:avLst/>
          </a:prstGeom>
          <a:solidFill>
            <a:srgbClr val="F4EEC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163"/>
            <a:r>
              <a:rPr lang="th-TH" sz="1667" b="1" spc="-1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การดำเนินการทางกฎหมาย</a:t>
            </a:r>
          </a:p>
        </p:txBody>
      </p:sp>
      <p:sp>
        <p:nvSpPr>
          <p:cNvPr id="35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255795" y="3965787"/>
            <a:ext cx="6013768" cy="1375431"/>
          </a:xfrm>
          <a:prstGeom prst="roundRect">
            <a:avLst/>
          </a:prstGeom>
          <a:solidFill>
            <a:srgbClr val="FFDFD8"/>
          </a:solidFill>
          <a:ln>
            <a:solidFill>
              <a:srgbClr val="F4EECE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50000"/>
              </a:lnSpc>
            </a:pPr>
            <a:r>
              <a:rPr lang="th-TH" sz="1167" b="1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ความคืบหน้า</a:t>
            </a:r>
          </a:p>
          <a:p>
            <a:pPr algn="thaiDist">
              <a:lnSpc>
                <a:spcPct val="150000"/>
              </a:lnSpc>
            </a:pPr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สำนักพัฒนาสังคม กรุงเทพมหานคร และสำนักงานเขตคลองเตย กรุงเทพมหานคร ร่วมกับผู้ทรงคุณวุฒิในอกส.กทม. จะดำเนินการลงพื้นที่เขตคลองเตยเพื่อเจรจากับ</a:t>
            </a:r>
            <a:r>
              <a:rPr lang="th-TH" sz="11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br>
              <a:rPr lang="th-TH" sz="11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ดังกล่าวอีกครั้งหนึ่งก่อนที่จะดำเนินการทางกฎหมาย</a:t>
            </a:r>
            <a:endParaRPr lang="th-TH" sz="1167" b="1" spc="-1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68676"/>
              </p:ext>
            </p:extLst>
          </p:nvPr>
        </p:nvGraphicFramePr>
        <p:xfrm>
          <a:off x="11379" y="1142625"/>
          <a:ext cx="10158089" cy="2725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1157">
                  <a:extLst>
                    <a:ext uri="{9D8B030D-6E8A-4147-A177-3AD203B41FA5}">
                      <a16:colId xmlns:a16="http://schemas.microsoft.com/office/drawing/2014/main" val="3012178704"/>
                    </a:ext>
                  </a:extLst>
                </a:gridCol>
                <a:gridCol w="1931995">
                  <a:extLst>
                    <a:ext uri="{9D8B030D-6E8A-4147-A177-3AD203B41FA5}">
                      <a16:colId xmlns:a16="http://schemas.microsoft.com/office/drawing/2014/main" val="2512096926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val="3574586817"/>
                    </a:ext>
                  </a:extLst>
                </a:gridCol>
                <a:gridCol w="2599764">
                  <a:extLst>
                    <a:ext uri="{9D8B030D-6E8A-4147-A177-3AD203B41FA5}">
                      <a16:colId xmlns:a16="http://schemas.microsoft.com/office/drawing/2014/main" val="946032153"/>
                    </a:ext>
                  </a:extLst>
                </a:gridCol>
                <a:gridCol w="3488350">
                  <a:extLst>
                    <a:ext uri="{9D8B030D-6E8A-4147-A177-3AD203B41FA5}">
                      <a16:colId xmlns:a16="http://schemas.microsoft.com/office/drawing/2014/main" val="405936738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th-TH" sz="1200" dirty="0">
                        <a:solidFill>
                          <a:sysClr val="windowText" lastClr="0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2C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สมาชิกผู้กู้</a:t>
                      </a:r>
                      <a:endParaRPr lang="th-TH" sz="1200" dirty="0">
                        <a:solidFill>
                          <a:sysClr val="windowText" lastClr="0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2C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เขต</a:t>
                      </a:r>
                      <a:endParaRPr lang="th-TH" sz="1200" dirty="0">
                        <a:solidFill>
                          <a:sysClr val="windowText" lastClr="0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2C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การดำเนินการ</a:t>
                      </a:r>
                      <a:endParaRPr lang="th-TH" sz="1200" dirty="0">
                        <a:solidFill>
                          <a:sysClr val="windowText" lastClr="0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2C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th-TH" sz="1200" dirty="0">
                        <a:solidFill>
                          <a:sysClr val="windowText" lastClr="0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2C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36499"/>
                  </a:ext>
                </a:extLst>
              </a:tr>
              <a:tr h="546053">
                <a:tc rowSpan="3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spc="-7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โครงการอินเตอร์เน็ต</a:t>
                      </a:r>
                      <a:r>
                        <a:rPr lang="th-TH" sz="1200" spc="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คลองเตยใน</a:t>
                      </a:r>
                      <a:br>
                        <a:rPr lang="th-TH" sz="1200" spc="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ใฝ่อาเซียน</a:t>
                      </a:r>
                      <a:endParaRPr lang="th-TH" sz="1200" spc="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FE8F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thaiDist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นางลักษณา  ศรีใส 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นางสาวอนันทพร  โชตินัย 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นางสาวหัสรินทร์  ฉิมพลี 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นางศรีทรัพย์ ไทรนนทรี 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นางสาววีรภัทรา  คำอ่ำ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FE8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คลองเตย 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FE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ส่งหนังสือทวงถามหนี้ค้างชำระถึงลูกหนี้ ครั้งที่ 1 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FE8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เพิกเฉย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F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88703"/>
                  </a:ext>
                </a:extLst>
              </a:tr>
              <a:tr h="876253"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ส่งหนังสือทวงถามหนี้ค้างชำระถึงลูกหนี้ ครั้งที่ 2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AF8EB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ลูกหนี้รายนางสาวหัสรินทร์  ฉิมพลี ดำเนินการทำหนังสือรับสภาพความผิดและปรับโครงสร้างหนี้ 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โดยกำหนดงวดให้เริ่มชำระเมื่อ 5 ธ.ค. 2563 สิ้นสุด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ในวันที่ 5 พ.ย. 2565 </a:t>
                      </a:r>
                      <a:r>
                        <a:rPr lang="th-TH" sz="12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ผลปรากฏว่าลูกหนี้เพิกเฉยไม่มีการชำระหนี้ตามกำหนด</a:t>
                      </a:r>
                      <a:endParaRPr lang="th-TH" sz="1200" u="sng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A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12166"/>
                  </a:ext>
                </a:extLst>
              </a:tr>
              <a:tr h="755843"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ส่งหนังสือทวงถามหนี้ค้างชำระถึงลูกหนี้ ครั้งที่ 3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FE8F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thaiDist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ไม่มีผู้รับจดหมาย และผู้กู้บางรายย้ายออกจากพื้นที่</a:t>
                      </a:r>
                    </a:p>
                    <a:p>
                      <a:pPr marL="171450" indent="-171450" algn="thaiDist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สำนักงาน</a:t>
                      </a:r>
                      <a:r>
                        <a:rPr lang="th-TH" sz="1200" u="none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อกส.กทม. ดำเนินการคัดทะเบียนราษฎร์ ของลูกหนี้ทั้ง 5 ราย</a:t>
                      </a:r>
                      <a:endParaRPr lang="th-TH" sz="1200" u="none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F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55920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การ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บริหารจัดการหนี้ของกองทุนพัฒนาบทบาทสตรีกรุงเทพมหานคร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8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7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5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3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8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0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27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8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1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2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23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24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25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26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7100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-9400" y="1077678"/>
            <a:ext cx="10145886" cy="296953"/>
          </a:xfrm>
          <a:prstGeom prst="homePlate">
            <a:avLst/>
          </a:prstGeom>
          <a:solidFill>
            <a:srgbClr val="D8B8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7" name="Pentagon 16"/>
          <p:cNvSpPr/>
          <p:nvPr/>
        </p:nvSpPr>
        <p:spPr>
          <a:xfrm>
            <a:off x="-23582" y="965147"/>
            <a:ext cx="10169467" cy="341458"/>
          </a:xfrm>
          <a:prstGeom prst="homePlate">
            <a:avLst/>
          </a:prstGeom>
          <a:solidFill>
            <a:srgbClr val="F5EAD4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การดำเนินการเพื่อติดตามลูกหนี้กองทุนพัฒนาบทบาทสตรี ในเดือนธันวาคม </a:t>
            </a:r>
            <a:r>
              <a:rPr lang="th-TH" sz="1500" dirty="0" smtClean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2566</a:t>
            </a:r>
            <a:endParaRPr lang="th-TH" sz="1500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7284017"/>
              </p:ext>
            </p:extLst>
          </p:nvPr>
        </p:nvGraphicFramePr>
        <p:xfrm>
          <a:off x="1174454" y="985803"/>
          <a:ext cx="7773396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การ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บริหารจัดการหนี้ของกองทุนพัฒนาบทบาทสตรีกรุงเทพมหานคร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8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33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3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  <p:sp>
            <p:nvSpPr>
              <p:cNvPr id="2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1213" b="-8274"/>
                </a:stretch>
              </a:blipFill>
            </p:spPr>
          </p:sp>
          <p:sp>
            <p:nvSpPr>
              <p:cNvPr id="2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</p:sp>
          <p:sp>
            <p:nvSpPr>
              <p:cNvPr id="2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2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2062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4.4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และ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คดีอาญาของ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9958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47934" y="158746"/>
            <a:ext cx="4790448" cy="43983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รายงานผลข้อมูลการดำเนินการทางกฎหมายเกี่ยวกับการดำเนินคดีแพ่ง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5CF3E2C-4B0F-8CF5-04C3-1F4BF07B4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806415"/>
              </p:ext>
            </p:extLst>
          </p:nvPr>
        </p:nvGraphicFramePr>
        <p:xfrm>
          <a:off x="816041" y="1158640"/>
          <a:ext cx="9054366" cy="418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2DD0237E-CB90-CDCB-D5AF-92A4413812AC}"/>
              </a:ext>
            </a:extLst>
          </p:cNvPr>
          <p:cNvSpPr txBox="1"/>
          <p:nvPr/>
        </p:nvSpPr>
        <p:spPr>
          <a:xfrm>
            <a:off x="6840639" y="1143415"/>
            <a:ext cx="30297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28 ธันวาคม 2566</a:t>
            </a: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7833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สตรีให้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4053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C0900E2-8509-616E-9E09-76A79C7E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783923"/>
              </p:ext>
            </p:extLst>
          </p:nvPr>
        </p:nvGraphicFramePr>
        <p:xfrm>
          <a:off x="629119" y="1758612"/>
          <a:ext cx="8751477" cy="355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2980B4E-3250-3AD8-6C5D-95F2BCEA6976}"/>
              </a:ext>
            </a:extLst>
          </p:cNvPr>
          <p:cNvSpPr txBox="1"/>
          <p:nvPr/>
        </p:nvSpPr>
        <p:spPr>
          <a:xfrm>
            <a:off x="20542" y="896615"/>
            <a:ext cx="899143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ประกาศคณะกรรมการบริหารกองทุนพัฒนาบทบาทสตรี เรื่อง มาตรการยกเลิก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 พ.ศ 2565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ลูกหนี้เข้าร่วมมาตรการทั้งสิ้น 917 ราย เป็นจำนวนเงินทั้งสิ้น 23,643,302.48 บาท </a:t>
            </a:r>
          </a:p>
        </p:txBody>
      </p:sp>
      <p:sp>
        <p:nvSpPr>
          <p:cNvPr id="30" name="สี่เหลี่ยมผืนผ้ามุมมน 189"/>
          <p:cNvSpPr/>
          <p:nvPr/>
        </p:nvSpPr>
        <p:spPr>
          <a:xfrm>
            <a:off x="7591019" y="1392260"/>
            <a:ext cx="2480412" cy="3192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 มกราคม 2567</a:t>
            </a:r>
            <a:endParaRPr lang="th-TH" sz="12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320456" y="4884293"/>
            <a:ext cx="889006" cy="3302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</a:p>
        </p:txBody>
      </p: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ช่วยเหลือและ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6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1" name="Group 30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3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4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</p:sp>
          <p:sp>
            <p:nvSpPr>
              <p:cNvPr id="35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t="-11213" b="-8274"/>
                </a:stretch>
              </a:blipFill>
            </p:spPr>
          </p:sp>
          <p:sp>
            <p:nvSpPr>
              <p:cNvPr id="36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</p:sp>
          <p:sp>
            <p:nvSpPr>
              <p:cNvPr id="37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  <p:sp>
            <p:nvSpPr>
              <p:cNvPr id="38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 t="-12414" b="-24088"/>
                </a:stretch>
              </a:blipFill>
            </p:spPr>
          </p:sp>
        </p:grpSp>
      </p:grpSp>
      <p:sp>
        <p:nvSpPr>
          <p:cNvPr id="44" name="สี่เหลี่ยมผืนผ้ามุมมน 189"/>
          <p:cNvSpPr/>
          <p:nvPr/>
        </p:nvSpPr>
        <p:spPr>
          <a:xfrm>
            <a:off x="8195174" y="3057791"/>
            <a:ext cx="620668" cy="386372"/>
          </a:xfrm>
          <a:prstGeom prst="roundRect">
            <a:avLst/>
          </a:prstGeom>
          <a:solidFill>
            <a:srgbClr val="FFBDB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+35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สี่เหลี่ยมผืนผ้ามุมมน 189"/>
          <p:cNvSpPr/>
          <p:nvPr/>
        </p:nvSpPr>
        <p:spPr>
          <a:xfrm>
            <a:off x="4249603" y="3250977"/>
            <a:ext cx="533313" cy="386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-85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5" name="สี่เหลี่ยมผืนผ้ามุมมน 189"/>
          <p:cNvSpPr/>
          <p:nvPr/>
        </p:nvSpPr>
        <p:spPr>
          <a:xfrm>
            <a:off x="5926429" y="3627691"/>
            <a:ext cx="533313" cy="386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-26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770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18" y="1051449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ประกาศคณะกรรมการบริหารกองทุนพัฒนาบทบาทสตรี เรื่อง หลักเกณฑ์ วิธีการ และเงื่อนไขการพิจารณา ลดหรืองดเบี้ยปรับ/ดอกเบี้ยผิดนัดตามสัญญากู้ยืมเงินของกองทุนพัฒนาบทบาท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6051583" y="2130758"/>
            <a:ext cx="2984698" cy="35804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 มกราคม 2567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40904"/>
              </p:ext>
            </p:extLst>
          </p:nvPr>
        </p:nvGraphicFramePr>
        <p:xfrm>
          <a:off x="1435940" y="2584400"/>
          <a:ext cx="7465808" cy="9703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32904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3732904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</a:tblGrid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(โครงการ)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(บาท)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2,167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7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31,538,052.74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</a:tbl>
          </a:graphicData>
        </a:graphic>
      </p:graphicFrame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ช่วยเหลือและ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6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0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2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3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1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6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  <p:sp>
            <p:nvSpPr>
              <p:cNvPr id="3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t="-11213" b="-8274"/>
                </a:stretch>
              </a:blipFill>
            </p:spPr>
          </p:sp>
          <p:sp>
            <p:nvSpPr>
              <p:cNvPr id="39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40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</p:sp>
          <p:sp>
            <p:nvSpPr>
              <p:cNvPr id="41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7124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80484" y="323708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7735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ระเบียบวาระที่ 1 </a:t>
              </a:r>
              <a:endParaRPr lang="th-TH" sz="1111" b="1" dirty="0" smtClean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ประธาน</a:t>
              </a: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แจ้งให้ที่ประชุมทราบ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03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1.1 ........................................................................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7859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06003F-0E28-2EBD-FFFF-EBCE0C384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942116"/>
              </p:ext>
            </p:extLst>
          </p:nvPr>
        </p:nvGraphicFramePr>
        <p:xfrm>
          <a:off x="698500" y="1360306"/>
          <a:ext cx="8763000" cy="391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255428" y="4874817"/>
            <a:ext cx="263886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spAutoFit/>
          </a:bodyPr>
          <a:lstStyle/>
          <a:p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 มกราคม 2567</a:t>
            </a:r>
            <a:endParaRPr lang="th-TH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3196-60D8-FF7B-D452-5FDCCFD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19747"/>
            <a:ext cx="9207500" cy="59859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เกี่ยวกับการลดอัตราดอกเบี้ยเงินกู้และอัตราดอกเบี้ยผิดนัดกองทุนพัฒนาบทบาทสตรี พ.ศ. 2566 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2" name="กล่องข้อความ 1"/>
          <p:cNvSpPr txBox="1"/>
          <p:nvPr/>
        </p:nvSpPr>
        <p:spPr>
          <a:xfrm>
            <a:off x="6044316" y="3198392"/>
            <a:ext cx="608564" cy="438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b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+9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3" name="กล่องข้อความ 1"/>
          <p:cNvSpPr txBox="1"/>
          <p:nvPr/>
        </p:nvSpPr>
        <p:spPr>
          <a:xfrm>
            <a:off x="8730656" y="2965291"/>
            <a:ext cx="608564" cy="438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+46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9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40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1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9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0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2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7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8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44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5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1" name="Group 50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5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59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0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53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54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  <p:sp>
            <p:nvSpPr>
              <p:cNvPr id="55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t="-11213" b="-8274"/>
                </a:stretch>
              </a:blipFill>
            </p:spPr>
          </p:sp>
          <p:sp>
            <p:nvSpPr>
              <p:cNvPr id="56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57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</p:sp>
          <p:sp>
            <p:nvSpPr>
              <p:cNvPr id="58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533641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591959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4.6 การแต่งตั้งผู้ทรงคุณวุฒิในคณะกรรมการบริหารกองทุนพัฒนาบทบาทสตรี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40348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3572326" y="1956376"/>
            <a:ext cx="1645556" cy="1682480"/>
          </a:xfrm>
          <a:prstGeom prst="ellipse">
            <a:avLst/>
          </a:prstGeom>
          <a:solidFill>
            <a:srgbClr val="F9A1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endParaRPr lang="th-TH" sz="14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th-TH" sz="1400" b="1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th-TH" sz="14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1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Rectangle 19"/>
          <p:cNvSpPr/>
          <p:nvPr/>
        </p:nvSpPr>
        <p:spPr>
          <a:xfrm>
            <a:off x="2638815" y="260492"/>
            <a:ext cx="4554879" cy="29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4.6 การแต่งตั้งผู้ทรงคุณวุฒิในคณะกรรมการบริหารกองทุนพัฒนาบทบาทสตรี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9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3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4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5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11213" b="-8274"/>
                </a:stretch>
              </a:blipFill>
            </p:spPr>
          </p:sp>
          <p:sp>
            <p:nvSpPr>
              <p:cNvPr id="36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7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  <p:sp>
            <p:nvSpPr>
              <p:cNvPr id="38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2414" b="-24088"/>
                </a:stretch>
              </a:blipFill>
            </p:spPr>
          </p:sp>
        </p:grpSp>
      </p:grpSp>
      <p:sp>
        <p:nvSpPr>
          <p:cNvPr id="2" name="Rectangle 1"/>
          <p:cNvSpPr/>
          <p:nvPr/>
        </p:nvSpPr>
        <p:spPr>
          <a:xfrm>
            <a:off x="5334504" y="3322290"/>
            <a:ext cx="4198324" cy="867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ซึ่ง</a:t>
            </a: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ทำให้ขาดคุณสมบัติตามมาตรา</a:t>
            </a:r>
            <a:r>
              <a:rPr lang="en-US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8 </a:t>
            </a: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แห่งพระราชบัญญัติการ</a:t>
            </a:r>
            <a:r>
              <a:rPr lang="th-TH" sz="14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บริหารทุน</a:t>
            </a: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หมุนเวียน พ.ศ. </a:t>
            </a:r>
            <a:r>
              <a:rPr lang="en-US" sz="14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2558</a:t>
            </a:r>
            <a:r>
              <a:rPr lang="th-TH" sz="14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เนื่องจาก</a:t>
            </a: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มีอายุเกินหกสิบห้าปีบริบูรณ์ 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2326" y="1206518"/>
            <a:ext cx="5750438" cy="389389"/>
            <a:chOff x="1993200" y="1067760"/>
            <a:chExt cx="5750438" cy="389389"/>
          </a:xfrm>
        </p:grpSpPr>
        <p:sp>
          <p:nvSpPr>
            <p:cNvPr id="30" name="Rectangle 29"/>
            <p:cNvSpPr/>
            <p:nvPr/>
          </p:nvSpPr>
          <p:spPr>
            <a:xfrm>
              <a:off x="2088870" y="1118595"/>
              <a:ext cx="5654768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993200" y="1067760"/>
              <a:ext cx="5654768" cy="33855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ผู้ทรงคุณวุฒิในคณะกรรมการบริหารกองทุน</a:t>
              </a:r>
              <a:r>
                <a:rPr lang="th-TH" sz="16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พัฒนาบทบาท</a:t>
              </a:r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สตรี </a:t>
              </a:r>
              <a:endPara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3497943" y="1945016"/>
            <a:ext cx="1645556" cy="1705201"/>
          </a:xfrm>
          <a:prstGeom prst="ellipse">
            <a:avLst/>
          </a:prstGeom>
          <a:solidFill>
            <a:srgbClr val="F2D3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endParaRPr lang="th-TH" sz="1400" b="1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r>
              <a:rPr lang="th-TH" sz="14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จะ</a:t>
            </a:r>
            <a:r>
              <a:rPr lang="th-TH" sz="14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มีอายุครบ</a:t>
            </a:r>
            <a:r>
              <a:rPr lang="en-US" sz="14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en-US" sz="14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en-US" sz="14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en-US" sz="14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65 </a:t>
            </a:r>
            <a:r>
              <a:rPr lang="th-TH" sz="14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ปีบริบูรณ์ </a:t>
            </a:r>
          </a:p>
          <a:p>
            <a:pPr algn="ctr">
              <a:lnSpc>
                <a:spcPct val="130000"/>
              </a:lnSpc>
            </a:pP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0" b="99787" l="0" r="100000">
                        <a14:foregroundMark x1="25465" y1="97514" x2="25465" y2="97514"/>
                        <a14:foregroundMark x1="21279" y1="94744" x2="21279" y2="94744"/>
                        <a14:foregroundMark x1="20930" y1="96236" x2="23372" y2="97017"/>
                        <a14:foregroundMark x1="30930" y1="97301" x2="30930" y2="97301"/>
                        <a14:foregroundMark x1="82791" y1="98295" x2="82791" y2="98295"/>
                        <a14:foregroundMark x1="79884" y1="98011" x2="79884" y2="98011"/>
                        <a14:foregroundMark x1="79070" y1="99290" x2="79070" y2="99290"/>
                        <a14:foregroundMark x1="75814" y1="98793" x2="75814" y2="98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2" y="991009"/>
            <a:ext cx="2348005" cy="3844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402" y="4570074"/>
            <a:ext cx="3279541" cy="803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400" b="1" spc="-6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นาง</a:t>
            </a:r>
            <a:r>
              <a:rPr lang="th-TH" sz="1400" b="1" spc="-6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สลักจฤฏดิ์ ติยะไพรัช </a:t>
            </a:r>
            <a:r>
              <a:rPr lang="th-TH" sz="1400" b="1" spc="-6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400" b="1" spc="-6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b="1" spc="-6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กรรมการ</a:t>
            </a:r>
            <a:r>
              <a:rPr lang="th-TH" sz="1400" b="1" spc="-6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ผู้ทรงคุณวุฒิ </a:t>
            </a:r>
            <a:r>
              <a:rPr lang="th-TH" sz="1400" b="1" spc="-6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400" b="1" spc="-6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b="1" spc="-6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ด้าน</a:t>
            </a:r>
            <a:r>
              <a:rPr lang="th-TH" sz="1400" b="1" spc="-6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การบริหารจัดการธุรกิจและองค์กร 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426200" y="2477782"/>
            <a:ext cx="3033482" cy="458437"/>
            <a:chOff x="6426200" y="2477782"/>
            <a:chExt cx="3033482" cy="458437"/>
          </a:xfrm>
        </p:grpSpPr>
        <p:sp>
          <p:nvSpPr>
            <p:cNvPr id="41" name="TextBox 40"/>
            <p:cNvSpPr txBox="1"/>
            <p:nvPr/>
          </p:nvSpPr>
          <p:spPr>
            <a:xfrm>
              <a:off x="6500583" y="2527596"/>
              <a:ext cx="2959099" cy="408623"/>
            </a:xfrm>
            <a:prstGeom prst="roundRect">
              <a:avLst/>
            </a:prstGeom>
            <a:solidFill>
              <a:srgbClr val="A9DFD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>
              <a:spAutoFit/>
            </a:bodyPr>
            <a:lstStyle/>
            <a:p>
              <a:endParaRPr lang="th-TH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6200" y="2477782"/>
              <a:ext cx="2959099" cy="408623"/>
            </a:xfrm>
            <a:prstGeom prst="roundRect">
              <a:avLst/>
            </a:prstGeom>
            <a:solidFill>
              <a:srgbClr val="DAF1E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>
              <a:spAutoFit/>
            </a:bodyPr>
            <a:lstStyle/>
            <a:p>
              <a:r>
                <a:rPr lang="th-TH" b="1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วันศุกร์ที่ </a:t>
              </a:r>
              <a:r>
                <a:rPr lang="en-US" b="1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26 </a:t>
              </a:r>
              <a:r>
                <a:rPr lang="th-TH" b="1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มกราคม</a:t>
              </a:r>
              <a:r>
                <a:rPr lang="en-US" b="1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2567</a:t>
              </a:r>
              <a:endParaRPr lang="th-TH" dirty="0"/>
            </a:p>
          </p:txBody>
        </p:sp>
      </p:grpSp>
      <p:sp>
        <p:nvSpPr>
          <p:cNvPr id="22" name="Notched Right Arrow 21"/>
          <p:cNvSpPr/>
          <p:nvPr/>
        </p:nvSpPr>
        <p:spPr>
          <a:xfrm>
            <a:off x="5435600" y="2366630"/>
            <a:ext cx="660400" cy="52897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4003699" y="4424260"/>
            <a:ext cx="5660144" cy="867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สำนักงานกองทุนพัฒนาบทบาทสตรีอยู่ระหว่างดำเนินการสรรหา</a:t>
            </a:r>
            <a:r>
              <a:rPr lang="th-TH" sz="14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ผู้ทรงคุณวุฒิ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โดยเสนอชื่อผู้มีคุณสมบัติส่งให้กระทรวงการคลังเห็นชอบ ก่อนประธานกรรมการบริหารกองทุนพัฒนาบทบาทสตรีแต่งตั้ง</a:t>
            </a:r>
          </a:p>
        </p:txBody>
      </p:sp>
    </p:spTree>
    <p:extLst>
      <p:ext uri="{BB962C8B-B14F-4D97-AF65-F5344CB8AC3E}">
        <p14:creationId xmlns:p14="http://schemas.microsoft.com/office/powerpoint/2010/main" val="15868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785072" y="2605698"/>
            <a:ext cx="8591959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อนุมัติโครงการประเภทเงินอุดหนุน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จังหวัดชลบุรี</a:t>
            </a:r>
            <a:endParaRPr lang="th-TH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7251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1890" y="2444655"/>
            <a:ext cx="6703650" cy="2780570"/>
            <a:chOff x="1518772" y="1791119"/>
            <a:chExt cx="6703650" cy="2780570"/>
          </a:xfrm>
        </p:grpSpPr>
        <p:sp>
          <p:nvSpPr>
            <p:cNvPr id="10" name="Freeform 10"/>
            <p:cNvSpPr/>
            <p:nvPr/>
          </p:nvSpPr>
          <p:spPr>
            <a:xfrm>
              <a:off x="1886674" y="1941255"/>
              <a:ext cx="1006037" cy="691198"/>
            </a:xfrm>
            <a:prstGeom prst="roundRect">
              <a:avLst/>
            </a:pr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ED8CA2"/>
              </a:solidFill>
            </a:ln>
          </p:spPr>
        </p:sp>
        <p:sp>
          <p:nvSpPr>
            <p:cNvPr id="43" name="Freeform 10"/>
            <p:cNvSpPr/>
            <p:nvPr/>
          </p:nvSpPr>
          <p:spPr>
            <a:xfrm>
              <a:off x="6550601" y="1950040"/>
              <a:ext cx="1567436" cy="691198"/>
            </a:xfrm>
            <a:prstGeom prst="roundRect">
              <a:avLst/>
            </a:prstGeom>
            <a:noFill/>
            <a:ln w="19050">
              <a:solidFill>
                <a:srgbClr val="A6DED2"/>
              </a:solidFill>
            </a:ln>
          </p:spPr>
        </p:sp>
        <p:grpSp>
          <p:nvGrpSpPr>
            <p:cNvPr id="2" name="Group 2"/>
            <p:cNvGrpSpPr/>
            <p:nvPr/>
          </p:nvGrpSpPr>
          <p:grpSpPr>
            <a:xfrm>
              <a:off x="2692917" y="2330896"/>
              <a:ext cx="1983438" cy="2240793"/>
              <a:chOff x="0" y="0"/>
              <a:chExt cx="4760251" cy="5377902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0" y="5352502"/>
                <a:ext cx="2399820" cy="0"/>
              </a:xfrm>
              <a:prstGeom prst="line">
                <a:avLst/>
              </a:prstGeom>
              <a:ln w="25400" cap="rnd">
                <a:solidFill>
                  <a:srgbClr val="CDCDCD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4" name="AutoShape 4"/>
              <p:cNvSpPr/>
              <p:nvPr/>
            </p:nvSpPr>
            <p:spPr>
              <a:xfrm>
                <a:off x="2374420" y="0"/>
                <a:ext cx="2385831" cy="0"/>
              </a:xfrm>
              <a:prstGeom prst="line">
                <a:avLst/>
              </a:prstGeom>
              <a:ln w="25400" cap="rnd">
                <a:solidFill>
                  <a:srgbClr val="CDCDCD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5" name="AutoShape 5"/>
              <p:cNvSpPr/>
              <p:nvPr/>
            </p:nvSpPr>
            <p:spPr>
              <a:xfrm rot="5400000">
                <a:off x="-301831" y="2676251"/>
                <a:ext cx="5377902" cy="0"/>
              </a:xfrm>
              <a:prstGeom prst="line">
                <a:avLst/>
              </a:prstGeom>
              <a:ln w="25400" cap="rnd">
                <a:solidFill>
                  <a:srgbClr val="CDCDCD"/>
                </a:solidFill>
                <a:prstDash val="sysDash"/>
                <a:headEnd type="none" w="sm" len="sm"/>
                <a:tailEnd type="none" w="sm" len="sm"/>
              </a:ln>
            </p:spPr>
          </p:sp>
        </p:grpSp>
        <p:sp>
          <p:nvSpPr>
            <p:cNvPr id="6" name="AutoShape 6"/>
            <p:cNvSpPr/>
            <p:nvPr/>
          </p:nvSpPr>
          <p:spPr>
            <a:xfrm>
              <a:off x="5899967" y="4550212"/>
              <a:ext cx="999925" cy="0"/>
            </a:xfrm>
            <a:prstGeom prst="line">
              <a:avLst/>
            </a:prstGeom>
            <a:ln w="19050" cap="rnd">
              <a:solidFill>
                <a:srgbClr val="CDCDCD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5302185" y="2325604"/>
              <a:ext cx="631877" cy="0"/>
            </a:xfrm>
            <a:prstGeom prst="line">
              <a:avLst/>
            </a:prstGeom>
            <a:ln w="19050" cap="rnd">
              <a:solidFill>
                <a:srgbClr val="CDCDCD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rot="5400000">
              <a:off x="4779571" y="3446001"/>
              <a:ext cx="2240793" cy="0"/>
            </a:xfrm>
            <a:prstGeom prst="line">
              <a:avLst/>
            </a:prstGeom>
            <a:ln w="19050" cap="rnd">
              <a:solidFill>
                <a:srgbClr val="CDCDCD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1" name="Freeform 11"/>
            <p:cNvSpPr/>
            <p:nvPr/>
          </p:nvSpPr>
          <p:spPr>
            <a:xfrm>
              <a:off x="1518772" y="2565984"/>
              <a:ext cx="1812749" cy="1812749"/>
            </a:xfrm>
            <a:prstGeom prst="roundRect">
              <a:avLst/>
            </a:prstGeom>
            <a:solidFill>
              <a:srgbClr val="F6C2C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962754" y="2040081"/>
              <a:ext cx="868101" cy="684824"/>
            </a:xfrm>
            <a:prstGeom prst="roundRect">
              <a:avLst/>
            </a:prstGeom>
            <a:solidFill>
              <a:srgbClr val="F2A4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sp>
        <p:sp>
          <p:nvSpPr>
            <p:cNvPr id="35" name="Google Shape;573;p24">
              <a:extLst>
                <a:ext uri="{FF2B5EF4-FFF2-40B4-BE49-F238E27FC236}">
                  <a16:creationId xmlns:a16="http://schemas.microsoft.com/office/drawing/2014/main" id="{165879A3-2B73-DD03-06AD-640E13F8C53E}"/>
                </a:ext>
              </a:extLst>
            </p:cNvPr>
            <p:cNvSpPr/>
            <p:nvPr/>
          </p:nvSpPr>
          <p:spPr>
            <a:xfrm>
              <a:off x="1744467" y="2145472"/>
              <a:ext cx="1336374" cy="525840"/>
            </a:xfrm>
            <a:prstGeom prst="round2DiagRect">
              <a:avLst>
                <a:gd name="adj1" fmla="val 40929"/>
                <a:gd name="adj2" fmla="val 0"/>
              </a:avLst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sz="1400" b="1" dirty="0" smtClean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</a:t>
              </a:r>
              <a:endParaRPr sz="14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" name="Freeform 10"/>
            <p:cNvSpPr/>
            <p:nvPr/>
          </p:nvSpPr>
          <p:spPr>
            <a:xfrm>
              <a:off x="4139180" y="1791119"/>
              <a:ext cx="1197100" cy="691198"/>
            </a:xfrm>
            <a:prstGeom prst="roundRect">
              <a:avLst/>
            </a:prstGeom>
            <a:noFill/>
            <a:ln w="19050">
              <a:solidFill>
                <a:srgbClr val="A9CBC5"/>
              </a:solidFill>
            </a:ln>
          </p:spPr>
        </p:sp>
        <p:sp>
          <p:nvSpPr>
            <p:cNvPr id="39" name="Freeform 11"/>
            <p:cNvSpPr/>
            <p:nvPr/>
          </p:nvSpPr>
          <p:spPr>
            <a:xfrm>
              <a:off x="3881060" y="2394004"/>
              <a:ext cx="1812749" cy="1812749"/>
            </a:xfrm>
            <a:prstGeom prst="roundRect">
              <a:avLst/>
            </a:prstGeom>
            <a:solidFill>
              <a:srgbClr val="D8E2D6"/>
            </a:solidFill>
          </p:spPr>
        </p:sp>
        <p:sp>
          <p:nvSpPr>
            <p:cNvPr id="40" name="Freeform 12"/>
            <p:cNvSpPr/>
            <p:nvPr/>
          </p:nvSpPr>
          <p:spPr>
            <a:xfrm>
              <a:off x="4221564" y="1868101"/>
              <a:ext cx="1043509" cy="684824"/>
            </a:xfrm>
            <a:prstGeom prst="roundRect">
              <a:avLst/>
            </a:prstGeom>
            <a:solidFill>
              <a:srgbClr val="C6D4C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sp>
        <p:sp>
          <p:nvSpPr>
            <p:cNvPr id="41" name="Google Shape;575;p24">
              <a:extLst>
                <a:ext uri="{FF2B5EF4-FFF2-40B4-BE49-F238E27FC236}">
                  <a16:creationId xmlns:a16="http://schemas.microsoft.com/office/drawing/2014/main" id="{EB0A3BA5-A325-C7AB-4A43-673FD57FF17C}"/>
                </a:ext>
              </a:extLst>
            </p:cNvPr>
            <p:cNvSpPr txBox="1"/>
            <p:nvPr/>
          </p:nvSpPr>
          <p:spPr>
            <a:xfrm>
              <a:off x="3996238" y="3104593"/>
              <a:ext cx="1582392" cy="34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dirty="0" smtClean="0"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1,100,000 </a:t>
              </a:r>
              <a:endParaRPr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21564" y="2037630"/>
              <a:ext cx="10679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400" b="1" dirty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เงินอุดหนุน</a:t>
              </a:r>
            </a:p>
          </p:txBody>
        </p:sp>
        <p:sp>
          <p:nvSpPr>
            <p:cNvPr id="44" name="Freeform 11"/>
            <p:cNvSpPr/>
            <p:nvPr/>
          </p:nvSpPr>
          <p:spPr>
            <a:xfrm>
              <a:off x="6416514" y="2552925"/>
              <a:ext cx="1805908" cy="1812749"/>
            </a:xfrm>
            <a:prstGeom prst="roundRect">
              <a:avLst/>
            </a:prstGeom>
            <a:solidFill>
              <a:srgbClr val="DAF1EC"/>
            </a:solidFill>
          </p:spPr>
        </p:sp>
        <p:sp>
          <p:nvSpPr>
            <p:cNvPr id="45" name="Freeform 12"/>
            <p:cNvSpPr/>
            <p:nvPr/>
          </p:nvSpPr>
          <p:spPr>
            <a:xfrm>
              <a:off x="6617247" y="2027022"/>
              <a:ext cx="1433190" cy="684824"/>
            </a:xfrm>
            <a:prstGeom prst="roundRect">
              <a:avLst/>
            </a:prstGeom>
            <a:solidFill>
              <a:srgbClr val="C2E8E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sp>
        <p:sp>
          <p:nvSpPr>
            <p:cNvPr id="46" name="Rectangle 45"/>
            <p:cNvSpPr/>
            <p:nvPr/>
          </p:nvSpPr>
          <p:spPr>
            <a:xfrm>
              <a:off x="6573751" y="2196551"/>
              <a:ext cx="1476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400" b="1" dirty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เงินทุนหมุนเวียน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27862" y="3287691"/>
              <a:ext cx="14879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dirty="0"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14,000,000</a:t>
              </a:r>
            </a:p>
          </p:txBody>
        </p:sp>
        <p:sp>
          <p:nvSpPr>
            <p:cNvPr id="36" name="Google Shape;575;p24">
              <a:extLst>
                <a:ext uri="{FF2B5EF4-FFF2-40B4-BE49-F238E27FC236}">
                  <a16:creationId xmlns:a16="http://schemas.microsoft.com/office/drawing/2014/main" id="{EB0A3BA5-A325-C7AB-4A43-673FD57FF17C}"/>
                </a:ext>
              </a:extLst>
            </p:cNvPr>
            <p:cNvSpPr txBox="1"/>
            <p:nvPr/>
          </p:nvSpPr>
          <p:spPr>
            <a:xfrm>
              <a:off x="1633950" y="3331161"/>
              <a:ext cx="1582392" cy="34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dirty="0"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1,863,065 </a:t>
              </a:r>
              <a:endParaRPr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endParaRPr>
            </a:p>
          </p:txBody>
        </p:sp>
      </p:grpSp>
      <p:sp>
        <p:nvSpPr>
          <p:cNvPr id="51" name="TextBox 14"/>
          <p:cNvSpPr txBox="1"/>
          <p:nvPr/>
        </p:nvSpPr>
        <p:spPr>
          <a:xfrm>
            <a:off x="3173668" y="398085"/>
            <a:ext cx="4029990" cy="16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2"/>
              </a:lnSpc>
            </a:pP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ขอ</a:t>
            </a:r>
            <a:r>
              <a:rPr lang="th-TH" sz="1222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อนุมัติโครงการประเภทเงินอุดหนุน</a:t>
            </a: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จังหวัดชลบุรี</a:t>
            </a:r>
            <a:endParaRPr lang="th-TH" sz="1222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5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5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5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5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5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5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5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sp>
        <p:nvSpPr>
          <p:cNvPr id="62" name="กล่องข้อความ 8">
            <a:extLst>
              <a:ext uri="{FF2B5EF4-FFF2-40B4-BE49-F238E27FC236}">
                <a16:creationId xmlns:a16="http://schemas.microsoft.com/office/drawing/2014/main" id="{ECF96BCA-14BA-D085-A19E-8BCB529E5E3C}"/>
              </a:ext>
            </a:extLst>
          </p:cNvPr>
          <p:cNvSpPr txBox="1"/>
          <p:nvPr/>
        </p:nvSpPr>
        <p:spPr>
          <a:xfrm>
            <a:off x="572552" y="1004403"/>
            <a:ext cx="8691987" cy="132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0985" algn="thaiDist">
              <a:lnSpc>
                <a:spcPct val="120000"/>
              </a:lnSpc>
              <a:spcAft>
                <a:spcPts val="500"/>
              </a:spcAft>
              <a:tabLst>
                <a:tab pos="1125492" algn="l"/>
                <a:tab pos="1275241" algn="l"/>
              </a:tabLst>
            </a:pPr>
            <a:r>
              <a:rPr lang="th-TH" sz="1333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กรมการพัฒนาชุมชน ได้แจ้งอนุมัติแผนการดำเนินงานและแผนการใช้จ่ายงบประมาณกองทุนพัฒนาบทบาทสตรีประจำปีงบประมาณ พ.ศ. 2567 ของสำนักงานเลขานุการคณะอนุกรรมการบริหารกองทุนพัฒนาบทบาทสตรีระดับจังหวัด จังหวัดชลบุรีตามหนังสือกรมการพัฒนาชุมชน </a:t>
            </a:r>
            <a:r>
              <a:rPr lang="th-TH" sz="1333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ด่วน</a:t>
            </a:r>
            <a:r>
              <a:rPr lang="th-TH" sz="1333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ที่สุด ที่ มท 0416.2/ว4329 ลงวันที่ 12 ตุลาคม 2566 </a:t>
            </a:r>
            <a:r>
              <a:rPr lang="th-TH" sz="1333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b="1" spc="-3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รวม</a:t>
            </a:r>
            <a:r>
              <a:rPr lang="th-TH" sz="1333" b="1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งบประมาณทั้งสิ้น 16,963,065 บาท เรื่อง แผนการดำเนินงานและแผนการใช้จ่ายงบประมาณกองทุนพัฒนาบทบาทสตรี </a:t>
            </a:r>
            <a:r>
              <a:rPr lang="th-TH" sz="1333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ประจำปีงบประมาณ พ.ศ. 2567</a:t>
            </a:r>
            <a:endParaRPr lang="en-US" sz="1333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76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7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6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9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84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80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81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43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82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3395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CF96BCA-14BA-D085-A19E-8BCB529E5E3C}"/>
              </a:ext>
            </a:extLst>
          </p:cNvPr>
          <p:cNvSpPr txBox="1"/>
          <p:nvPr/>
        </p:nvSpPr>
        <p:spPr>
          <a:xfrm>
            <a:off x="694598" y="1027083"/>
            <a:ext cx="8894954" cy="3864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0985" algn="thaiDist">
              <a:lnSpc>
                <a:spcPct val="120000"/>
              </a:lnSpc>
              <a:spcAft>
                <a:spcPts val="667"/>
              </a:spcAft>
              <a:tabLst>
                <a:tab pos="1125492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หลักเกณฑ์ วิธีการ และเงื่อนไข เกี่ยวกับการใช้จ่ายเงิน ประเภทเงินทุนหมุนเวียนและประเภทเงินอุดหนุนของกองทุนพัฒนาบทบาทสตรี 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spc="-1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</a:t>
            </a:r>
            <a:r>
              <a:rPr lang="th-TH" sz="1167" spc="-1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2559 และแก้ไขเพิ่มเติม (ฉบับที่ 2) พ.ศ. 2562 ในการขอรับเงินอุดหนุน ต้องเป็นโครงการที่มีวงเงิน ไม่เกิน 200,000 บาท (สองแสนบาทถ้วน)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กรณีวงเงินเกิน 200,000 บาท (สองแสนบาทถ้วน) และดำเนินโครงการภายในจังหวัดอันเป็นที่ตั้ง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องค์กร</a:t>
            </a:r>
            <a:r>
              <a:rPr lang="th-TH" sz="1167" spc="-75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</a:t>
            </a:r>
            <a:r>
              <a:rPr lang="th-TH" sz="1167" spc="-7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ขอรับการสนับสนุน ให้คณะอนุกรรมการ</a:t>
            </a:r>
            <a:r>
              <a:rPr lang="th-TH" sz="1167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บริหารกองทุนพัฒนาบทบาทสตรีระดับจังหวัดและกรุงเทพมหานครแล้วแต่กรณี พิจารณาให้ความเป็นชอบแล้วเสนอต่อคณะกรรมการบริหารกองทุนพัฒนาบทบาทสตรี</a:t>
            </a: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เพื่อพิจารณาอนุมัติ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380985">
              <a:lnSpc>
                <a:spcPct val="120000"/>
              </a:lnSpc>
              <a:spcAft>
                <a:spcPts val="667"/>
              </a:spcAft>
              <a:tabLst>
                <a:tab pos="1050354" algn="l"/>
                <a:tab pos="1275241" algn="l"/>
              </a:tabLst>
            </a:pP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</a:t>
            </a:r>
            <a:r>
              <a:rPr lang="th-TH" sz="1167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และเงื่อนไข เกี่ยวกับการใช้จ่ายเงินประเภทเงินทุนหมุนเวียน และประเภทเงินอุดหนุนของกองทุนพัฒนาบทบาทสตรี</a:t>
            </a: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(ฉบับที่ 4) พ.ศ. 2566 ลงวันที่ 26 พฤษภาคม พ.ศ. 2566 ตามข้อ 3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จากเดิม ให้ยกเลิกความในข้อ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4.2 </a:t>
            </a:r>
            <a:b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(4</a:t>
            </a:r>
            <a:r>
              <a:rPr lang="en-US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 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แก้ไข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เป็น ให้ยกเลิกความในข้อ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4.2 (4)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วรรคสอง แห่งหลักเกณฑ์ วิธีการ และเงื่อนไข เกี่ยวกับการใช้จ่ายเงินประเภทเงินทุนหมุนเวียนและประเภทเงินอุดหนุนของกองทุนพัฒนาบทบาทสตรี (ฉบับที่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2)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2562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และให้ใช้ความต่อไปนี้แทน</a:t>
            </a: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(เอกสารแนบ 1)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tabLst>
                <a:tab pos="1050354" algn="l"/>
                <a:tab pos="1275241" algn="l"/>
                <a:tab pos="1350379" algn="l"/>
              </a:tabLst>
            </a:pP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            “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กรณีวงเงินเกินกว่าสองแสนบาท/โครงการ ให้คณะกรรมการบริหารกองทุนพัฒนาบทบาทสตรีเป็นผู้มีอำนาจพิจารณาอนุมัติ 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ให้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เป็นไปตามหลักเกณฑ์ ดังนี้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marL="380985" algn="thaiDist">
              <a:lnSpc>
                <a:spcPct val="120000"/>
              </a:lnSpc>
              <a:tabLst>
                <a:tab pos="1123950" algn="l"/>
                <a:tab pos="1274763" algn="l"/>
                <a:tab pos="1431925" algn="l"/>
                <a:tab pos="2624138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		    (1) โครงการระดับจังหวัด         ไม่เกินสามแสนบาทถ้วน/โครงการ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tabLst>
                <a:tab pos="1050354" algn="l"/>
                <a:tab pos="1350379" algn="l"/>
                <a:tab pos="2775368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           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(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2) โครงการระดับภาค             ไม่เกินห้าแสนบาทถ้วน/โครงการ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380985">
              <a:lnSpc>
                <a:spcPct val="120000"/>
              </a:lnSpc>
              <a:spcAft>
                <a:spcPts val="667"/>
              </a:spcAft>
              <a:tabLst>
                <a:tab pos="1125492" algn="l"/>
                <a:tab pos="1275241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		    (3) โครงการระดับประเทศ  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ไม่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เกินเจ็ดแสนบาทถ้วน/โครงการ เว้นแต่</a:t>
            </a:r>
            <a:b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บริหารกองทุนพัฒนาบทบาทสตรีเห็นว่าเป็นประโยชน์ต่อทางราชการและมีเหตุอันสมควรก็ให้พิจารณาอนุมัติในวงเงินเกินกว่าเจ็ดแสนบาทถ้วน/โครงการ ได้ตามความเหมาะสม โดยพิจารณาเป็นรายโครงการไป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”</a:t>
            </a:r>
          </a:p>
        </p:txBody>
      </p:sp>
      <p:grpSp>
        <p:nvGrpSpPr>
          <p:cNvPr id="32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3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TextBox 14"/>
          <p:cNvSpPr txBox="1"/>
          <p:nvPr/>
        </p:nvSpPr>
        <p:spPr>
          <a:xfrm>
            <a:off x="3173668" y="398085"/>
            <a:ext cx="4029990" cy="16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2"/>
              </a:lnSpc>
            </a:pP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ขอ</a:t>
            </a:r>
            <a:r>
              <a:rPr lang="th-TH" sz="1222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อนุมัติโครงการประเภทเงินอุดหนุน</a:t>
            </a: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จังหวัดชลบุรี (ต่อ)</a:t>
            </a:r>
            <a:endParaRPr lang="th-TH" sz="1222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7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8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42197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"/>
          <p:cNvSpPr txBox="1"/>
          <p:nvPr/>
        </p:nvSpPr>
        <p:spPr>
          <a:xfrm>
            <a:off x="216981" y="5442507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F694B5F1-9FCA-4E08-2AA2-87D07E771E5D}"/>
              </a:ext>
            </a:extLst>
          </p:cNvPr>
          <p:cNvGrpSpPr/>
          <p:nvPr/>
        </p:nvGrpSpPr>
        <p:grpSpPr>
          <a:xfrm>
            <a:off x="23765" y="1261702"/>
            <a:ext cx="3587535" cy="733106"/>
            <a:chOff x="2093128" y="1819289"/>
            <a:chExt cx="4613428" cy="1190569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49656BAA-A392-04DD-25B3-B5E18A611D17}"/>
                </a:ext>
              </a:extLst>
            </p:cNvPr>
            <p:cNvSpPr/>
            <p:nvPr/>
          </p:nvSpPr>
          <p:spPr>
            <a:xfrm>
              <a:off x="2093129" y="1819289"/>
              <a:ext cx="4613427" cy="1187144"/>
            </a:xfrm>
            <a:custGeom>
              <a:avLst/>
              <a:gdLst/>
              <a:ahLst/>
              <a:cxnLst/>
              <a:rect l="l" t="t" r="r" b="b"/>
              <a:pathLst>
                <a:path w="3505200" h="1066800">
                  <a:moveTo>
                    <a:pt x="0" y="0"/>
                  </a:moveTo>
                  <a:lnTo>
                    <a:pt x="2895600" y="0"/>
                  </a:lnTo>
                  <a:lnTo>
                    <a:pt x="3505200" y="533400"/>
                  </a:lnTo>
                  <a:lnTo>
                    <a:pt x="28956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DCF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3" name="Flowchart: Process 25">
              <a:extLst>
                <a:ext uri="{FF2B5EF4-FFF2-40B4-BE49-F238E27FC236}">
                  <a16:creationId xmlns:a16="http://schemas.microsoft.com/office/drawing/2014/main" id="{C341B948-AB15-3342-0BE6-F55E6D5695F5}"/>
                </a:ext>
              </a:extLst>
            </p:cNvPr>
            <p:cNvSpPr/>
            <p:nvPr/>
          </p:nvSpPr>
          <p:spPr>
            <a:xfrm>
              <a:off x="2093128" y="1842774"/>
              <a:ext cx="541142" cy="595894"/>
            </a:xfrm>
            <a:prstGeom prst="flowChartProcess">
              <a:avLst/>
            </a:prstGeom>
            <a:solidFill>
              <a:srgbClr val="DCF4E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endPara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1F31B43B-E711-3203-E5A1-521E86E6EE59}"/>
                </a:ext>
              </a:extLst>
            </p:cNvPr>
            <p:cNvSpPr/>
            <p:nvPr/>
          </p:nvSpPr>
          <p:spPr>
            <a:xfrm>
              <a:off x="2634271" y="1922725"/>
              <a:ext cx="3635335" cy="1087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25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โครงการเชิดชูเกียรติสตรีภาคกลางที่มีผลงานดีเด่นเนื่องในงานสตรีสากล ประจำปี 2567</a:t>
              </a:r>
              <a:endParaRPr lang="en-US"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0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166886" y="1789294"/>
            <a:ext cx="4599281" cy="551640"/>
          </a:xfrm>
          <a:prstGeom prst="roundRect">
            <a:avLst/>
          </a:prstGeom>
          <a:solidFill>
            <a:srgbClr val="D6DDD3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4. ระยะเวลา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ดำเนินการ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จำนวน 2 วัน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(เดือนมีนาคม 2567)</a:t>
            </a:r>
            <a:b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</a:b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ดำเนินการจำนวน 3 กิจกรรม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จำนวนกลุ่มเป้าหมาย 125 คน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170637"/>
            <a:ext cx="1580618" cy="348942"/>
            <a:chOff x="2773378" y="2393456"/>
            <a:chExt cx="1580618" cy="366487"/>
          </a:xfrm>
          <a:solidFill>
            <a:srgbClr val="E7CCEC"/>
          </a:solidFill>
        </p:grpSpPr>
        <p:sp>
          <p:nvSpPr>
            <p:cNvPr id="137" name="Google Shape;573;p24">
              <a:extLst>
                <a:ext uri="{FF2B5EF4-FFF2-40B4-BE49-F238E27FC236}">
                  <a16:creationId xmlns:a16="http://schemas.microsoft.com/office/drawing/2014/main" id="{D390F6FF-B9F1-0792-20BA-CC2D616F54E3}"/>
                </a:ext>
              </a:extLst>
            </p:cNvPr>
            <p:cNvSpPr/>
            <p:nvPr/>
          </p:nvSpPr>
          <p:spPr>
            <a:xfrm>
              <a:off x="2773378" y="2393456"/>
              <a:ext cx="1566160" cy="3664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endParaRPr sz="3111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กล่องข้อความ 140">
              <a:extLst>
                <a:ext uri="{FF2B5EF4-FFF2-40B4-BE49-F238E27FC236}">
                  <a16:creationId xmlns:a16="http://schemas.microsoft.com/office/drawing/2014/main" id="{23AB75D0-080F-4999-CA3A-D87E0546B61B}"/>
                </a:ext>
              </a:extLst>
            </p:cNvPr>
            <p:cNvSpPr txBox="1"/>
            <p:nvPr/>
          </p:nvSpPr>
          <p:spPr>
            <a:xfrm>
              <a:off x="2773378" y="2452166"/>
              <a:ext cx="15806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400" b="1" dirty="0" smtClean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วัตถุประสงค์</a:t>
              </a:r>
              <a:endParaRPr lang="en-US" sz="14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52" name="กล่องข้อความ 151">
            <a:extLst>
              <a:ext uri="{FF2B5EF4-FFF2-40B4-BE49-F238E27FC236}">
                <a16:creationId xmlns:a16="http://schemas.microsoft.com/office/drawing/2014/main" id="{FF4B4A53-C36D-4B92-8419-83D3CB598CD4}"/>
              </a:ext>
            </a:extLst>
          </p:cNvPr>
          <p:cNvSpPr txBox="1"/>
          <p:nvPr/>
        </p:nvSpPr>
        <p:spPr>
          <a:xfrm>
            <a:off x="4166886" y="1361735"/>
            <a:ext cx="4599281" cy="306467"/>
          </a:xfrm>
          <a:prstGeom prst="roundRect">
            <a:avLst/>
          </a:prstGeom>
          <a:solidFill>
            <a:srgbClr val="EBDED1"/>
          </a:solidFill>
        </p:spPr>
        <p:txBody>
          <a:bodyPr wrap="square">
            <a:spAutoFit/>
          </a:bodyPr>
          <a:lstStyle/>
          <a:p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งบประมาณ 500,000 บาท (ห้าแสนบาทถ้วน) </a:t>
            </a:r>
            <a:endParaRPr lang="en-US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0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4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14"/>
          <p:cNvSpPr txBox="1"/>
          <p:nvPr/>
        </p:nvSpPr>
        <p:spPr>
          <a:xfrm>
            <a:off x="3173668" y="398085"/>
            <a:ext cx="4029990" cy="16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2"/>
              </a:lnSpc>
            </a:pP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</a:t>
            </a:r>
            <a:r>
              <a:rPr lang="th-TH" sz="1222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อนุมัติโครงการประเภทเงินอุดหนุน</a:t>
            </a: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จังหวัดชลบุรี (ต่อ)</a:t>
            </a:r>
            <a:endParaRPr lang="th-TH" sz="1222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1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221505" y="2666294"/>
            <a:ext cx="3273853" cy="747897"/>
          </a:xfrm>
          <a:prstGeom prst="rect">
            <a:avLst/>
          </a:prstGeom>
          <a:solidFill>
            <a:srgbClr val="FEE9D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200" b="1" spc="-3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2.1 เพื่อเสริมสร้างความรู้ ความเข้าใจเกี่ยวกับบทบาทของตนเอง </a:t>
            </a:r>
            <a:r>
              <a:rPr lang="th-TH" sz="1200" b="1" spc="-5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และการขับเคลื่อนงานพัฒนาชุมชนในสถานการณ์ปัจจุบันให้มีประสิทธิภาพ</a:t>
            </a:r>
            <a:endParaRPr lang="en-US" sz="120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2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216982" y="3535616"/>
            <a:ext cx="3816370" cy="284693"/>
          </a:xfrm>
          <a:prstGeom prst="rect">
            <a:avLst/>
          </a:prstGeom>
          <a:solidFill>
            <a:srgbClr val="F5D7D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200" b="1" spc="-3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2.2 เพื่อเสริมสร้างพลังสตรีให้มีส่วนร่วมในการพัฒนาชุมชน </a:t>
            </a:r>
            <a:endParaRPr lang="en-US" sz="1200" b="1" spc="-30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3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216981" y="3941734"/>
            <a:ext cx="3707827" cy="477054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1200" b="1" spc="-5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2.3 เพื่อแสดงผลงานสตรีดีเด่นและเผยแพร่ประชาสัมพันธ์ผลงานให้เป็นแบบอย่างแก่สตรีทั่วไป </a:t>
            </a:r>
            <a:endParaRPr lang="en-US" sz="1200" b="1" spc="-50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5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7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5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66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6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68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69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70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  <p:sp>
        <p:nvSpPr>
          <p:cNvPr id="56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216981" y="4547389"/>
            <a:ext cx="3707827" cy="477054"/>
          </a:xfrm>
          <a:prstGeom prst="rect">
            <a:avLst/>
          </a:prstGeom>
          <a:solidFill>
            <a:srgbClr val="DFDDC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2.4 เพื่อยกย่องเชิดชูเกียรติสตรีที่มีผลงานดีเด่นให้เป็นที่รู้จักอย่างแพร่หลาย</a:t>
            </a:r>
            <a:endParaRPr lang="en-US" sz="120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7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191869" y="2457390"/>
            <a:ext cx="4549313" cy="347329"/>
          </a:xfrm>
          <a:prstGeom prst="roundRect">
            <a:avLst/>
          </a:prstGeom>
          <a:solidFill>
            <a:srgbClr val="BAD0D4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5. สถานที่ดำเนินการ สถานที่เอกชนในพื้นที่จังหวัดชลบุรี</a:t>
            </a:r>
          </a:p>
        </p:txBody>
      </p:sp>
      <p:sp>
        <p:nvSpPr>
          <p:cNvPr id="58" name="Flowchart: Process 25">
            <a:extLst>
              <a:ext uri="{FF2B5EF4-FFF2-40B4-BE49-F238E27FC236}">
                <a16:creationId xmlns:a16="http://schemas.microsoft.com/office/drawing/2014/main" id="{C341B948-AB15-3342-0BE6-F55E6D5695F5}"/>
              </a:ext>
            </a:extLst>
          </p:cNvPr>
          <p:cNvSpPr/>
          <p:nvPr/>
        </p:nvSpPr>
        <p:spPr>
          <a:xfrm>
            <a:off x="4033352" y="809537"/>
            <a:ext cx="1687964" cy="393244"/>
          </a:xfrm>
          <a:prstGeom prst="snip2DiagRect">
            <a:avLst/>
          </a:prstGeom>
          <a:solidFill>
            <a:srgbClr val="F4E8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จังหวัดชลบุรี</a:t>
            </a:r>
            <a:endParaRPr lang="en-US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869" y="2905732"/>
            <a:ext cx="2276171" cy="276999"/>
          </a:xfrm>
          <a:prstGeom prst="rect">
            <a:avLst/>
          </a:prstGeom>
          <a:solidFill>
            <a:srgbClr val="FED5CA"/>
          </a:solidFill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ผลที่คาดว่าจะได้รับ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56288" y="3292062"/>
            <a:ext cx="5304347" cy="326898"/>
          </a:xfrm>
          <a:prstGeom prst="roundRect">
            <a:avLst/>
          </a:prstGeom>
          <a:solidFill>
            <a:srgbClr val="F4D8F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6.1 กพสภ. ภาคกลางมีความรู้ความเข้าใจ</a:t>
            </a:r>
            <a:r>
              <a:rPr lang="th-TH" sz="1100" b="1" spc="-6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ในบทบาทและขับเคลื่อนงานให้มีประสิทธิภาพ </a:t>
            </a:r>
          </a:p>
        </p:txBody>
      </p:sp>
      <p:sp>
        <p:nvSpPr>
          <p:cNvPr id="61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56287" y="3708635"/>
            <a:ext cx="5304347" cy="326898"/>
          </a:xfrm>
          <a:prstGeom prst="roundRect">
            <a:avLst/>
          </a:prstGeom>
          <a:solidFill>
            <a:srgbClr val="D7DD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6.2 สตรีได้แสดงพลังการมีส่วนร่วมในการพัฒนาชุมชน</a:t>
            </a:r>
            <a:endParaRPr lang="th-TH" sz="1100" b="1" spc="-6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2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34655" y="4127742"/>
            <a:ext cx="5347610" cy="326898"/>
          </a:xfrm>
          <a:prstGeom prst="roundRect">
            <a:avLst/>
          </a:prstGeom>
          <a:solidFill>
            <a:srgbClr val="CBDEE7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6.3 สตรีได้แสดง และประชาสัมพันธ์ผลงานดีเด่น</a:t>
            </a:r>
            <a:endParaRPr lang="th-TH" sz="1100" b="1" spc="-6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3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38737" y="4570088"/>
            <a:ext cx="3247628" cy="326898"/>
          </a:xfrm>
          <a:prstGeom prst="roundRect">
            <a:avLst/>
          </a:prstGeom>
          <a:solidFill>
            <a:srgbClr val="DCF4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6.4 สตรีได้รับการยกย่องเชิดชูเกียรติ</a:t>
            </a:r>
            <a:endParaRPr lang="th-TH" sz="1100" b="1" spc="-6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4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34655" y="5008328"/>
            <a:ext cx="3247628" cy="326898"/>
          </a:xfrm>
          <a:prstGeom prst="roundRect">
            <a:avLst/>
          </a:prstGeom>
          <a:solidFill>
            <a:srgbClr val="EEDAC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6.5 สตรีได้แลกเปลี่ยนเรียนรู้การพัฒนาสตรี</a:t>
            </a:r>
            <a:endParaRPr lang="th-TH" sz="1100" b="1" spc="-6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26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กลุ่ม 85">
            <a:extLst>
              <a:ext uri="{FF2B5EF4-FFF2-40B4-BE49-F238E27FC236}">
                <a16:creationId xmlns:a16="http://schemas.microsoft.com/office/drawing/2014/main" id="{C836E266-53D7-B01B-8B6A-F5C538DC00C2}"/>
              </a:ext>
            </a:extLst>
          </p:cNvPr>
          <p:cNvGrpSpPr/>
          <p:nvPr/>
        </p:nvGrpSpPr>
        <p:grpSpPr>
          <a:xfrm>
            <a:off x="249155" y="4565385"/>
            <a:ext cx="3600494" cy="668639"/>
            <a:chOff x="731923" y="5173325"/>
            <a:chExt cx="3641792" cy="937061"/>
          </a:xfrm>
        </p:grpSpPr>
        <p:sp>
          <p:nvSpPr>
            <p:cNvPr id="72" name="Google Shape;192;p18">
              <a:extLst>
                <a:ext uri="{FF2B5EF4-FFF2-40B4-BE49-F238E27FC236}">
                  <a16:creationId xmlns:a16="http://schemas.microsoft.com/office/drawing/2014/main" id="{6D0FA504-B4A8-E940-2E0A-325B037181AF}"/>
                </a:ext>
              </a:extLst>
            </p:cNvPr>
            <p:cNvSpPr/>
            <p:nvPr/>
          </p:nvSpPr>
          <p:spPr>
            <a:xfrm>
              <a:off x="731923" y="5196006"/>
              <a:ext cx="3640072" cy="91438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b" anchorCtr="0">
              <a:noAutofit/>
            </a:bodyPr>
            <a:lstStyle/>
            <a:p>
              <a:pPr algn="ctr"/>
              <a:r>
                <a:rPr lang="th-TH" sz="1500" b="1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คงเหลือ</a:t>
              </a: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 </a:t>
              </a:r>
              <a:r>
                <a:rPr lang="th-TH" sz="1500" b="1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1,200,000 </a:t>
              </a: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3" name="Google Shape;193;p18">
              <a:extLst>
                <a:ext uri="{FF2B5EF4-FFF2-40B4-BE49-F238E27FC236}">
                  <a16:creationId xmlns:a16="http://schemas.microsoft.com/office/drawing/2014/main" id="{722251B9-9B3B-DFA1-64FF-F675015EA9A9}"/>
                </a:ext>
              </a:extLst>
            </p:cNvPr>
            <p:cNvSpPr/>
            <p:nvPr/>
          </p:nvSpPr>
          <p:spPr>
            <a:xfrm>
              <a:off x="3501864" y="5196003"/>
              <a:ext cx="871851" cy="9143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74" name="Google Shape;194;p18">
              <a:extLst>
                <a:ext uri="{FF2B5EF4-FFF2-40B4-BE49-F238E27FC236}">
                  <a16:creationId xmlns:a16="http://schemas.microsoft.com/office/drawing/2014/main" id="{A623C717-C97B-9385-7C01-6D092EBFE4ED}"/>
                </a:ext>
              </a:extLst>
            </p:cNvPr>
            <p:cNvSpPr/>
            <p:nvPr/>
          </p:nvSpPr>
          <p:spPr>
            <a:xfrm rot="10307926">
              <a:off x="733585" y="5173325"/>
              <a:ext cx="872109" cy="9146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</p:grpSp>
      <p:sp>
        <p:nvSpPr>
          <p:cNvPr id="2" name="สี่เหลี่ยมผืนผ้า: มุมมน 24">
            <a:extLst>
              <a:ext uri="{FF2B5EF4-FFF2-40B4-BE49-F238E27FC236}">
                <a16:creationId xmlns:a16="http://schemas.microsoft.com/office/drawing/2014/main" id="{EAF23D34-1CFD-9388-387E-4C4975125D7C}"/>
              </a:ext>
            </a:extLst>
          </p:cNvPr>
          <p:cNvSpPr/>
          <p:nvPr/>
        </p:nvSpPr>
        <p:spPr>
          <a:xfrm>
            <a:off x="351963" y="79008"/>
            <a:ext cx="4945999" cy="49984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ขออนุมัติโครงการประเภทเงินอุดหนุน ( จังหวัดสุโขทัย)</a:t>
            </a:r>
          </a:p>
          <a:p>
            <a:pPr algn="ctr">
              <a:lnSpc>
                <a:spcPct val="140000"/>
              </a:lnSpc>
            </a:pP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6" name="Google Shape;850;p31">
            <a:extLst>
              <a:ext uri="{FF2B5EF4-FFF2-40B4-BE49-F238E27FC236}">
                <a16:creationId xmlns:a16="http://schemas.microsoft.com/office/drawing/2014/main" id="{24D08B04-18BF-2309-9359-B490275E773A}"/>
              </a:ext>
            </a:extLst>
          </p:cNvPr>
          <p:cNvSpPr/>
          <p:nvPr/>
        </p:nvSpPr>
        <p:spPr>
          <a:xfrm>
            <a:off x="0" y="1013717"/>
            <a:ext cx="4618299" cy="454445"/>
          </a:xfrm>
          <a:custGeom>
            <a:avLst/>
            <a:gdLst/>
            <a:ahLst/>
            <a:cxnLst/>
            <a:rect l="l" t="t" r="r" b="b"/>
            <a:pathLst>
              <a:path w="114718" h="14491" extrusionOk="0">
                <a:moveTo>
                  <a:pt x="0" y="1"/>
                </a:moveTo>
                <a:lnTo>
                  <a:pt x="0" y="14491"/>
                </a:lnTo>
                <a:lnTo>
                  <a:pt x="114717" y="14491"/>
                </a:lnTo>
                <a:lnTo>
                  <a:pt x="106895" y="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228583" tIns="76188" rIns="76188" bIns="76188" anchor="ctr" anchorCtr="0">
            <a:noAutofit/>
          </a:bodyPr>
          <a:lstStyle/>
          <a:p>
            <a:r>
              <a:rPr lang="th-TH" sz="1333" b="1" dirty="0" smtClean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การจัดสรรเงิน</a:t>
            </a:r>
            <a:r>
              <a:rPr lang="th-TH" sz="1333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อุดหนุน</a:t>
            </a:r>
            <a:r>
              <a:rPr lang="th-TH" sz="1333" b="1" dirty="0" smtClean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ส่วนกลาง ปีงบประมาณ พ.ศ. 2567 </a:t>
            </a:r>
            <a:endParaRPr lang="th-TH" sz="1333" b="1" dirty="0">
              <a:latin typeface="Chulabhorn Likit Text" panose="00000500000000000000" pitchFamily="50" charset="-34"/>
              <a:ea typeface="Roboto"/>
              <a:cs typeface="Chulabhorn Likit Text" panose="00000500000000000000" pitchFamily="50" charset="-34"/>
              <a:sym typeface="Roboto"/>
            </a:endParaRPr>
          </a:p>
        </p:txBody>
      </p:sp>
      <p:grpSp>
        <p:nvGrpSpPr>
          <p:cNvPr id="85" name="กลุ่ม 84">
            <a:extLst>
              <a:ext uri="{FF2B5EF4-FFF2-40B4-BE49-F238E27FC236}">
                <a16:creationId xmlns:a16="http://schemas.microsoft.com/office/drawing/2014/main" id="{6EEC8B54-B7D1-F884-B4D2-CE7028B4D3EB}"/>
              </a:ext>
            </a:extLst>
          </p:cNvPr>
          <p:cNvGrpSpPr/>
          <p:nvPr/>
        </p:nvGrpSpPr>
        <p:grpSpPr>
          <a:xfrm>
            <a:off x="4463676" y="3228006"/>
            <a:ext cx="3238061" cy="753416"/>
            <a:chOff x="42946" y="2711501"/>
            <a:chExt cx="3885674" cy="904099"/>
          </a:xfrm>
        </p:grpSpPr>
        <p:sp>
          <p:nvSpPr>
            <p:cNvPr id="82" name="Google Shape;913;p31">
              <a:extLst>
                <a:ext uri="{FF2B5EF4-FFF2-40B4-BE49-F238E27FC236}">
                  <a16:creationId xmlns:a16="http://schemas.microsoft.com/office/drawing/2014/main" id="{031EE46E-5AF2-715A-E64D-7AF6766926BE}"/>
                </a:ext>
              </a:extLst>
            </p:cNvPr>
            <p:cNvSpPr/>
            <p:nvPr/>
          </p:nvSpPr>
          <p:spPr>
            <a:xfrm>
              <a:off x="42946" y="3204925"/>
              <a:ext cx="714026" cy="410675"/>
            </a:xfrm>
            <a:custGeom>
              <a:avLst/>
              <a:gdLst/>
              <a:ahLst/>
              <a:cxnLst/>
              <a:rect l="l" t="t" r="r" b="b"/>
              <a:pathLst>
                <a:path w="25195" h="14491" extrusionOk="0">
                  <a:moveTo>
                    <a:pt x="1" y="0"/>
                  </a:moveTo>
                  <a:lnTo>
                    <a:pt x="1" y="14490"/>
                  </a:lnTo>
                  <a:lnTo>
                    <a:pt x="25195" y="14490"/>
                  </a:lnTo>
                  <a:lnTo>
                    <a:pt x="25195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81" name="Google Shape;912;p31">
              <a:extLst>
                <a:ext uri="{FF2B5EF4-FFF2-40B4-BE49-F238E27FC236}">
                  <a16:creationId xmlns:a16="http://schemas.microsoft.com/office/drawing/2014/main" id="{013E0ED0-DC13-45D2-EFCC-51525549EA0D}"/>
                </a:ext>
              </a:extLst>
            </p:cNvPr>
            <p:cNvSpPr/>
            <p:nvPr/>
          </p:nvSpPr>
          <p:spPr>
            <a:xfrm>
              <a:off x="405726" y="2711501"/>
              <a:ext cx="3522894" cy="410675"/>
            </a:xfrm>
            <a:custGeom>
              <a:avLst/>
              <a:gdLst/>
              <a:ahLst/>
              <a:cxnLst/>
              <a:rect l="l" t="t" r="r" b="b"/>
              <a:pathLst>
                <a:path w="114717" h="14491" extrusionOk="0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228583" tIns="76188" rIns="76188" bIns="76188" anchor="ctr" anchorCtr="0">
              <a:noAutofit/>
            </a:bodyPr>
            <a:lstStyle/>
            <a:p>
              <a:r>
                <a:rPr lang="th-TH" sz="1333" b="1" dirty="0" smtClean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4. เสนอ</a:t>
              </a:r>
              <a:r>
                <a:rPr lang="th-TH" sz="1333" b="1" dirty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จัดสรรงบประมาณเพิ่มเติม</a:t>
              </a:r>
            </a:p>
          </p:txBody>
        </p:sp>
        <p:sp>
          <p:nvSpPr>
            <p:cNvPr id="83" name="Google Shape;914;p31">
              <a:extLst>
                <a:ext uri="{FF2B5EF4-FFF2-40B4-BE49-F238E27FC236}">
                  <a16:creationId xmlns:a16="http://schemas.microsoft.com/office/drawing/2014/main" id="{2F160C2B-F1E9-8A1D-3D62-CFFDFD11F684}"/>
                </a:ext>
              </a:extLst>
            </p:cNvPr>
            <p:cNvSpPr/>
            <p:nvPr/>
          </p:nvSpPr>
          <p:spPr>
            <a:xfrm>
              <a:off x="42946" y="2721034"/>
              <a:ext cx="362780" cy="894552"/>
            </a:xfrm>
            <a:custGeom>
              <a:avLst/>
              <a:gdLst/>
              <a:ahLst/>
              <a:cxnLst/>
              <a:rect l="l" t="t" r="r" b="b"/>
              <a:pathLst>
                <a:path w="12801" h="31565" extrusionOk="0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</p:grpSp>
      <p:graphicFrame>
        <p:nvGraphicFramePr>
          <p:cNvPr id="59" name="ตาราง 59">
            <a:extLst>
              <a:ext uri="{FF2B5EF4-FFF2-40B4-BE49-F238E27FC236}">
                <a16:creationId xmlns:a16="http://schemas.microsoft.com/office/drawing/2014/main" id="{4D421B26-1B4C-3EE9-4D6E-9D4EA732A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01439"/>
              </p:ext>
            </p:extLst>
          </p:nvPr>
        </p:nvGraphicFramePr>
        <p:xfrm>
          <a:off x="4721457" y="3620402"/>
          <a:ext cx="3346854" cy="97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398">
                  <a:extLst>
                    <a:ext uri="{9D8B030D-6E8A-4147-A177-3AD203B41FA5}">
                      <a16:colId xmlns:a16="http://schemas.microsoft.com/office/drawing/2014/main" val="3656359442"/>
                    </a:ext>
                  </a:extLst>
                </a:gridCol>
                <a:gridCol w="1652456">
                  <a:extLst>
                    <a:ext uri="{9D8B030D-6E8A-4147-A177-3AD203B41FA5}">
                      <a16:colId xmlns:a16="http://schemas.microsoft.com/office/drawing/2014/main" val="4210121743"/>
                    </a:ext>
                  </a:extLst>
                </a:gridCol>
              </a:tblGrid>
              <a:tr h="54613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rgbClr val="8EBA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</a:t>
                      </a:r>
                      <a:b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8EB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3236"/>
                  </a:ext>
                </a:extLst>
              </a:tr>
              <a:tr h="4283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500,000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464127"/>
                  </a:ext>
                </a:extLst>
              </a:tr>
            </a:tbl>
          </a:graphicData>
        </a:graphic>
      </p:graphicFrame>
      <p:grpSp>
        <p:nvGrpSpPr>
          <p:cNvPr id="51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5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5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4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6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55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8" name="TextBox 14"/>
          <p:cNvSpPr txBox="1"/>
          <p:nvPr/>
        </p:nvSpPr>
        <p:spPr>
          <a:xfrm>
            <a:off x="3173668" y="398085"/>
            <a:ext cx="4029990" cy="16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2"/>
              </a:lnSpc>
            </a:pP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</a:t>
            </a:r>
            <a:r>
              <a:rPr lang="th-TH" sz="1222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อนุมัติโครงการประเภทเงินอุดหนุน</a:t>
            </a: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จังหวัดชลบุรี (ต่อ)</a:t>
            </a:r>
            <a:endParaRPr lang="th-TH" sz="1222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44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1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5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46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8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9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50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  <p:grpSp>
        <p:nvGrpSpPr>
          <p:cNvPr id="63" name="Google Shape;792;p30">
            <a:extLst>
              <a:ext uri="{FF2B5EF4-FFF2-40B4-BE49-F238E27FC236}">
                <a16:creationId xmlns:a16="http://schemas.microsoft.com/office/drawing/2014/main" id="{3AB4F3C7-F459-AA4A-31C8-7C93906FB90C}"/>
              </a:ext>
            </a:extLst>
          </p:cNvPr>
          <p:cNvGrpSpPr/>
          <p:nvPr/>
        </p:nvGrpSpPr>
        <p:grpSpPr>
          <a:xfrm>
            <a:off x="1270461" y="1639061"/>
            <a:ext cx="1585856" cy="763524"/>
            <a:chOff x="3124800" y="2005233"/>
            <a:chExt cx="3178375" cy="738200"/>
          </a:xfrm>
        </p:grpSpPr>
        <p:sp>
          <p:nvSpPr>
            <p:cNvPr id="64" name="Google Shape;795;p30">
              <a:extLst>
                <a:ext uri="{FF2B5EF4-FFF2-40B4-BE49-F238E27FC236}">
                  <a16:creationId xmlns:a16="http://schemas.microsoft.com/office/drawing/2014/main" id="{5D68D843-33F6-5E3E-3D2A-37E83A033593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5" name="Google Shape;796;p30">
              <a:extLst>
                <a:ext uri="{FF2B5EF4-FFF2-40B4-BE49-F238E27FC236}">
                  <a16:creationId xmlns:a16="http://schemas.microsoft.com/office/drawing/2014/main" id="{1BFEDF76-F642-329B-3AC0-29553EA72387}"/>
                </a:ext>
              </a:extLst>
            </p:cNvPr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52396" tIns="76188" rIns="76188" bIns="76188" anchor="b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400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2,000,000 บาท</a:t>
              </a:r>
              <a:endParaRPr sz="140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66" name="Google Shape;797;p30">
              <a:extLst>
                <a:ext uri="{FF2B5EF4-FFF2-40B4-BE49-F238E27FC236}">
                  <a16:creationId xmlns:a16="http://schemas.microsoft.com/office/drawing/2014/main" id="{7492F2F1-47FF-9908-E810-49FA5EF2EC5D}"/>
                </a:ext>
              </a:extLst>
            </p:cNvPr>
            <p:cNvSpPr/>
            <p:nvPr/>
          </p:nvSpPr>
          <p:spPr>
            <a:xfrm>
              <a:off x="3331649" y="2005798"/>
              <a:ext cx="2774169" cy="226658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4949E7"/>
            </a:solidFill>
            <a:ln w="9525" cap="flat" cmpd="sng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200" b="1" spc="-60" dirty="0" smtClean="0">
                  <a:solidFill>
                    <a:srgbClr val="FFFFFF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 งบประมาณ</a:t>
              </a:r>
              <a:r>
                <a:rPr lang="th-TH" sz="1200" b="1" spc="-60" dirty="0">
                  <a:solidFill>
                    <a:srgbClr val="FFFFFF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  <a:endParaRPr sz="1200" b="1" spc="-60" dirty="0">
                <a:solidFill>
                  <a:srgbClr val="FFFF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67" name="Google Shape;792;p30">
            <a:extLst>
              <a:ext uri="{FF2B5EF4-FFF2-40B4-BE49-F238E27FC236}">
                <a16:creationId xmlns:a16="http://schemas.microsoft.com/office/drawing/2014/main" id="{9299FFCC-0FFD-1095-8841-7A87491883AB}"/>
              </a:ext>
            </a:extLst>
          </p:cNvPr>
          <p:cNvGrpSpPr/>
          <p:nvPr/>
        </p:nvGrpSpPr>
        <p:grpSpPr>
          <a:xfrm>
            <a:off x="3863110" y="1639061"/>
            <a:ext cx="1542262" cy="763524"/>
            <a:chOff x="3124800" y="2005233"/>
            <a:chExt cx="3178375" cy="738200"/>
          </a:xfrm>
        </p:grpSpPr>
        <p:sp>
          <p:nvSpPr>
            <p:cNvPr id="68" name="Google Shape;795;p30">
              <a:extLst>
                <a:ext uri="{FF2B5EF4-FFF2-40B4-BE49-F238E27FC236}">
                  <a16:creationId xmlns:a16="http://schemas.microsoft.com/office/drawing/2014/main" id="{41D527EF-83E5-CE4F-7B0A-140D958E7C07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rgbClr val="FF8BA7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9" name="Google Shape;796;p30">
              <a:extLst>
                <a:ext uri="{FF2B5EF4-FFF2-40B4-BE49-F238E27FC236}">
                  <a16:creationId xmlns:a16="http://schemas.microsoft.com/office/drawing/2014/main" id="{5879E851-8796-8DC5-DCEB-EF61AE3161DA}"/>
                </a:ext>
              </a:extLst>
            </p:cNvPr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52396" tIns="76188" rIns="76188" bIns="76188" anchor="b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400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300,000 บาท</a:t>
              </a:r>
              <a:endParaRPr sz="140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70" name="Google Shape;797;p30">
              <a:extLst>
                <a:ext uri="{FF2B5EF4-FFF2-40B4-BE49-F238E27FC236}">
                  <a16:creationId xmlns:a16="http://schemas.microsoft.com/office/drawing/2014/main" id="{E9934A29-55A0-3798-3A7B-19E51FF24FF2}"/>
                </a:ext>
              </a:extLst>
            </p:cNvPr>
            <p:cNvSpPr/>
            <p:nvPr/>
          </p:nvSpPr>
          <p:spPr>
            <a:xfrm>
              <a:off x="3331650" y="2005798"/>
              <a:ext cx="2662309" cy="226658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FF8BA7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250" b="1" spc="-70" dirty="0" smtClean="0">
                  <a:solidFill>
                    <a:srgbClr val="FFFFFF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ผลการเบิกจ่าย</a:t>
              </a:r>
              <a:endParaRPr sz="1250" b="1" spc="-70" dirty="0">
                <a:solidFill>
                  <a:srgbClr val="FFFF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79" name="Google Shape;155;p17">
            <a:extLst>
              <a:ext uri="{FF2B5EF4-FFF2-40B4-BE49-F238E27FC236}">
                <a16:creationId xmlns:a16="http://schemas.microsoft.com/office/drawing/2014/main" id="{3B7A30B5-9C81-2096-A7B1-65342FC1EF4C}"/>
              </a:ext>
            </a:extLst>
          </p:cNvPr>
          <p:cNvSpPr/>
          <p:nvPr/>
        </p:nvSpPr>
        <p:spPr>
          <a:xfrm rot="10800000" flipH="1">
            <a:off x="2990987" y="1756862"/>
            <a:ext cx="662738" cy="349708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80" name="Google Shape;155;p17">
            <a:extLst>
              <a:ext uri="{FF2B5EF4-FFF2-40B4-BE49-F238E27FC236}">
                <a16:creationId xmlns:a16="http://schemas.microsoft.com/office/drawing/2014/main" id="{89D3461A-75B6-8C62-8128-49688FF20D4E}"/>
              </a:ext>
            </a:extLst>
          </p:cNvPr>
          <p:cNvSpPr/>
          <p:nvPr/>
        </p:nvSpPr>
        <p:spPr>
          <a:xfrm rot="10800000" flipH="1">
            <a:off x="5620845" y="1778221"/>
            <a:ext cx="662738" cy="349708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grpSp>
        <p:nvGrpSpPr>
          <p:cNvPr id="84" name="Google Shape;792;p30">
            <a:extLst>
              <a:ext uri="{FF2B5EF4-FFF2-40B4-BE49-F238E27FC236}">
                <a16:creationId xmlns:a16="http://schemas.microsoft.com/office/drawing/2014/main" id="{32D94903-1A0F-2600-9415-CE49BE642184}"/>
              </a:ext>
            </a:extLst>
          </p:cNvPr>
          <p:cNvGrpSpPr/>
          <p:nvPr/>
        </p:nvGrpSpPr>
        <p:grpSpPr>
          <a:xfrm>
            <a:off x="6588945" y="1648073"/>
            <a:ext cx="1572821" cy="765106"/>
            <a:chOff x="3124800" y="2003703"/>
            <a:chExt cx="3178375" cy="739730"/>
          </a:xfrm>
        </p:grpSpPr>
        <p:sp>
          <p:nvSpPr>
            <p:cNvPr id="87" name="Google Shape;795;p30">
              <a:extLst>
                <a:ext uri="{FF2B5EF4-FFF2-40B4-BE49-F238E27FC236}">
                  <a16:creationId xmlns:a16="http://schemas.microsoft.com/office/drawing/2014/main" id="{6476E1F6-CB8A-8C78-F464-CD6B4DAB318E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88" name="Google Shape;796;p30">
              <a:extLst>
                <a:ext uri="{FF2B5EF4-FFF2-40B4-BE49-F238E27FC236}">
                  <a16:creationId xmlns:a16="http://schemas.microsoft.com/office/drawing/2014/main" id="{3F201D36-0FA8-BD29-942D-D6B2B6C4778D}"/>
                </a:ext>
              </a:extLst>
            </p:cNvPr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52396" tIns="76188" rIns="76188" bIns="76188" anchor="b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400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1,700,000 บาท</a:t>
              </a:r>
              <a:endParaRPr sz="140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89" name="Google Shape;797;p30">
              <a:extLst>
                <a:ext uri="{FF2B5EF4-FFF2-40B4-BE49-F238E27FC236}">
                  <a16:creationId xmlns:a16="http://schemas.microsoft.com/office/drawing/2014/main" id="{035EA5A2-590C-3B5A-AD90-DE30B886A7D1}"/>
                </a:ext>
              </a:extLst>
            </p:cNvPr>
            <p:cNvSpPr/>
            <p:nvPr/>
          </p:nvSpPr>
          <p:spPr>
            <a:xfrm>
              <a:off x="3429864" y="2003703"/>
              <a:ext cx="2485528" cy="226658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250" b="1" dirty="0" smtClean="0">
                  <a:solidFill>
                    <a:srgbClr val="FFFFFF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คงเหลือ</a:t>
              </a:r>
              <a:endParaRPr sz="1250" b="1" dirty="0">
                <a:solidFill>
                  <a:srgbClr val="FFFF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93" name="Google Shape;797;p30">
            <a:extLst>
              <a:ext uri="{FF2B5EF4-FFF2-40B4-BE49-F238E27FC236}">
                <a16:creationId xmlns:a16="http://schemas.microsoft.com/office/drawing/2014/main" id="{E9934A29-55A0-3798-3A7B-19E51FF24FF2}"/>
              </a:ext>
            </a:extLst>
          </p:cNvPr>
          <p:cNvSpPr/>
          <p:nvPr/>
        </p:nvSpPr>
        <p:spPr>
          <a:xfrm>
            <a:off x="3949980" y="2484958"/>
            <a:ext cx="1291849" cy="234434"/>
          </a:xfrm>
          <a:custGeom>
            <a:avLst/>
            <a:gdLst/>
            <a:ahLst/>
            <a:cxnLst/>
            <a:rect l="l" t="t" r="r" b="b"/>
            <a:pathLst>
              <a:path w="66569" h="10277" extrusionOk="0">
                <a:moveTo>
                  <a:pt x="1" y="1"/>
                </a:moveTo>
                <a:lnTo>
                  <a:pt x="1" y="7216"/>
                </a:lnTo>
                <a:cubicBezTo>
                  <a:pt x="1" y="8895"/>
                  <a:pt x="1382" y="10276"/>
                  <a:pt x="3073" y="10276"/>
                </a:cubicBezTo>
                <a:lnTo>
                  <a:pt x="63497" y="10276"/>
                </a:lnTo>
                <a:cubicBezTo>
                  <a:pt x="65188" y="10276"/>
                  <a:pt x="66569" y="8895"/>
                  <a:pt x="66569" y="7216"/>
                </a:cubicBezTo>
                <a:lnTo>
                  <a:pt x="66569" y="1"/>
                </a:lnTo>
                <a:close/>
              </a:path>
            </a:pathLst>
          </a:custGeom>
          <a:solidFill>
            <a:srgbClr val="DCF4C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th-TH" sz="1250" b="1" spc="-70" dirty="0" smtClean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จังหวัดสุโขทัย</a:t>
            </a:r>
            <a:endParaRPr sz="1250" b="1" spc="-70" dirty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4" name="Google Shape;155;p17">
            <a:extLst>
              <a:ext uri="{FF2B5EF4-FFF2-40B4-BE49-F238E27FC236}">
                <a16:creationId xmlns:a16="http://schemas.microsoft.com/office/drawing/2014/main" id="{89D3461A-75B6-8C62-8128-49688FF20D4E}"/>
              </a:ext>
            </a:extLst>
          </p:cNvPr>
          <p:cNvSpPr/>
          <p:nvPr/>
        </p:nvSpPr>
        <p:spPr>
          <a:xfrm rot="19446759" flipH="1">
            <a:off x="7537457" y="2720578"/>
            <a:ext cx="625144" cy="300717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96" name="Google Shape;155;p17">
            <a:extLst>
              <a:ext uri="{FF2B5EF4-FFF2-40B4-BE49-F238E27FC236}">
                <a16:creationId xmlns:a16="http://schemas.microsoft.com/office/drawing/2014/main" id="{89D3461A-75B6-8C62-8128-49688FF20D4E}"/>
              </a:ext>
            </a:extLst>
          </p:cNvPr>
          <p:cNvSpPr/>
          <p:nvPr/>
        </p:nvSpPr>
        <p:spPr>
          <a:xfrm rot="20063854" flipH="1">
            <a:off x="3922703" y="4412166"/>
            <a:ext cx="625144" cy="300717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</p:spTree>
    <p:extLst>
      <p:ext uri="{BB962C8B-B14F-4D97-AF65-F5344CB8AC3E}">
        <p14:creationId xmlns:p14="http://schemas.microsoft.com/office/powerpoint/2010/main" val="9655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653797" y="2469087"/>
            <a:ext cx="88044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5.2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การจัดทำข้อตกลงการให้สินเชื่อการกู้ยืมเงินเพื่อที่อยู่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อาศัยและเงินกู้</a:t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เพื่อ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เป็น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สวัสดิการสำหรับ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บุคลากรของรัฐกับธนาคาร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โดย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การเพิ่มเติมพนักงานกองทุนพัฒนาบทบาทสตรี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สังกัด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กรมการพัฒนาชุมชน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4377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13857" y="693282"/>
            <a:ext cx="2953596" cy="2693113"/>
            <a:chOff x="759008" y="702768"/>
            <a:chExt cx="2965506" cy="2693113"/>
          </a:xfrm>
        </p:grpSpPr>
        <p:grpSp>
          <p:nvGrpSpPr>
            <p:cNvPr id="2" name="Group 2"/>
            <p:cNvGrpSpPr/>
            <p:nvPr/>
          </p:nvGrpSpPr>
          <p:grpSpPr>
            <a:xfrm>
              <a:off x="1250478" y="1307792"/>
              <a:ext cx="2474036" cy="2036646"/>
              <a:chOff x="-132306" y="-28575"/>
              <a:chExt cx="861249" cy="6412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32306" y="0"/>
                <a:ext cx="861249" cy="534772"/>
              </a:xfrm>
              <a:custGeom>
                <a:avLst/>
                <a:gdLst/>
                <a:ahLst/>
                <a:cxnLst/>
                <a:rect l="l" t="t" r="r" b="b"/>
                <a:pathLst>
                  <a:path w="728943" h="612625">
                    <a:moveTo>
                      <a:pt x="0" y="0"/>
                    </a:moveTo>
                    <a:lnTo>
                      <a:pt x="728943" y="0"/>
                    </a:lnTo>
                    <a:lnTo>
                      <a:pt x="728943" y="612625"/>
                    </a:lnTo>
                    <a:lnTo>
                      <a:pt x="0" y="612625"/>
                    </a:lnTo>
                    <a:close/>
                  </a:path>
                </a:pathLst>
              </a:custGeom>
              <a:solidFill>
                <a:srgbClr val="E7C1AA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728943" cy="641200"/>
              </a:xfrm>
              <a:prstGeom prst="rect">
                <a:avLst/>
              </a:prstGeom>
            </p:spPr>
            <p:txBody>
              <a:bodyPr lIns="39688" tIns="39688" rIns="39688" bIns="39688" rtlCol="0" anchor="ctr"/>
              <a:lstStyle/>
              <a:p>
                <a:pPr algn="ctr">
                  <a:lnSpc>
                    <a:spcPts val="1499"/>
                  </a:lnSpc>
                </a:pPr>
                <a:endParaRPr sz="1406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59008" y="702768"/>
              <a:ext cx="2822131" cy="2693113"/>
              <a:chOff x="759008" y="702768"/>
              <a:chExt cx="2822131" cy="269311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759008" y="702768"/>
                <a:ext cx="2822131" cy="2693113"/>
                <a:chOff x="759008" y="702768"/>
                <a:chExt cx="2822131" cy="2693113"/>
              </a:xfrm>
            </p:grpSpPr>
            <p:grpSp>
              <p:nvGrpSpPr>
                <p:cNvPr id="23" name="Group 23"/>
                <p:cNvGrpSpPr/>
                <p:nvPr/>
              </p:nvGrpSpPr>
              <p:grpSpPr>
                <a:xfrm>
                  <a:off x="869088" y="847339"/>
                  <a:ext cx="2712051" cy="2548542"/>
                  <a:chOff x="-57517" y="-28575"/>
                  <a:chExt cx="870317" cy="762769"/>
                </a:xfrm>
              </p:grpSpPr>
              <p:sp>
                <p:nvSpPr>
                  <p:cNvPr id="24" name="Freeform 24"/>
                  <p:cNvSpPr/>
                  <p:nvPr/>
                </p:nvSpPr>
                <p:spPr>
                  <a:xfrm>
                    <a:off x="-57517" y="33885"/>
                    <a:ext cx="870317" cy="577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734194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734194"/>
                        </a:lnTo>
                        <a:lnTo>
                          <a:pt x="0" y="734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sp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-57516" y="-28575"/>
                    <a:ext cx="870316" cy="762769"/>
                  </a:xfrm>
                  <a:prstGeom prst="rect">
                    <a:avLst/>
                  </a:prstGeom>
                </p:spPr>
                <p:txBody>
                  <a:bodyPr lIns="39688" tIns="39688" rIns="39688" bIns="39688" rtlCol="0" anchor="ctr"/>
                  <a:lstStyle/>
                  <a:p>
                    <a:pPr algn="ctr">
                      <a:lnSpc>
                        <a:spcPts val="1499"/>
                      </a:lnSpc>
                    </a:pPr>
                    <a:endParaRPr sz="1406"/>
                  </a:p>
                </p:txBody>
              </p:sp>
            </p:grpSp>
            <p:grpSp>
              <p:nvGrpSpPr>
                <p:cNvPr id="38" name="Group 38"/>
                <p:cNvGrpSpPr/>
                <p:nvPr/>
              </p:nvGrpSpPr>
              <p:grpSpPr>
                <a:xfrm>
                  <a:off x="759008" y="702768"/>
                  <a:ext cx="383951" cy="407828"/>
                  <a:chOff x="-234604" y="19051"/>
                  <a:chExt cx="818263" cy="869149"/>
                </a:xfrm>
              </p:grpSpPr>
              <p:sp>
                <p:nvSpPr>
                  <p:cNvPr id="39" name="Freeform 39"/>
                  <p:cNvSpPr/>
                  <p:nvPr/>
                </p:nvSpPr>
                <p:spPr>
                  <a:xfrm>
                    <a:off x="-229141" y="19051"/>
                    <a:ext cx="812800" cy="821087"/>
                  </a:xfrm>
                  <a:prstGeom prst="ellipse">
                    <a:avLst/>
                  </a:prstGeom>
                  <a:solidFill>
                    <a:srgbClr val="E7C1AA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</p:sp>
              <p:sp>
                <p:nvSpPr>
                  <p:cNvPr id="40" name="TextBox 40"/>
                  <p:cNvSpPr txBox="1"/>
                  <p:nvPr/>
                </p:nvSpPr>
                <p:spPr>
                  <a:xfrm>
                    <a:off x="-234604" y="29012"/>
                    <a:ext cx="812800" cy="859188"/>
                  </a:xfrm>
                  <a:prstGeom prst="rect">
                    <a:avLst/>
                  </a:prstGeom>
                </p:spPr>
                <p:txBody>
                  <a:bodyPr lIns="39688" tIns="39688" rIns="39688" bIns="39688" rtlCol="0" anchor="ctr"/>
                  <a:lstStyle/>
                  <a:p>
                    <a:pPr algn="ctr">
                      <a:lnSpc>
                        <a:spcPts val="1859"/>
                      </a:lnSpc>
                    </a:pPr>
                    <a:r>
                      <a:rPr lang="en-US" sz="1328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sz="1328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</p:grpSp>
          <p:sp>
            <p:nvSpPr>
              <p:cNvPr id="64" name="TextBox 64"/>
              <p:cNvSpPr txBox="1"/>
              <p:nvPr/>
            </p:nvSpPr>
            <p:spPr>
              <a:xfrm>
                <a:off x="901690" y="1127671"/>
                <a:ext cx="2615472" cy="18466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thaiDist">
                  <a:lnSpc>
                    <a:spcPct val="120000"/>
                  </a:lnSpc>
                </a:pP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กรมการพัฒนาชุมชน ได้ทำข้อตกลงระหว่างธนาคารอาคารสงเคราะห์กับกรมการพัฒนาชุมชน เรื่อง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/>
                </a:r>
                <a:b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การ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กู้ยืมเงินเพื่อที่อยู่อาศัยของข้าราชการกรมการพัฒนาชุมชน ลงวันที่ </a:t>
                </a:r>
                <a:r>
                  <a:rPr lang="th-TH" sz="1000" spc="-5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15 พฤษภาคม 2534 และได้มีข้อตกลงระหว่าง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ธนาคารอาคาร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สงเคราะห์กับ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กรมการพัฒนาชุมชน เรื่อง การกู้ยืมเงินเพื่อที่อยู่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อาศัย</a:t>
                </a:r>
                <a:b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ของ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ข้าราชการกรมการพัฒนาชุมชน </a:t>
                </a:r>
                <a:r>
                  <a:rPr lang="th-TH" sz="1000" spc="-7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ฉบับ</a:t>
                </a:r>
                <a:r>
                  <a:rPr lang="th-TH" sz="1000" spc="-7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แก้ไขเพิ่มเติม </a:t>
                </a:r>
                <a:r>
                  <a:rPr lang="th-TH" sz="1000" spc="-7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ครั้ง</a:t>
                </a:r>
                <a:r>
                  <a:rPr lang="th-TH" sz="1000" spc="-7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ที่ 1 ลงวันที่ 15 ธันวาคม 2552 </a:t>
                </a:r>
                <a:r>
                  <a:rPr lang="th-TH" sz="1000" kern="0" spc="-8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โดยการ</a:t>
                </a:r>
                <a:r>
                  <a:rPr lang="th-TH" sz="1000" kern="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เพิ่มเติมพนักงานราชการในกรมการพัฒนาชุมชน </a:t>
                </a:r>
                <a:r>
                  <a:rPr lang="th-TH" sz="1000" kern="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/>
                </a:r>
                <a:br>
                  <a:rPr lang="th-TH" sz="1000" kern="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ให้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ใช้สินเชื่อดังกล่าวได้</a:t>
                </a:r>
              </a:p>
            </p:txBody>
          </p:sp>
        </p:grpSp>
      </p:grpSp>
      <p:grpSp>
        <p:nvGrpSpPr>
          <p:cNvPr id="70" name="Group 5"/>
          <p:cNvGrpSpPr/>
          <p:nvPr/>
        </p:nvGrpSpPr>
        <p:grpSpPr>
          <a:xfrm>
            <a:off x="572552" y="298290"/>
            <a:ext cx="9017000" cy="530046"/>
            <a:chOff x="0" y="0"/>
            <a:chExt cx="21640800" cy="1272111"/>
          </a:xfrm>
        </p:grpSpPr>
        <p:sp>
          <p:nvSpPr>
            <p:cNvPr id="7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7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Rectangle 81"/>
          <p:cNvSpPr/>
          <p:nvPr/>
        </p:nvSpPr>
        <p:spPr>
          <a:xfrm>
            <a:off x="2514137" y="111019"/>
            <a:ext cx="5409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</a:t>
            </a:r>
            <a:r>
              <a:rPr lang="th-TH" sz="100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จัดทำข้อตกลงการให้สินเชื่อการกู้ยืมเงินเพื่อที่อยู่</a:t>
            </a:r>
            <a:r>
              <a:rPr lang="th-TH" sz="100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อาศัยและเงินกู้ เพื่อ</a:t>
            </a:r>
            <a:r>
              <a:rPr lang="th-TH" sz="100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เป็น</a:t>
            </a:r>
            <a:r>
              <a:rPr lang="th-TH" sz="100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สวัสดิการสำหรับบุคลากร</a:t>
            </a:r>
            <a:r>
              <a:rPr lang="th-TH" sz="100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ของรัฐกับธนาคาร </a:t>
            </a:r>
            <a:r>
              <a:rPr lang="th-TH" sz="100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โดย</a:t>
            </a:r>
            <a:r>
              <a:rPr lang="th-TH" sz="100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การเพิ่มเติมพนักงานกองทุนพัฒนาบทบาทสตรี </a:t>
            </a:r>
            <a:r>
              <a:rPr lang="th-TH" sz="100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สังกัด</a:t>
            </a:r>
            <a:r>
              <a:rPr lang="th-TH" sz="100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กรมการพัฒนาชุมชน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84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91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2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85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86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8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88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89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90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pSp>
        <p:nvGrpSpPr>
          <p:cNvPr id="106" name="Group 105"/>
          <p:cNvGrpSpPr/>
          <p:nvPr/>
        </p:nvGrpSpPr>
        <p:grpSpPr>
          <a:xfrm>
            <a:off x="3352146" y="1114572"/>
            <a:ext cx="2953596" cy="2693113"/>
            <a:chOff x="759008" y="702768"/>
            <a:chExt cx="2965506" cy="2693113"/>
          </a:xfrm>
        </p:grpSpPr>
        <p:grpSp>
          <p:nvGrpSpPr>
            <p:cNvPr id="107" name="Group 2"/>
            <p:cNvGrpSpPr/>
            <p:nvPr/>
          </p:nvGrpSpPr>
          <p:grpSpPr>
            <a:xfrm>
              <a:off x="1250478" y="1307792"/>
              <a:ext cx="2474036" cy="2036646"/>
              <a:chOff x="-132306" y="-28575"/>
              <a:chExt cx="861249" cy="641200"/>
            </a:xfrm>
          </p:grpSpPr>
          <p:sp>
            <p:nvSpPr>
              <p:cNvPr id="117" name="Freeform 3"/>
              <p:cNvSpPr/>
              <p:nvPr/>
            </p:nvSpPr>
            <p:spPr>
              <a:xfrm>
                <a:off x="-132306" y="0"/>
                <a:ext cx="861249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728943" h="612625">
                    <a:moveTo>
                      <a:pt x="0" y="0"/>
                    </a:moveTo>
                    <a:lnTo>
                      <a:pt x="728943" y="0"/>
                    </a:lnTo>
                    <a:lnTo>
                      <a:pt x="728943" y="612625"/>
                    </a:lnTo>
                    <a:lnTo>
                      <a:pt x="0" y="612625"/>
                    </a:lnTo>
                    <a:close/>
                  </a:path>
                </a:pathLst>
              </a:custGeom>
              <a:solidFill>
                <a:srgbClr val="C7C9BB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sp>
          <p:sp>
            <p:nvSpPr>
              <p:cNvPr id="118" name="TextBox 4"/>
              <p:cNvSpPr txBox="1"/>
              <p:nvPr/>
            </p:nvSpPr>
            <p:spPr>
              <a:xfrm>
                <a:off x="0" y="-28575"/>
                <a:ext cx="728943" cy="641200"/>
              </a:xfrm>
              <a:prstGeom prst="rect">
                <a:avLst/>
              </a:prstGeom>
            </p:spPr>
            <p:txBody>
              <a:bodyPr lIns="39688" tIns="39688" rIns="39688" bIns="39688" rtlCol="0" anchor="ctr"/>
              <a:lstStyle/>
              <a:p>
                <a:pPr algn="ctr">
                  <a:lnSpc>
                    <a:spcPts val="1499"/>
                  </a:lnSpc>
                </a:pPr>
                <a:endParaRPr sz="1406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759008" y="702768"/>
              <a:ext cx="2822131" cy="2693113"/>
              <a:chOff x="759008" y="702768"/>
              <a:chExt cx="2822131" cy="2693113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759008" y="702768"/>
                <a:ext cx="2822131" cy="2693113"/>
                <a:chOff x="759008" y="702768"/>
                <a:chExt cx="2822131" cy="2693113"/>
              </a:xfrm>
            </p:grpSpPr>
            <p:grpSp>
              <p:nvGrpSpPr>
                <p:cNvPr id="111" name="Group 23"/>
                <p:cNvGrpSpPr/>
                <p:nvPr/>
              </p:nvGrpSpPr>
              <p:grpSpPr>
                <a:xfrm>
                  <a:off x="869088" y="847339"/>
                  <a:ext cx="2712051" cy="2548542"/>
                  <a:chOff x="-57517" y="-28575"/>
                  <a:chExt cx="870317" cy="762769"/>
                </a:xfrm>
              </p:grpSpPr>
              <p:sp>
                <p:nvSpPr>
                  <p:cNvPr id="115" name="Freeform 24"/>
                  <p:cNvSpPr/>
                  <p:nvPr/>
                </p:nvSpPr>
                <p:spPr>
                  <a:xfrm>
                    <a:off x="-57517" y="0"/>
                    <a:ext cx="870317" cy="504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734194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734194"/>
                        </a:lnTo>
                        <a:lnTo>
                          <a:pt x="0" y="734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sp>
              <p:sp>
                <p:nvSpPr>
                  <p:cNvPr id="116" name="TextBox 25"/>
                  <p:cNvSpPr txBox="1"/>
                  <p:nvPr/>
                </p:nvSpPr>
                <p:spPr>
                  <a:xfrm>
                    <a:off x="-57516" y="-28575"/>
                    <a:ext cx="870316" cy="762769"/>
                  </a:xfrm>
                  <a:prstGeom prst="rect">
                    <a:avLst/>
                  </a:prstGeom>
                </p:spPr>
                <p:txBody>
                  <a:bodyPr lIns="39688" tIns="39688" rIns="39688" bIns="39688" rtlCol="0" anchor="ctr"/>
                  <a:lstStyle/>
                  <a:p>
                    <a:pPr algn="ctr">
                      <a:lnSpc>
                        <a:spcPts val="1499"/>
                      </a:lnSpc>
                    </a:pPr>
                    <a:endParaRPr sz="1406"/>
                  </a:p>
                </p:txBody>
              </p:sp>
            </p:grpSp>
            <p:grpSp>
              <p:nvGrpSpPr>
                <p:cNvPr id="112" name="Group 38"/>
                <p:cNvGrpSpPr/>
                <p:nvPr/>
              </p:nvGrpSpPr>
              <p:grpSpPr>
                <a:xfrm>
                  <a:off x="759008" y="702768"/>
                  <a:ext cx="383951" cy="407828"/>
                  <a:chOff x="-234604" y="19051"/>
                  <a:chExt cx="818263" cy="869149"/>
                </a:xfrm>
              </p:grpSpPr>
              <p:sp>
                <p:nvSpPr>
                  <p:cNvPr id="113" name="Freeform 39"/>
                  <p:cNvSpPr/>
                  <p:nvPr/>
                </p:nvSpPr>
                <p:spPr>
                  <a:xfrm>
                    <a:off x="-229141" y="19051"/>
                    <a:ext cx="812800" cy="821087"/>
                  </a:xfrm>
                  <a:prstGeom prst="ellipse">
                    <a:avLst/>
                  </a:prstGeom>
                  <a:solidFill>
                    <a:srgbClr val="F4B57F"/>
                  </a:solidFill>
                </p:spPr>
              </p:sp>
              <p:sp>
                <p:nvSpPr>
                  <p:cNvPr id="114" name="TextBox 40"/>
                  <p:cNvSpPr txBox="1"/>
                  <p:nvPr/>
                </p:nvSpPr>
                <p:spPr>
                  <a:xfrm>
                    <a:off x="-234604" y="29012"/>
                    <a:ext cx="812800" cy="859188"/>
                  </a:xfrm>
                  <a:prstGeom prst="ellipse">
                    <a:avLst/>
                  </a:prstGeom>
                  <a:solidFill>
                    <a:srgbClr val="C7C9BB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lIns="39688" tIns="39688" rIns="39688" bIns="39688" rtlCol="0" anchor="ctr"/>
                  <a:lstStyle/>
                  <a:p>
                    <a:pPr algn="ctr">
                      <a:lnSpc>
                        <a:spcPts val="1859"/>
                      </a:lnSpc>
                    </a:pPr>
                    <a:r>
                      <a:rPr lang="en-US" sz="1328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</a:t>
                    </a:r>
                    <a:endParaRPr lang="en-US" sz="1328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</p:grpSp>
          <p:sp>
            <p:nvSpPr>
              <p:cNvPr id="110" name="TextBox 64"/>
              <p:cNvSpPr txBox="1"/>
              <p:nvPr/>
            </p:nvSpPr>
            <p:spPr>
              <a:xfrm>
                <a:off x="904946" y="1079105"/>
                <a:ext cx="2615472" cy="14696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thaiDist">
                  <a:lnSpc>
                    <a:spcPct val="120000"/>
                  </a:lnSpc>
                </a:pP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กรมการพัฒนาชุมชน ได้ทำข้อตกลงการให้สินเชื่อแก่ข้าราชการของกรมการพัฒนา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ชุมชนระหว่าง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ธนาคารออมสินกับกรมการพัฒนาชุมชน ลงวันที่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/>
                </a:r>
                <a:b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 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มิถุนายน 2543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และ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ได้มี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บันทึกแก้ไข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เพิ่มเติม ครั้งที่ 2 ต่อท้ายข้อตกลงการให้สินเชื่อแก่ข้าราชการ</a:t>
                </a:r>
                <a:r>
                  <a:rPr lang="th-TH" sz="1000" spc="-2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ของกรมการพัฒนาชุมชน ลงวันที่ 27 ธันวาคม 2565                   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โดยการเพิ่มเติมพนักงานราชการ สังกัดกรมการพัฒนาชุมชน ให้ใช้สินเชื่อดังกล่าว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ได้</a:t>
                </a:r>
                <a:endParaRPr lang="th-TH" sz="1000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6664272" y="1294748"/>
            <a:ext cx="2953596" cy="2693113"/>
            <a:chOff x="759008" y="702768"/>
            <a:chExt cx="2965506" cy="2693113"/>
          </a:xfrm>
        </p:grpSpPr>
        <p:grpSp>
          <p:nvGrpSpPr>
            <p:cNvPr id="120" name="Group 2"/>
            <p:cNvGrpSpPr/>
            <p:nvPr/>
          </p:nvGrpSpPr>
          <p:grpSpPr>
            <a:xfrm>
              <a:off x="1250478" y="1307792"/>
              <a:ext cx="2474036" cy="2036646"/>
              <a:chOff x="-132306" y="-28575"/>
              <a:chExt cx="861249" cy="641200"/>
            </a:xfrm>
          </p:grpSpPr>
          <p:sp>
            <p:nvSpPr>
              <p:cNvPr id="130" name="Freeform 3"/>
              <p:cNvSpPr/>
              <p:nvPr/>
            </p:nvSpPr>
            <p:spPr>
              <a:xfrm>
                <a:off x="-132306" y="0"/>
                <a:ext cx="861249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728943" h="612625">
                    <a:moveTo>
                      <a:pt x="0" y="0"/>
                    </a:moveTo>
                    <a:lnTo>
                      <a:pt x="728943" y="0"/>
                    </a:lnTo>
                    <a:lnTo>
                      <a:pt x="728943" y="612625"/>
                    </a:lnTo>
                    <a:lnTo>
                      <a:pt x="0" y="612625"/>
                    </a:lnTo>
                    <a:close/>
                  </a:path>
                </a:pathLst>
              </a:custGeom>
              <a:solidFill>
                <a:srgbClr val="F5C0B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sp>
          <p:sp>
            <p:nvSpPr>
              <p:cNvPr id="131" name="TextBox 4"/>
              <p:cNvSpPr txBox="1"/>
              <p:nvPr/>
            </p:nvSpPr>
            <p:spPr>
              <a:xfrm>
                <a:off x="0" y="-28575"/>
                <a:ext cx="728943" cy="641200"/>
              </a:xfrm>
              <a:prstGeom prst="rect">
                <a:avLst/>
              </a:prstGeom>
            </p:spPr>
            <p:txBody>
              <a:bodyPr lIns="39688" tIns="39688" rIns="39688" bIns="39688" rtlCol="0" anchor="ctr"/>
              <a:lstStyle/>
              <a:p>
                <a:pPr algn="thaiDist">
                  <a:lnSpc>
                    <a:spcPts val="1499"/>
                  </a:lnSpc>
                </a:pPr>
                <a:endParaRPr sz="14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759008" y="702768"/>
              <a:ext cx="2822131" cy="2693113"/>
              <a:chOff x="759008" y="702768"/>
              <a:chExt cx="2822131" cy="2693113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759008" y="702768"/>
                <a:ext cx="2822131" cy="2693113"/>
                <a:chOff x="759008" y="702768"/>
                <a:chExt cx="2822131" cy="2693113"/>
              </a:xfrm>
            </p:grpSpPr>
            <p:grpSp>
              <p:nvGrpSpPr>
                <p:cNvPr id="124" name="Group 23"/>
                <p:cNvGrpSpPr/>
                <p:nvPr/>
              </p:nvGrpSpPr>
              <p:grpSpPr>
                <a:xfrm>
                  <a:off x="869088" y="847339"/>
                  <a:ext cx="2712051" cy="2548542"/>
                  <a:chOff x="-57517" y="-28575"/>
                  <a:chExt cx="870317" cy="762769"/>
                </a:xfrm>
              </p:grpSpPr>
              <p:sp>
                <p:nvSpPr>
                  <p:cNvPr id="128" name="Freeform 24"/>
                  <p:cNvSpPr/>
                  <p:nvPr/>
                </p:nvSpPr>
                <p:spPr>
                  <a:xfrm>
                    <a:off x="-57517" y="0"/>
                    <a:ext cx="870317" cy="504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734194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734194"/>
                        </a:lnTo>
                        <a:lnTo>
                          <a:pt x="0" y="734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sp>
              <p:sp>
                <p:nvSpPr>
                  <p:cNvPr id="129" name="TextBox 25"/>
                  <p:cNvSpPr txBox="1"/>
                  <p:nvPr/>
                </p:nvSpPr>
                <p:spPr>
                  <a:xfrm>
                    <a:off x="-57516" y="-28575"/>
                    <a:ext cx="870316" cy="762769"/>
                  </a:xfrm>
                  <a:prstGeom prst="rect">
                    <a:avLst/>
                  </a:prstGeom>
                </p:spPr>
                <p:txBody>
                  <a:bodyPr lIns="39688" tIns="39688" rIns="39688" bIns="39688" rtlCol="0" anchor="ctr"/>
                  <a:lstStyle/>
                  <a:p>
                    <a:pPr algn="thaiDist">
                      <a:lnSpc>
                        <a:spcPts val="1499"/>
                      </a:lnSpc>
                    </a:pPr>
                    <a:endParaRPr sz="1406"/>
                  </a:p>
                </p:txBody>
              </p:sp>
            </p:grpSp>
            <p:grpSp>
              <p:nvGrpSpPr>
                <p:cNvPr id="125" name="Group 38"/>
                <p:cNvGrpSpPr/>
                <p:nvPr/>
              </p:nvGrpSpPr>
              <p:grpSpPr>
                <a:xfrm>
                  <a:off x="759008" y="702768"/>
                  <a:ext cx="383951" cy="407828"/>
                  <a:chOff x="-234604" y="19051"/>
                  <a:chExt cx="818263" cy="869149"/>
                </a:xfrm>
              </p:grpSpPr>
              <p:sp>
                <p:nvSpPr>
                  <p:cNvPr id="126" name="Freeform 39"/>
                  <p:cNvSpPr/>
                  <p:nvPr/>
                </p:nvSpPr>
                <p:spPr>
                  <a:xfrm>
                    <a:off x="-229141" y="19051"/>
                    <a:ext cx="812800" cy="821087"/>
                  </a:xfrm>
                  <a:prstGeom prst="ellipse">
                    <a:avLst/>
                  </a:prstGeom>
                  <a:solidFill>
                    <a:srgbClr val="F4B57F"/>
                  </a:solidFill>
                </p:spPr>
              </p:sp>
              <p:sp>
                <p:nvSpPr>
                  <p:cNvPr id="127" name="TextBox 40"/>
                  <p:cNvSpPr txBox="1"/>
                  <p:nvPr/>
                </p:nvSpPr>
                <p:spPr>
                  <a:xfrm>
                    <a:off x="-234604" y="29012"/>
                    <a:ext cx="812800" cy="859188"/>
                  </a:xfrm>
                  <a:prstGeom prst="ellipse">
                    <a:avLst/>
                  </a:prstGeom>
                  <a:solidFill>
                    <a:srgbClr val="F5C0B5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lIns="39688" tIns="39688" rIns="39688" bIns="39688" rtlCol="0" anchor="ctr"/>
                  <a:lstStyle/>
                  <a:p>
                    <a:pPr algn="ctr">
                      <a:lnSpc>
                        <a:spcPts val="1859"/>
                      </a:lnSpc>
                    </a:pPr>
                    <a:r>
                      <a:rPr lang="en-US" sz="1328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</a:t>
                    </a:r>
                    <a:endParaRPr lang="en-US" sz="1328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</p:grpSp>
          <p:sp>
            <p:nvSpPr>
              <p:cNvPr id="123" name="TextBox 64"/>
              <p:cNvSpPr txBox="1"/>
              <p:nvPr/>
            </p:nvSpPr>
            <p:spPr>
              <a:xfrm>
                <a:off x="904946" y="1079105"/>
                <a:ext cx="2615472" cy="14696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thaiDist">
                  <a:lnSpc>
                    <a:spcPct val="120000"/>
                  </a:lnSpc>
                </a:pP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กรมการพัฒนาชุมชน ได้ทำบันทึกข้อตกลง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การ</a:t>
                </a:r>
                <a:b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ให้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สินเชื่อโครงการเงินกู้เพื่อเป็นสวัสดิการแก่ ข้าราชการ และลูกจ้างประจำ กรมการพัฒนาชุมชน </a:t>
                </a:r>
                <a:r>
                  <a:rPr lang="th-TH" sz="1000" spc="-7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ระหว่าง บมจ.ธนาคารกรุงไทย ลงวันที่ </a:t>
                </a:r>
                <a:r>
                  <a:rPr lang="th-TH" sz="1000" spc="-7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 </a:t>
                </a:r>
                <a:r>
                  <a:rPr lang="th-TH" sz="1000" spc="-7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กุมภาพันธ์ 2552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และ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ได้มีการแจ้งเปลี่ยนแปลงเงื่อนไข ตามหนังสือธนาคารกรุงไทย ที่ รกพ.1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2008/2556 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ลงวันที่ 16 พฤษภาคม 2556 เรื่อง แจ้งเปลี่ยนแปลงเงื่อนไข</a:t>
                </a:r>
                <a:r>
                  <a:rPr lang="th-TH" sz="1000" spc="-5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โครงการเงินกู้เพื่อเป็นสวัสดิการสำหรับบุคลากรของ</a:t>
                </a:r>
                <a:r>
                  <a:rPr lang="th-TH" sz="1000" spc="-5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รัฐ</a:t>
                </a:r>
                <a:endParaRPr lang="th-TH" sz="1000" spc="-50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389583" y="3330341"/>
            <a:ext cx="2953596" cy="2693113"/>
            <a:chOff x="759008" y="702768"/>
            <a:chExt cx="2965506" cy="2693113"/>
          </a:xfrm>
        </p:grpSpPr>
        <p:grpSp>
          <p:nvGrpSpPr>
            <p:cNvPr id="134" name="Group 2"/>
            <p:cNvGrpSpPr/>
            <p:nvPr/>
          </p:nvGrpSpPr>
          <p:grpSpPr>
            <a:xfrm>
              <a:off x="1250478" y="1307770"/>
              <a:ext cx="2474036" cy="2036668"/>
              <a:chOff x="-132306" y="-28582"/>
              <a:chExt cx="861249" cy="641207"/>
            </a:xfrm>
          </p:grpSpPr>
          <p:sp>
            <p:nvSpPr>
              <p:cNvPr id="144" name="Freeform 3"/>
              <p:cNvSpPr/>
              <p:nvPr/>
            </p:nvSpPr>
            <p:spPr>
              <a:xfrm>
                <a:off x="-132306" y="-28582"/>
                <a:ext cx="861249" cy="383412"/>
              </a:xfrm>
              <a:custGeom>
                <a:avLst/>
                <a:gdLst/>
                <a:ahLst/>
                <a:cxnLst/>
                <a:rect l="l" t="t" r="r" b="b"/>
                <a:pathLst>
                  <a:path w="728943" h="612625">
                    <a:moveTo>
                      <a:pt x="0" y="0"/>
                    </a:moveTo>
                    <a:lnTo>
                      <a:pt x="728943" y="0"/>
                    </a:lnTo>
                    <a:lnTo>
                      <a:pt x="728943" y="612625"/>
                    </a:lnTo>
                    <a:lnTo>
                      <a:pt x="0" y="612625"/>
                    </a:lnTo>
                    <a:close/>
                  </a:path>
                </a:pathLst>
              </a:custGeom>
              <a:solidFill>
                <a:srgbClr val="DBD1DC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sp>
          <p:sp>
            <p:nvSpPr>
              <p:cNvPr id="145" name="TextBox 4"/>
              <p:cNvSpPr txBox="1"/>
              <p:nvPr/>
            </p:nvSpPr>
            <p:spPr>
              <a:xfrm>
                <a:off x="0" y="-28575"/>
                <a:ext cx="728943" cy="641200"/>
              </a:xfrm>
              <a:prstGeom prst="rect">
                <a:avLst/>
              </a:prstGeom>
            </p:spPr>
            <p:txBody>
              <a:bodyPr lIns="39688" tIns="39688" rIns="39688" bIns="39688" rtlCol="0" anchor="ctr"/>
              <a:lstStyle/>
              <a:p>
                <a:pPr algn="ctr">
                  <a:lnSpc>
                    <a:spcPts val="1499"/>
                  </a:lnSpc>
                </a:pPr>
                <a:endParaRPr sz="1406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759008" y="702768"/>
              <a:ext cx="2822131" cy="2693113"/>
              <a:chOff x="759008" y="702768"/>
              <a:chExt cx="2822131" cy="2693113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759008" y="702768"/>
                <a:ext cx="2822131" cy="2693113"/>
                <a:chOff x="759008" y="702768"/>
                <a:chExt cx="2822131" cy="2693113"/>
              </a:xfrm>
            </p:grpSpPr>
            <p:grpSp>
              <p:nvGrpSpPr>
                <p:cNvPr id="138" name="Group 23"/>
                <p:cNvGrpSpPr/>
                <p:nvPr/>
              </p:nvGrpSpPr>
              <p:grpSpPr>
                <a:xfrm>
                  <a:off x="869088" y="847339"/>
                  <a:ext cx="2712051" cy="2548542"/>
                  <a:chOff x="-57517" y="-28575"/>
                  <a:chExt cx="870317" cy="762769"/>
                </a:xfrm>
              </p:grpSpPr>
              <p:sp>
                <p:nvSpPr>
                  <p:cNvPr id="142" name="Freeform 24"/>
                  <p:cNvSpPr/>
                  <p:nvPr/>
                </p:nvSpPr>
                <p:spPr>
                  <a:xfrm>
                    <a:off x="-57517" y="0"/>
                    <a:ext cx="870317" cy="44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734194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734194"/>
                        </a:lnTo>
                        <a:lnTo>
                          <a:pt x="0" y="734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sp>
              <p:sp>
                <p:nvSpPr>
                  <p:cNvPr id="143" name="TextBox 25"/>
                  <p:cNvSpPr txBox="1"/>
                  <p:nvPr/>
                </p:nvSpPr>
                <p:spPr>
                  <a:xfrm>
                    <a:off x="-57516" y="-28575"/>
                    <a:ext cx="870316" cy="762769"/>
                  </a:xfrm>
                  <a:prstGeom prst="rect">
                    <a:avLst/>
                  </a:prstGeom>
                </p:spPr>
                <p:txBody>
                  <a:bodyPr lIns="39688" tIns="39688" rIns="39688" bIns="39688" rtlCol="0" anchor="ctr"/>
                  <a:lstStyle/>
                  <a:p>
                    <a:pPr algn="ctr">
                      <a:lnSpc>
                        <a:spcPts val="1499"/>
                      </a:lnSpc>
                    </a:pPr>
                    <a:endParaRPr sz="1406"/>
                  </a:p>
                </p:txBody>
              </p:sp>
            </p:grpSp>
            <p:grpSp>
              <p:nvGrpSpPr>
                <p:cNvPr id="139" name="Group 38"/>
                <p:cNvGrpSpPr/>
                <p:nvPr/>
              </p:nvGrpSpPr>
              <p:grpSpPr>
                <a:xfrm>
                  <a:off x="759008" y="702768"/>
                  <a:ext cx="383951" cy="407828"/>
                  <a:chOff x="-234604" y="19051"/>
                  <a:chExt cx="818263" cy="869149"/>
                </a:xfrm>
              </p:grpSpPr>
              <p:sp>
                <p:nvSpPr>
                  <p:cNvPr id="140" name="Freeform 39"/>
                  <p:cNvSpPr/>
                  <p:nvPr/>
                </p:nvSpPr>
                <p:spPr>
                  <a:xfrm>
                    <a:off x="-229141" y="19051"/>
                    <a:ext cx="812800" cy="821087"/>
                  </a:xfrm>
                  <a:prstGeom prst="ellipse">
                    <a:avLst/>
                  </a:prstGeom>
                  <a:solidFill>
                    <a:srgbClr val="F4B57F"/>
                  </a:solidFill>
                </p:spPr>
              </p:sp>
              <p:sp>
                <p:nvSpPr>
                  <p:cNvPr id="141" name="TextBox 40"/>
                  <p:cNvSpPr txBox="1"/>
                  <p:nvPr/>
                </p:nvSpPr>
                <p:spPr>
                  <a:xfrm>
                    <a:off x="-234604" y="29012"/>
                    <a:ext cx="812800" cy="859188"/>
                  </a:xfrm>
                  <a:prstGeom prst="ellipse">
                    <a:avLst/>
                  </a:prstGeom>
                  <a:solidFill>
                    <a:srgbClr val="DBD1DC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lIns="39688" tIns="39688" rIns="39688" bIns="39688" rtlCol="0" anchor="ctr"/>
                  <a:lstStyle/>
                  <a:p>
                    <a:pPr algn="ctr">
                      <a:lnSpc>
                        <a:spcPts val="1859"/>
                      </a:lnSpc>
                    </a:pPr>
                    <a:r>
                      <a:rPr lang="en-US" sz="1328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  <a:endParaRPr lang="en-US" sz="1328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</p:grpSp>
          <p:sp>
            <p:nvSpPr>
              <p:cNvPr id="137" name="TextBox 64"/>
              <p:cNvSpPr txBox="1"/>
              <p:nvPr/>
            </p:nvSpPr>
            <p:spPr>
              <a:xfrm>
                <a:off x="904946" y="1079105"/>
                <a:ext cx="2615472" cy="128496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thaiDist">
                  <a:lnSpc>
                    <a:spcPct val="120000"/>
                  </a:lnSpc>
                </a:pP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คณะรัฐมนตรี ได้มีมติอนุมัติควบรวมทุนหมุนเวียน (กองทุนพัฒนาบทบาทสตรี) สำนักเลขาธิการนายกรัฐมนตรีกับกองทุนพัฒนาบทบาทสตรี กรมการพัฒนาชุมชน ตาม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หนังสือ สำนัก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เลขาธิการคณะรัฐมนตรี ด่วนที่สุด ที่ นร 0505/13225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/>
                </a:r>
                <a:b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ลง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วันที่ 12 เมษายน 2559 เรื่อง ขออนุมัติควบรวมทุนหมุนเวียน (กองทุนพัฒนาบทบาทสตรี) </a:t>
                </a:r>
                <a:endParaRPr lang="th-TH" sz="1000" spc="-50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3757549" y="3417995"/>
            <a:ext cx="2953596" cy="2693113"/>
            <a:chOff x="759008" y="702768"/>
            <a:chExt cx="2965506" cy="2693113"/>
          </a:xfrm>
        </p:grpSpPr>
        <p:grpSp>
          <p:nvGrpSpPr>
            <p:cNvPr id="147" name="Group 2"/>
            <p:cNvGrpSpPr/>
            <p:nvPr/>
          </p:nvGrpSpPr>
          <p:grpSpPr>
            <a:xfrm>
              <a:off x="1250478" y="1307792"/>
              <a:ext cx="2474036" cy="2036646"/>
              <a:chOff x="-132306" y="-28575"/>
              <a:chExt cx="861249" cy="641200"/>
            </a:xfrm>
          </p:grpSpPr>
          <p:sp>
            <p:nvSpPr>
              <p:cNvPr id="157" name="Freeform 3"/>
              <p:cNvSpPr/>
              <p:nvPr/>
            </p:nvSpPr>
            <p:spPr>
              <a:xfrm>
                <a:off x="-132306" y="-15894"/>
                <a:ext cx="861249" cy="370724"/>
              </a:xfrm>
              <a:custGeom>
                <a:avLst/>
                <a:gdLst/>
                <a:ahLst/>
                <a:cxnLst/>
                <a:rect l="l" t="t" r="r" b="b"/>
                <a:pathLst>
                  <a:path w="728943" h="612625">
                    <a:moveTo>
                      <a:pt x="0" y="0"/>
                    </a:moveTo>
                    <a:lnTo>
                      <a:pt x="728943" y="0"/>
                    </a:lnTo>
                    <a:lnTo>
                      <a:pt x="728943" y="612625"/>
                    </a:lnTo>
                    <a:lnTo>
                      <a:pt x="0" y="612625"/>
                    </a:lnTo>
                    <a:close/>
                  </a:path>
                </a:pathLst>
              </a:custGeom>
              <a:solidFill>
                <a:srgbClr val="B4C3CA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sp>
          <p:sp>
            <p:nvSpPr>
              <p:cNvPr id="158" name="TextBox 4"/>
              <p:cNvSpPr txBox="1"/>
              <p:nvPr/>
            </p:nvSpPr>
            <p:spPr>
              <a:xfrm>
                <a:off x="0" y="-28575"/>
                <a:ext cx="728943" cy="641200"/>
              </a:xfrm>
              <a:prstGeom prst="rect">
                <a:avLst/>
              </a:prstGeom>
            </p:spPr>
            <p:txBody>
              <a:bodyPr lIns="39688" tIns="39688" rIns="39688" bIns="39688" rtlCol="0" anchor="ctr"/>
              <a:lstStyle/>
              <a:p>
                <a:pPr algn="ctr">
                  <a:lnSpc>
                    <a:spcPts val="1499"/>
                  </a:lnSpc>
                </a:pPr>
                <a:endParaRPr sz="1406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759008" y="702768"/>
              <a:ext cx="2822131" cy="2693113"/>
              <a:chOff x="759008" y="702768"/>
              <a:chExt cx="2822131" cy="2693113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759008" y="702768"/>
                <a:ext cx="2822131" cy="2693113"/>
                <a:chOff x="759008" y="702768"/>
                <a:chExt cx="2822131" cy="2693113"/>
              </a:xfrm>
            </p:grpSpPr>
            <p:grpSp>
              <p:nvGrpSpPr>
                <p:cNvPr id="151" name="Group 23"/>
                <p:cNvGrpSpPr/>
                <p:nvPr/>
              </p:nvGrpSpPr>
              <p:grpSpPr>
                <a:xfrm>
                  <a:off x="869088" y="847339"/>
                  <a:ext cx="2712051" cy="2548542"/>
                  <a:chOff x="-57517" y="-28575"/>
                  <a:chExt cx="870317" cy="762769"/>
                </a:xfrm>
              </p:grpSpPr>
              <p:sp>
                <p:nvSpPr>
                  <p:cNvPr id="155" name="Freeform 24"/>
                  <p:cNvSpPr/>
                  <p:nvPr/>
                </p:nvSpPr>
                <p:spPr>
                  <a:xfrm>
                    <a:off x="-57517" y="0"/>
                    <a:ext cx="870317" cy="44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734194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734194"/>
                        </a:lnTo>
                        <a:lnTo>
                          <a:pt x="0" y="734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sp>
              <p:sp>
                <p:nvSpPr>
                  <p:cNvPr id="156" name="TextBox 25"/>
                  <p:cNvSpPr txBox="1"/>
                  <p:nvPr/>
                </p:nvSpPr>
                <p:spPr>
                  <a:xfrm>
                    <a:off x="-57516" y="-28575"/>
                    <a:ext cx="870316" cy="762769"/>
                  </a:xfrm>
                  <a:prstGeom prst="rect">
                    <a:avLst/>
                  </a:prstGeom>
                </p:spPr>
                <p:txBody>
                  <a:bodyPr lIns="39688" tIns="39688" rIns="39688" bIns="39688" rtlCol="0" anchor="ctr"/>
                  <a:lstStyle/>
                  <a:p>
                    <a:pPr algn="ctr">
                      <a:lnSpc>
                        <a:spcPts val="1499"/>
                      </a:lnSpc>
                    </a:pPr>
                    <a:endParaRPr sz="1406"/>
                  </a:p>
                </p:txBody>
              </p:sp>
            </p:grpSp>
            <p:grpSp>
              <p:nvGrpSpPr>
                <p:cNvPr id="152" name="Group 38"/>
                <p:cNvGrpSpPr/>
                <p:nvPr/>
              </p:nvGrpSpPr>
              <p:grpSpPr>
                <a:xfrm>
                  <a:off x="759008" y="702768"/>
                  <a:ext cx="383951" cy="407828"/>
                  <a:chOff x="-234604" y="19051"/>
                  <a:chExt cx="818263" cy="869149"/>
                </a:xfrm>
              </p:grpSpPr>
              <p:sp>
                <p:nvSpPr>
                  <p:cNvPr id="153" name="Freeform 39"/>
                  <p:cNvSpPr/>
                  <p:nvPr/>
                </p:nvSpPr>
                <p:spPr>
                  <a:xfrm>
                    <a:off x="-229141" y="19051"/>
                    <a:ext cx="812800" cy="821087"/>
                  </a:xfrm>
                  <a:prstGeom prst="ellipse">
                    <a:avLst/>
                  </a:prstGeom>
                  <a:solidFill>
                    <a:srgbClr val="F4B57F"/>
                  </a:solidFill>
                </p:spPr>
              </p:sp>
              <p:sp>
                <p:nvSpPr>
                  <p:cNvPr id="154" name="TextBox 40"/>
                  <p:cNvSpPr txBox="1"/>
                  <p:nvPr/>
                </p:nvSpPr>
                <p:spPr>
                  <a:xfrm>
                    <a:off x="-234604" y="29012"/>
                    <a:ext cx="812800" cy="859188"/>
                  </a:xfrm>
                  <a:prstGeom prst="ellipse">
                    <a:avLst/>
                  </a:prstGeom>
                  <a:solidFill>
                    <a:srgbClr val="B4C3CA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lIns="39688" tIns="39688" rIns="39688" bIns="39688" rtlCol="0" anchor="ctr"/>
                  <a:lstStyle/>
                  <a:p>
                    <a:pPr algn="ctr">
                      <a:lnSpc>
                        <a:spcPts val="1859"/>
                      </a:lnSpc>
                    </a:pPr>
                    <a:r>
                      <a:rPr lang="en-US" sz="1328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5</a:t>
                    </a:r>
                    <a:endParaRPr lang="en-US" sz="1328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</p:grpSp>
          <p:sp>
            <p:nvSpPr>
              <p:cNvPr id="150" name="TextBox 64"/>
              <p:cNvSpPr txBox="1"/>
              <p:nvPr/>
            </p:nvSpPr>
            <p:spPr>
              <a:xfrm>
                <a:off x="949702" y="1160484"/>
                <a:ext cx="2615472" cy="11003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thaiDist">
                  <a:lnSpc>
                    <a:spcPct val="120000"/>
                  </a:lnSpc>
                </a:pP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กรมบัญชีกลาง ได้เห็นชอบโครงสร้างการบริหาร กรอบอัตรากำลัง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และ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มาตรฐานกำหนดตำแหน่ง</a:t>
                </a:r>
                <a:r>
                  <a:rPr lang="th-TH" sz="1000" spc="-3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ของสำนักงานกองทุนพัฒนาบทบาทสตรี </a:t>
                </a:r>
                <a:r>
                  <a:rPr lang="th-TH" sz="1000" spc="-3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ตาม</a:t>
                </a:r>
                <a:r>
                  <a:rPr lang="th-TH" sz="1000" spc="-3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หนังสือ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กรมบัญชีกลาง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ด่วน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ที่สุด ที่ กค0406.5/48357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/>
                </a:r>
                <a:b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ลง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วันที่ 29 กันยายน 2563 เรื่อง 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โครงสร้าง</a:t>
                </a:r>
                <a:b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การ</a:t>
                </a:r>
                <a:r>
                  <a:rPr lang="th-TH" sz="1000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บริหารกองทุนพัฒนาบทบาท</a:t>
                </a:r>
                <a:r>
                  <a:rPr lang="th-TH" sz="1000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สตรี</a:t>
                </a:r>
                <a:endParaRPr lang="th-TH" sz="1000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</p:grpSp>
      <p:sp>
        <p:nvSpPr>
          <p:cNvPr id="159" name="Rounded Rectangle 158"/>
          <p:cNvSpPr/>
          <p:nvPr/>
        </p:nvSpPr>
        <p:spPr>
          <a:xfrm>
            <a:off x="6971002" y="3660450"/>
            <a:ext cx="2829631" cy="1441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100" kern="0" spc="-2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การจัดทำข้อตกลงระหว่างธนาคาร</a:t>
            </a:r>
            <a:r>
              <a:rPr lang="th-TH" sz="1100" kern="0" spc="-2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กับกรมการ</a:t>
            </a:r>
            <a:r>
              <a:rPr lang="th-TH" sz="1100" kern="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พัฒนาชุมชน ตามข้อ</a:t>
            </a:r>
            <a:r>
              <a:rPr lang="en-US" sz="1100" kern="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en-US" sz="1100" kern="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</a:t>
            </a:r>
            <a:r>
              <a:rPr lang="en-US" sz="1100" kern="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-</a:t>
            </a:r>
            <a:r>
              <a:rPr lang="en-US" sz="1100" kern="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3 </a:t>
            </a:r>
            <a:r>
              <a:rPr lang="th-TH" sz="1100" kern="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ได้</a:t>
            </a:r>
            <a:r>
              <a:rPr lang="th-TH" sz="1100" kern="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กำหนดเงื่อนไขในการให้สินเชื่อแก่ข้าราชการ ลูกจ้างประจำ</a:t>
            </a:r>
            <a:r>
              <a:rPr lang="th-TH" sz="1100" kern="0" spc="-5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และพนักงานราชการ สังกัดกรมการพัฒนาชุมชน </a:t>
            </a:r>
            <a:r>
              <a:rPr lang="th-TH" sz="1100" kern="0" spc="-5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100" kern="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ยังไม่ครอบคลุม</a:t>
            </a:r>
            <a:r>
              <a:rPr lang="th-TH" sz="1100" kern="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ถึงพนักงานกองทุนพัฒนาบทบาทสตรี สังกัดกรมการพัฒนาชุมชน</a:t>
            </a:r>
            <a:endPara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17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รับรองรายงานการประชุม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11/2566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วันพฤหัสบดีที่ 30 พฤศจิกายน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5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5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6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6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7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8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5453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466734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2633719" y="123128"/>
            <a:ext cx="4844635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</a:t>
            </a:r>
            <a:r>
              <a:rPr lang="th-TH" sz="105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จัดทำข้อตกลงการให้สินเชื่อการกู้ยืมเงินเพื่อที่อยู่</a:t>
            </a:r>
            <a:r>
              <a:rPr lang="th-TH" sz="105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อาศัยและเงินกู้ เพื่อ</a:t>
            </a:r>
            <a:r>
              <a:rPr lang="th-TH" sz="105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เป็น</a:t>
            </a:r>
            <a:r>
              <a:rPr lang="th-TH" sz="105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สวัสดิการสำหรับ</a:t>
            </a:r>
            <a:r>
              <a:rPr lang="th-TH" sz="105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บุคลากรของรัฐกับธนาคาร </a:t>
            </a:r>
            <a:r>
              <a:rPr lang="th-TH" sz="105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โดย</a:t>
            </a:r>
            <a:r>
              <a:rPr lang="th-TH" sz="105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การเพิ่มเติมพนักงานกองทุนพัฒนาบทบาทสตรี </a:t>
            </a:r>
            <a:r>
              <a:rPr lang="th-TH" sz="105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สังกัด</a:t>
            </a:r>
            <a:r>
              <a:rPr lang="th-TH" sz="105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กรมการพัฒนาชุมชน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pSp>
        <p:nvGrpSpPr>
          <p:cNvPr id="3" name="Group 2"/>
          <p:cNvGrpSpPr/>
          <p:nvPr/>
        </p:nvGrpSpPr>
        <p:grpSpPr>
          <a:xfrm>
            <a:off x="1430509" y="2069275"/>
            <a:ext cx="6979155" cy="1898705"/>
            <a:chOff x="1574800" y="1885895"/>
            <a:chExt cx="6979155" cy="1898705"/>
          </a:xfrm>
        </p:grpSpPr>
        <p:sp>
          <p:nvSpPr>
            <p:cNvPr id="36" name="Freeform 6"/>
            <p:cNvSpPr/>
            <p:nvPr/>
          </p:nvSpPr>
          <p:spPr>
            <a:xfrm>
              <a:off x="1574800" y="1885895"/>
              <a:ext cx="6979155" cy="1898705"/>
            </a:xfrm>
            <a:custGeom>
              <a:avLst/>
              <a:gdLst/>
              <a:ahLst/>
              <a:cxnLst/>
              <a:rect l="l" t="t" r="r" b="b"/>
              <a:pathLst>
                <a:path w="5625776" h="4296047">
                  <a:moveTo>
                    <a:pt x="0" y="0"/>
                  </a:moveTo>
                  <a:lnTo>
                    <a:pt x="5625775" y="0"/>
                  </a:lnTo>
                  <a:lnTo>
                    <a:pt x="5625775" y="4296047"/>
                  </a:lnTo>
                  <a:lnTo>
                    <a:pt x="0" y="4296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E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sp>
        <p:sp>
          <p:nvSpPr>
            <p:cNvPr id="2" name="Folded Corner 1"/>
            <p:cNvSpPr/>
            <p:nvPr/>
          </p:nvSpPr>
          <p:spPr>
            <a:xfrm>
              <a:off x="1790101" y="2234373"/>
              <a:ext cx="6581901" cy="1520654"/>
            </a:xfrm>
            <a:prstGeom prst="foldedCorner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thaiDist">
                <a:lnSpc>
                  <a:spcPct val="120000"/>
                </a:lnSpc>
              </a:pPr>
              <a:r>
                <a:rPr lang="th-TH" sz="1600" b="1" kern="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เพื่อโปรดพิจารณาให้ความเห็นชอบให้สำนักงานกองทุนพัฒนาบทบาทสตรี ดำเนินการจัดทำบันทึกข้อตกลงการให้สินเชื่อการกู้ยืมเงินเพื่อที่อยู่</a:t>
              </a:r>
              <a:r>
                <a:rPr lang="th-TH" sz="1600" b="1" kern="0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อาศัย</a:t>
              </a:r>
              <a:br>
                <a:rPr lang="th-TH" sz="1600" b="1" kern="0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</a:br>
              <a:r>
                <a:rPr lang="th-TH" sz="1600" b="1" kern="0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และ</a:t>
              </a:r>
              <a:r>
                <a:rPr lang="th-TH" sz="1600" b="1" kern="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เงินกู้เพื่อเป็นสวัสดิการสำหรับบุคลากรของรัฐกับ</a:t>
              </a:r>
              <a:r>
                <a:rPr lang="th-TH" sz="1600" b="1" kern="0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ธนาคาร</a:t>
              </a:r>
              <a:br>
                <a:rPr lang="th-TH" sz="1600" b="1" kern="0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</a:br>
              <a:r>
                <a:rPr lang="th-TH" sz="1600" b="1" kern="0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อาคาร</a:t>
              </a:r>
              <a:r>
                <a:rPr lang="th-TH" sz="1600" b="1" kern="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สงเคราะห์ ธนาคารออมสิน และธนาคารกรุงไทย </a:t>
              </a:r>
              <a:endPara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7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653797" y="2580608"/>
            <a:ext cx="8804479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5.3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ขอให้พิจารณาทบทวนอัตราดอกเบี้ยเงินกู้และดอกเบี้ยผิดนัดชำระ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หนี้</a:t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ของ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2180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/>
          <p:nvPr/>
        </p:nvGrpSpPr>
        <p:grpSpPr>
          <a:xfrm>
            <a:off x="572552" y="360452"/>
            <a:ext cx="9017000" cy="530046"/>
            <a:chOff x="0" y="0"/>
            <a:chExt cx="21640800" cy="1272111"/>
          </a:xfrm>
        </p:grpSpPr>
        <p:sp>
          <p:nvSpPr>
            <p:cNvPr id="8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up 19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1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28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9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2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3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24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25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26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27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  <p:sp>
        <p:nvSpPr>
          <p:cNvPr id="30" name="Rectangle 29"/>
          <p:cNvSpPr/>
          <p:nvPr/>
        </p:nvSpPr>
        <p:spPr>
          <a:xfrm>
            <a:off x="2798644" y="217807"/>
            <a:ext cx="43950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5.3 </a:t>
            </a:r>
            <a:r>
              <a:rPr lang="th-TH" sz="105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ขอให้พิจารณาทบทวนอัตราดอกเบี้ยเงินกู้และดอกเบี้ยผิดนัดชำระ</a:t>
            </a:r>
            <a:r>
              <a:rPr lang="th-TH" sz="105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หนี้</a:t>
            </a:r>
            <a:br>
              <a:rPr lang="th-TH" sz="105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5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ของ</a:t>
            </a:r>
            <a:r>
              <a:rPr lang="th-TH" sz="105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5873" r="7018" b="30936"/>
          <a:stretch/>
        </p:blipFill>
        <p:spPr>
          <a:xfrm>
            <a:off x="932850" y="1133531"/>
            <a:ext cx="8324536" cy="41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6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อื่น ๆ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5958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8281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4931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9256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8840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7" name="Group 5"/>
          <p:cNvGrpSpPr/>
          <p:nvPr/>
        </p:nvGrpSpPr>
        <p:grpSpPr>
          <a:xfrm>
            <a:off x="572552" y="209183"/>
            <a:ext cx="9017000" cy="530046"/>
            <a:chOff x="0" y="0"/>
            <a:chExt cx="21640800" cy="1272111"/>
          </a:xfrm>
        </p:grpSpPr>
        <p:sp>
          <p:nvSpPr>
            <p:cNvPr id="68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7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5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71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6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อื่น ๆ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2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E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nd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3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kern="0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3.1 </a:t>
            </a:r>
            <a:r>
              <a:rPr lang="th-TH" sz="2000" b="1" kern="0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เรื่องสืบเนื่องจากการประชุม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3651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27302"/>
              </p:ext>
            </p:extLst>
          </p:nvPr>
        </p:nvGraphicFramePr>
        <p:xfrm>
          <a:off x="230629" y="1011513"/>
          <a:ext cx="9702158" cy="423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606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7609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99954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r>
                        <a:rPr lang="th-TH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เพื่อทราบ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4.2 การบริหารจัดการหนี้ของกองทุนพัฒนาบทบาทสตรีกรุงเทพมหานคร</a:t>
                      </a:r>
                      <a:endParaRPr lang="th-TH" sz="1400" b="1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118390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สำนักงานเลขานุการคณะอนุกรรมการบริหารกองทุนพัฒนาบทบาทสตรีกรุงเทพมหานครทำหนังสือแจ้งลูกหนี้ทุกรายก่อนดำเนินการทางกฎหมาย</a:t>
                      </a:r>
                      <a:endParaRPr lang="th-TH" sz="15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ได้ดำเนินการตามข้อเสนอ และนำเข้าในระเบียบวาระที่ 4.3 </a:t>
                      </a:r>
                      <a:r>
                        <a:rPr lang="th-TH" sz="1500" b="0" kern="1200" spc="-7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การบริหารจัดการหนี้ของกองทุนพัฒนาบทบาท</a:t>
                      </a:r>
                      <a:r>
                        <a:rPr lang="th-TH" sz="1500" b="0" kern="1200" spc="-7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สตรีกรุงเทพมหานคร</a:t>
                      </a:r>
                      <a:endParaRPr lang="th-TH" sz="1500" b="0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8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2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3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Group 42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44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7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6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6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7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7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72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73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722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05314"/>
              </p:ext>
            </p:extLst>
          </p:nvPr>
        </p:nvGraphicFramePr>
        <p:xfrm>
          <a:off x="244277" y="951856"/>
          <a:ext cx="9702158" cy="446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606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7609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801329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r>
                        <a:rPr lang="th-TH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เพื่อพิจารณา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 ขออนุมัติโครงการประเภทเงินอุดหนุนจังหวัดสุโขทัย</a:t>
                      </a:r>
                      <a:endParaRPr lang="th-TH" sz="1400" b="1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02681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ควรปรับรายละเอียดโครงการจากการเพิ่มประสิทธิภาพ</a:t>
                      </a:r>
                      <a: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ตามภารกิจที่กรมการพัฒนาชุมชนได้ดำเนินการ</a:t>
                      </a:r>
                      <a:b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-6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เป็นประจำ</a:t>
                      </a:r>
                      <a:r>
                        <a:rPr lang="th-TH" sz="1500" b="0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0" kern="1200" spc="-6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เป็นโครงการที่ยกระดับศักยภาพสมาชิก เพื่อเป็นการ</a:t>
                      </a: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กระตุ้นจิตสำนึกในด้านต่าง ๆ เช่น โครงการอนุรักษ์ศิลป์</a:t>
                      </a:r>
                      <a:b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ผ้าถิ่นไทย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(ผ้าหาดเสี้ยว) การจัดแสดงผ้าทอหาดเสี้ยว, 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การสาธิตการทอหาดเสี้ยว เป็นต้น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2. ควรปรับลดค่าพาหนะโครงการลง เนื่องจาก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ค่าพาหนะสูงเกือบ 1 ใน 3 ของโครงการทั้งหมด (ค่าพาหนะ 90,000 บาท ส่วนของกิจกรรม 210,000 บาท)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3. แจ้งจังหวัดสุโขทัยปรับรายละเอียดโครงการ 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endParaRPr lang="th-TH" sz="15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ได้ดำเนินการประสาน จังหวัดสุโขทัยให้ดำเนินการปรับรายละเอียดโครงการตามข้อเสนอแนะของคณะ</a:t>
                      </a:r>
                      <a:r>
                        <a:rPr lang="th-TH" sz="1500" b="0" kern="1200" spc="-3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กรรมการบริหาร</a:t>
                      </a:r>
                      <a: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กองทุนพัฒนาบทบาทสตรีเรียบร้อยแล้ว</a:t>
                      </a: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(เอกสารแนบ) 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8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2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3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Group 42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44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7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6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6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7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7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72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73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52025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246837" y="2493585"/>
            <a:ext cx="77651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</a:t>
            </a:r>
            <a:b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และแผนการใช้จ่ายงบประมาณ กองทุนพัฒนาบทบาทสตรี                                                              ประจำปีงบประมาณ พ.ศ.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</a:t>
            </a:r>
            <a:endParaRPr lang="th-TH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4012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69515</TotalTime>
  <Words>5871</Words>
  <Application>Microsoft Office PowerPoint</Application>
  <PresentationFormat>Custom</PresentationFormat>
  <Paragraphs>2207</Paragraphs>
  <Slides>54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Fira Sans Extra Condensed Medium</vt:lpstr>
      <vt:lpstr>Cordia New</vt:lpstr>
      <vt:lpstr>TH SarabunPSK</vt:lpstr>
      <vt:lpstr>Calibri</vt:lpstr>
      <vt:lpstr>Arial</vt:lpstr>
      <vt:lpstr>Roboto</vt:lpstr>
      <vt:lpstr>Noto Sans</vt:lpstr>
      <vt:lpstr>PT Sans</vt:lpstr>
      <vt:lpstr>Chulabhorn Likit Text</vt:lpstr>
      <vt:lpstr>Times New Roman</vt:lpstr>
      <vt:lpstr>Tahoma</vt:lpstr>
      <vt:lpstr>Chulabhorn Likit Text Medium</vt:lpstr>
      <vt:lpstr>KodchiangUPC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 ประกาศคณะกรรมการบริหารกองทุนพัฒนาบทบาทสตรี เรื่อง หลักเกณฑ์ วิธีการ และเงื่อนไขการพิจารณา ลดหรืองดเบี้ยปรับ/ดอกเบี้ยผิดนัดตามสัญญากู้ยืมเงินของกองทุนพัฒนาบทบาทสตรี</vt:lpstr>
      <vt:lpstr>2.3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เกี่ยวกับการลดอัตราดอกเบี้ยเงินกู้และอัตราดอกเบี้ยผิดนัดกองทุนพัฒนาบทบาทสตรี พ.ศ.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4823</cp:revision>
  <cp:lastPrinted>2024-01-22T04:59:34Z</cp:lastPrinted>
  <dcterms:created xsi:type="dcterms:W3CDTF">2021-03-14T09:40:19Z</dcterms:created>
  <dcterms:modified xsi:type="dcterms:W3CDTF">2024-01-29T08:50:14Z</dcterms:modified>
</cp:coreProperties>
</file>