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0" r:id="rId1"/>
  </p:sldMasterIdLst>
  <p:notesMasterIdLst>
    <p:notesMasterId r:id="rId64"/>
  </p:notesMasterIdLst>
  <p:handoutMasterIdLst>
    <p:handoutMasterId r:id="rId65"/>
  </p:handoutMasterIdLst>
  <p:sldIdLst>
    <p:sldId id="2287" r:id="rId2"/>
    <p:sldId id="2288" r:id="rId3"/>
    <p:sldId id="2295" r:id="rId4"/>
    <p:sldId id="2289" r:id="rId5"/>
    <p:sldId id="2290" r:id="rId6"/>
    <p:sldId id="2291" r:id="rId7"/>
    <p:sldId id="2351" r:id="rId8"/>
    <p:sldId id="2350" r:id="rId9"/>
    <p:sldId id="2362" r:id="rId10"/>
    <p:sldId id="1816" r:id="rId11"/>
    <p:sldId id="267" r:id="rId12"/>
    <p:sldId id="268" r:id="rId13"/>
    <p:sldId id="2319" r:id="rId14"/>
    <p:sldId id="2402" r:id="rId15"/>
    <p:sldId id="2403" r:id="rId16"/>
    <p:sldId id="2404" r:id="rId17"/>
    <p:sldId id="2405" r:id="rId18"/>
    <p:sldId id="2406" r:id="rId19"/>
    <p:sldId id="2407" r:id="rId20"/>
    <p:sldId id="2408" r:id="rId21"/>
    <p:sldId id="2409" r:id="rId22"/>
    <p:sldId id="2410" r:id="rId23"/>
    <p:sldId id="2394" r:id="rId24"/>
    <p:sldId id="2397" r:id="rId25"/>
    <p:sldId id="2398" r:id="rId26"/>
    <p:sldId id="2304" r:id="rId27"/>
    <p:sldId id="2307" r:id="rId28"/>
    <p:sldId id="2411" r:id="rId29"/>
    <p:sldId id="2412" r:id="rId30"/>
    <p:sldId id="2389" r:id="rId31"/>
    <p:sldId id="2390" r:id="rId32"/>
    <p:sldId id="2311" r:id="rId33"/>
    <p:sldId id="2312" r:id="rId34"/>
    <p:sldId id="2313" r:id="rId35"/>
    <p:sldId id="2314" r:id="rId36"/>
    <p:sldId id="2315" r:id="rId37"/>
    <p:sldId id="2316" r:id="rId38"/>
    <p:sldId id="2317" r:id="rId39"/>
    <p:sldId id="2318" r:id="rId40"/>
    <p:sldId id="2388" r:id="rId41"/>
    <p:sldId id="275" r:id="rId42"/>
    <p:sldId id="276" r:id="rId43"/>
    <p:sldId id="2413" r:id="rId44"/>
    <p:sldId id="278" r:id="rId45"/>
    <p:sldId id="277" r:id="rId46"/>
    <p:sldId id="2320" r:id="rId47"/>
    <p:sldId id="2387" r:id="rId48"/>
    <p:sldId id="2321" r:id="rId49"/>
    <p:sldId id="2393" r:id="rId50"/>
    <p:sldId id="2283" r:id="rId51"/>
    <p:sldId id="2386" r:id="rId52"/>
    <p:sldId id="2324" r:id="rId53"/>
    <p:sldId id="2415" r:id="rId54"/>
    <p:sldId id="2421" r:id="rId55"/>
    <p:sldId id="2363" r:id="rId56"/>
    <p:sldId id="2422" r:id="rId57"/>
    <p:sldId id="2341" r:id="rId58"/>
    <p:sldId id="2423" r:id="rId59"/>
    <p:sldId id="2424" r:id="rId60"/>
    <p:sldId id="2342" r:id="rId61"/>
    <p:sldId id="2322" r:id="rId62"/>
    <p:sldId id="323" r:id="rId63"/>
  </p:sldIdLst>
  <p:sldSz cx="10160000" cy="5715000"/>
  <p:notesSz cx="6889750" cy="10021888"/>
  <p:embeddedFontLs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Roboto Condensed" panose="020B0604020202020204" charset="0"/>
      <p:regular r:id="rId70"/>
      <p:bold r:id="rId71"/>
      <p:italic r:id="rId72"/>
      <p:boldItalic r:id="rId73"/>
    </p:embeddedFont>
    <p:embeddedFont>
      <p:font typeface="Chulabhorn Likit Text Light" panose="00000400000000000000" pitchFamily="50" charset="-34"/>
      <p:regular r:id="rId74"/>
    </p:embeddedFont>
    <p:embeddedFont>
      <p:font typeface="Chulabhorn Likit Text" panose="00000500000000000000" pitchFamily="50" charset="-34"/>
      <p:regular r:id="rId75"/>
      <p:bold r:id="rId76"/>
    </p:embeddedFont>
    <p:embeddedFont>
      <p:font typeface="Noto Sans" panose="020B0502040504020204" pitchFamily="34" charset="0"/>
      <p:regular r:id="rId77"/>
    </p:embeddedFont>
    <p:embeddedFont>
      <p:font typeface="Calibri Light" panose="020F0302020204030204" pitchFamily="34" charset="0"/>
      <p:regular r:id="rId78"/>
      <p:italic r:id="rId79"/>
    </p:embeddedFont>
    <p:embeddedFont>
      <p:font typeface="TH SarabunPSK" panose="020B0500040200020003" pitchFamily="34" charset="-34"/>
      <p:regular r:id="rId80"/>
      <p:bold r:id="rId81"/>
      <p:italic r:id="rId82"/>
      <p:boldItalic r:id="rId83"/>
    </p:embeddedFont>
    <p:embeddedFont>
      <p:font typeface="Cordia New" panose="020B0304020202020204" pitchFamily="34" charset="-34"/>
      <p:regular r:id="rId84"/>
      <p:bold r:id="rId85"/>
      <p:italic r:id="rId86"/>
      <p:boldItalic r:id="rId87"/>
    </p:embeddedFont>
    <p:embeddedFont>
      <p:font typeface="Roboto" panose="02000000000000000000" pitchFamily="2" charset="0"/>
      <p:bold r:id="rId88"/>
    </p:embeddedFont>
    <p:embeddedFont>
      <p:font typeface="KodchiangUPC" panose="02020603050405020304" pitchFamily="18" charset="-34"/>
      <p:regular r:id="rId89"/>
      <p:bold r:id="rId90"/>
      <p:italic r:id="rId91"/>
      <p:boldItalic r:id="rId92"/>
    </p:embeddedFont>
    <p:embeddedFont>
      <p:font typeface="Tahoma" panose="020B0604030504040204" pitchFamily="34" charset="0"/>
      <p:regular r:id="rId93"/>
      <p:bold r:id="rId9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32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6E6"/>
    <a:srgbClr val="F4F9F1"/>
    <a:srgbClr val="EBD5E7"/>
    <a:srgbClr val="FEF8F4"/>
    <a:srgbClr val="E3C3DE"/>
    <a:srgbClr val="DCB6D6"/>
    <a:srgbClr val="FCC0F5"/>
    <a:srgbClr val="FDDBF9"/>
    <a:srgbClr val="99CAD1"/>
    <a:srgbClr val="F2EC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สไตล์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สไตล์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สไตล์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B1032C-EA38-4F05-BA0D-38AFFFC7BED3}" styleName="สไตล์สีอ่อน 3 - เน้น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สไตล์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สไตล์สีอ่อน 2 - เน้น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5AB1C69-6EDB-4FF4-983F-18BD219EF322}" styleName="สไตล์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สไตล์สีอ่อน 1 - เน้น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0" autoAdjust="0"/>
    <p:restoredTop sz="94322" autoAdjust="0"/>
  </p:normalViewPr>
  <p:slideViewPr>
    <p:cSldViewPr snapToGrid="0">
      <p:cViewPr varScale="1">
        <p:scale>
          <a:sx n="83" d="100"/>
          <a:sy n="83" d="100"/>
        </p:scale>
        <p:origin x="858" y="60"/>
      </p:cViewPr>
      <p:guideLst>
        <p:guide orient="horz" pos="1800"/>
        <p:guide pos="32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3.fntdata"/><Relationship Id="rId84" Type="http://schemas.openxmlformats.org/officeDocument/2006/relationships/font" Target="fonts/font19.fntdata"/><Relationship Id="rId89" Type="http://schemas.openxmlformats.org/officeDocument/2006/relationships/font" Target="fonts/font24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9.fntdata"/><Relationship Id="rId79" Type="http://schemas.openxmlformats.org/officeDocument/2006/relationships/font" Target="fonts/font14.fntdata"/><Relationship Id="rId5" Type="http://schemas.openxmlformats.org/officeDocument/2006/relationships/slide" Target="slides/slide4.xml"/><Relationship Id="rId90" Type="http://schemas.openxmlformats.org/officeDocument/2006/relationships/font" Target="fonts/font25.fntdata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4.fntdata"/><Relationship Id="rId80" Type="http://schemas.openxmlformats.org/officeDocument/2006/relationships/font" Target="fonts/font15.fntdata"/><Relationship Id="rId85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83" Type="http://schemas.openxmlformats.org/officeDocument/2006/relationships/font" Target="fonts/font18.fntdata"/><Relationship Id="rId88" Type="http://schemas.openxmlformats.org/officeDocument/2006/relationships/font" Target="fonts/font23.fntdata"/><Relationship Id="rId91" Type="http://schemas.openxmlformats.org/officeDocument/2006/relationships/font" Target="fonts/font26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font" Target="fonts/font16.fntdata"/><Relationship Id="rId86" Type="http://schemas.openxmlformats.org/officeDocument/2006/relationships/font" Target="fonts/font21.fntdata"/><Relationship Id="rId94" Type="http://schemas.openxmlformats.org/officeDocument/2006/relationships/font" Target="fonts/font2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1.fntdata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6.fntdata"/><Relationship Id="rId92" Type="http://schemas.openxmlformats.org/officeDocument/2006/relationships/font" Target="fonts/font2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.fntdata"/><Relationship Id="rId87" Type="http://schemas.openxmlformats.org/officeDocument/2006/relationships/font" Target="fonts/font22.fntdata"/><Relationship Id="rId61" Type="http://schemas.openxmlformats.org/officeDocument/2006/relationships/slide" Target="slides/slide60.xml"/><Relationship Id="rId82" Type="http://schemas.openxmlformats.org/officeDocument/2006/relationships/font" Target="fonts/font1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7.fntdata"/><Relationship Id="rId93" Type="http://schemas.openxmlformats.org/officeDocument/2006/relationships/font" Target="fonts/font28.fntdata"/><Relationship Id="rId9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ผลการดำเนินงาน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9CA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C59-4F9E-8444-33C82107C90E}"/>
              </c:ext>
            </c:extLst>
          </c:dPt>
          <c:dPt>
            <c:idx val="1"/>
            <c:invertIfNegative val="0"/>
            <c:bubble3D val="0"/>
            <c:spPr>
              <a:solidFill>
                <a:srgbClr val="FEE6E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C59-4F9E-8444-33C82107C90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C59-4F9E-8444-33C82107C90E}"/>
              </c:ext>
            </c:extLst>
          </c:dPt>
          <c:dPt>
            <c:idx val="3"/>
            <c:invertIfNegative val="0"/>
            <c:bubble3D val="0"/>
            <c:spPr>
              <a:solidFill>
                <a:srgbClr val="DCB6D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9A12-4BEC-9198-D5F83665BCF1}"/>
              </c:ext>
            </c:extLst>
          </c:dPt>
          <c:dLbls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4.3900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A12-4BEC-9198-D5F83665BC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ปี 2564</c:v>
                </c:pt>
                <c:pt idx="1">
                  <c:v>ปี 2565</c:v>
                </c:pt>
                <c:pt idx="2">
                  <c:v>ปี 2566 (เบื้องต้น)</c:v>
                </c:pt>
                <c:pt idx="3">
                  <c:v>คาดการณ์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4.2434000000000003</c:v>
                </c:pt>
                <c:pt idx="1">
                  <c:v>4.0804</c:v>
                </c:pt>
                <c:pt idx="2">
                  <c:v>4.1025</c:v>
                </c:pt>
                <c:pt idx="3">
                  <c:v>4.3899999999999997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BA-4B59-BFEC-BEB961DF56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5449456"/>
        <c:axId val="305430736"/>
      </c:barChart>
      <c:catAx>
        <c:axId val="3054494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05430736"/>
        <c:crosses val="autoZero"/>
        <c:auto val="1"/>
        <c:lblAlgn val="ctr"/>
        <c:lblOffset val="100"/>
        <c:noMultiLvlLbl val="0"/>
      </c:catAx>
      <c:valAx>
        <c:axId val="305430736"/>
        <c:scaling>
          <c:orientation val="minMax"/>
          <c:max val="4.5"/>
          <c:min val="3.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0544945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Chulabhorn Likit Text" panose="00000500000000000000" pitchFamily="50" charset="-34"/>
              <a:ea typeface="+mn-ea"/>
              <a:cs typeface="Chulabhorn Likit Text" panose="00000500000000000000" pitchFamily="50" charset="-34"/>
            </a:defRPr>
          </a:pPr>
          <a:endParaRPr lang="th-TH"/>
        </a:p>
      </c:txPr>
    </c:legend>
    <c:plotVisOnly val="1"/>
    <c:dispBlanksAs val="gap"/>
    <c:showDLblsOverMax val="0"/>
  </c:chart>
  <c:spPr>
    <a:noFill/>
    <a:ln w="12700">
      <a:noFill/>
    </a:ln>
    <a:effectLst/>
  </c:spPr>
  <c:txPr>
    <a:bodyPr/>
    <a:lstStyle/>
    <a:p>
      <a:pPr>
        <a:defRPr sz="1200">
          <a:solidFill>
            <a:schemeClr val="tx1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E8F3D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DB5-4413-B182-B85BDC628988}"/>
              </c:ext>
            </c:extLst>
          </c:dPt>
          <c:dPt>
            <c:idx val="1"/>
            <c:bubble3D val="0"/>
            <c:spPr>
              <a:solidFill>
                <a:srgbClr val="FFE1E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DB5-4413-B182-B85BDC628988}"/>
              </c:ext>
            </c:extLst>
          </c:dPt>
          <c:cat>
            <c:strRef>
              <c:f>Sheet1!$A$2:$A$3</c:f>
              <c:strCache>
                <c:ptCount val="2"/>
                <c:pt idx="0">
                  <c:v>เขียว</c:v>
                </c:pt>
                <c:pt idx="1">
                  <c:v>แดง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9.09</c:v>
                </c:pt>
                <c:pt idx="1">
                  <c:v>90.9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DB5-4413-B182-B85BDC6289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rich>
      </c:tx>
      <c:layout>
        <c:manualLayout>
          <c:xMode val="edge"/>
          <c:yMode val="edge"/>
          <c:x val="0.4999960629921260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title>
    <c:autoTitleDeleted val="0"/>
    <c:plotArea>
      <c:layout>
        <c:manualLayout>
          <c:layoutTarget val="inner"/>
          <c:xMode val="edge"/>
          <c:yMode val="edge"/>
          <c:x val="5.5456924585415693E-2"/>
          <c:y val="4.256618359445459E-2"/>
          <c:w val="0.91789723028447612"/>
          <c:h val="0.7890905180298555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จำนวนลูกหนี้ที่เข้าร่วมมาตรการ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1.4511836116349274E-2"/>
                  <c:y val="8.189696370172184E-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20-4B05-9D4E-8A0CED6478E7}"/>
                </c:ext>
              </c:extLst>
            </c:dLbl>
            <c:dLbl>
              <c:idx val="1"/>
              <c:layout>
                <c:manualLayout>
                  <c:x val="1.4511836116348742E-3"/>
                  <c:y val="-1.42949078892978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D1A-4EF6-A421-53CC963FD68C}"/>
                </c:ext>
              </c:extLst>
            </c:dLbl>
            <c:dLbl>
              <c:idx val="3"/>
              <c:layout>
                <c:manualLayout>
                  <c:x val="-8.7071016698096713E-3"/>
                  <c:y val="-2.144236183394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D1A-4EF6-A421-53CC963FD68C}"/>
                </c:ext>
              </c:extLst>
            </c:dLbl>
            <c:dLbl>
              <c:idx val="4"/>
              <c:layout>
                <c:manualLayout>
                  <c:x val="0"/>
                  <c:y val="-1.78686348616222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1A-4EF6-A421-53CC963FD6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ตุลาคม พ.ศ. 2566</c:v>
                </c:pt>
                <c:pt idx="1">
                  <c:v>พฤศจิกายน พ.ศ. 2566</c:v>
                </c:pt>
                <c:pt idx="2">
                  <c:v>ธันวาคม พ.ศ. 2566</c:v>
                </c:pt>
                <c:pt idx="3">
                  <c:v>มกราคม พ.ศ. 2567</c:v>
                </c:pt>
                <c:pt idx="4">
                  <c:v>กุมภาพันธ์ พ.ศ. 2567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128</c:v>
                </c:pt>
                <c:pt idx="1">
                  <c:v>43</c:v>
                </c:pt>
                <c:pt idx="2">
                  <c:v>17</c:v>
                </c:pt>
                <c:pt idx="3">
                  <c:v>52</c:v>
                </c:pt>
                <c:pt idx="4">
                  <c:v>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A1-4A48-A737-58E30AB9EE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0206192"/>
        <c:axId val="320207312"/>
      </c:lineChart>
      <c:catAx>
        <c:axId val="320206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20207312"/>
        <c:crosses val="autoZero"/>
        <c:auto val="1"/>
        <c:lblAlgn val="ctr"/>
        <c:lblOffset val="100"/>
        <c:noMultiLvlLbl val="0"/>
      </c:catAx>
      <c:valAx>
        <c:axId val="320207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20206192"/>
        <c:crosses val="autoZero"/>
        <c:crossBetween val="between"/>
      </c:valAx>
      <c:spPr>
        <a:noFill/>
        <a:ln>
          <a:noFill/>
        </a:ln>
        <a:effectLst/>
      </c:spPr>
    </c:plotArea>
    <c:plotVisOnly val="0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8206F6-ACA5-4491-8928-1E39BEF2C2E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7577F7-52E0-4144-8E00-546B04AD0B1E}">
      <dgm:prSet phldrT="[Text]" custT="1"/>
      <dgm:spPr>
        <a:ln>
          <a:solidFill>
            <a:srgbClr val="FDD8D1"/>
          </a:solidFill>
        </a:ln>
      </dgm:spPr>
      <dgm:t>
        <a:bodyPr/>
        <a:lstStyle/>
        <a:p>
          <a:r>
            <a:rPr lang="th-TH" sz="1400" b="1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จำนวน 53 โครงการ จำนวน 265 ฉบับ </a:t>
          </a:r>
          <a:endParaRPr lang="en-US" sz="1400" b="1" dirty="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63BCFBFA-93EE-4DF4-98B3-06CC830E43B6}" type="parTrans" cxnId="{BA8AC300-DB7C-4538-B01E-2239C727C79B}">
      <dgm:prSet/>
      <dgm:spPr/>
      <dgm:t>
        <a:bodyPr/>
        <a:lstStyle/>
        <a:p>
          <a:endParaRPr lang="en-US" sz="14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B1CD4549-3B91-42DA-9950-1DCA202700B3}" type="sibTrans" cxnId="{BA8AC300-DB7C-4538-B01E-2239C727C79B}">
      <dgm:prSet/>
      <dgm:spPr/>
      <dgm:t>
        <a:bodyPr/>
        <a:lstStyle/>
        <a:p>
          <a:endParaRPr lang="en-US" sz="14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670D06E7-4265-4425-84C0-B0CC8C1390D4}">
      <dgm:prSet phldrT="[Text]" custT="1"/>
      <dgm:spPr>
        <a:ln>
          <a:solidFill>
            <a:srgbClr val="CEDEBD"/>
          </a:solidFill>
        </a:ln>
      </dgm:spPr>
      <dgm:t>
        <a:bodyPr/>
        <a:lstStyle/>
        <a:p>
          <a:r>
            <a:rPr lang="th-TH" sz="1400" b="1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ลูกหนี้ติดต่อกลับ </a:t>
          </a:r>
        </a:p>
        <a:p>
          <a:r>
            <a:rPr lang="th-TH" sz="1400" b="1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3 โครงการ</a:t>
          </a:r>
        </a:p>
        <a:p>
          <a:r>
            <a:rPr lang="th-TH" sz="1400" b="1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15 ฉบับ</a:t>
          </a:r>
          <a:endParaRPr lang="en-US" sz="1400" b="1" dirty="0">
            <a:solidFill>
              <a:schemeClr val="tx1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6B3EE02D-3CC2-4AC6-B375-275604D84FEF}" type="parTrans" cxnId="{DEF793D3-0043-43E6-AA8C-4D7B9250409D}">
      <dgm:prSet/>
      <dgm:spPr/>
      <dgm:t>
        <a:bodyPr/>
        <a:lstStyle/>
        <a:p>
          <a:endParaRPr lang="en-US" sz="14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90A058D0-41E8-4073-9D09-6A0470B4DBD6}" type="sibTrans" cxnId="{DEF793D3-0043-43E6-AA8C-4D7B9250409D}">
      <dgm:prSet/>
      <dgm:spPr/>
      <dgm:t>
        <a:bodyPr/>
        <a:lstStyle/>
        <a:p>
          <a:endParaRPr lang="en-US" sz="14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14ACC4C7-922A-4E58-9248-126326CEAEEF}">
      <dgm:prSet phldrT="[Text]" custT="1"/>
      <dgm:spPr>
        <a:ln>
          <a:solidFill>
            <a:srgbClr val="CEDEBD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th-TH" sz="1400" b="1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ขอเข้าร่วมมาตรการลดหรืองดเบี้ยปรับ/ดอกเบี้ยผิดนัด</a:t>
          </a:r>
        </a:p>
        <a:p>
          <a:pPr>
            <a:spcAft>
              <a:spcPts val="0"/>
            </a:spcAft>
          </a:pPr>
          <a:r>
            <a:rPr lang="th-TH" sz="1400" b="1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2 โครงการ</a:t>
          </a:r>
          <a:endParaRPr lang="en-US" sz="1400" b="1" dirty="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178EFC95-3E74-4B3D-A808-30BCEBC0F93B}" type="parTrans" cxnId="{244164F4-918E-45B0-BE7F-5EFBE62E8DAD}">
      <dgm:prSet/>
      <dgm:spPr/>
      <dgm:t>
        <a:bodyPr/>
        <a:lstStyle/>
        <a:p>
          <a:endParaRPr lang="en-US" sz="14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0F39E8E7-5F8A-45CA-B2E7-0D47E5493F53}" type="sibTrans" cxnId="{244164F4-918E-45B0-BE7F-5EFBE62E8DAD}">
      <dgm:prSet/>
      <dgm:spPr/>
      <dgm:t>
        <a:bodyPr/>
        <a:lstStyle/>
        <a:p>
          <a:endParaRPr lang="en-US" sz="14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888B0C1F-4F56-405A-BC9F-5AA09BE6DFDE}">
      <dgm:prSet phldrT="[Text]" custT="1"/>
      <dgm:spPr>
        <a:ln>
          <a:solidFill>
            <a:srgbClr val="CEDEBD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th-TH" sz="1400" b="1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ตรวจสอบยอดเงิน</a:t>
          </a:r>
          <a:br>
            <a:rPr lang="th-TH" sz="1400" b="1" dirty="0"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400" b="1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รอตรวจสอบ </a:t>
          </a:r>
        </a:p>
        <a:p>
          <a:pPr>
            <a:spcAft>
              <a:spcPts val="0"/>
            </a:spcAft>
          </a:pPr>
          <a:r>
            <a:rPr lang="th-TH" sz="1400" b="1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1 โครงการ</a:t>
          </a:r>
          <a:endParaRPr lang="en-US" sz="1400" b="1" dirty="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A148A586-11AE-44B7-B6E5-C247798A9DBB}" type="parTrans" cxnId="{94400DFB-5EA4-439A-8A0C-A6E7D0619101}">
      <dgm:prSet/>
      <dgm:spPr/>
      <dgm:t>
        <a:bodyPr/>
        <a:lstStyle/>
        <a:p>
          <a:endParaRPr lang="en-US" sz="14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7B5719A8-86CC-4EE8-A62E-77BB8CA60799}" type="sibTrans" cxnId="{94400DFB-5EA4-439A-8A0C-A6E7D0619101}">
      <dgm:prSet/>
      <dgm:spPr/>
      <dgm:t>
        <a:bodyPr/>
        <a:lstStyle/>
        <a:p>
          <a:endParaRPr lang="en-US" sz="14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52D59A1C-957A-40C1-99F0-31114B84E6A3}">
      <dgm:prSet phldrT="[Text]" custT="1"/>
      <dgm:spPr>
        <a:ln>
          <a:solidFill>
            <a:srgbClr val="FDD8D1"/>
          </a:solidFill>
        </a:ln>
      </dgm:spPr>
      <dgm:t>
        <a:bodyPr/>
        <a:lstStyle/>
        <a:p>
          <a:r>
            <a:rPr lang="th-TH" sz="1400" b="1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เอกสารตีกลับ </a:t>
          </a:r>
        </a:p>
        <a:p>
          <a:r>
            <a:rPr lang="th-TH" sz="1400" b="1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23 ฉบับ </a:t>
          </a:r>
          <a:endParaRPr lang="en-US" sz="1400" b="1" dirty="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773723EE-D297-4E45-82FC-CBEEBD2AF546}" type="parTrans" cxnId="{B83786F0-5DF4-40CC-B6EF-AFD9F918C228}">
      <dgm:prSet/>
      <dgm:spPr/>
      <dgm:t>
        <a:bodyPr/>
        <a:lstStyle/>
        <a:p>
          <a:endParaRPr lang="en-US" sz="14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43BFBBEB-438C-4860-B33F-0BA91503E06D}" type="sibTrans" cxnId="{B83786F0-5DF4-40CC-B6EF-AFD9F918C228}">
      <dgm:prSet/>
      <dgm:spPr/>
      <dgm:t>
        <a:bodyPr/>
        <a:lstStyle/>
        <a:p>
          <a:endParaRPr lang="en-US" sz="14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3B9A8EB2-F1AF-48F5-B83D-96D86C044159}">
      <dgm:prSet phldrT="[Text]" custT="1"/>
      <dgm:spPr>
        <a:ln>
          <a:solidFill>
            <a:srgbClr val="D0B8A8"/>
          </a:solidFill>
        </a:ln>
      </dgm:spPr>
      <dgm:t>
        <a:bodyPr/>
        <a:lstStyle/>
        <a:p>
          <a:r>
            <a:rPr lang="th-TH" sz="1400" b="1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ลูกหนี้เพิกเฉย </a:t>
          </a:r>
        </a:p>
        <a:p>
          <a:r>
            <a:rPr lang="th-TH" sz="1400" b="1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227 ฉบับ</a:t>
          </a:r>
          <a:endParaRPr lang="en-US" sz="1400" b="1" dirty="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493E0F21-2137-4760-BF59-8924666597B6}" type="parTrans" cxnId="{5B9A8CC5-FC8E-42D0-B82B-16961820BAEC}">
      <dgm:prSet/>
      <dgm:spPr/>
      <dgm:t>
        <a:bodyPr/>
        <a:lstStyle/>
        <a:p>
          <a:endParaRPr lang="en-US" sz="14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8B0D51C9-2F18-4558-8F90-E7B8A5177C50}" type="sibTrans" cxnId="{5B9A8CC5-FC8E-42D0-B82B-16961820BAEC}">
      <dgm:prSet/>
      <dgm:spPr/>
      <dgm:t>
        <a:bodyPr/>
        <a:lstStyle/>
        <a:p>
          <a:endParaRPr lang="en-US" sz="14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C7849478-0803-421B-A733-8E6437956417}">
      <dgm:prSet phldrT="[Text]" custT="1"/>
      <dgm:spPr>
        <a:ln>
          <a:solidFill>
            <a:srgbClr val="D0B8A8"/>
          </a:solidFill>
        </a:ln>
      </dgm:spPr>
      <dgm:t>
        <a:bodyPr/>
        <a:lstStyle/>
        <a:p>
          <a:r>
            <a:rPr lang="th-TH" sz="1400" b="1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ส่งหนังสือให้ครบ</a:t>
          </a:r>
          <a:br>
            <a:rPr lang="th-TH" sz="1400" b="1" dirty="0"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400" b="1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ตามจำนวน </a:t>
          </a:r>
          <a:br>
            <a:rPr lang="th-TH" sz="1400" b="1" dirty="0"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400" b="1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อย่างน้อย 3 ครั้ง</a:t>
          </a:r>
          <a:endParaRPr lang="en-US" sz="1400" b="1" dirty="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AF977641-EEC6-4719-8693-9C62C5EEB8ED}" type="parTrans" cxnId="{CA9B75D7-7E98-4C52-86FB-CF0DD1592816}">
      <dgm:prSet/>
      <dgm:spPr/>
      <dgm:t>
        <a:bodyPr/>
        <a:lstStyle/>
        <a:p>
          <a:endParaRPr lang="en-US"/>
        </a:p>
      </dgm:t>
    </dgm:pt>
    <dgm:pt modelId="{8156AD6B-52F3-4F50-BD37-C006805057AC}" type="sibTrans" cxnId="{CA9B75D7-7E98-4C52-86FB-CF0DD1592816}">
      <dgm:prSet/>
      <dgm:spPr/>
      <dgm:t>
        <a:bodyPr/>
        <a:lstStyle/>
        <a:p>
          <a:endParaRPr lang="en-US"/>
        </a:p>
      </dgm:t>
    </dgm:pt>
    <dgm:pt modelId="{A3BBCBF0-A971-478D-BF28-0FCF922A020D}">
      <dgm:prSet phldrT="[Text]" custT="1"/>
      <dgm:spPr>
        <a:ln>
          <a:solidFill>
            <a:srgbClr val="FDD8D1"/>
          </a:solidFill>
        </a:ln>
      </dgm:spPr>
      <dgm:t>
        <a:bodyPr/>
        <a:lstStyle/>
        <a:p>
          <a:r>
            <a:rPr lang="th-TH" sz="1400" b="1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ดำเนินการ</a:t>
          </a:r>
          <a:br>
            <a:rPr lang="th-TH" sz="1400" b="1" dirty="0"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400" b="1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คัดทะเบียนราษฎร์</a:t>
          </a:r>
          <a:endParaRPr lang="en-US" sz="1400" b="1" dirty="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8C596C54-28A3-4016-801A-70AA1DB066F3}" type="sibTrans" cxnId="{50F540B7-9686-4149-AFB2-BFC488F7676B}">
      <dgm:prSet/>
      <dgm:spPr/>
      <dgm:t>
        <a:bodyPr/>
        <a:lstStyle/>
        <a:p>
          <a:endParaRPr lang="en-US" sz="14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B5506B1A-7F78-488B-ADE3-03CF0F9A4060}" type="parTrans" cxnId="{50F540B7-9686-4149-AFB2-BFC488F7676B}">
      <dgm:prSet/>
      <dgm:spPr/>
      <dgm:t>
        <a:bodyPr/>
        <a:lstStyle/>
        <a:p>
          <a:endParaRPr lang="en-US" sz="14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F673AF62-EE0E-46A3-B9CD-86222C80CC5D}" type="pres">
      <dgm:prSet presAssocID="{C08206F6-ACA5-4491-8928-1E39BEF2C2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29EC485-969C-41DC-BADC-BC00F75A66FE}" type="pres">
      <dgm:prSet presAssocID="{EE7577F7-52E0-4144-8E00-546B04AD0B1E}" presName="hierRoot1" presStyleCnt="0"/>
      <dgm:spPr/>
    </dgm:pt>
    <dgm:pt modelId="{4D428C5E-CB88-41DE-8347-137302801FF6}" type="pres">
      <dgm:prSet presAssocID="{EE7577F7-52E0-4144-8E00-546B04AD0B1E}" presName="composite" presStyleCnt="0"/>
      <dgm:spPr/>
    </dgm:pt>
    <dgm:pt modelId="{B26CE79E-D831-4511-BBAD-8C40B0B20DAB}" type="pres">
      <dgm:prSet presAssocID="{EE7577F7-52E0-4144-8E00-546B04AD0B1E}" presName="background" presStyleLbl="node0" presStyleIdx="0" presStyleCnt="1"/>
      <dgm:spPr>
        <a:solidFill>
          <a:srgbClr val="FDD8D1"/>
        </a:solidFill>
        <a:ln>
          <a:solidFill>
            <a:srgbClr val="FEF8F4"/>
          </a:solidFill>
        </a:ln>
      </dgm:spPr>
    </dgm:pt>
    <dgm:pt modelId="{5998A214-A114-45A4-B4C8-B0F94B0A0F14}" type="pres">
      <dgm:prSet presAssocID="{EE7577F7-52E0-4144-8E00-546B04AD0B1E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4C6F04A-260E-4060-91B9-C5D437BF78E7}" type="pres">
      <dgm:prSet presAssocID="{EE7577F7-52E0-4144-8E00-546B04AD0B1E}" presName="hierChild2" presStyleCnt="0"/>
      <dgm:spPr/>
    </dgm:pt>
    <dgm:pt modelId="{9B353382-5FA4-4108-BAEA-BEC80AA6E98C}" type="pres">
      <dgm:prSet presAssocID="{6B3EE02D-3CC2-4AC6-B375-275604D84FEF}" presName="Name10" presStyleLbl="parChTrans1D2" presStyleIdx="0" presStyleCnt="3"/>
      <dgm:spPr/>
      <dgm:t>
        <a:bodyPr/>
        <a:lstStyle/>
        <a:p>
          <a:endParaRPr lang="en-US"/>
        </a:p>
      </dgm:t>
    </dgm:pt>
    <dgm:pt modelId="{FF4EAFBA-39E9-43E6-8ADC-5ED18A36A1B5}" type="pres">
      <dgm:prSet presAssocID="{670D06E7-4265-4425-84C0-B0CC8C1390D4}" presName="hierRoot2" presStyleCnt="0"/>
      <dgm:spPr/>
    </dgm:pt>
    <dgm:pt modelId="{CBE1DCFF-F5E0-4F9D-97B5-7CC6A7549803}" type="pres">
      <dgm:prSet presAssocID="{670D06E7-4265-4425-84C0-B0CC8C1390D4}" presName="composite2" presStyleCnt="0"/>
      <dgm:spPr/>
    </dgm:pt>
    <dgm:pt modelId="{F56071C8-463A-43FC-90D7-150D698AA63A}" type="pres">
      <dgm:prSet presAssocID="{670D06E7-4265-4425-84C0-B0CC8C1390D4}" presName="background2" presStyleLbl="node2" presStyleIdx="0" presStyleCnt="3"/>
      <dgm:spPr>
        <a:solidFill>
          <a:srgbClr val="AFC09A"/>
        </a:solidFill>
      </dgm:spPr>
    </dgm:pt>
    <dgm:pt modelId="{5A34C91B-A5C5-4576-ABE4-66F4BDB39A16}" type="pres">
      <dgm:prSet presAssocID="{670D06E7-4265-4425-84C0-B0CC8C1390D4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7619373-DF25-44B7-B628-BFA7FA21E95A}" type="pres">
      <dgm:prSet presAssocID="{670D06E7-4265-4425-84C0-B0CC8C1390D4}" presName="hierChild3" presStyleCnt="0"/>
      <dgm:spPr/>
    </dgm:pt>
    <dgm:pt modelId="{1782F4DA-DB50-48CC-A461-6809DDB0E66D}" type="pres">
      <dgm:prSet presAssocID="{178EFC95-3E74-4B3D-A808-30BCEBC0F93B}" presName="Name17" presStyleLbl="parChTrans1D3" presStyleIdx="0" presStyleCnt="4"/>
      <dgm:spPr/>
      <dgm:t>
        <a:bodyPr/>
        <a:lstStyle/>
        <a:p>
          <a:endParaRPr lang="en-US"/>
        </a:p>
      </dgm:t>
    </dgm:pt>
    <dgm:pt modelId="{41539F12-BD33-4C3C-92C9-A6533D6F1656}" type="pres">
      <dgm:prSet presAssocID="{14ACC4C7-922A-4E58-9248-126326CEAEEF}" presName="hierRoot3" presStyleCnt="0"/>
      <dgm:spPr/>
    </dgm:pt>
    <dgm:pt modelId="{759D2D33-380D-4EC3-84B8-DD6F469E3EF6}" type="pres">
      <dgm:prSet presAssocID="{14ACC4C7-922A-4E58-9248-126326CEAEEF}" presName="composite3" presStyleCnt="0"/>
      <dgm:spPr/>
    </dgm:pt>
    <dgm:pt modelId="{F167CB9A-A7A3-48F4-885E-5C7E11DC32F4}" type="pres">
      <dgm:prSet presAssocID="{14ACC4C7-922A-4E58-9248-126326CEAEEF}" presName="background3" presStyleLbl="node3" presStyleIdx="0" presStyleCnt="4"/>
      <dgm:spPr>
        <a:solidFill>
          <a:srgbClr val="CEDEBD"/>
        </a:solidFill>
      </dgm:spPr>
    </dgm:pt>
    <dgm:pt modelId="{994FA7A2-8470-4983-9F71-40516AB72AA0}" type="pres">
      <dgm:prSet presAssocID="{14ACC4C7-922A-4E58-9248-126326CEAEEF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B07C8D-1B94-490C-9050-EED03734B0AE}" type="pres">
      <dgm:prSet presAssocID="{14ACC4C7-922A-4E58-9248-126326CEAEEF}" presName="hierChild4" presStyleCnt="0"/>
      <dgm:spPr/>
    </dgm:pt>
    <dgm:pt modelId="{F5075639-0F3C-4ED7-AAC2-F7CCD6FE4D24}" type="pres">
      <dgm:prSet presAssocID="{A148A586-11AE-44B7-B6E5-C247798A9DBB}" presName="Name17" presStyleLbl="parChTrans1D3" presStyleIdx="1" presStyleCnt="4"/>
      <dgm:spPr/>
      <dgm:t>
        <a:bodyPr/>
        <a:lstStyle/>
        <a:p>
          <a:endParaRPr lang="en-US"/>
        </a:p>
      </dgm:t>
    </dgm:pt>
    <dgm:pt modelId="{CCA5D3BD-6BA3-4470-923B-E99C07C7B2D9}" type="pres">
      <dgm:prSet presAssocID="{888B0C1F-4F56-405A-BC9F-5AA09BE6DFDE}" presName="hierRoot3" presStyleCnt="0"/>
      <dgm:spPr/>
    </dgm:pt>
    <dgm:pt modelId="{A106D845-1FCF-43C2-9ACD-37CA7835171B}" type="pres">
      <dgm:prSet presAssocID="{888B0C1F-4F56-405A-BC9F-5AA09BE6DFDE}" presName="composite3" presStyleCnt="0"/>
      <dgm:spPr/>
    </dgm:pt>
    <dgm:pt modelId="{A043C573-C2F8-4324-B9BF-B8BB82A68899}" type="pres">
      <dgm:prSet presAssocID="{888B0C1F-4F56-405A-BC9F-5AA09BE6DFDE}" presName="background3" presStyleLbl="node3" presStyleIdx="1" presStyleCnt="4"/>
      <dgm:spPr>
        <a:solidFill>
          <a:srgbClr val="CEDEBD"/>
        </a:solidFill>
      </dgm:spPr>
    </dgm:pt>
    <dgm:pt modelId="{880A0319-CF38-4631-BFC2-4984F0C6FE25}" type="pres">
      <dgm:prSet presAssocID="{888B0C1F-4F56-405A-BC9F-5AA09BE6DFDE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3F2568-A89C-45B5-A44E-3A27145E560B}" type="pres">
      <dgm:prSet presAssocID="{888B0C1F-4F56-405A-BC9F-5AA09BE6DFDE}" presName="hierChild4" presStyleCnt="0"/>
      <dgm:spPr/>
    </dgm:pt>
    <dgm:pt modelId="{414C8C6E-433A-468A-9516-B4FD1534A323}" type="pres">
      <dgm:prSet presAssocID="{773723EE-D297-4E45-82FC-CBEEBD2AF546}" presName="Name10" presStyleLbl="parChTrans1D2" presStyleIdx="1" presStyleCnt="3"/>
      <dgm:spPr/>
      <dgm:t>
        <a:bodyPr/>
        <a:lstStyle/>
        <a:p>
          <a:endParaRPr lang="en-US"/>
        </a:p>
      </dgm:t>
    </dgm:pt>
    <dgm:pt modelId="{3CA313D8-90D1-4E2E-B9A6-D18CFC7B1CF4}" type="pres">
      <dgm:prSet presAssocID="{52D59A1C-957A-40C1-99F0-31114B84E6A3}" presName="hierRoot2" presStyleCnt="0"/>
      <dgm:spPr/>
    </dgm:pt>
    <dgm:pt modelId="{2629D9E7-04C6-4593-9409-1E03006628DB}" type="pres">
      <dgm:prSet presAssocID="{52D59A1C-957A-40C1-99F0-31114B84E6A3}" presName="composite2" presStyleCnt="0"/>
      <dgm:spPr/>
    </dgm:pt>
    <dgm:pt modelId="{E2090292-1A28-49BF-BC58-D9E031400FC8}" type="pres">
      <dgm:prSet presAssocID="{52D59A1C-957A-40C1-99F0-31114B84E6A3}" presName="background2" presStyleLbl="node2" presStyleIdx="1" presStyleCnt="3"/>
      <dgm:spPr>
        <a:solidFill>
          <a:srgbClr val="FDD8D1"/>
        </a:solidFill>
      </dgm:spPr>
    </dgm:pt>
    <dgm:pt modelId="{BC760C20-4F8C-48D1-ACE9-85F9CA78153D}" type="pres">
      <dgm:prSet presAssocID="{52D59A1C-957A-40C1-99F0-31114B84E6A3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4D24ED-2421-473F-B380-08880B0B568F}" type="pres">
      <dgm:prSet presAssocID="{52D59A1C-957A-40C1-99F0-31114B84E6A3}" presName="hierChild3" presStyleCnt="0"/>
      <dgm:spPr/>
    </dgm:pt>
    <dgm:pt modelId="{B900EDB3-B117-41DE-867A-3FF54D49E6A2}" type="pres">
      <dgm:prSet presAssocID="{B5506B1A-7F78-488B-ADE3-03CF0F9A4060}" presName="Name17" presStyleLbl="parChTrans1D3" presStyleIdx="2" presStyleCnt="4"/>
      <dgm:spPr/>
      <dgm:t>
        <a:bodyPr/>
        <a:lstStyle/>
        <a:p>
          <a:endParaRPr lang="en-US"/>
        </a:p>
      </dgm:t>
    </dgm:pt>
    <dgm:pt modelId="{C5608FD2-A494-4E2A-BED7-4A9A2F66133B}" type="pres">
      <dgm:prSet presAssocID="{A3BBCBF0-A971-478D-BF28-0FCF922A020D}" presName="hierRoot3" presStyleCnt="0"/>
      <dgm:spPr/>
    </dgm:pt>
    <dgm:pt modelId="{06A8C345-19E6-48E4-A749-555EA65A8D67}" type="pres">
      <dgm:prSet presAssocID="{A3BBCBF0-A971-478D-BF28-0FCF922A020D}" presName="composite3" presStyleCnt="0"/>
      <dgm:spPr/>
    </dgm:pt>
    <dgm:pt modelId="{60C31ECD-B48C-4B31-8EBF-32D771240F09}" type="pres">
      <dgm:prSet presAssocID="{A3BBCBF0-A971-478D-BF28-0FCF922A020D}" presName="background3" presStyleLbl="node3" presStyleIdx="2" presStyleCnt="4"/>
      <dgm:spPr>
        <a:solidFill>
          <a:srgbClr val="FDD8D1"/>
        </a:solidFill>
      </dgm:spPr>
    </dgm:pt>
    <dgm:pt modelId="{17B5DF4E-2B9C-4D53-B81D-D90A4FED2695}" type="pres">
      <dgm:prSet presAssocID="{A3BBCBF0-A971-478D-BF28-0FCF922A020D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DF3C2A7-16B7-4C41-95D0-D0A87699C751}" type="pres">
      <dgm:prSet presAssocID="{A3BBCBF0-A971-478D-BF28-0FCF922A020D}" presName="hierChild4" presStyleCnt="0"/>
      <dgm:spPr/>
    </dgm:pt>
    <dgm:pt modelId="{977680FF-8DF6-4A5A-9CE5-4DF62B1895E1}" type="pres">
      <dgm:prSet presAssocID="{493E0F21-2137-4760-BF59-8924666597B6}" presName="Name10" presStyleLbl="parChTrans1D2" presStyleIdx="2" presStyleCnt="3"/>
      <dgm:spPr/>
      <dgm:t>
        <a:bodyPr/>
        <a:lstStyle/>
        <a:p>
          <a:endParaRPr lang="en-US"/>
        </a:p>
      </dgm:t>
    </dgm:pt>
    <dgm:pt modelId="{A067BB75-6264-435A-B458-A29B04CBEC2A}" type="pres">
      <dgm:prSet presAssocID="{3B9A8EB2-F1AF-48F5-B83D-96D86C044159}" presName="hierRoot2" presStyleCnt="0"/>
      <dgm:spPr/>
    </dgm:pt>
    <dgm:pt modelId="{0E8B6D59-BCA3-49E5-9E20-02FA3BC5B299}" type="pres">
      <dgm:prSet presAssocID="{3B9A8EB2-F1AF-48F5-B83D-96D86C044159}" presName="composite2" presStyleCnt="0"/>
      <dgm:spPr/>
    </dgm:pt>
    <dgm:pt modelId="{9FFF655C-FEE1-47E4-B3F7-D9A3C133A1CA}" type="pres">
      <dgm:prSet presAssocID="{3B9A8EB2-F1AF-48F5-B83D-96D86C044159}" presName="background2" presStyleLbl="node2" presStyleIdx="2" presStyleCnt="3"/>
      <dgm:spPr>
        <a:solidFill>
          <a:srgbClr val="D0B8A8"/>
        </a:solidFill>
      </dgm:spPr>
    </dgm:pt>
    <dgm:pt modelId="{27C0603E-972B-4F0C-A611-CD35C5D291A6}" type="pres">
      <dgm:prSet presAssocID="{3B9A8EB2-F1AF-48F5-B83D-96D86C044159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7D4C2B-3587-4DFB-A236-A8CF24C618B6}" type="pres">
      <dgm:prSet presAssocID="{3B9A8EB2-F1AF-48F5-B83D-96D86C044159}" presName="hierChild3" presStyleCnt="0"/>
      <dgm:spPr/>
    </dgm:pt>
    <dgm:pt modelId="{AE0118E9-852E-40F9-84E4-A1EC867EE897}" type="pres">
      <dgm:prSet presAssocID="{AF977641-EEC6-4719-8693-9C62C5EEB8ED}" presName="Name17" presStyleLbl="parChTrans1D3" presStyleIdx="3" presStyleCnt="4"/>
      <dgm:spPr/>
      <dgm:t>
        <a:bodyPr/>
        <a:lstStyle/>
        <a:p>
          <a:endParaRPr lang="en-US"/>
        </a:p>
      </dgm:t>
    </dgm:pt>
    <dgm:pt modelId="{B0F9A1D2-9435-42C8-A64D-FF6E6E003E55}" type="pres">
      <dgm:prSet presAssocID="{C7849478-0803-421B-A733-8E6437956417}" presName="hierRoot3" presStyleCnt="0"/>
      <dgm:spPr/>
    </dgm:pt>
    <dgm:pt modelId="{AE7BE4E1-A947-4E55-8375-E074FBA0AD41}" type="pres">
      <dgm:prSet presAssocID="{C7849478-0803-421B-A733-8E6437956417}" presName="composite3" presStyleCnt="0"/>
      <dgm:spPr/>
    </dgm:pt>
    <dgm:pt modelId="{432E5BB3-4E23-48B7-93E0-F42F226EA09B}" type="pres">
      <dgm:prSet presAssocID="{C7849478-0803-421B-A733-8E6437956417}" presName="background3" presStyleLbl="node3" presStyleIdx="3" presStyleCnt="4"/>
      <dgm:spPr>
        <a:solidFill>
          <a:srgbClr val="D0B8A8"/>
        </a:solidFill>
      </dgm:spPr>
    </dgm:pt>
    <dgm:pt modelId="{7AB3FB34-07A2-4BEE-8B24-3BF9F3F081B2}" type="pres">
      <dgm:prSet presAssocID="{C7849478-0803-421B-A733-8E6437956417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2D8AA0C-1F0C-4E46-A571-6B9CF470E89A}" type="pres">
      <dgm:prSet presAssocID="{C7849478-0803-421B-A733-8E6437956417}" presName="hierChild4" presStyleCnt="0"/>
      <dgm:spPr/>
    </dgm:pt>
  </dgm:ptLst>
  <dgm:cxnLst>
    <dgm:cxn modelId="{DEF793D3-0043-43E6-AA8C-4D7B9250409D}" srcId="{EE7577F7-52E0-4144-8E00-546B04AD0B1E}" destId="{670D06E7-4265-4425-84C0-B0CC8C1390D4}" srcOrd="0" destOrd="0" parTransId="{6B3EE02D-3CC2-4AC6-B375-275604D84FEF}" sibTransId="{90A058D0-41E8-4073-9D09-6A0470B4DBD6}"/>
    <dgm:cxn modelId="{B5971712-81EA-49A5-B45F-04A5505939A2}" type="presOf" srcId="{888B0C1F-4F56-405A-BC9F-5AA09BE6DFDE}" destId="{880A0319-CF38-4631-BFC2-4984F0C6FE25}" srcOrd="0" destOrd="0" presId="urn:microsoft.com/office/officeart/2005/8/layout/hierarchy1"/>
    <dgm:cxn modelId="{B41FA3D1-85F8-460A-81A3-554C3EC82DF4}" type="presOf" srcId="{A148A586-11AE-44B7-B6E5-C247798A9DBB}" destId="{F5075639-0F3C-4ED7-AAC2-F7CCD6FE4D24}" srcOrd="0" destOrd="0" presId="urn:microsoft.com/office/officeart/2005/8/layout/hierarchy1"/>
    <dgm:cxn modelId="{5B9A8CC5-FC8E-42D0-B82B-16961820BAEC}" srcId="{EE7577F7-52E0-4144-8E00-546B04AD0B1E}" destId="{3B9A8EB2-F1AF-48F5-B83D-96D86C044159}" srcOrd="2" destOrd="0" parTransId="{493E0F21-2137-4760-BF59-8924666597B6}" sibTransId="{8B0D51C9-2F18-4558-8F90-E7B8A5177C50}"/>
    <dgm:cxn modelId="{BA8AC300-DB7C-4538-B01E-2239C727C79B}" srcId="{C08206F6-ACA5-4491-8928-1E39BEF2C2E3}" destId="{EE7577F7-52E0-4144-8E00-546B04AD0B1E}" srcOrd="0" destOrd="0" parTransId="{63BCFBFA-93EE-4DF4-98B3-06CC830E43B6}" sibTransId="{B1CD4549-3B91-42DA-9950-1DCA202700B3}"/>
    <dgm:cxn modelId="{0351543B-7A17-40A6-8246-F23E45570091}" type="presOf" srcId="{52D59A1C-957A-40C1-99F0-31114B84E6A3}" destId="{BC760C20-4F8C-48D1-ACE9-85F9CA78153D}" srcOrd="0" destOrd="0" presId="urn:microsoft.com/office/officeart/2005/8/layout/hierarchy1"/>
    <dgm:cxn modelId="{119CD7D3-541F-4FF2-9A64-141FE6CC8369}" type="presOf" srcId="{A3BBCBF0-A971-478D-BF28-0FCF922A020D}" destId="{17B5DF4E-2B9C-4D53-B81D-D90A4FED2695}" srcOrd="0" destOrd="0" presId="urn:microsoft.com/office/officeart/2005/8/layout/hierarchy1"/>
    <dgm:cxn modelId="{B83786F0-5DF4-40CC-B6EF-AFD9F918C228}" srcId="{EE7577F7-52E0-4144-8E00-546B04AD0B1E}" destId="{52D59A1C-957A-40C1-99F0-31114B84E6A3}" srcOrd="1" destOrd="0" parTransId="{773723EE-D297-4E45-82FC-CBEEBD2AF546}" sibTransId="{43BFBBEB-438C-4860-B33F-0BA91503E06D}"/>
    <dgm:cxn modelId="{CCFDCFE7-1CDD-4997-935F-CA8CD9099808}" type="presOf" srcId="{C7849478-0803-421B-A733-8E6437956417}" destId="{7AB3FB34-07A2-4BEE-8B24-3BF9F3F081B2}" srcOrd="0" destOrd="0" presId="urn:microsoft.com/office/officeart/2005/8/layout/hierarchy1"/>
    <dgm:cxn modelId="{CA9B75D7-7E98-4C52-86FB-CF0DD1592816}" srcId="{3B9A8EB2-F1AF-48F5-B83D-96D86C044159}" destId="{C7849478-0803-421B-A733-8E6437956417}" srcOrd="0" destOrd="0" parTransId="{AF977641-EEC6-4719-8693-9C62C5EEB8ED}" sibTransId="{8156AD6B-52F3-4F50-BD37-C006805057AC}"/>
    <dgm:cxn modelId="{1BA19825-6054-46C1-8252-E0A5DB3D6AA6}" type="presOf" srcId="{EE7577F7-52E0-4144-8E00-546B04AD0B1E}" destId="{5998A214-A114-45A4-B4C8-B0F94B0A0F14}" srcOrd="0" destOrd="0" presId="urn:microsoft.com/office/officeart/2005/8/layout/hierarchy1"/>
    <dgm:cxn modelId="{94400DFB-5EA4-439A-8A0C-A6E7D0619101}" srcId="{670D06E7-4265-4425-84C0-B0CC8C1390D4}" destId="{888B0C1F-4F56-405A-BC9F-5AA09BE6DFDE}" srcOrd="1" destOrd="0" parTransId="{A148A586-11AE-44B7-B6E5-C247798A9DBB}" sibTransId="{7B5719A8-86CC-4EE8-A62E-77BB8CA60799}"/>
    <dgm:cxn modelId="{DA2A7036-2DC0-4A16-AA2E-7722AF77DBA7}" type="presOf" srcId="{14ACC4C7-922A-4E58-9248-126326CEAEEF}" destId="{994FA7A2-8470-4983-9F71-40516AB72AA0}" srcOrd="0" destOrd="0" presId="urn:microsoft.com/office/officeart/2005/8/layout/hierarchy1"/>
    <dgm:cxn modelId="{11C7FFBE-7F81-4B95-B7C0-AADFEFDE70B7}" type="presOf" srcId="{670D06E7-4265-4425-84C0-B0CC8C1390D4}" destId="{5A34C91B-A5C5-4576-ABE4-66F4BDB39A16}" srcOrd="0" destOrd="0" presId="urn:microsoft.com/office/officeart/2005/8/layout/hierarchy1"/>
    <dgm:cxn modelId="{FC36C825-1F96-4EAC-BDED-9BEA9E295542}" type="presOf" srcId="{B5506B1A-7F78-488B-ADE3-03CF0F9A4060}" destId="{B900EDB3-B117-41DE-867A-3FF54D49E6A2}" srcOrd="0" destOrd="0" presId="urn:microsoft.com/office/officeart/2005/8/layout/hierarchy1"/>
    <dgm:cxn modelId="{50F540B7-9686-4149-AFB2-BFC488F7676B}" srcId="{52D59A1C-957A-40C1-99F0-31114B84E6A3}" destId="{A3BBCBF0-A971-478D-BF28-0FCF922A020D}" srcOrd="0" destOrd="0" parTransId="{B5506B1A-7F78-488B-ADE3-03CF0F9A4060}" sibTransId="{8C596C54-28A3-4016-801A-70AA1DB066F3}"/>
    <dgm:cxn modelId="{02AAA469-A454-4841-974A-54BEC65CA8B5}" type="presOf" srcId="{C08206F6-ACA5-4491-8928-1E39BEF2C2E3}" destId="{F673AF62-EE0E-46A3-B9CD-86222C80CC5D}" srcOrd="0" destOrd="0" presId="urn:microsoft.com/office/officeart/2005/8/layout/hierarchy1"/>
    <dgm:cxn modelId="{C1D4317E-EB0B-4C96-8D33-E1E049BB6734}" type="presOf" srcId="{178EFC95-3E74-4B3D-A808-30BCEBC0F93B}" destId="{1782F4DA-DB50-48CC-A461-6809DDB0E66D}" srcOrd="0" destOrd="0" presId="urn:microsoft.com/office/officeart/2005/8/layout/hierarchy1"/>
    <dgm:cxn modelId="{5123FEC1-CA87-4671-A813-6760E4B2A090}" type="presOf" srcId="{773723EE-D297-4E45-82FC-CBEEBD2AF546}" destId="{414C8C6E-433A-468A-9516-B4FD1534A323}" srcOrd="0" destOrd="0" presId="urn:microsoft.com/office/officeart/2005/8/layout/hierarchy1"/>
    <dgm:cxn modelId="{B8176F2F-D594-4592-934F-E5B5A79B6F7E}" type="presOf" srcId="{AF977641-EEC6-4719-8693-9C62C5EEB8ED}" destId="{AE0118E9-852E-40F9-84E4-A1EC867EE897}" srcOrd="0" destOrd="0" presId="urn:microsoft.com/office/officeart/2005/8/layout/hierarchy1"/>
    <dgm:cxn modelId="{70B8CF7B-CE6A-4DAE-85EA-A965BA4FB806}" type="presOf" srcId="{493E0F21-2137-4760-BF59-8924666597B6}" destId="{977680FF-8DF6-4A5A-9CE5-4DF62B1895E1}" srcOrd="0" destOrd="0" presId="urn:microsoft.com/office/officeart/2005/8/layout/hierarchy1"/>
    <dgm:cxn modelId="{CCCEF4E3-F7E2-4E11-9DA0-8F1E1821827C}" type="presOf" srcId="{6B3EE02D-3CC2-4AC6-B375-275604D84FEF}" destId="{9B353382-5FA4-4108-BAEA-BEC80AA6E98C}" srcOrd="0" destOrd="0" presId="urn:microsoft.com/office/officeart/2005/8/layout/hierarchy1"/>
    <dgm:cxn modelId="{244164F4-918E-45B0-BE7F-5EFBE62E8DAD}" srcId="{670D06E7-4265-4425-84C0-B0CC8C1390D4}" destId="{14ACC4C7-922A-4E58-9248-126326CEAEEF}" srcOrd="0" destOrd="0" parTransId="{178EFC95-3E74-4B3D-A808-30BCEBC0F93B}" sibTransId="{0F39E8E7-5F8A-45CA-B2E7-0D47E5493F53}"/>
    <dgm:cxn modelId="{5D40D7EC-97EC-4583-B4E3-F29CCE6AC0EC}" type="presOf" srcId="{3B9A8EB2-F1AF-48F5-B83D-96D86C044159}" destId="{27C0603E-972B-4F0C-A611-CD35C5D291A6}" srcOrd="0" destOrd="0" presId="urn:microsoft.com/office/officeart/2005/8/layout/hierarchy1"/>
    <dgm:cxn modelId="{0FBCB3D2-EC2E-4A7B-A41C-960B8F84555C}" type="presParOf" srcId="{F673AF62-EE0E-46A3-B9CD-86222C80CC5D}" destId="{629EC485-969C-41DC-BADC-BC00F75A66FE}" srcOrd="0" destOrd="0" presId="urn:microsoft.com/office/officeart/2005/8/layout/hierarchy1"/>
    <dgm:cxn modelId="{B0D5A750-E4C1-40A5-BF3B-3FE8B977CC9C}" type="presParOf" srcId="{629EC485-969C-41DC-BADC-BC00F75A66FE}" destId="{4D428C5E-CB88-41DE-8347-137302801FF6}" srcOrd="0" destOrd="0" presId="urn:microsoft.com/office/officeart/2005/8/layout/hierarchy1"/>
    <dgm:cxn modelId="{E855703C-B430-4B6B-B095-374EDE8BFA82}" type="presParOf" srcId="{4D428C5E-CB88-41DE-8347-137302801FF6}" destId="{B26CE79E-D831-4511-BBAD-8C40B0B20DAB}" srcOrd="0" destOrd="0" presId="urn:microsoft.com/office/officeart/2005/8/layout/hierarchy1"/>
    <dgm:cxn modelId="{862401F6-2E7B-4EAE-9E1A-0A127CC1ADB6}" type="presParOf" srcId="{4D428C5E-CB88-41DE-8347-137302801FF6}" destId="{5998A214-A114-45A4-B4C8-B0F94B0A0F14}" srcOrd="1" destOrd="0" presId="urn:microsoft.com/office/officeart/2005/8/layout/hierarchy1"/>
    <dgm:cxn modelId="{416E69FF-719E-47D5-8C59-6F32EB2E1004}" type="presParOf" srcId="{629EC485-969C-41DC-BADC-BC00F75A66FE}" destId="{E4C6F04A-260E-4060-91B9-C5D437BF78E7}" srcOrd="1" destOrd="0" presId="urn:microsoft.com/office/officeart/2005/8/layout/hierarchy1"/>
    <dgm:cxn modelId="{03522257-C94A-4150-997E-2040B0FDEE8A}" type="presParOf" srcId="{E4C6F04A-260E-4060-91B9-C5D437BF78E7}" destId="{9B353382-5FA4-4108-BAEA-BEC80AA6E98C}" srcOrd="0" destOrd="0" presId="urn:microsoft.com/office/officeart/2005/8/layout/hierarchy1"/>
    <dgm:cxn modelId="{E0310403-1B77-4C17-8373-79BF63E3E1D0}" type="presParOf" srcId="{E4C6F04A-260E-4060-91B9-C5D437BF78E7}" destId="{FF4EAFBA-39E9-43E6-8ADC-5ED18A36A1B5}" srcOrd="1" destOrd="0" presId="urn:microsoft.com/office/officeart/2005/8/layout/hierarchy1"/>
    <dgm:cxn modelId="{4CC60E1A-37D1-4EB4-A1E9-7DBCADFFBD80}" type="presParOf" srcId="{FF4EAFBA-39E9-43E6-8ADC-5ED18A36A1B5}" destId="{CBE1DCFF-F5E0-4F9D-97B5-7CC6A7549803}" srcOrd="0" destOrd="0" presId="urn:microsoft.com/office/officeart/2005/8/layout/hierarchy1"/>
    <dgm:cxn modelId="{589E0078-1B14-4B0B-85B3-09B39F28EA82}" type="presParOf" srcId="{CBE1DCFF-F5E0-4F9D-97B5-7CC6A7549803}" destId="{F56071C8-463A-43FC-90D7-150D698AA63A}" srcOrd="0" destOrd="0" presId="urn:microsoft.com/office/officeart/2005/8/layout/hierarchy1"/>
    <dgm:cxn modelId="{DA55EDA4-4824-4A76-B831-37C69B5BFA64}" type="presParOf" srcId="{CBE1DCFF-F5E0-4F9D-97B5-7CC6A7549803}" destId="{5A34C91B-A5C5-4576-ABE4-66F4BDB39A16}" srcOrd="1" destOrd="0" presId="urn:microsoft.com/office/officeart/2005/8/layout/hierarchy1"/>
    <dgm:cxn modelId="{DBA57732-C82B-49E4-BAA8-58E8C441A2D6}" type="presParOf" srcId="{FF4EAFBA-39E9-43E6-8ADC-5ED18A36A1B5}" destId="{97619373-DF25-44B7-B628-BFA7FA21E95A}" srcOrd="1" destOrd="0" presId="urn:microsoft.com/office/officeart/2005/8/layout/hierarchy1"/>
    <dgm:cxn modelId="{0FEC2B9F-8A13-4249-9351-DD8FF01D19CC}" type="presParOf" srcId="{97619373-DF25-44B7-B628-BFA7FA21E95A}" destId="{1782F4DA-DB50-48CC-A461-6809DDB0E66D}" srcOrd="0" destOrd="0" presId="urn:microsoft.com/office/officeart/2005/8/layout/hierarchy1"/>
    <dgm:cxn modelId="{09B3745F-A629-441A-9691-4643E25D3463}" type="presParOf" srcId="{97619373-DF25-44B7-B628-BFA7FA21E95A}" destId="{41539F12-BD33-4C3C-92C9-A6533D6F1656}" srcOrd="1" destOrd="0" presId="urn:microsoft.com/office/officeart/2005/8/layout/hierarchy1"/>
    <dgm:cxn modelId="{E4FC3710-D753-4C18-8296-5B4032C405E4}" type="presParOf" srcId="{41539F12-BD33-4C3C-92C9-A6533D6F1656}" destId="{759D2D33-380D-4EC3-84B8-DD6F469E3EF6}" srcOrd="0" destOrd="0" presId="urn:microsoft.com/office/officeart/2005/8/layout/hierarchy1"/>
    <dgm:cxn modelId="{37DEDF96-2B94-4D78-A39F-4E6473AD3514}" type="presParOf" srcId="{759D2D33-380D-4EC3-84B8-DD6F469E3EF6}" destId="{F167CB9A-A7A3-48F4-885E-5C7E11DC32F4}" srcOrd="0" destOrd="0" presId="urn:microsoft.com/office/officeart/2005/8/layout/hierarchy1"/>
    <dgm:cxn modelId="{15B23E67-8D3F-4DB9-94BC-04556AB79B65}" type="presParOf" srcId="{759D2D33-380D-4EC3-84B8-DD6F469E3EF6}" destId="{994FA7A2-8470-4983-9F71-40516AB72AA0}" srcOrd="1" destOrd="0" presId="urn:microsoft.com/office/officeart/2005/8/layout/hierarchy1"/>
    <dgm:cxn modelId="{ACDF34FD-9955-457B-9785-FE67C5A460EC}" type="presParOf" srcId="{41539F12-BD33-4C3C-92C9-A6533D6F1656}" destId="{02B07C8D-1B94-490C-9050-EED03734B0AE}" srcOrd="1" destOrd="0" presId="urn:microsoft.com/office/officeart/2005/8/layout/hierarchy1"/>
    <dgm:cxn modelId="{03D77D95-2A40-4FD0-AE2B-0AA16716C95D}" type="presParOf" srcId="{97619373-DF25-44B7-B628-BFA7FA21E95A}" destId="{F5075639-0F3C-4ED7-AAC2-F7CCD6FE4D24}" srcOrd="2" destOrd="0" presId="urn:microsoft.com/office/officeart/2005/8/layout/hierarchy1"/>
    <dgm:cxn modelId="{4E4F9EC4-9999-451A-824C-A318BDA82E5B}" type="presParOf" srcId="{97619373-DF25-44B7-B628-BFA7FA21E95A}" destId="{CCA5D3BD-6BA3-4470-923B-E99C07C7B2D9}" srcOrd="3" destOrd="0" presId="urn:microsoft.com/office/officeart/2005/8/layout/hierarchy1"/>
    <dgm:cxn modelId="{8EE67BC0-86F0-4B8D-B372-6AB8526A594D}" type="presParOf" srcId="{CCA5D3BD-6BA3-4470-923B-E99C07C7B2D9}" destId="{A106D845-1FCF-43C2-9ACD-37CA7835171B}" srcOrd="0" destOrd="0" presId="urn:microsoft.com/office/officeart/2005/8/layout/hierarchy1"/>
    <dgm:cxn modelId="{F3AA4CA9-B78A-4647-A7F9-A2590BA669A9}" type="presParOf" srcId="{A106D845-1FCF-43C2-9ACD-37CA7835171B}" destId="{A043C573-C2F8-4324-B9BF-B8BB82A68899}" srcOrd="0" destOrd="0" presId="urn:microsoft.com/office/officeart/2005/8/layout/hierarchy1"/>
    <dgm:cxn modelId="{59485385-A1DB-442D-A978-F1CC468C5C09}" type="presParOf" srcId="{A106D845-1FCF-43C2-9ACD-37CA7835171B}" destId="{880A0319-CF38-4631-BFC2-4984F0C6FE25}" srcOrd="1" destOrd="0" presId="urn:microsoft.com/office/officeart/2005/8/layout/hierarchy1"/>
    <dgm:cxn modelId="{8DFA8597-A777-49B4-A94E-22967EAA6284}" type="presParOf" srcId="{CCA5D3BD-6BA3-4470-923B-E99C07C7B2D9}" destId="{CD3F2568-A89C-45B5-A44E-3A27145E560B}" srcOrd="1" destOrd="0" presId="urn:microsoft.com/office/officeart/2005/8/layout/hierarchy1"/>
    <dgm:cxn modelId="{37CEB855-623A-450E-9BE0-EE4D68C397CD}" type="presParOf" srcId="{E4C6F04A-260E-4060-91B9-C5D437BF78E7}" destId="{414C8C6E-433A-468A-9516-B4FD1534A323}" srcOrd="2" destOrd="0" presId="urn:microsoft.com/office/officeart/2005/8/layout/hierarchy1"/>
    <dgm:cxn modelId="{3DB86DAF-78D9-4A85-8CF5-D61F2384D4D5}" type="presParOf" srcId="{E4C6F04A-260E-4060-91B9-C5D437BF78E7}" destId="{3CA313D8-90D1-4E2E-B9A6-D18CFC7B1CF4}" srcOrd="3" destOrd="0" presId="urn:microsoft.com/office/officeart/2005/8/layout/hierarchy1"/>
    <dgm:cxn modelId="{4EBF9C7F-13A6-4F90-AC24-190A702790FF}" type="presParOf" srcId="{3CA313D8-90D1-4E2E-B9A6-D18CFC7B1CF4}" destId="{2629D9E7-04C6-4593-9409-1E03006628DB}" srcOrd="0" destOrd="0" presId="urn:microsoft.com/office/officeart/2005/8/layout/hierarchy1"/>
    <dgm:cxn modelId="{627A1319-758B-4CEB-BFD4-0228FE0BBBAA}" type="presParOf" srcId="{2629D9E7-04C6-4593-9409-1E03006628DB}" destId="{E2090292-1A28-49BF-BC58-D9E031400FC8}" srcOrd="0" destOrd="0" presId="urn:microsoft.com/office/officeart/2005/8/layout/hierarchy1"/>
    <dgm:cxn modelId="{9F0E4F83-FE5A-4DB3-BBC6-0A11675D772B}" type="presParOf" srcId="{2629D9E7-04C6-4593-9409-1E03006628DB}" destId="{BC760C20-4F8C-48D1-ACE9-85F9CA78153D}" srcOrd="1" destOrd="0" presId="urn:microsoft.com/office/officeart/2005/8/layout/hierarchy1"/>
    <dgm:cxn modelId="{6CDF5EBB-9E7B-49BC-8F12-9F05F1AB21B5}" type="presParOf" srcId="{3CA313D8-90D1-4E2E-B9A6-D18CFC7B1CF4}" destId="{CB4D24ED-2421-473F-B380-08880B0B568F}" srcOrd="1" destOrd="0" presId="urn:microsoft.com/office/officeart/2005/8/layout/hierarchy1"/>
    <dgm:cxn modelId="{18139208-5741-43BB-B11D-D13530982031}" type="presParOf" srcId="{CB4D24ED-2421-473F-B380-08880B0B568F}" destId="{B900EDB3-B117-41DE-867A-3FF54D49E6A2}" srcOrd="0" destOrd="0" presId="urn:microsoft.com/office/officeart/2005/8/layout/hierarchy1"/>
    <dgm:cxn modelId="{B1722F9A-2ECE-4778-9F19-64D283B198C8}" type="presParOf" srcId="{CB4D24ED-2421-473F-B380-08880B0B568F}" destId="{C5608FD2-A494-4E2A-BED7-4A9A2F66133B}" srcOrd="1" destOrd="0" presId="urn:microsoft.com/office/officeart/2005/8/layout/hierarchy1"/>
    <dgm:cxn modelId="{C3DBE2A6-1274-4DEA-85FF-1A320A738913}" type="presParOf" srcId="{C5608FD2-A494-4E2A-BED7-4A9A2F66133B}" destId="{06A8C345-19E6-48E4-A749-555EA65A8D67}" srcOrd="0" destOrd="0" presId="urn:microsoft.com/office/officeart/2005/8/layout/hierarchy1"/>
    <dgm:cxn modelId="{50377BC5-D16A-4E23-8A47-441BD3414E2B}" type="presParOf" srcId="{06A8C345-19E6-48E4-A749-555EA65A8D67}" destId="{60C31ECD-B48C-4B31-8EBF-32D771240F09}" srcOrd="0" destOrd="0" presId="urn:microsoft.com/office/officeart/2005/8/layout/hierarchy1"/>
    <dgm:cxn modelId="{BD5ED853-EF3B-4BB1-9149-656ECC051426}" type="presParOf" srcId="{06A8C345-19E6-48E4-A749-555EA65A8D67}" destId="{17B5DF4E-2B9C-4D53-B81D-D90A4FED2695}" srcOrd="1" destOrd="0" presId="urn:microsoft.com/office/officeart/2005/8/layout/hierarchy1"/>
    <dgm:cxn modelId="{6FD2D022-9FC7-4BA5-A0C8-02DF8D67843B}" type="presParOf" srcId="{C5608FD2-A494-4E2A-BED7-4A9A2F66133B}" destId="{5DF3C2A7-16B7-4C41-95D0-D0A87699C751}" srcOrd="1" destOrd="0" presId="urn:microsoft.com/office/officeart/2005/8/layout/hierarchy1"/>
    <dgm:cxn modelId="{4D18CDF0-D181-4FCE-8B15-9C74A64210EF}" type="presParOf" srcId="{E4C6F04A-260E-4060-91B9-C5D437BF78E7}" destId="{977680FF-8DF6-4A5A-9CE5-4DF62B1895E1}" srcOrd="4" destOrd="0" presId="urn:microsoft.com/office/officeart/2005/8/layout/hierarchy1"/>
    <dgm:cxn modelId="{FA640732-03DE-4334-92FC-D1402210866B}" type="presParOf" srcId="{E4C6F04A-260E-4060-91B9-C5D437BF78E7}" destId="{A067BB75-6264-435A-B458-A29B04CBEC2A}" srcOrd="5" destOrd="0" presId="urn:microsoft.com/office/officeart/2005/8/layout/hierarchy1"/>
    <dgm:cxn modelId="{32194192-E289-4B07-A6BD-5BE8001D8F55}" type="presParOf" srcId="{A067BB75-6264-435A-B458-A29B04CBEC2A}" destId="{0E8B6D59-BCA3-49E5-9E20-02FA3BC5B299}" srcOrd="0" destOrd="0" presId="urn:microsoft.com/office/officeart/2005/8/layout/hierarchy1"/>
    <dgm:cxn modelId="{D9E2E240-7B39-41CD-BFBF-23313BAAF9B0}" type="presParOf" srcId="{0E8B6D59-BCA3-49E5-9E20-02FA3BC5B299}" destId="{9FFF655C-FEE1-47E4-B3F7-D9A3C133A1CA}" srcOrd="0" destOrd="0" presId="urn:microsoft.com/office/officeart/2005/8/layout/hierarchy1"/>
    <dgm:cxn modelId="{3352F9A7-46B3-4DAE-ABC6-39856246711A}" type="presParOf" srcId="{0E8B6D59-BCA3-49E5-9E20-02FA3BC5B299}" destId="{27C0603E-972B-4F0C-A611-CD35C5D291A6}" srcOrd="1" destOrd="0" presId="urn:microsoft.com/office/officeart/2005/8/layout/hierarchy1"/>
    <dgm:cxn modelId="{D50579C9-CFB9-4DEC-80FF-5245DACDB874}" type="presParOf" srcId="{A067BB75-6264-435A-B458-A29B04CBEC2A}" destId="{5E7D4C2B-3587-4DFB-A236-A8CF24C618B6}" srcOrd="1" destOrd="0" presId="urn:microsoft.com/office/officeart/2005/8/layout/hierarchy1"/>
    <dgm:cxn modelId="{36B5B4A2-D403-4DA2-A5FD-927980FA3E58}" type="presParOf" srcId="{5E7D4C2B-3587-4DFB-A236-A8CF24C618B6}" destId="{AE0118E9-852E-40F9-84E4-A1EC867EE897}" srcOrd="0" destOrd="0" presId="urn:microsoft.com/office/officeart/2005/8/layout/hierarchy1"/>
    <dgm:cxn modelId="{6A4F7F9E-8AEE-422A-937B-EFCB6CE23C7E}" type="presParOf" srcId="{5E7D4C2B-3587-4DFB-A236-A8CF24C618B6}" destId="{B0F9A1D2-9435-42C8-A64D-FF6E6E003E55}" srcOrd="1" destOrd="0" presId="urn:microsoft.com/office/officeart/2005/8/layout/hierarchy1"/>
    <dgm:cxn modelId="{2548321A-E37C-4F72-806C-0AAD850D7B42}" type="presParOf" srcId="{B0F9A1D2-9435-42C8-A64D-FF6E6E003E55}" destId="{AE7BE4E1-A947-4E55-8375-E074FBA0AD41}" srcOrd="0" destOrd="0" presId="urn:microsoft.com/office/officeart/2005/8/layout/hierarchy1"/>
    <dgm:cxn modelId="{0281D612-A758-4249-AACA-BB919EBD8B25}" type="presParOf" srcId="{AE7BE4E1-A947-4E55-8375-E074FBA0AD41}" destId="{432E5BB3-4E23-48B7-93E0-F42F226EA09B}" srcOrd="0" destOrd="0" presId="urn:microsoft.com/office/officeart/2005/8/layout/hierarchy1"/>
    <dgm:cxn modelId="{6FE552E2-7B3C-41B6-93FF-02EE6FCEBA47}" type="presParOf" srcId="{AE7BE4E1-A947-4E55-8375-E074FBA0AD41}" destId="{7AB3FB34-07A2-4BEE-8B24-3BF9F3F081B2}" srcOrd="1" destOrd="0" presId="urn:microsoft.com/office/officeart/2005/8/layout/hierarchy1"/>
    <dgm:cxn modelId="{3311A80A-D298-4896-AD7F-EFC99BC86A38}" type="presParOf" srcId="{B0F9A1D2-9435-42C8-A64D-FF6E6E003E55}" destId="{B2D8AA0C-1F0C-4E46-A571-6B9CF470E89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0118E9-852E-40F9-84E4-A1EC867EE897}">
      <dsp:nvSpPr>
        <dsp:cNvPr id="0" name=""/>
        <dsp:cNvSpPr/>
      </dsp:nvSpPr>
      <dsp:spPr>
        <a:xfrm>
          <a:off x="8005753" y="2718544"/>
          <a:ext cx="91440" cy="50621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62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7680FF-8DF6-4A5A-9CE5-4DF62B1895E1}">
      <dsp:nvSpPr>
        <dsp:cNvPr id="0" name=""/>
        <dsp:cNvSpPr/>
      </dsp:nvSpPr>
      <dsp:spPr>
        <a:xfrm>
          <a:off x="5392277" y="1107071"/>
          <a:ext cx="2659196" cy="506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970"/>
              </a:lnTo>
              <a:lnTo>
                <a:pt x="2659196" y="344970"/>
              </a:lnTo>
              <a:lnTo>
                <a:pt x="2659196" y="506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00EDB3-B117-41DE-867A-3FF54D49E6A2}">
      <dsp:nvSpPr>
        <dsp:cNvPr id="0" name=""/>
        <dsp:cNvSpPr/>
      </dsp:nvSpPr>
      <dsp:spPr>
        <a:xfrm>
          <a:off x="5878396" y="2718544"/>
          <a:ext cx="91440" cy="50621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62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4C8C6E-433A-468A-9516-B4FD1534A323}">
      <dsp:nvSpPr>
        <dsp:cNvPr id="0" name=""/>
        <dsp:cNvSpPr/>
      </dsp:nvSpPr>
      <dsp:spPr>
        <a:xfrm>
          <a:off x="5392277" y="1107071"/>
          <a:ext cx="531839" cy="506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970"/>
              </a:lnTo>
              <a:lnTo>
                <a:pt x="531839" y="344970"/>
              </a:lnTo>
              <a:lnTo>
                <a:pt x="531839" y="506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075639-0F3C-4ED7-AAC2-F7CCD6FE4D24}">
      <dsp:nvSpPr>
        <dsp:cNvPr id="0" name=""/>
        <dsp:cNvSpPr/>
      </dsp:nvSpPr>
      <dsp:spPr>
        <a:xfrm>
          <a:off x="2733081" y="2718544"/>
          <a:ext cx="1063678" cy="506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970"/>
              </a:lnTo>
              <a:lnTo>
                <a:pt x="1063678" y="344970"/>
              </a:lnTo>
              <a:lnTo>
                <a:pt x="1063678" y="5062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82F4DA-DB50-48CC-A461-6809DDB0E66D}">
      <dsp:nvSpPr>
        <dsp:cNvPr id="0" name=""/>
        <dsp:cNvSpPr/>
      </dsp:nvSpPr>
      <dsp:spPr>
        <a:xfrm>
          <a:off x="1669402" y="2718544"/>
          <a:ext cx="1063678" cy="506214"/>
        </a:xfrm>
        <a:custGeom>
          <a:avLst/>
          <a:gdLst/>
          <a:ahLst/>
          <a:cxnLst/>
          <a:rect l="0" t="0" r="0" b="0"/>
          <a:pathLst>
            <a:path>
              <a:moveTo>
                <a:pt x="1063678" y="0"/>
              </a:moveTo>
              <a:lnTo>
                <a:pt x="1063678" y="344970"/>
              </a:lnTo>
              <a:lnTo>
                <a:pt x="0" y="344970"/>
              </a:lnTo>
              <a:lnTo>
                <a:pt x="0" y="5062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353382-5FA4-4108-BAEA-BEC80AA6E98C}">
      <dsp:nvSpPr>
        <dsp:cNvPr id="0" name=""/>
        <dsp:cNvSpPr/>
      </dsp:nvSpPr>
      <dsp:spPr>
        <a:xfrm>
          <a:off x="2733081" y="1107071"/>
          <a:ext cx="2659196" cy="506214"/>
        </a:xfrm>
        <a:custGeom>
          <a:avLst/>
          <a:gdLst/>
          <a:ahLst/>
          <a:cxnLst/>
          <a:rect l="0" t="0" r="0" b="0"/>
          <a:pathLst>
            <a:path>
              <a:moveTo>
                <a:pt x="2659196" y="0"/>
              </a:moveTo>
              <a:lnTo>
                <a:pt x="2659196" y="344970"/>
              </a:lnTo>
              <a:lnTo>
                <a:pt x="0" y="344970"/>
              </a:lnTo>
              <a:lnTo>
                <a:pt x="0" y="506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6CE79E-D831-4511-BBAD-8C40B0B20DAB}">
      <dsp:nvSpPr>
        <dsp:cNvPr id="0" name=""/>
        <dsp:cNvSpPr/>
      </dsp:nvSpPr>
      <dsp:spPr>
        <a:xfrm>
          <a:off x="4521994" y="1812"/>
          <a:ext cx="1740564" cy="1105258"/>
        </a:xfrm>
        <a:prstGeom prst="roundRect">
          <a:avLst>
            <a:gd name="adj" fmla="val 10000"/>
          </a:avLst>
        </a:prstGeom>
        <a:solidFill>
          <a:srgbClr val="FDD8D1"/>
        </a:solidFill>
        <a:ln w="12700" cap="flat" cmpd="sng" algn="ctr">
          <a:solidFill>
            <a:srgbClr val="FEF8F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98A214-A114-45A4-B4C8-B0F94B0A0F14}">
      <dsp:nvSpPr>
        <dsp:cNvPr id="0" name=""/>
        <dsp:cNvSpPr/>
      </dsp:nvSpPr>
      <dsp:spPr>
        <a:xfrm>
          <a:off x="4715390" y="185539"/>
          <a:ext cx="1740564" cy="11052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DD8D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400" b="1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จำนวน 53 โครงการ จำนวน 265 ฉบับ </a:t>
          </a:r>
          <a:endParaRPr lang="en-US" sz="1400" b="1" kern="1200" dirty="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sp:txBody>
      <dsp:txXfrm>
        <a:off x="4747762" y="217911"/>
        <a:ext cx="1675820" cy="1040514"/>
      </dsp:txXfrm>
    </dsp:sp>
    <dsp:sp modelId="{F56071C8-463A-43FC-90D7-150D698AA63A}">
      <dsp:nvSpPr>
        <dsp:cNvPr id="0" name=""/>
        <dsp:cNvSpPr/>
      </dsp:nvSpPr>
      <dsp:spPr>
        <a:xfrm>
          <a:off x="1862798" y="1613285"/>
          <a:ext cx="1740564" cy="1105258"/>
        </a:xfrm>
        <a:prstGeom prst="roundRect">
          <a:avLst>
            <a:gd name="adj" fmla="val 10000"/>
          </a:avLst>
        </a:prstGeom>
        <a:solidFill>
          <a:srgbClr val="AFC09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34C91B-A5C5-4576-ABE4-66F4BDB39A16}">
      <dsp:nvSpPr>
        <dsp:cNvPr id="0" name=""/>
        <dsp:cNvSpPr/>
      </dsp:nvSpPr>
      <dsp:spPr>
        <a:xfrm>
          <a:off x="2056194" y="1797011"/>
          <a:ext cx="1740564" cy="11052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EDEB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400" b="1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ลูกหนี้ติดต่อกลับ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400" b="1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3 โครงการ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400" b="1" kern="1200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15 ฉบับ</a:t>
          </a:r>
          <a:endParaRPr lang="en-US" sz="1400" b="1" kern="1200" dirty="0">
            <a:solidFill>
              <a:schemeClr val="tx1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sp:txBody>
      <dsp:txXfrm>
        <a:off x="2088566" y="1829383"/>
        <a:ext cx="1675820" cy="1040514"/>
      </dsp:txXfrm>
    </dsp:sp>
    <dsp:sp modelId="{F167CB9A-A7A3-48F4-885E-5C7E11DC32F4}">
      <dsp:nvSpPr>
        <dsp:cNvPr id="0" name=""/>
        <dsp:cNvSpPr/>
      </dsp:nvSpPr>
      <dsp:spPr>
        <a:xfrm>
          <a:off x="799120" y="3224758"/>
          <a:ext cx="1740564" cy="1105258"/>
        </a:xfrm>
        <a:prstGeom prst="roundRect">
          <a:avLst>
            <a:gd name="adj" fmla="val 10000"/>
          </a:avLst>
        </a:prstGeom>
        <a:solidFill>
          <a:srgbClr val="CEDEB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4FA7A2-8470-4983-9F71-40516AB72AA0}">
      <dsp:nvSpPr>
        <dsp:cNvPr id="0" name=""/>
        <dsp:cNvSpPr/>
      </dsp:nvSpPr>
      <dsp:spPr>
        <a:xfrm>
          <a:off x="992516" y="3408484"/>
          <a:ext cx="1740564" cy="11052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EDEB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h-TH" sz="1400" b="1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ขอเข้าร่วมมาตรการลดหรืองดเบี้ยปรับ/ดอกเบี้ยผิดนัด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h-TH" sz="1400" b="1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2 โครงการ</a:t>
          </a:r>
          <a:endParaRPr lang="en-US" sz="1400" b="1" kern="1200" dirty="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sp:txBody>
      <dsp:txXfrm>
        <a:off x="1024888" y="3440856"/>
        <a:ext cx="1675820" cy="1040514"/>
      </dsp:txXfrm>
    </dsp:sp>
    <dsp:sp modelId="{A043C573-C2F8-4324-B9BF-B8BB82A68899}">
      <dsp:nvSpPr>
        <dsp:cNvPr id="0" name=""/>
        <dsp:cNvSpPr/>
      </dsp:nvSpPr>
      <dsp:spPr>
        <a:xfrm>
          <a:off x="2926477" y="3224758"/>
          <a:ext cx="1740564" cy="1105258"/>
        </a:xfrm>
        <a:prstGeom prst="roundRect">
          <a:avLst>
            <a:gd name="adj" fmla="val 10000"/>
          </a:avLst>
        </a:prstGeom>
        <a:solidFill>
          <a:srgbClr val="CEDEB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0A0319-CF38-4631-BFC2-4984F0C6FE25}">
      <dsp:nvSpPr>
        <dsp:cNvPr id="0" name=""/>
        <dsp:cNvSpPr/>
      </dsp:nvSpPr>
      <dsp:spPr>
        <a:xfrm>
          <a:off x="3119873" y="3408484"/>
          <a:ext cx="1740564" cy="11052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EDEB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h-TH" sz="1400" b="1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ตรวจสอบยอดเงิน</a:t>
          </a:r>
          <a:br>
            <a:rPr lang="th-TH" sz="1400" b="1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400" b="1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รอตรวจสอบ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h-TH" sz="1400" b="1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1 โครงการ</a:t>
          </a:r>
          <a:endParaRPr lang="en-US" sz="1400" b="1" kern="1200" dirty="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sp:txBody>
      <dsp:txXfrm>
        <a:off x="3152245" y="3440856"/>
        <a:ext cx="1675820" cy="1040514"/>
      </dsp:txXfrm>
    </dsp:sp>
    <dsp:sp modelId="{E2090292-1A28-49BF-BC58-D9E031400FC8}">
      <dsp:nvSpPr>
        <dsp:cNvPr id="0" name=""/>
        <dsp:cNvSpPr/>
      </dsp:nvSpPr>
      <dsp:spPr>
        <a:xfrm>
          <a:off x="5053834" y="1613285"/>
          <a:ext cx="1740564" cy="1105258"/>
        </a:xfrm>
        <a:prstGeom prst="roundRect">
          <a:avLst>
            <a:gd name="adj" fmla="val 10000"/>
          </a:avLst>
        </a:prstGeom>
        <a:solidFill>
          <a:srgbClr val="FDD8D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760C20-4F8C-48D1-ACE9-85F9CA78153D}">
      <dsp:nvSpPr>
        <dsp:cNvPr id="0" name=""/>
        <dsp:cNvSpPr/>
      </dsp:nvSpPr>
      <dsp:spPr>
        <a:xfrm>
          <a:off x="5247230" y="1797011"/>
          <a:ext cx="1740564" cy="11052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DD8D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400" b="1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เอกสารตีกลับ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400" b="1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23 ฉบับ </a:t>
          </a:r>
          <a:endParaRPr lang="en-US" sz="1400" b="1" kern="1200" dirty="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sp:txBody>
      <dsp:txXfrm>
        <a:off x="5279602" y="1829383"/>
        <a:ext cx="1675820" cy="1040514"/>
      </dsp:txXfrm>
    </dsp:sp>
    <dsp:sp modelId="{60C31ECD-B48C-4B31-8EBF-32D771240F09}">
      <dsp:nvSpPr>
        <dsp:cNvPr id="0" name=""/>
        <dsp:cNvSpPr/>
      </dsp:nvSpPr>
      <dsp:spPr>
        <a:xfrm>
          <a:off x="5053834" y="3224758"/>
          <a:ext cx="1740564" cy="1105258"/>
        </a:xfrm>
        <a:prstGeom prst="roundRect">
          <a:avLst>
            <a:gd name="adj" fmla="val 10000"/>
          </a:avLst>
        </a:prstGeom>
        <a:solidFill>
          <a:srgbClr val="FDD8D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B5DF4E-2B9C-4D53-B81D-D90A4FED2695}">
      <dsp:nvSpPr>
        <dsp:cNvPr id="0" name=""/>
        <dsp:cNvSpPr/>
      </dsp:nvSpPr>
      <dsp:spPr>
        <a:xfrm>
          <a:off x="5247230" y="3408484"/>
          <a:ext cx="1740564" cy="11052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DD8D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400" b="1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ดำเนินการ</a:t>
          </a:r>
          <a:br>
            <a:rPr lang="th-TH" sz="1400" b="1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400" b="1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คัดทะเบียนราษฎร์</a:t>
          </a:r>
          <a:endParaRPr lang="en-US" sz="1400" b="1" kern="1200" dirty="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sp:txBody>
      <dsp:txXfrm>
        <a:off x="5279602" y="3440856"/>
        <a:ext cx="1675820" cy="1040514"/>
      </dsp:txXfrm>
    </dsp:sp>
    <dsp:sp modelId="{9FFF655C-FEE1-47E4-B3F7-D9A3C133A1CA}">
      <dsp:nvSpPr>
        <dsp:cNvPr id="0" name=""/>
        <dsp:cNvSpPr/>
      </dsp:nvSpPr>
      <dsp:spPr>
        <a:xfrm>
          <a:off x="7181190" y="1613285"/>
          <a:ext cx="1740564" cy="1105258"/>
        </a:xfrm>
        <a:prstGeom prst="roundRect">
          <a:avLst>
            <a:gd name="adj" fmla="val 10000"/>
          </a:avLst>
        </a:prstGeom>
        <a:solidFill>
          <a:srgbClr val="D0B8A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C0603E-972B-4F0C-A611-CD35C5D291A6}">
      <dsp:nvSpPr>
        <dsp:cNvPr id="0" name=""/>
        <dsp:cNvSpPr/>
      </dsp:nvSpPr>
      <dsp:spPr>
        <a:xfrm>
          <a:off x="7374586" y="1797011"/>
          <a:ext cx="1740564" cy="11052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D0B8A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400" b="1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ลูกหนี้เพิกเฉย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400" b="1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227 ฉบับ</a:t>
          </a:r>
          <a:endParaRPr lang="en-US" sz="1400" b="1" kern="1200" dirty="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sp:txBody>
      <dsp:txXfrm>
        <a:off x="7406958" y="1829383"/>
        <a:ext cx="1675820" cy="1040514"/>
      </dsp:txXfrm>
    </dsp:sp>
    <dsp:sp modelId="{432E5BB3-4E23-48B7-93E0-F42F226EA09B}">
      <dsp:nvSpPr>
        <dsp:cNvPr id="0" name=""/>
        <dsp:cNvSpPr/>
      </dsp:nvSpPr>
      <dsp:spPr>
        <a:xfrm>
          <a:off x="7181190" y="3224758"/>
          <a:ext cx="1740564" cy="1105258"/>
        </a:xfrm>
        <a:prstGeom prst="roundRect">
          <a:avLst>
            <a:gd name="adj" fmla="val 10000"/>
          </a:avLst>
        </a:prstGeom>
        <a:solidFill>
          <a:srgbClr val="D0B8A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B3FB34-07A2-4BEE-8B24-3BF9F3F081B2}">
      <dsp:nvSpPr>
        <dsp:cNvPr id="0" name=""/>
        <dsp:cNvSpPr/>
      </dsp:nvSpPr>
      <dsp:spPr>
        <a:xfrm>
          <a:off x="7374586" y="3408484"/>
          <a:ext cx="1740564" cy="11052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D0B8A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400" b="1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ส่งหนังสือให้ครบ</a:t>
          </a:r>
          <a:br>
            <a:rPr lang="th-TH" sz="1400" b="1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400" b="1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ตามจำนวน </a:t>
          </a:r>
          <a:br>
            <a:rPr lang="th-TH" sz="1400" b="1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400" b="1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อย่างน้อย 3 ครั้ง</a:t>
          </a:r>
          <a:endParaRPr lang="en-US" sz="1400" b="1" kern="1200" dirty="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sp:txBody>
      <dsp:txXfrm>
        <a:off x="7406958" y="3440856"/>
        <a:ext cx="1675820" cy="1040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0.32181</cdr:x>
      <cdr:y>0.57568</cdr:y>
    </cdr:from>
    <cdr:to>
      <cdr:x>0.67818</cdr:x>
      <cdr:y>0.73162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11118" y="834007"/>
          <a:ext cx="676737" cy="2259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th-TH" sz="1100" b="1" dirty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 </a:t>
          </a:r>
          <a:r>
            <a:rPr lang="th-TH" b="1" dirty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90.91</a:t>
          </a:r>
          <a:endParaRPr lang="th-TH" sz="1100" b="1" dirty="0">
            <a:solidFill>
              <a:srgbClr val="C00000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7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902076" y="7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A74C7-ACB0-4EC4-AC49-EABDB89AEE9D}" type="datetimeFigureOut">
              <a:rPr lang="th-TH" smtClean="0"/>
              <a:t>28/02/67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520244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3"/>
          </p:nvPr>
        </p:nvSpPr>
        <p:spPr>
          <a:xfrm>
            <a:off x="3902076" y="9520244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E47EA-5A7A-4822-8210-06A4D03C7C3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5151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7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02076" y="7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8BFDC-ECE7-43E2-87D2-133B36FE0225}" type="datetimeFigureOut">
              <a:rPr lang="th-TH" smtClean="0"/>
              <a:t>28/02/67</a:t>
            </a:fld>
            <a:endParaRPr lang="th-TH" dirty="0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0950"/>
            <a:ext cx="6013450" cy="3382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 dirty="0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8975" y="4822827"/>
            <a:ext cx="5511800" cy="394652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520245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902076" y="9520245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F51A1-A190-4FE8-BD22-59A8BF5E5BA7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79728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24073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33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16695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34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07735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35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35900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36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51688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37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8944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38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48171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39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306445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41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255964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42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38153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5F51A1-A190-4FE8-BD22-59A8BF5E5BA7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53324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8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54460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5F51A1-A190-4FE8-BD22-59A8BF5E5BA7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265859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5F51A1-A190-4FE8-BD22-59A8BF5E5BA7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930782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62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52376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45EBE-8949-4B8A-9DD2-810D76ED3261}" type="slidenum">
              <a:rPr lang="th-TH" smtClean="0"/>
              <a:t>11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73965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45EBE-8949-4B8A-9DD2-810D76ED3261}" type="slidenum">
              <a:rPr lang="th-TH" smtClean="0"/>
              <a:t>12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25580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24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42638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27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24122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45EBE-8949-4B8A-9DD2-810D76ED3261}" type="slidenum">
              <a:rPr lang="th-TH" smtClean="0"/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58817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45EBE-8949-4B8A-9DD2-810D76ED3261}" type="slidenum">
              <a:rPr lang="th-TH" smtClean="0"/>
              <a:t>31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52490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32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47260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28/02/67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83961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28/02/67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12240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28/02/67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32421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28/02/67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24699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28/02/67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29315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28/02/67</a:t>
            </a:fld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30022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28/02/67</a:t>
            </a:fld>
            <a:endParaRPr lang="th-TH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08359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28/02/67</a:t>
            </a:fld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46418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28/02/67</a:t>
            </a:fld>
            <a:endParaRPr lang="th-T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6283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28/02/67</a:t>
            </a:fld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4129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28/02/67</a:t>
            </a:fld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88501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070FC-0B66-45F4-862E-AC35BDE9927B}" type="datetimeFigureOut">
              <a:rPr lang="th-TH" smtClean="0"/>
              <a:t>28/02/67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606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2.png"/><Relationship Id="rId21" Type="http://schemas.openxmlformats.org/officeDocument/2006/relationships/image" Target="../media/image27.png"/><Relationship Id="rId42" Type="http://schemas.openxmlformats.org/officeDocument/2006/relationships/image" Target="../media/image48.png"/><Relationship Id="rId47" Type="http://schemas.openxmlformats.org/officeDocument/2006/relationships/image" Target="../media/image53.png"/><Relationship Id="rId63" Type="http://schemas.openxmlformats.org/officeDocument/2006/relationships/image" Target="../media/image69.png"/><Relationship Id="rId68" Type="http://schemas.openxmlformats.org/officeDocument/2006/relationships/image" Target="../media/image74.png"/><Relationship Id="rId84" Type="http://schemas.openxmlformats.org/officeDocument/2006/relationships/image" Target="../media/image4.png"/><Relationship Id="rId16" Type="http://schemas.openxmlformats.org/officeDocument/2006/relationships/image" Target="../media/image22.png"/><Relationship Id="rId11" Type="http://schemas.openxmlformats.org/officeDocument/2006/relationships/image" Target="../media/image17.pn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53" Type="http://schemas.openxmlformats.org/officeDocument/2006/relationships/image" Target="../media/image59.png"/><Relationship Id="rId58" Type="http://schemas.openxmlformats.org/officeDocument/2006/relationships/image" Target="../media/image64.png"/><Relationship Id="rId74" Type="http://schemas.openxmlformats.org/officeDocument/2006/relationships/image" Target="../media/image80.png"/><Relationship Id="rId79" Type="http://schemas.openxmlformats.org/officeDocument/2006/relationships/image" Target="../media/image85.png"/><Relationship Id="rId5" Type="http://schemas.openxmlformats.org/officeDocument/2006/relationships/image" Target="../media/image11.png"/><Relationship Id="rId19" Type="http://schemas.openxmlformats.org/officeDocument/2006/relationships/image" Target="../media/image2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Relationship Id="rId43" Type="http://schemas.openxmlformats.org/officeDocument/2006/relationships/image" Target="../media/image49.png"/><Relationship Id="rId48" Type="http://schemas.openxmlformats.org/officeDocument/2006/relationships/image" Target="../media/image54.png"/><Relationship Id="rId56" Type="http://schemas.openxmlformats.org/officeDocument/2006/relationships/image" Target="../media/image62.png"/><Relationship Id="rId64" Type="http://schemas.openxmlformats.org/officeDocument/2006/relationships/image" Target="../media/image70.png"/><Relationship Id="rId69" Type="http://schemas.openxmlformats.org/officeDocument/2006/relationships/image" Target="../media/image75.png"/><Relationship Id="rId77" Type="http://schemas.openxmlformats.org/officeDocument/2006/relationships/image" Target="../media/image83.png"/><Relationship Id="rId8" Type="http://schemas.openxmlformats.org/officeDocument/2006/relationships/image" Target="../media/image14.png"/><Relationship Id="rId51" Type="http://schemas.openxmlformats.org/officeDocument/2006/relationships/image" Target="../media/image57.png"/><Relationship Id="rId72" Type="http://schemas.openxmlformats.org/officeDocument/2006/relationships/image" Target="../media/image78.png"/><Relationship Id="rId80" Type="http://schemas.openxmlformats.org/officeDocument/2006/relationships/image" Target="../media/image86.png"/><Relationship Id="rId85" Type="http://schemas.openxmlformats.org/officeDocument/2006/relationships/image" Target="../media/image5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png"/><Relationship Id="rId46" Type="http://schemas.openxmlformats.org/officeDocument/2006/relationships/image" Target="../media/image52.png"/><Relationship Id="rId59" Type="http://schemas.openxmlformats.org/officeDocument/2006/relationships/image" Target="../media/image65.png"/><Relationship Id="rId67" Type="http://schemas.openxmlformats.org/officeDocument/2006/relationships/image" Target="../media/image73.png"/><Relationship Id="rId20" Type="http://schemas.openxmlformats.org/officeDocument/2006/relationships/image" Target="../media/image26.png"/><Relationship Id="rId41" Type="http://schemas.openxmlformats.org/officeDocument/2006/relationships/image" Target="../media/image47.png"/><Relationship Id="rId54" Type="http://schemas.openxmlformats.org/officeDocument/2006/relationships/image" Target="../media/image60.png"/><Relationship Id="rId62" Type="http://schemas.openxmlformats.org/officeDocument/2006/relationships/image" Target="../media/image68.png"/><Relationship Id="rId70" Type="http://schemas.openxmlformats.org/officeDocument/2006/relationships/image" Target="../media/image76.png"/><Relationship Id="rId75" Type="http://schemas.openxmlformats.org/officeDocument/2006/relationships/image" Target="../media/image81.png"/><Relationship Id="rId83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49" Type="http://schemas.openxmlformats.org/officeDocument/2006/relationships/image" Target="../media/image55.png"/><Relationship Id="rId57" Type="http://schemas.openxmlformats.org/officeDocument/2006/relationships/image" Target="../media/image63.png"/><Relationship Id="rId10" Type="http://schemas.openxmlformats.org/officeDocument/2006/relationships/image" Target="../media/image16.png"/><Relationship Id="rId31" Type="http://schemas.openxmlformats.org/officeDocument/2006/relationships/image" Target="../media/image37.png"/><Relationship Id="rId44" Type="http://schemas.openxmlformats.org/officeDocument/2006/relationships/image" Target="../media/image50.png"/><Relationship Id="rId52" Type="http://schemas.openxmlformats.org/officeDocument/2006/relationships/image" Target="../media/image58.png"/><Relationship Id="rId60" Type="http://schemas.openxmlformats.org/officeDocument/2006/relationships/image" Target="../media/image66.png"/><Relationship Id="rId65" Type="http://schemas.openxmlformats.org/officeDocument/2006/relationships/image" Target="../media/image71.png"/><Relationship Id="rId73" Type="http://schemas.openxmlformats.org/officeDocument/2006/relationships/image" Target="../media/image79.png"/><Relationship Id="rId78" Type="http://schemas.openxmlformats.org/officeDocument/2006/relationships/image" Target="../media/image84.png"/><Relationship Id="rId81" Type="http://schemas.openxmlformats.org/officeDocument/2006/relationships/image" Target="../media/image87.png"/><Relationship Id="rId86" Type="http://schemas.openxmlformats.org/officeDocument/2006/relationships/image" Target="../media/image8.png"/><Relationship Id="rId4" Type="http://schemas.openxmlformats.org/officeDocument/2006/relationships/image" Target="../media/image11.svg"/><Relationship Id="rId9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9" Type="http://schemas.openxmlformats.org/officeDocument/2006/relationships/image" Target="../media/image45.png"/><Relationship Id="rId34" Type="http://schemas.openxmlformats.org/officeDocument/2006/relationships/image" Target="../media/image40.png"/><Relationship Id="rId50" Type="http://schemas.openxmlformats.org/officeDocument/2006/relationships/image" Target="../media/image56.png"/><Relationship Id="rId55" Type="http://schemas.openxmlformats.org/officeDocument/2006/relationships/image" Target="../media/image61.png"/><Relationship Id="rId76" Type="http://schemas.openxmlformats.org/officeDocument/2006/relationships/image" Target="../media/image82.png"/><Relationship Id="rId7" Type="http://schemas.openxmlformats.org/officeDocument/2006/relationships/image" Target="../media/image13.png"/><Relationship Id="rId71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29" Type="http://schemas.openxmlformats.org/officeDocument/2006/relationships/image" Target="../media/image35.png"/><Relationship Id="rId24" Type="http://schemas.openxmlformats.org/officeDocument/2006/relationships/image" Target="../media/image30.png"/><Relationship Id="rId40" Type="http://schemas.openxmlformats.org/officeDocument/2006/relationships/image" Target="../media/image46.png"/><Relationship Id="rId45" Type="http://schemas.openxmlformats.org/officeDocument/2006/relationships/image" Target="../media/image51.png"/><Relationship Id="rId66" Type="http://schemas.openxmlformats.org/officeDocument/2006/relationships/image" Target="../media/image72.png"/><Relationship Id="rId61" Type="http://schemas.openxmlformats.org/officeDocument/2006/relationships/image" Target="../media/image67.png"/><Relationship Id="rId8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26" Type="http://schemas.openxmlformats.org/officeDocument/2006/relationships/image" Target="../media/image3.png"/><Relationship Id="rId3" Type="http://schemas.openxmlformats.org/officeDocument/2006/relationships/image" Target="../media/image9.png"/><Relationship Id="rId21" Type="http://schemas.openxmlformats.org/officeDocument/2006/relationships/image" Target="../media/image104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5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29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24" Type="http://schemas.openxmlformats.org/officeDocument/2006/relationships/image" Target="../media/image107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23" Type="http://schemas.openxmlformats.org/officeDocument/2006/relationships/image" Target="../media/image106.png"/><Relationship Id="rId28" Type="http://schemas.openxmlformats.org/officeDocument/2006/relationships/image" Target="../media/image5.png"/><Relationship Id="rId10" Type="http://schemas.openxmlformats.org/officeDocument/2006/relationships/image" Target="../media/image93.png"/><Relationship Id="rId19" Type="http://schemas.openxmlformats.org/officeDocument/2006/relationships/image" Target="../media/image102.png"/><Relationship Id="rId4" Type="http://schemas.openxmlformats.org/officeDocument/2006/relationships/image" Target="../media/image11.svg"/><Relationship Id="rId9" Type="http://schemas.openxmlformats.org/officeDocument/2006/relationships/image" Target="../media/image92.png"/><Relationship Id="rId14" Type="http://schemas.openxmlformats.org/officeDocument/2006/relationships/image" Target="../media/image97.png"/><Relationship Id="rId22" Type="http://schemas.openxmlformats.org/officeDocument/2006/relationships/image" Target="../media/image105.png"/><Relationship Id="rId27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svg"/><Relationship Id="rId7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11" Type="http://schemas.openxmlformats.org/officeDocument/2006/relationships/image" Target="../media/image8.png"/><Relationship Id="rId5" Type="http://schemas.openxmlformats.org/officeDocument/2006/relationships/image" Target="../media/image109.png"/><Relationship Id="rId10" Type="http://schemas.openxmlformats.org/officeDocument/2006/relationships/image" Target="../media/image5.png"/><Relationship Id="rId4" Type="http://schemas.openxmlformats.org/officeDocument/2006/relationships/image" Target="../media/image108.jp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13" Type="http://schemas.openxmlformats.org/officeDocument/2006/relationships/image" Target="../media/image3.png"/><Relationship Id="rId3" Type="http://schemas.openxmlformats.org/officeDocument/2006/relationships/image" Target="../media/image11.svg"/><Relationship Id="rId7" Type="http://schemas.openxmlformats.org/officeDocument/2006/relationships/image" Target="../media/image114.jpeg"/><Relationship Id="rId12" Type="http://schemas.openxmlformats.org/officeDocument/2006/relationships/image" Target="../media/image2.png"/><Relationship Id="rId2" Type="http://schemas.openxmlformats.org/officeDocument/2006/relationships/image" Target="../media/image9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8.emf"/><Relationship Id="rId5" Type="http://schemas.openxmlformats.org/officeDocument/2006/relationships/image" Target="../media/image112.png"/><Relationship Id="rId15" Type="http://schemas.openxmlformats.org/officeDocument/2006/relationships/image" Target="../media/image5.png"/><Relationship Id="rId10" Type="http://schemas.openxmlformats.org/officeDocument/2006/relationships/image" Target="../media/image117.emf"/><Relationship Id="rId4" Type="http://schemas.openxmlformats.org/officeDocument/2006/relationships/image" Target="../media/image111.png"/><Relationship Id="rId9" Type="http://schemas.openxmlformats.org/officeDocument/2006/relationships/image" Target="../media/image116.jpeg"/><Relationship Id="rId1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sv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9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sv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20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svg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22.png"/><Relationship Id="rId10" Type="http://schemas.openxmlformats.org/officeDocument/2006/relationships/image" Target="../media/image8.png"/><Relationship Id="rId4" Type="http://schemas.openxmlformats.org/officeDocument/2006/relationships/image" Target="../media/image121.png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svg"/><Relationship Id="rId7" Type="http://schemas.openxmlformats.org/officeDocument/2006/relationships/image" Target="../media/image126.png"/><Relationship Id="rId12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5.png"/><Relationship Id="rId5" Type="http://schemas.openxmlformats.org/officeDocument/2006/relationships/image" Target="../media/image124.png"/><Relationship Id="rId10" Type="http://schemas.openxmlformats.org/officeDocument/2006/relationships/image" Target="../media/image4.png"/><Relationship Id="rId4" Type="http://schemas.openxmlformats.org/officeDocument/2006/relationships/image" Target="../media/image123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emf"/><Relationship Id="rId13" Type="http://schemas.openxmlformats.org/officeDocument/2006/relationships/image" Target="../media/image2.png"/><Relationship Id="rId3" Type="http://schemas.openxmlformats.org/officeDocument/2006/relationships/image" Target="../media/image11.svg"/><Relationship Id="rId7" Type="http://schemas.openxmlformats.org/officeDocument/2006/relationships/image" Target="../media/image130.emf"/><Relationship Id="rId12" Type="http://schemas.openxmlformats.org/officeDocument/2006/relationships/image" Target="../media/image135.emf"/><Relationship Id="rId17" Type="http://schemas.openxmlformats.org/officeDocument/2006/relationships/image" Target="../media/image8.png"/><Relationship Id="rId2" Type="http://schemas.openxmlformats.org/officeDocument/2006/relationships/image" Target="../media/image9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emf"/><Relationship Id="rId11" Type="http://schemas.openxmlformats.org/officeDocument/2006/relationships/image" Target="../media/image134.emf"/><Relationship Id="rId5" Type="http://schemas.openxmlformats.org/officeDocument/2006/relationships/image" Target="../media/image128.emf"/><Relationship Id="rId15" Type="http://schemas.openxmlformats.org/officeDocument/2006/relationships/image" Target="../media/image4.png"/><Relationship Id="rId10" Type="http://schemas.openxmlformats.org/officeDocument/2006/relationships/image" Target="../media/image133.emf"/><Relationship Id="rId4" Type="http://schemas.openxmlformats.org/officeDocument/2006/relationships/image" Target="../media/image127.emf"/><Relationship Id="rId9" Type="http://schemas.openxmlformats.org/officeDocument/2006/relationships/image" Target="../media/image132.emf"/><Relationship Id="rId1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svg"/><Relationship Id="rId7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11" Type="http://schemas.openxmlformats.org/officeDocument/2006/relationships/image" Target="../media/image8.png"/><Relationship Id="rId5" Type="http://schemas.openxmlformats.org/officeDocument/2006/relationships/image" Target="../media/image137.png"/><Relationship Id="rId10" Type="http://schemas.openxmlformats.org/officeDocument/2006/relationships/image" Target="../media/image5.png"/><Relationship Id="rId4" Type="http://schemas.openxmlformats.org/officeDocument/2006/relationships/image" Target="../media/image136.png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sv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chart" Target="../charts/chart1.xml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1.png"/><Relationship Id="rId18" Type="http://schemas.openxmlformats.org/officeDocument/2006/relationships/image" Target="../media/image5.png"/><Relationship Id="rId3" Type="http://schemas.openxmlformats.org/officeDocument/2006/relationships/image" Target="../media/image139.jpeg"/><Relationship Id="rId12" Type="http://schemas.openxmlformats.org/officeDocument/2006/relationships/image" Target="../media/image145.sv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5" Type="http://schemas.openxmlformats.org/officeDocument/2006/relationships/image" Target="../media/image11.svg"/><Relationship Id="rId15" Type="http://schemas.openxmlformats.org/officeDocument/2006/relationships/image" Target="../media/image2.png"/><Relationship Id="rId19" Type="http://schemas.openxmlformats.org/officeDocument/2006/relationships/image" Target="../media/image8.png"/><Relationship Id="rId4" Type="http://schemas.openxmlformats.org/officeDocument/2006/relationships/image" Target="../media/image9.png"/><Relationship Id="rId14" Type="http://schemas.openxmlformats.org/officeDocument/2006/relationships/image" Target="../media/image147.sv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2.svg"/><Relationship Id="rId18" Type="http://schemas.openxmlformats.org/officeDocument/2006/relationships/image" Target="../media/image8.png"/><Relationship Id="rId3" Type="http://schemas.openxmlformats.org/officeDocument/2006/relationships/image" Target="../media/image9.png"/><Relationship Id="rId12" Type="http://schemas.openxmlformats.org/officeDocument/2006/relationships/image" Target="../media/image144.png"/><Relationship Id="rId17" Type="http://schemas.openxmlformats.org/officeDocument/2006/relationships/image" Target="../media/image5.png"/><Relationship Id="rId2" Type="http://schemas.openxmlformats.org/officeDocument/2006/relationships/image" Target="../media/image142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50.svg"/><Relationship Id="rId5" Type="http://schemas.openxmlformats.org/officeDocument/2006/relationships/image" Target="../media/image143.png"/><Relationship Id="rId15" Type="http://schemas.openxmlformats.org/officeDocument/2006/relationships/image" Target="../media/image3.png"/><Relationship Id="rId4" Type="http://schemas.openxmlformats.org/officeDocument/2006/relationships/image" Target="../media/image11.svg"/><Relationship Id="rId1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145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145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hart" Target="../charts/chart2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.svg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svg"/><Relationship Id="rId1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sv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46.jpg"/><Relationship Id="rId9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sv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sv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47.jpg"/><Relationship Id="rId9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8.png"/><Relationship Id="rId12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.png"/><Relationship Id="rId21" Type="http://schemas.openxmlformats.org/officeDocument/2006/relationships/image" Target="../media/image5.png"/><Relationship Id="rId17" Type="http://schemas.openxmlformats.org/officeDocument/2006/relationships/image" Target="../media/image11.svg"/><Relationship Id="rId2" Type="http://schemas.openxmlformats.org/officeDocument/2006/relationships/image" Target="../media/image9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3.png"/><Relationship Id="rId22" Type="http://schemas.openxmlformats.org/officeDocument/2006/relationships/image" Target="../media/image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49.jp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5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152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1500" y="565080"/>
            <a:ext cx="1941584" cy="530046"/>
            <a:chOff x="0" y="0"/>
            <a:chExt cx="1010276" cy="2758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0276" cy="275802"/>
            </a:xfrm>
            <a:custGeom>
              <a:avLst/>
              <a:gdLst/>
              <a:ahLst/>
              <a:cxnLst/>
              <a:rect l="l" t="t" r="r" b="b"/>
              <a:pathLst>
                <a:path w="1010276" h="275802">
                  <a:moveTo>
                    <a:pt x="110762" y="0"/>
                  </a:moveTo>
                  <a:lnTo>
                    <a:pt x="899515" y="0"/>
                  </a:lnTo>
                  <a:cubicBezTo>
                    <a:pt x="928890" y="0"/>
                    <a:pt x="957063" y="11670"/>
                    <a:pt x="977835" y="32441"/>
                  </a:cubicBezTo>
                  <a:cubicBezTo>
                    <a:pt x="998607" y="53213"/>
                    <a:pt x="1010276" y="81386"/>
                    <a:pt x="1010276" y="110762"/>
                  </a:cubicBezTo>
                  <a:lnTo>
                    <a:pt x="1010276" y="165040"/>
                  </a:lnTo>
                  <a:cubicBezTo>
                    <a:pt x="1010276" y="194416"/>
                    <a:pt x="998607" y="222589"/>
                    <a:pt x="977835" y="243361"/>
                  </a:cubicBezTo>
                  <a:cubicBezTo>
                    <a:pt x="957063" y="264133"/>
                    <a:pt x="928890" y="275802"/>
                    <a:pt x="899515" y="275802"/>
                  </a:cubicBezTo>
                  <a:lnTo>
                    <a:pt x="110762" y="275802"/>
                  </a:lnTo>
                  <a:cubicBezTo>
                    <a:pt x="81386" y="275802"/>
                    <a:pt x="53213" y="264133"/>
                    <a:pt x="32441" y="243361"/>
                  </a:cubicBezTo>
                  <a:cubicBezTo>
                    <a:pt x="11670" y="222589"/>
                    <a:pt x="0" y="194416"/>
                    <a:pt x="0" y="165040"/>
                  </a:cubicBezTo>
                  <a:lnTo>
                    <a:pt x="0" y="110762"/>
                  </a:lnTo>
                  <a:cubicBezTo>
                    <a:pt x="0" y="81386"/>
                    <a:pt x="11670" y="53213"/>
                    <a:pt x="32441" y="32441"/>
                  </a:cubicBezTo>
                  <a:cubicBezTo>
                    <a:pt x="53213" y="11670"/>
                    <a:pt x="81386" y="0"/>
                    <a:pt x="110762" y="0"/>
                  </a:cubicBezTo>
                  <a:close/>
                </a:path>
              </a:pathLst>
            </a:custGeom>
            <a:solidFill>
              <a:srgbClr val="E4F6FF"/>
            </a:solidFill>
            <a:ln w="38100" cap="rnd">
              <a:solidFill>
                <a:srgbClr val="00296B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10276" cy="313902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477"/>
                </a:lnSpc>
                <a:spcBef>
                  <a:spcPct val="0"/>
                </a:spcBef>
              </a:pPr>
              <a:endParaRPr sz="10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646916" y="565080"/>
            <a:ext cx="1941584" cy="530046"/>
            <a:chOff x="0" y="0"/>
            <a:chExt cx="1010276" cy="275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0276" cy="275802"/>
            </a:xfrm>
            <a:custGeom>
              <a:avLst/>
              <a:gdLst/>
              <a:ahLst/>
              <a:cxnLst/>
              <a:rect l="l" t="t" r="r" b="b"/>
              <a:pathLst>
                <a:path w="1010276" h="275802">
                  <a:moveTo>
                    <a:pt x="110762" y="0"/>
                  </a:moveTo>
                  <a:lnTo>
                    <a:pt x="899515" y="0"/>
                  </a:lnTo>
                  <a:cubicBezTo>
                    <a:pt x="928890" y="0"/>
                    <a:pt x="957063" y="11670"/>
                    <a:pt x="977835" y="32441"/>
                  </a:cubicBezTo>
                  <a:cubicBezTo>
                    <a:pt x="998607" y="53213"/>
                    <a:pt x="1010276" y="81386"/>
                    <a:pt x="1010276" y="110762"/>
                  </a:cubicBezTo>
                  <a:lnTo>
                    <a:pt x="1010276" y="165040"/>
                  </a:lnTo>
                  <a:cubicBezTo>
                    <a:pt x="1010276" y="194416"/>
                    <a:pt x="998607" y="222589"/>
                    <a:pt x="977835" y="243361"/>
                  </a:cubicBezTo>
                  <a:cubicBezTo>
                    <a:pt x="957063" y="264133"/>
                    <a:pt x="928890" y="275802"/>
                    <a:pt x="899515" y="275802"/>
                  </a:cubicBezTo>
                  <a:lnTo>
                    <a:pt x="110762" y="275802"/>
                  </a:lnTo>
                  <a:cubicBezTo>
                    <a:pt x="81386" y="275802"/>
                    <a:pt x="53213" y="264133"/>
                    <a:pt x="32441" y="243361"/>
                  </a:cubicBezTo>
                  <a:cubicBezTo>
                    <a:pt x="11670" y="222589"/>
                    <a:pt x="0" y="194416"/>
                    <a:pt x="0" y="165040"/>
                  </a:cubicBezTo>
                  <a:lnTo>
                    <a:pt x="0" y="110762"/>
                  </a:lnTo>
                  <a:cubicBezTo>
                    <a:pt x="0" y="81386"/>
                    <a:pt x="11670" y="53213"/>
                    <a:pt x="32441" y="32441"/>
                  </a:cubicBezTo>
                  <a:cubicBezTo>
                    <a:pt x="53213" y="11670"/>
                    <a:pt x="81386" y="0"/>
                    <a:pt x="110762" y="0"/>
                  </a:cubicBezTo>
                  <a:close/>
                </a:path>
              </a:pathLst>
            </a:custGeom>
            <a:solidFill>
              <a:srgbClr val="E4F6FF"/>
            </a:solidFill>
            <a:ln w="38100" cap="rnd">
              <a:solidFill>
                <a:srgbClr val="00296B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010276" cy="313902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477"/>
                </a:lnSpc>
                <a:spcBef>
                  <a:spcPct val="0"/>
                </a:spcBef>
              </a:pPr>
              <a:endParaRPr sz="1000"/>
            </a:p>
          </p:txBody>
        </p:sp>
      </p:grpSp>
      <p:sp>
        <p:nvSpPr>
          <p:cNvPr id="8" name="Freeform 8"/>
          <p:cNvSpPr/>
          <p:nvPr/>
        </p:nvSpPr>
        <p:spPr>
          <a:xfrm>
            <a:off x="9010928" y="707399"/>
            <a:ext cx="245407" cy="245407"/>
          </a:xfrm>
          <a:custGeom>
            <a:avLst/>
            <a:gdLst/>
            <a:ahLst/>
            <a:cxnLst/>
            <a:rect l="l" t="t" r="r" b="b"/>
            <a:pathLst>
              <a:path w="441733" h="441733">
                <a:moveTo>
                  <a:pt x="0" y="0"/>
                </a:moveTo>
                <a:lnTo>
                  <a:pt x="441733" y="0"/>
                </a:lnTo>
                <a:lnTo>
                  <a:pt x="441733" y="441733"/>
                </a:lnTo>
                <a:lnTo>
                  <a:pt x="0" y="441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2513085" y="814228"/>
            <a:ext cx="5133831" cy="0"/>
          </a:xfrm>
          <a:prstGeom prst="line">
            <a:avLst/>
          </a:prstGeom>
          <a:ln w="38100" cap="flat">
            <a:solidFill>
              <a:srgbClr val="00296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440381" y="2707788"/>
            <a:ext cx="9297832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400"/>
              </a:spcAft>
            </a:pPr>
            <a:r>
              <a:rPr lang="th-TH" sz="20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การประชุมคณะกรรมการบริหารกองทุนพัฒนาบทบาทสตรี ครั้งที่ 2/2567</a:t>
            </a:r>
          </a:p>
          <a:p>
            <a:pPr algn="ctr">
              <a:lnSpc>
                <a:spcPct val="150000"/>
              </a:lnSpc>
              <a:spcAft>
                <a:spcPts val="400"/>
              </a:spcAft>
            </a:pPr>
            <a:r>
              <a:rPr lang="th-TH" sz="20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วันพุธที่ 28 กุมภาพันธ์ 2567 เวลา 13.30 - 16.30 น.</a:t>
            </a:r>
            <a:br>
              <a:rPr lang="th-TH" sz="20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20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ห้องประชุม 5001 ชั้น 5 กรมการพัฒนาชุมชน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571500" y="4962616"/>
            <a:ext cx="9017000" cy="530046"/>
            <a:chOff x="0" y="0"/>
            <a:chExt cx="21640800" cy="1272111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1640800" cy="1272111"/>
              <a:chOff x="0" y="0"/>
              <a:chExt cx="5317466" cy="31257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317466" cy="312577"/>
              </a:xfrm>
              <a:custGeom>
                <a:avLst/>
                <a:gdLst/>
                <a:ahLst/>
                <a:cxnLst/>
                <a:rect l="l" t="t" r="r" b="b"/>
                <a:pathLst>
                  <a:path w="5317466" h="312577">
                    <a:moveTo>
                      <a:pt x="23850" y="0"/>
                    </a:moveTo>
                    <a:lnTo>
                      <a:pt x="5293616" y="0"/>
                    </a:lnTo>
                    <a:cubicBezTo>
                      <a:pt x="5299942" y="0"/>
                      <a:pt x="5306008" y="2513"/>
                      <a:pt x="5310481" y="6985"/>
                    </a:cubicBezTo>
                    <a:cubicBezTo>
                      <a:pt x="5314953" y="11458"/>
                      <a:pt x="5317466" y="17524"/>
                      <a:pt x="5317466" y="23850"/>
                    </a:cubicBezTo>
                    <a:lnTo>
                      <a:pt x="5317466" y="288727"/>
                    </a:lnTo>
                    <a:cubicBezTo>
                      <a:pt x="5317466" y="295052"/>
                      <a:pt x="5314953" y="301118"/>
                      <a:pt x="5310481" y="305591"/>
                    </a:cubicBezTo>
                    <a:cubicBezTo>
                      <a:pt x="5306008" y="310064"/>
                      <a:pt x="5299942" y="312577"/>
                      <a:pt x="5293616" y="312577"/>
                    </a:cubicBezTo>
                    <a:lnTo>
                      <a:pt x="23850" y="312577"/>
                    </a:lnTo>
                    <a:cubicBezTo>
                      <a:pt x="17524" y="312577"/>
                      <a:pt x="11458" y="310064"/>
                      <a:pt x="6985" y="305591"/>
                    </a:cubicBezTo>
                    <a:cubicBezTo>
                      <a:pt x="2513" y="301118"/>
                      <a:pt x="0" y="295052"/>
                      <a:pt x="0" y="288727"/>
                    </a:cubicBezTo>
                    <a:lnTo>
                      <a:pt x="0" y="23850"/>
                    </a:lnTo>
                    <a:cubicBezTo>
                      <a:pt x="0" y="17524"/>
                      <a:pt x="2513" y="11458"/>
                      <a:pt x="6985" y="6985"/>
                    </a:cubicBezTo>
                    <a:cubicBezTo>
                      <a:pt x="11458" y="2513"/>
                      <a:pt x="17524" y="0"/>
                      <a:pt x="23850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5715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5317466" cy="350677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5" name="AutoShape 15"/>
            <p:cNvSpPr/>
            <p:nvPr/>
          </p:nvSpPr>
          <p:spPr>
            <a:xfrm>
              <a:off x="14487224" y="269478"/>
              <a:ext cx="0" cy="733154"/>
            </a:xfrm>
            <a:prstGeom prst="line">
              <a:avLst/>
            </a:prstGeom>
            <a:ln w="762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Freeform 16"/>
            <p:cNvSpPr/>
            <p:nvPr/>
          </p:nvSpPr>
          <p:spPr>
            <a:xfrm>
              <a:off x="15473583" y="218491"/>
              <a:ext cx="756937" cy="756937"/>
            </a:xfrm>
            <a:custGeom>
              <a:avLst/>
              <a:gdLst/>
              <a:ahLst/>
              <a:cxnLst/>
              <a:rect l="l" t="t" r="r" b="b"/>
              <a:pathLst>
                <a:path w="756937" h="756937">
                  <a:moveTo>
                    <a:pt x="0" y="0"/>
                  </a:moveTo>
                  <a:lnTo>
                    <a:pt x="756937" y="0"/>
                  </a:lnTo>
                  <a:lnTo>
                    <a:pt x="756937" y="756937"/>
                  </a:lnTo>
                  <a:lnTo>
                    <a:pt x="0" y="756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7218135" y="165242"/>
              <a:ext cx="853728" cy="855154"/>
            </a:xfrm>
            <a:custGeom>
              <a:avLst/>
              <a:gdLst/>
              <a:ahLst/>
              <a:cxnLst/>
              <a:rect l="l" t="t" r="r" b="b"/>
              <a:pathLst>
                <a:path w="853728" h="855153">
                  <a:moveTo>
                    <a:pt x="0" y="0"/>
                  </a:moveTo>
                  <a:lnTo>
                    <a:pt x="853728" y="0"/>
                  </a:lnTo>
                  <a:lnTo>
                    <a:pt x="853728" y="855154"/>
                  </a:lnTo>
                  <a:lnTo>
                    <a:pt x="0" y="855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6378526" y="236967"/>
              <a:ext cx="738463" cy="738461"/>
            </a:xfrm>
            <a:custGeom>
              <a:avLst/>
              <a:gdLst/>
              <a:ahLst/>
              <a:cxnLst/>
              <a:rect l="l" t="t" r="r" b="b"/>
              <a:pathLst>
                <a:path w="738462" h="738462">
                  <a:moveTo>
                    <a:pt x="0" y="0"/>
                  </a:moveTo>
                  <a:lnTo>
                    <a:pt x="738462" y="0"/>
                  </a:lnTo>
                  <a:lnTo>
                    <a:pt x="738462" y="738462"/>
                  </a:lnTo>
                  <a:lnTo>
                    <a:pt x="0" y="7384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8768682" y="132772"/>
              <a:ext cx="2252908" cy="928375"/>
            </a:xfrm>
            <a:custGeom>
              <a:avLst/>
              <a:gdLst/>
              <a:ahLst/>
              <a:cxnLst/>
              <a:rect l="l" t="t" r="r" b="b"/>
              <a:pathLst>
                <a:path w="2252908" h="928375">
                  <a:moveTo>
                    <a:pt x="0" y="0"/>
                  </a:moveTo>
                  <a:lnTo>
                    <a:pt x="2252908" y="0"/>
                  </a:lnTo>
                  <a:lnTo>
                    <a:pt x="2252908" y="928375"/>
                  </a:lnTo>
                  <a:lnTo>
                    <a:pt x="0" y="928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2414" b="-24088"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629544" y="372178"/>
              <a:ext cx="12754068" cy="471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5"/>
                </a:lnSpc>
              </a:pPr>
              <a:r>
                <a:rPr lang="en-US" sz="1111" b="1" dirty="0" err="1">
                  <a:solidFill>
                    <a:srgbClr val="00296B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เศรษฐกิจฐานรากมั่นคง</a:t>
              </a:r>
              <a:r>
                <a:rPr lang="en-US" sz="1111" b="1" dirty="0">
                  <a:solidFill>
                    <a:srgbClr val="00296B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</a:t>
              </a:r>
              <a:r>
                <a:rPr lang="en-US" sz="1111" b="1" dirty="0" err="1">
                  <a:solidFill>
                    <a:srgbClr val="00296B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ชุมชนเข้มแข็งอย่างยั่งยืนด้วยหลักปรัชญาของเศรษฐกิจพอเพียง</a:t>
              </a:r>
              <a:endParaRPr lang="en-US" sz="1111" b="1" dirty="0">
                <a:solidFill>
                  <a:srgbClr val="00296B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44885" y="642588"/>
            <a:ext cx="1601098" cy="375028"/>
            <a:chOff x="0" y="0"/>
            <a:chExt cx="3842636" cy="9000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1057378" y="23314"/>
              <a:ext cx="2785258" cy="8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000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กรมการพัฒนาชุมชน</a:t>
              </a:r>
              <a:endParaRPr lang="en-US" sz="1000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>
                <a:lnSpc>
                  <a:spcPts val="1400"/>
                </a:lnSpc>
              </a:pPr>
              <a:r>
                <a:rPr lang="en-US" sz="1000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กระทรวงมหาดไทย</a:t>
              </a:r>
              <a:endParaRPr lang="en-US" sz="1000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7979081" y="780203"/>
            <a:ext cx="894339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1"/>
              </a:lnSpc>
            </a:pPr>
            <a:r>
              <a: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Start</a:t>
            </a:r>
          </a:p>
        </p:txBody>
      </p:sp>
      <p:pic>
        <p:nvPicPr>
          <p:cNvPr id="27" name="รูปภาพ 34">
            <a:extLst>
              <a:ext uri="{FF2B5EF4-FFF2-40B4-BE49-F238E27FC236}">
                <a16:creationId xmlns:a16="http://schemas.microsoft.com/office/drawing/2014/main" id="{DD640411-EFE3-424B-A910-D36FA66C9B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297" y="1208862"/>
            <a:ext cx="1229128" cy="1231179"/>
          </a:xfrm>
          <a:prstGeom prst="rect">
            <a:avLst/>
          </a:prstGeom>
        </p:spPr>
      </p:pic>
      <p:pic>
        <p:nvPicPr>
          <p:cNvPr id="28" name="รูปภาพ 35">
            <a:extLst>
              <a:ext uri="{FF2B5EF4-FFF2-40B4-BE49-F238E27FC236}">
                <a16:creationId xmlns:a16="http://schemas.microsoft.com/office/drawing/2014/main" id="{E7EA978A-A5ED-4793-AA82-AD84746372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360" y="1221681"/>
            <a:ext cx="1229128" cy="1229128"/>
          </a:xfrm>
          <a:prstGeom prst="rect">
            <a:avLst/>
          </a:prstGeom>
        </p:spPr>
      </p:pic>
      <p:pic>
        <p:nvPicPr>
          <p:cNvPr id="29" name="Picture 36">
            <a:extLst>
              <a:ext uri="{FF2B5EF4-FFF2-40B4-BE49-F238E27FC236}">
                <a16:creationId xmlns:a16="http://schemas.microsoft.com/office/drawing/2014/main" id="{62FFD426-AD6C-47DA-99D3-A7217E240C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676" y="5081341"/>
            <a:ext cx="281130" cy="29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5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3">
            <a:extLst>
              <a:ext uri="{FF2B5EF4-FFF2-40B4-BE49-F238E27FC236}">
                <a16:creationId xmlns:a16="http://schemas.microsoft.com/office/drawing/2014/main" id="{0EDD10FC-6302-4D5D-BDC6-EF86107A17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134257"/>
              </p:ext>
            </p:extLst>
          </p:nvPr>
        </p:nvGraphicFramePr>
        <p:xfrm>
          <a:off x="329919" y="1436594"/>
          <a:ext cx="9452235" cy="3541840"/>
        </p:xfrm>
        <a:graphic>
          <a:graphicData uri="http://schemas.openxmlformats.org/drawingml/2006/table">
            <a:tbl>
              <a:tblPr/>
              <a:tblGrid>
                <a:gridCol w="1165952">
                  <a:extLst>
                    <a:ext uri="{9D8B030D-6E8A-4147-A177-3AD203B41FA5}">
                      <a16:colId xmlns:a16="http://schemas.microsoft.com/office/drawing/2014/main" val="3206902893"/>
                    </a:ext>
                  </a:extLst>
                </a:gridCol>
                <a:gridCol w="1536087">
                  <a:extLst>
                    <a:ext uri="{9D8B030D-6E8A-4147-A177-3AD203B41FA5}">
                      <a16:colId xmlns:a16="http://schemas.microsoft.com/office/drawing/2014/main" val="827538524"/>
                    </a:ext>
                  </a:extLst>
                </a:gridCol>
                <a:gridCol w="1652337">
                  <a:extLst>
                    <a:ext uri="{9D8B030D-6E8A-4147-A177-3AD203B41FA5}">
                      <a16:colId xmlns:a16="http://schemas.microsoft.com/office/drawing/2014/main" val="1422179664"/>
                    </a:ext>
                  </a:extLst>
                </a:gridCol>
                <a:gridCol w="716339">
                  <a:extLst>
                    <a:ext uri="{9D8B030D-6E8A-4147-A177-3AD203B41FA5}">
                      <a16:colId xmlns:a16="http://schemas.microsoft.com/office/drawing/2014/main" val="911261014"/>
                    </a:ext>
                  </a:extLst>
                </a:gridCol>
                <a:gridCol w="1713726">
                  <a:extLst>
                    <a:ext uri="{9D8B030D-6E8A-4147-A177-3AD203B41FA5}">
                      <a16:colId xmlns:a16="http://schemas.microsoft.com/office/drawing/2014/main" val="1441304617"/>
                    </a:ext>
                  </a:extLst>
                </a:gridCol>
                <a:gridCol w="1140594">
                  <a:extLst>
                    <a:ext uri="{9D8B030D-6E8A-4147-A177-3AD203B41FA5}">
                      <a16:colId xmlns:a16="http://schemas.microsoft.com/office/drawing/2014/main" val="3958527053"/>
                    </a:ext>
                  </a:extLst>
                </a:gridCol>
                <a:gridCol w="1527200">
                  <a:extLst>
                    <a:ext uri="{9D8B030D-6E8A-4147-A177-3AD203B41FA5}">
                      <a16:colId xmlns:a16="http://schemas.microsoft.com/office/drawing/2014/main" val="247973269"/>
                    </a:ext>
                  </a:extLst>
                </a:gridCol>
              </a:tblGrid>
              <a:tr h="102444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รายการ</a:t>
                      </a:r>
                    </a:p>
                  </a:txBody>
                  <a:tcPr marL="7409" marR="7409" marT="74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งบประมาณจัดสรร (บาท) </a:t>
                      </a:r>
                    </a:p>
                    <a:p>
                      <a:pPr algn="ctr" fontAlgn="b"/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409" marR="7409" marT="74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ผลการเบิกจ่าย</a:t>
                      </a:r>
                    </a:p>
                  </a:txBody>
                  <a:tcPr marL="7409" marR="7409" marT="74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ร้อยละการเบิกจ่าย </a:t>
                      </a:r>
                    </a:p>
                    <a:p>
                      <a:pPr algn="ctr" fontAlgn="b"/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409" marR="7409" marT="74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เป้าหมายไตรมาส 2 (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54%</a:t>
                      </a:r>
                      <a:r>
                        <a:rPr lang="th-TH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) </a:t>
                      </a:r>
                    </a:p>
                  </a:txBody>
                  <a:tcPr marL="7409" marR="7409" marT="74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ร้อยละสูง/</a:t>
                      </a:r>
                      <a:br>
                        <a:rPr lang="th-TH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ต่ำกว่าเป้าหมายผลการเบิกจ่าย </a:t>
                      </a:r>
                    </a:p>
                    <a:p>
                      <a:pPr algn="ctr" fontAlgn="b"/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409" marR="7409" marT="74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งบประมาณคงเหลือ </a:t>
                      </a:r>
                    </a:p>
                  </a:txBody>
                  <a:tcPr marL="7409" marR="7409" marT="74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346304"/>
                  </a:ext>
                </a:extLst>
              </a:tr>
              <a:tr h="629350"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งบบริหาร </a:t>
                      </a:r>
                    </a:p>
                  </a:txBody>
                  <a:tcPr marL="7409" marR="7409" marT="74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200" b="1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268,401,686.00</a:t>
                      </a:r>
                      <a:endParaRPr lang="en-US" sz="1200" b="1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200" b="1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88,752,968</a:t>
                      </a:r>
                      <a:r>
                        <a:rPr lang="th-TH" sz="1200" b="1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.</a:t>
                      </a:r>
                      <a:r>
                        <a:rPr lang="en-US" sz="1200" b="1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33</a:t>
                      </a:r>
                      <a:r>
                        <a:rPr lang="th-TH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.</a:t>
                      </a:r>
                      <a:r>
                        <a:rPr lang="en-US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07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144,936,910.44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-</a:t>
                      </a:r>
                      <a:r>
                        <a:rPr lang="en-US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20</a:t>
                      </a:r>
                      <a:r>
                        <a:rPr lang="th-TH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.</a:t>
                      </a:r>
                      <a:r>
                        <a:rPr lang="en-US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93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200" b="1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179,648,717</a:t>
                      </a:r>
                      <a:r>
                        <a:rPr lang="th-TH" sz="1200" b="1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.</a:t>
                      </a:r>
                      <a:r>
                        <a:rPr lang="en-US" sz="1200" b="1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84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312256"/>
                  </a:ext>
                </a:extLst>
              </a:tr>
              <a:tr h="629350"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เงินอุดหนุน </a:t>
                      </a:r>
                    </a:p>
                  </a:txBody>
                  <a:tcPr marL="7409" marR="7409" marT="74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200" b="1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70,000,000.00</a:t>
                      </a:r>
                      <a:endParaRPr lang="en-US" sz="1200" b="1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786130" algn="ctr"/>
                          <a:tab pos="1049020" algn="l"/>
                          <a:tab pos="1235710" algn="l"/>
                          <a:tab pos="1431290" algn="l"/>
                          <a:tab pos="1572895" algn="r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200" b="1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23,250,839</a:t>
                      </a:r>
                      <a:r>
                        <a:rPr lang="th-TH" sz="1200" b="1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.</a:t>
                      </a:r>
                      <a:r>
                        <a:rPr lang="en-US" sz="1200" b="1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00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200" b="1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33</a:t>
                      </a:r>
                      <a:r>
                        <a:rPr lang="th-TH" sz="1200" b="1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.</a:t>
                      </a:r>
                      <a:r>
                        <a:rPr lang="en-US" sz="1200" b="1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22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37,800,000.00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200" b="1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-</a:t>
                      </a:r>
                      <a:r>
                        <a:rPr lang="en-US" sz="1200" b="1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20</a:t>
                      </a:r>
                      <a:r>
                        <a:rPr lang="th-TH" sz="1200" b="1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.</a:t>
                      </a:r>
                      <a:r>
                        <a:rPr lang="en-US" sz="1200" b="1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78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200" b="1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46,749,161</a:t>
                      </a:r>
                      <a:r>
                        <a:rPr lang="th-TH" sz="1200" b="1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.</a:t>
                      </a:r>
                      <a:r>
                        <a:rPr lang="en-US" sz="1200" b="1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00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063432"/>
                  </a:ext>
                </a:extLst>
              </a:tr>
              <a:tr h="629350"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เงินทุนหมุนเวียน </a:t>
                      </a:r>
                    </a:p>
                  </a:txBody>
                  <a:tcPr marL="7409" marR="7409" marT="74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200" b="1" spc="-30" baseline="0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1,000,000,000.00</a:t>
                      </a:r>
                      <a:endParaRPr lang="en-US" sz="1200" b="1" spc="-30" baseline="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200" b="1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387,269,839</a:t>
                      </a:r>
                      <a:r>
                        <a:rPr lang="th-TH" sz="1200" b="1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.</a:t>
                      </a:r>
                      <a:r>
                        <a:rPr lang="en-US" sz="1200" b="1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00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38</a:t>
                      </a:r>
                      <a:r>
                        <a:rPr lang="th-TH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.</a:t>
                      </a:r>
                      <a:r>
                        <a:rPr lang="en-US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73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540,000,000.00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-</a:t>
                      </a:r>
                      <a:r>
                        <a:rPr lang="en-US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15</a:t>
                      </a:r>
                      <a:r>
                        <a:rPr lang="th-TH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.</a:t>
                      </a:r>
                      <a:r>
                        <a:rPr lang="en-US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27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200" b="1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612,730,161</a:t>
                      </a:r>
                      <a:r>
                        <a:rPr lang="th-TH" sz="1200" b="1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.</a:t>
                      </a:r>
                      <a:r>
                        <a:rPr lang="en-US" sz="1200" b="1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00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521834"/>
                  </a:ext>
                </a:extLst>
              </a:tr>
              <a:tr h="62935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รวม </a:t>
                      </a:r>
                    </a:p>
                  </a:txBody>
                  <a:tcPr marL="7409" marR="7409" marT="74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E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200" b="1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1,338,401,686.00</a:t>
                      </a:r>
                      <a:endParaRPr lang="en-US" sz="1200" b="1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E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200" b="1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499,273,646</a:t>
                      </a:r>
                      <a:r>
                        <a:rPr lang="th-TH" sz="1200" b="1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.</a:t>
                      </a:r>
                      <a:r>
                        <a:rPr lang="en-US" sz="1200" b="1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37</a:t>
                      </a:r>
                      <a:r>
                        <a:rPr lang="th-TH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.</a:t>
                      </a:r>
                      <a:r>
                        <a:rPr lang="en-US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722,736,910.44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-</a:t>
                      </a:r>
                      <a:r>
                        <a:rPr lang="en-US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16</a:t>
                      </a:r>
                      <a:r>
                        <a:rPr lang="th-TH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.</a:t>
                      </a:r>
                      <a:r>
                        <a:rPr lang="en-US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70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E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839,128,039</a:t>
                      </a:r>
                      <a:r>
                        <a:rPr lang="th-TH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.</a:t>
                      </a:r>
                      <a:r>
                        <a:rPr lang="en-US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84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541370"/>
                  </a:ext>
                </a:extLst>
              </a:tr>
            </a:tbl>
          </a:graphicData>
        </a:graphic>
      </p:graphicFrame>
      <p:sp>
        <p:nvSpPr>
          <p:cNvPr id="2" name="สี่เหลี่ยมผืนผ้า 3">
            <a:extLst>
              <a:ext uri="{FF2B5EF4-FFF2-40B4-BE49-F238E27FC236}">
                <a16:creationId xmlns:a16="http://schemas.microsoft.com/office/drawing/2014/main" id="{652F233B-C6DA-3975-A139-1C3C215CD86C}"/>
              </a:ext>
            </a:extLst>
          </p:cNvPr>
          <p:cNvSpPr/>
          <p:nvPr/>
        </p:nvSpPr>
        <p:spPr>
          <a:xfrm>
            <a:off x="2732466" y="143954"/>
            <a:ext cx="5361507" cy="480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05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4.1 รายงาน</a:t>
            </a:r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ผลการเบิกจ่ายตามแผนการดำเนินงานและแผนการใช้จ่ายงบประมาณ </a:t>
            </a:r>
            <a:b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 ประจำปีงบประมาณ พ.ศ. 2567</a:t>
            </a:r>
            <a:endParaRPr lang="th-TH" sz="1050" b="1" dirty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CEDA48CD-EAC9-AD15-D4AC-81DB0FD51DE4}"/>
              </a:ext>
            </a:extLst>
          </p:cNvPr>
          <p:cNvGrpSpPr/>
          <p:nvPr/>
        </p:nvGrpSpPr>
        <p:grpSpPr>
          <a:xfrm>
            <a:off x="572552" y="249131"/>
            <a:ext cx="9017000" cy="603268"/>
            <a:chOff x="0" y="-175733"/>
            <a:chExt cx="21640800" cy="1447844"/>
          </a:xfrm>
        </p:grpSpPr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9F05E9A8-60D6-79EA-FB8F-3F8C6733D18C}"/>
                </a:ext>
              </a:extLst>
            </p:cNvPr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4652F041-82AD-A27F-C57C-452DDC7DA768}"/>
                </a:ext>
              </a:extLst>
            </p:cNvPr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0BDBCC69-3928-8238-4368-31F548E8DC97}"/>
                  </a:ext>
                </a:extLst>
              </p:cNvPr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6" name="TextBox 9">
                <a:extLst>
                  <a:ext uri="{FF2B5EF4-FFF2-40B4-BE49-F238E27FC236}">
                    <a16:creationId xmlns:a16="http://schemas.microsoft.com/office/drawing/2014/main" id="{A26C814D-A7BC-70BC-F7DF-EB46BBB1DAA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8" name="Group 10">
              <a:extLst>
                <a:ext uri="{FF2B5EF4-FFF2-40B4-BE49-F238E27FC236}">
                  <a16:creationId xmlns:a16="http://schemas.microsoft.com/office/drawing/2014/main" id="{B893EBA2-712C-183F-39DC-ED4FBE12A483}"/>
                </a:ext>
              </a:extLst>
            </p:cNvPr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38E24733-E981-3988-36FA-135A160984A1}"/>
                  </a:ext>
                </a:extLst>
              </p:cNvPr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4" name="TextBox 12">
                <a:extLst>
                  <a:ext uri="{FF2B5EF4-FFF2-40B4-BE49-F238E27FC236}">
                    <a16:creationId xmlns:a16="http://schemas.microsoft.com/office/drawing/2014/main" id="{E410C51F-B617-62F0-47BC-C752C675A08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9" name="TextBox 13">
              <a:extLst>
                <a:ext uri="{FF2B5EF4-FFF2-40B4-BE49-F238E27FC236}">
                  <a16:creationId xmlns:a16="http://schemas.microsoft.com/office/drawing/2014/main" id="{4F0BC8B2-97B2-8B3C-0694-985B65BA33BF}"/>
                </a:ext>
              </a:extLst>
            </p:cNvPr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0" name="TextBox 15">
              <a:extLst>
                <a:ext uri="{FF2B5EF4-FFF2-40B4-BE49-F238E27FC236}">
                  <a16:creationId xmlns:a16="http://schemas.microsoft.com/office/drawing/2014/main" id="{387B38AF-CBA6-1375-F9FA-63663F830840}"/>
                </a:ext>
              </a:extLst>
            </p:cNvPr>
            <p:cNvSpPr txBox="1"/>
            <p:nvPr/>
          </p:nvSpPr>
          <p:spPr>
            <a:xfrm>
              <a:off x="18503851" y="484743"/>
              <a:ext cx="1614103" cy="338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09</a:t>
              </a:r>
            </a:p>
          </p:txBody>
        </p:sp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DB043CDD-A2B2-27F6-8C5A-A9208CFDF72D}"/>
                </a:ext>
              </a:extLst>
            </p:cNvPr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30BBE885-8158-5123-A066-7E4C163B3773}"/>
                </a:ext>
              </a:extLst>
            </p:cNvPr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4" name="สี่เหลี่ยมผืนผ้ามุมมน 18">
            <a:extLst>
              <a:ext uri="{FF2B5EF4-FFF2-40B4-BE49-F238E27FC236}">
                <a16:creationId xmlns:a16="http://schemas.microsoft.com/office/drawing/2014/main" id="{690129BB-8AAD-C26C-11C7-934E2AC55ABE}"/>
              </a:ext>
            </a:extLst>
          </p:cNvPr>
          <p:cNvSpPr/>
          <p:nvPr/>
        </p:nvSpPr>
        <p:spPr>
          <a:xfrm>
            <a:off x="7124515" y="1019513"/>
            <a:ext cx="2570297" cy="308924"/>
          </a:xfrm>
          <a:prstGeom prst="roundRect">
            <a:avLst/>
          </a:prstGeom>
          <a:solidFill>
            <a:srgbClr val="002060">
              <a:alpha val="80000"/>
            </a:srgbClr>
          </a:solidFill>
          <a:ln w="15875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 ณ วันที่ 22 กุมภาพันธ์ 2567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52" name="Group 51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4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60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61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5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6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57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8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9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53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8124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"/>
          <p:cNvGrpSpPr/>
          <p:nvPr/>
        </p:nvGrpSpPr>
        <p:grpSpPr>
          <a:xfrm>
            <a:off x="572552" y="249131"/>
            <a:ext cx="9017000" cy="603268"/>
            <a:chOff x="0" y="-175733"/>
            <a:chExt cx="21640800" cy="1447844"/>
          </a:xfrm>
        </p:grpSpPr>
        <p:sp>
          <p:nvSpPr>
            <p:cNvPr id="57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58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6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6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59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6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67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2" name="TextBox 13"/>
            <p:cNvSpPr txBox="1"/>
            <p:nvPr/>
          </p:nvSpPr>
          <p:spPr>
            <a:xfrm>
              <a:off x="388478" y="184356"/>
              <a:ext cx="4198694" cy="9644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3" name="TextBox 15"/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10</a:t>
              </a:r>
            </a:p>
          </p:txBody>
        </p:sp>
        <p:sp>
          <p:nvSpPr>
            <p:cNvPr id="64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5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1F1E2912-8660-74BF-75C2-FE172ABAF935}"/>
              </a:ext>
            </a:extLst>
          </p:cNvPr>
          <p:cNvGrpSpPr/>
          <p:nvPr/>
        </p:nvGrpSpPr>
        <p:grpSpPr>
          <a:xfrm>
            <a:off x="141860" y="1083304"/>
            <a:ext cx="10062208" cy="4228518"/>
            <a:chOff x="97792" y="1083304"/>
            <a:chExt cx="10062208" cy="4228518"/>
          </a:xfrm>
        </p:grpSpPr>
        <p:grpSp>
          <p:nvGrpSpPr>
            <p:cNvPr id="47" name="Group 46"/>
            <p:cNvGrpSpPr/>
            <p:nvPr/>
          </p:nvGrpSpPr>
          <p:grpSpPr>
            <a:xfrm>
              <a:off x="5211696" y="1083304"/>
              <a:ext cx="2376438" cy="3705271"/>
              <a:chOff x="731518" y="292586"/>
              <a:chExt cx="3593745" cy="6566386"/>
            </a:xfrm>
          </p:grpSpPr>
          <p:pic>
            <p:nvPicPr>
              <p:cNvPr id="276" name="Picture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78660" y="292586"/>
                <a:ext cx="1602627" cy="481969"/>
              </a:xfrm>
              <a:prstGeom prst="rect">
                <a:avLst/>
              </a:prstGeom>
            </p:spPr>
          </p:pic>
          <p:pic>
            <p:nvPicPr>
              <p:cNvPr id="277" name="Picture 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84524" y="615381"/>
                <a:ext cx="1582105" cy="461447"/>
              </a:xfrm>
              <a:prstGeom prst="rect">
                <a:avLst/>
              </a:prstGeom>
            </p:spPr>
          </p:pic>
          <p:pic>
            <p:nvPicPr>
              <p:cNvPr id="278" name="Picture 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99182" y="942520"/>
                <a:ext cx="1582105" cy="461447"/>
              </a:xfrm>
              <a:prstGeom prst="rect">
                <a:avLst/>
              </a:prstGeom>
            </p:spPr>
          </p:pic>
          <p:pic>
            <p:nvPicPr>
              <p:cNvPr id="279" name="Picture 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99182" y="1274235"/>
                <a:ext cx="1582105" cy="461447"/>
              </a:xfrm>
              <a:prstGeom prst="rect">
                <a:avLst/>
              </a:prstGeom>
            </p:spPr>
          </p:pic>
          <p:pic>
            <p:nvPicPr>
              <p:cNvPr id="280" name="Picture 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99182" y="1580013"/>
                <a:ext cx="1582105" cy="461447"/>
              </a:xfrm>
              <a:prstGeom prst="rect">
                <a:avLst/>
              </a:prstGeom>
            </p:spPr>
          </p:pic>
          <p:pic>
            <p:nvPicPr>
              <p:cNvPr id="281" name="Picture 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99182" y="1889403"/>
                <a:ext cx="1582105" cy="461447"/>
              </a:xfrm>
              <a:prstGeom prst="rect">
                <a:avLst/>
              </a:prstGeom>
            </p:spPr>
          </p:pic>
          <p:pic>
            <p:nvPicPr>
              <p:cNvPr id="282" name="Picture 8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99182" y="2206334"/>
                <a:ext cx="1582105" cy="461447"/>
              </a:xfrm>
              <a:prstGeom prst="rect">
                <a:avLst/>
              </a:prstGeom>
            </p:spPr>
          </p:pic>
          <p:pic>
            <p:nvPicPr>
              <p:cNvPr id="283" name="Picture 9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713841" y="2533474"/>
                <a:ext cx="1582105" cy="461447"/>
              </a:xfrm>
              <a:prstGeom prst="rect">
                <a:avLst/>
              </a:prstGeom>
            </p:spPr>
          </p:pic>
          <p:pic>
            <p:nvPicPr>
              <p:cNvPr id="284" name="Picture 10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13841" y="2865189"/>
                <a:ext cx="1582105" cy="461447"/>
              </a:xfrm>
              <a:prstGeom prst="rect">
                <a:avLst/>
              </a:prstGeom>
            </p:spPr>
          </p:pic>
          <p:pic>
            <p:nvPicPr>
              <p:cNvPr id="285" name="Picture 11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713841" y="3170967"/>
                <a:ext cx="1582105" cy="461447"/>
              </a:xfrm>
              <a:prstGeom prst="rect">
                <a:avLst/>
              </a:prstGeom>
            </p:spPr>
          </p:pic>
          <p:pic>
            <p:nvPicPr>
              <p:cNvPr id="286" name="Picture 12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13841" y="3502682"/>
                <a:ext cx="1582105" cy="461447"/>
              </a:xfrm>
              <a:prstGeom prst="rect">
                <a:avLst/>
              </a:prstGeom>
            </p:spPr>
          </p:pic>
          <p:pic>
            <p:nvPicPr>
              <p:cNvPr id="287" name="Picture 13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13841" y="3819613"/>
                <a:ext cx="1582105" cy="461447"/>
              </a:xfrm>
              <a:prstGeom prst="rect">
                <a:avLst/>
              </a:prstGeom>
            </p:spPr>
          </p:pic>
          <p:pic>
            <p:nvPicPr>
              <p:cNvPr id="288" name="Picture 14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28499" y="4146753"/>
                <a:ext cx="1582105" cy="461447"/>
              </a:xfrm>
              <a:prstGeom prst="rect">
                <a:avLst/>
              </a:prstGeom>
            </p:spPr>
          </p:pic>
          <p:pic>
            <p:nvPicPr>
              <p:cNvPr id="289" name="Picture 15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728499" y="4478468"/>
                <a:ext cx="1582105" cy="461447"/>
              </a:xfrm>
              <a:prstGeom prst="rect">
                <a:avLst/>
              </a:prstGeom>
            </p:spPr>
          </p:pic>
          <p:pic>
            <p:nvPicPr>
              <p:cNvPr id="290" name="Picture 16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28499" y="4784246"/>
                <a:ext cx="1582105" cy="461447"/>
              </a:xfrm>
              <a:prstGeom prst="rect">
                <a:avLst/>
              </a:prstGeom>
            </p:spPr>
          </p:pic>
          <p:pic>
            <p:nvPicPr>
              <p:cNvPr id="291" name="Picture 17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728499" y="5115961"/>
                <a:ext cx="1582105" cy="461447"/>
              </a:xfrm>
              <a:prstGeom prst="rect">
                <a:avLst/>
              </a:prstGeom>
            </p:spPr>
          </p:pic>
          <p:pic>
            <p:nvPicPr>
              <p:cNvPr id="292" name="Picture 18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743158" y="5760032"/>
                <a:ext cx="1582105" cy="461447"/>
              </a:xfrm>
              <a:prstGeom prst="rect">
                <a:avLst/>
              </a:prstGeom>
            </p:spPr>
          </p:pic>
          <p:pic>
            <p:nvPicPr>
              <p:cNvPr id="293" name="Picture 19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43158" y="6091747"/>
                <a:ext cx="1582105" cy="461447"/>
              </a:xfrm>
              <a:prstGeom prst="rect">
                <a:avLst/>
              </a:prstGeom>
            </p:spPr>
          </p:pic>
          <p:pic>
            <p:nvPicPr>
              <p:cNvPr id="294" name="Picture 20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43158" y="6397525"/>
                <a:ext cx="1582105" cy="461447"/>
              </a:xfrm>
              <a:prstGeom prst="rect">
                <a:avLst/>
              </a:prstGeom>
            </p:spPr>
          </p:pic>
          <p:pic>
            <p:nvPicPr>
              <p:cNvPr id="295" name="Picture 21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743158" y="5436514"/>
                <a:ext cx="1582105" cy="461447"/>
              </a:xfrm>
              <a:prstGeom prst="rect">
                <a:avLst/>
              </a:prstGeom>
            </p:spPr>
          </p:pic>
          <p:sp>
            <p:nvSpPr>
              <p:cNvPr id="296" name="TextBox 39"/>
              <p:cNvSpPr txBox="1"/>
              <p:nvPr/>
            </p:nvSpPr>
            <p:spPr>
              <a:xfrm>
                <a:off x="731521" y="382666"/>
                <a:ext cx="1238033" cy="351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18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41  นครพนม</a:t>
                </a:r>
              </a:p>
            </p:txBody>
          </p:sp>
          <p:sp>
            <p:nvSpPr>
              <p:cNvPr id="297" name="TextBox 40"/>
              <p:cNvSpPr txBox="1"/>
              <p:nvPr/>
            </p:nvSpPr>
            <p:spPr>
              <a:xfrm>
                <a:off x="731521" y="705178"/>
                <a:ext cx="1453611" cy="351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18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42  แพร่</a:t>
                </a:r>
              </a:p>
            </p:txBody>
          </p:sp>
          <p:sp>
            <p:nvSpPr>
              <p:cNvPr id="298" name="TextBox 41"/>
              <p:cNvSpPr txBox="1"/>
              <p:nvPr/>
            </p:nvSpPr>
            <p:spPr>
              <a:xfrm>
                <a:off x="2094359" y="444328"/>
                <a:ext cx="613874" cy="2727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46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30.99</a:t>
                </a:r>
              </a:p>
            </p:txBody>
          </p:sp>
          <p:sp>
            <p:nvSpPr>
              <p:cNvPr id="299" name="TextBox 42"/>
              <p:cNvSpPr txBox="1"/>
              <p:nvPr/>
            </p:nvSpPr>
            <p:spPr>
              <a:xfrm>
                <a:off x="2094359" y="766841"/>
                <a:ext cx="613874" cy="2727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46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30.73</a:t>
                </a:r>
              </a:p>
            </p:txBody>
          </p:sp>
          <p:sp>
            <p:nvSpPr>
              <p:cNvPr id="300" name="TextBox 43"/>
              <p:cNvSpPr txBox="1"/>
              <p:nvPr/>
            </p:nvSpPr>
            <p:spPr>
              <a:xfrm>
                <a:off x="731521" y="1020159"/>
                <a:ext cx="1238033" cy="351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18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43  สุโขทัย</a:t>
                </a:r>
              </a:p>
            </p:txBody>
          </p:sp>
          <p:sp>
            <p:nvSpPr>
              <p:cNvPr id="301" name="TextBox 44"/>
              <p:cNvSpPr txBox="1"/>
              <p:nvPr/>
            </p:nvSpPr>
            <p:spPr>
              <a:xfrm>
                <a:off x="731521" y="1342672"/>
                <a:ext cx="1238033" cy="351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18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44  พังงา</a:t>
                </a:r>
              </a:p>
            </p:txBody>
          </p:sp>
          <p:sp>
            <p:nvSpPr>
              <p:cNvPr id="302" name="TextBox 45"/>
              <p:cNvSpPr txBox="1"/>
              <p:nvPr/>
            </p:nvSpPr>
            <p:spPr>
              <a:xfrm>
                <a:off x="2094359" y="1081820"/>
                <a:ext cx="613874" cy="2727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46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29.08</a:t>
                </a:r>
              </a:p>
            </p:txBody>
          </p:sp>
          <p:sp>
            <p:nvSpPr>
              <p:cNvPr id="303" name="TextBox 46"/>
              <p:cNvSpPr txBox="1"/>
              <p:nvPr/>
            </p:nvSpPr>
            <p:spPr>
              <a:xfrm>
                <a:off x="2094359" y="1404333"/>
                <a:ext cx="613874" cy="2727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46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28.94</a:t>
                </a:r>
              </a:p>
            </p:txBody>
          </p:sp>
          <p:sp>
            <p:nvSpPr>
              <p:cNvPr id="304" name="TextBox 47"/>
              <p:cNvSpPr txBox="1"/>
              <p:nvPr/>
            </p:nvSpPr>
            <p:spPr>
              <a:xfrm>
                <a:off x="731521" y="1657655"/>
                <a:ext cx="1238033" cy="351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18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45  ชลบุรี</a:t>
                </a:r>
              </a:p>
            </p:txBody>
          </p:sp>
          <p:sp>
            <p:nvSpPr>
              <p:cNvPr id="305" name="TextBox 48"/>
              <p:cNvSpPr txBox="1"/>
              <p:nvPr/>
            </p:nvSpPr>
            <p:spPr>
              <a:xfrm>
                <a:off x="731521" y="1980166"/>
                <a:ext cx="1238033" cy="351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18"/>
                  </a:lnSpc>
                </a:pPr>
                <a:r>
                  <a:rPr lang="en-US" sz="85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46  </a:t>
                </a:r>
                <a:r>
                  <a:rPr lang="en-US" sz="850" b="1" dirty="0" err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อำนาจเจริญ</a:t>
                </a:r>
                <a:endParaRPr lang="en-US" sz="85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306" name="TextBox 49"/>
              <p:cNvSpPr txBox="1"/>
              <p:nvPr/>
            </p:nvSpPr>
            <p:spPr>
              <a:xfrm>
                <a:off x="2094359" y="1719312"/>
                <a:ext cx="613874" cy="2727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46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28.74</a:t>
                </a:r>
              </a:p>
            </p:txBody>
          </p:sp>
          <p:sp>
            <p:nvSpPr>
              <p:cNvPr id="307" name="TextBox 50"/>
              <p:cNvSpPr txBox="1"/>
              <p:nvPr/>
            </p:nvSpPr>
            <p:spPr>
              <a:xfrm>
                <a:off x="2094359" y="2041825"/>
                <a:ext cx="613874" cy="2727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46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28.72</a:t>
                </a:r>
              </a:p>
            </p:txBody>
          </p:sp>
          <p:sp>
            <p:nvSpPr>
              <p:cNvPr id="308" name="TextBox 51"/>
              <p:cNvSpPr txBox="1"/>
              <p:nvPr/>
            </p:nvSpPr>
            <p:spPr>
              <a:xfrm>
                <a:off x="731521" y="2295146"/>
                <a:ext cx="1669776" cy="351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18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47  สงขลา</a:t>
                </a:r>
              </a:p>
            </p:txBody>
          </p:sp>
          <p:sp>
            <p:nvSpPr>
              <p:cNvPr id="309" name="TextBox 52"/>
              <p:cNvSpPr txBox="1"/>
              <p:nvPr/>
            </p:nvSpPr>
            <p:spPr>
              <a:xfrm>
                <a:off x="731521" y="2617657"/>
                <a:ext cx="1238033" cy="351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18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48  ร้อยเอ็ด</a:t>
                </a:r>
              </a:p>
            </p:txBody>
          </p:sp>
          <p:sp>
            <p:nvSpPr>
              <p:cNvPr id="310" name="TextBox 53"/>
              <p:cNvSpPr txBox="1"/>
              <p:nvPr/>
            </p:nvSpPr>
            <p:spPr>
              <a:xfrm rot="60000">
                <a:off x="2094276" y="2313843"/>
                <a:ext cx="613874" cy="2727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46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28.66</a:t>
                </a:r>
              </a:p>
            </p:txBody>
          </p:sp>
          <p:sp>
            <p:nvSpPr>
              <p:cNvPr id="311" name="TextBox 54"/>
              <p:cNvSpPr txBox="1"/>
              <p:nvPr/>
            </p:nvSpPr>
            <p:spPr>
              <a:xfrm>
                <a:off x="2094359" y="2679318"/>
                <a:ext cx="613874" cy="2727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46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28.37</a:t>
                </a:r>
              </a:p>
            </p:txBody>
          </p:sp>
          <p:sp>
            <p:nvSpPr>
              <p:cNvPr id="312" name="TextBox 55"/>
              <p:cNvSpPr txBox="1"/>
              <p:nvPr/>
            </p:nvSpPr>
            <p:spPr>
              <a:xfrm>
                <a:off x="731521" y="2932640"/>
                <a:ext cx="1238033" cy="351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18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49  ปราจีนบุรี</a:t>
                </a:r>
              </a:p>
            </p:txBody>
          </p:sp>
          <p:sp>
            <p:nvSpPr>
              <p:cNvPr id="313" name="TextBox 56"/>
              <p:cNvSpPr txBox="1"/>
              <p:nvPr/>
            </p:nvSpPr>
            <p:spPr>
              <a:xfrm>
                <a:off x="731521" y="3255153"/>
                <a:ext cx="1238033" cy="351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18"/>
                  </a:lnSpc>
                </a:pPr>
                <a:r>
                  <a:rPr lang="en-US" sz="85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50  </a:t>
                </a:r>
                <a:r>
                  <a:rPr lang="en-US" sz="850" b="1" dirty="0" err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พัทลุง</a:t>
                </a:r>
                <a:endParaRPr lang="en-US" sz="85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314" name="TextBox 57"/>
              <p:cNvSpPr txBox="1"/>
              <p:nvPr/>
            </p:nvSpPr>
            <p:spPr>
              <a:xfrm>
                <a:off x="2094359" y="2994301"/>
                <a:ext cx="613874" cy="2727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46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28.33</a:t>
                </a:r>
              </a:p>
            </p:txBody>
          </p:sp>
          <p:sp>
            <p:nvSpPr>
              <p:cNvPr id="315" name="TextBox 58"/>
              <p:cNvSpPr txBox="1"/>
              <p:nvPr/>
            </p:nvSpPr>
            <p:spPr>
              <a:xfrm>
                <a:off x="2094359" y="3316814"/>
                <a:ext cx="613874" cy="2727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46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27.46</a:t>
                </a:r>
              </a:p>
            </p:txBody>
          </p:sp>
          <p:sp>
            <p:nvSpPr>
              <p:cNvPr id="316" name="TextBox 59"/>
              <p:cNvSpPr txBox="1"/>
              <p:nvPr/>
            </p:nvSpPr>
            <p:spPr>
              <a:xfrm>
                <a:off x="731521" y="3570132"/>
                <a:ext cx="1238033" cy="351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18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51  ตรัง</a:t>
                </a:r>
              </a:p>
            </p:txBody>
          </p:sp>
          <p:sp>
            <p:nvSpPr>
              <p:cNvPr id="317" name="TextBox 60"/>
              <p:cNvSpPr txBox="1"/>
              <p:nvPr/>
            </p:nvSpPr>
            <p:spPr>
              <a:xfrm>
                <a:off x="731521" y="3892645"/>
                <a:ext cx="1238033" cy="351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18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52  มหาสารคาม</a:t>
                </a:r>
              </a:p>
            </p:txBody>
          </p:sp>
          <p:sp>
            <p:nvSpPr>
              <p:cNvPr id="318" name="TextBox 61"/>
              <p:cNvSpPr txBox="1"/>
              <p:nvPr/>
            </p:nvSpPr>
            <p:spPr>
              <a:xfrm>
                <a:off x="2094359" y="3631795"/>
                <a:ext cx="613874" cy="2727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46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25.55</a:t>
                </a:r>
              </a:p>
            </p:txBody>
          </p:sp>
          <p:sp>
            <p:nvSpPr>
              <p:cNvPr id="319" name="TextBox 62"/>
              <p:cNvSpPr txBox="1"/>
              <p:nvPr/>
            </p:nvSpPr>
            <p:spPr>
              <a:xfrm>
                <a:off x="2094359" y="3954306"/>
                <a:ext cx="613874" cy="2727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46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25.54</a:t>
                </a:r>
              </a:p>
            </p:txBody>
          </p:sp>
          <p:sp>
            <p:nvSpPr>
              <p:cNvPr id="320" name="TextBox 63"/>
              <p:cNvSpPr txBox="1"/>
              <p:nvPr/>
            </p:nvSpPr>
            <p:spPr>
              <a:xfrm>
                <a:off x="731521" y="4207626"/>
                <a:ext cx="1238033" cy="351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18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53  ภูเก็ต</a:t>
                </a:r>
              </a:p>
            </p:txBody>
          </p:sp>
          <p:sp>
            <p:nvSpPr>
              <p:cNvPr id="321" name="TextBox 64"/>
              <p:cNvSpPr txBox="1"/>
              <p:nvPr/>
            </p:nvSpPr>
            <p:spPr>
              <a:xfrm>
                <a:off x="731521" y="4530138"/>
                <a:ext cx="1238033" cy="351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18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54  อุบลราชธานี</a:t>
                </a:r>
              </a:p>
            </p:txBody>
          </p:sp>
          <p:sp>
            <p:nvSpPr>
              <p:cNvPr id="322" name="TextBox 65"/>
              <p:cNvSpPr txBox="1"/>
              <p:nvPr/>
            </p:nvSpPr>
            <p:spPr>
              <a:xfrm>
                <a:off x="2094359" y="4269288"/>
                <a:ext cx="613874" cy="2727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46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24.29</a:t>
                </a:r>
              </a:p>
            </p:txBody>
          </p:sp>
          <p:sp>
            <p:nvSpPr>
              <p:cNvPr id="323" name="TextBox 66"/>
              <p:cNvSpPr txBox="1"/>
              <p:nvPr/>
            </p:nvSpPr>
            <p:spPr>
              <a:xfrm>
                <a:off x="2094359" y="4591798"/>
                <a:ext cx="613874" cy="2727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46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21.57</a:t>
                </a:r>
              </a:p>
            </p:txBody>
          </p:sp>
          <p:sp>
            <p:nvSpPr>
              <p:cNvPr id="324" name="TextBox 67"/>
              <p:cNvSpPr txBox="1"/>
              <p:nvPr/>
            </p:nvSpPr>
            <p:spPr>
              <a:xfrm>
                <a:off x="731521" y="4845119"/>
                <a:ext cx="1238033" cy="351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18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55  ขอนแก่น</a:t>
                </a:r>
              </a:p>
            </p:txBody>
          </p:sp>
          <p:sp>
            <p:nvSpPr>
              <p:cNvPr id="325" name="TextBox 68"/>
              <p:cNvSpPr txBox="1"/>
              <p:nvPr/>
            </p:nvSpPr>
            <p:spPr>
              <a:xfrm>
                <a:off x="731521" y="5167632"/>
                <a:ext cx="1453611" cy="351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18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56  อุตรดิตถ์</a:t>
                </a:r>
              </a:p>
            </p:txBody>
          </p:sp>
          <p:sp>
            <p:nvSpPr>
              <p:cNvPr id="326" name="TextBox 69"/>
              <p:cNvSpPr txBox="1"/>
              <p:nvPr/>
            </p:nvSpPr>
            <p:spPr>
              <a:xfrm>
                <a:off x="2094359" y="4906782"/>
                <a:ext cx="613874" cy="2727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46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19.55</a:t>
                </a:r>
              </a:p>
            </p:txBody>
          </p:sp>
          <p:sp>
            <p:nvSpPr>
              <p:cNvPr id="327" name="TextBox 70"/>
              <p:cNvSpPr txBox="1"/>
              <p:nvPr/>
            </p:nvSpPr>
            <p:spPr>
              <a:xfrm rot="60000">
                <a:off x="2094276" y="5186330"/>
                <a:ext cx="613874" cy="2727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46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18.54</a:t>
                </a:r>
              </a:p>
            </p:txBody>
          </p:sp>
          <p:sp>
            <p:nvSpPr>
              <p:cNvPr id="328" name="TextBox 71"/>
              <p:cNvSpPr txBox="1"/>
              <p:nvPr/>
            </p:nvSpPr>
            <p:spPr>
              <a:xfrm>
                <a:off x="731521" y="5482613"/>
                <a:ext cx="1587122" cy="35112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1718"/>
                  </a:lnSpc>
                </a:pPr>
                <a:r>
                  <a:rPr lang="en-US" sz="85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57  </a:t>
                </a:r>
                <a:r>
                  <a:rPr lang="en-US" sz="850" b="1" dirty="0" err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สมุทรปราการ</a:t>
                </a:r>
                <a:endParaRPr lang="en-US" sz="85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329" name="TextBox 72"/>
              <p:cNvSpPr txBox="1"/>
              <p:nvPr/>
            </p:nvSpPr>
            <p:spPr>
              <a:xfrm>
                <a:off x="731518" y="5805126"/>
                <a:ext cx="1601781" cy="35112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1718"/>
                  </a:lnSpc>
                </a:pPr>
                <a:r>
                  <a:rPr lang="en-US" sz="85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58  </a:t>
                </a:r>
                <a:r>
                  <a:rPr lang="en-US" sz="850" b="1" dirty="0" err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เชียงใหม่</a:t>
                </a:r>
                <a:endParaRPr lang="en-US" sz="85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330" name="TextBox 73"/>
              <p:cNvSpPr txBox="1"/>
              <p:nvPr/>
            </p:nvSpPr>
            <p:spPr>
              <a:xfrm>
                <a:off x="2094359" y="5544274"/>
                <a:ext cx="613874" cy="2727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46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17.84</a:t>
                </a:r>
              </a:p>
            </p:txBody>
          </p:sp>
          <p:sp>
            <p:nvSpPr>
              <p:cNvPr id="331" name="TextBox 74"/>
              <p:cNvSpPr txBox="1"/>
              <p:nvPr/>
            </p:nvSpPr>
            <p:spPr>
              <a:xfrm>
                <a:off x="2094359" y="5866787"/>
                <a:ext cx="613874" cy="2727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46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16.69</a:t>
                </a:r>
              </a:p>
            </p:txBody>
          </p:sp>
          <p:sp>
            <p:nvSpPr>
              <p:cNvPr id="332" name="TextBox 75"/>
              <p:cNvSpPr txBox="1"/>
              <p:nvPr/>
            </p:nvSpPr>
            <p:spPr>
              <a:xfrm>
                <a:off x="731521" y="6132418"/>
                <a:ext cx="1238033" cy="351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18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59  จันทบุรี</a:t>
                </a:r>
              </a:p>
            </p:txBody>
          </p:sp>
          <p:sp>
            <p:nvSpPr>
              <p:cNvPr id="333" name="TextBox 76"/>
              <p:cNvSpPr txBox="1"/>
              <p:nvPr/>
            </p:nvSpPr>
            <p:spPr>
              <a:xfrm>
                <a:off x="731521" y="6454930"/>
                <a:ext cx="1238033" cy="3511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18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60  ชุมพร</a:t>
                </a:r>
              </a:p>
            </p:txBody>
          </p:sp>
          <p:sp>
            <p:nvSpPr>
              <p:cNvPr id="334" name="TextBox 77"/>
              <p:cNvSpPr txBox="1"/>
              <p:nvPr/>
            </p:nvSpPr>
            <p:spPr>
              <a:xfrm>
                <a:off x="2094359" y="6194077"/>
                <a:ext cx="613874" cy="2727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46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16.46</a:t>
                </a:r>
              </a:p>
            </p:txBody>
          </p:sp>
          <p:sp>
            <p:nvSpPr>
              <p:cNvPr id="335" name="TextBox 78"/>
              <p:cNvSpPr txBox="1"/>
              <p:nvPr/>
            </p:nvSpPr>
            <p:spPr>
              <a:xfrm>
                <a:off x="2094359" y="6516590"/>
                <a:ext cx="613874" cy="2727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46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16.33</a:t>
                </a: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7604262" y="1104837"/>
              <a:ext cx="2468245" cy="3212216"/>
              <a:chOff x="5100664" y="354118"/>
              <a:chExt cx="3601737" cy="5631308"/>
            </a:xfrm>
          </p:grpSpPr>
          <p:pic>
            <p:nvPicPr>
              <p:cNvPr id="224" name="Picture 22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066028" y="354118"/>
                <a:ext cx="1592119" cy="464368"/>
              </a:xfrm>
              <a:prstGeom prst="rect">
                <a:avLst/>
              </a:prstGeom>
            </p:spPr>
          </p:pic>
          <p:grpSp>
            <p:nvGrpSpPr>
              <p:cNvPr id="225" name="Group 224"/>
              <p:cNvGrpSpPr/>
              <p:nvPr/>
            </p:nvGrpSpPr>
            <p:grpSpPr>
              <a:xfrm>
                <a:off x="5100664" y="439170"/>
                <a:ext cx="3601737" cy="5546256"/>
                <a:chOff x="5100664" y="439170"/>
                <a:chExt cx="3601737" cy="5546256"/>
              </a:xfrm>
            </p:grpSpPr>
            <p:pic>
              <p:nvPicPr>
                <p:cNvPr id="226" name="Picture 23"/>
                <p:cNvPicPr>
                  <a:picLocks noChangeAspect="1"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066028" y="673055"/>
                  <a:ext cx="1592119" cy="464368"/>
                </a:xfrm>
                <a:prstGeom prst="rect">
                  <a:avLst/>
                </a:prstGeom>
              </p:spPr>
            </p:pic>
            <p:pic>
              <p:nvPicPr>
                <p:cNvPr id="227" name="Picture 24"/>
                <p:cNvPicPr>
                  <a:picLocks noChangeAspect="1"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080779" y="1002265"/>
                  <a:ext cx="1592119" cy="464368"/>
                </a:xfrm>
                <a:prstGeom prst="rect">
                  <a:avLst/>
                </a:prstGeom>
              </p:spPr>
            </p:pic>
            <p:pic>
              <p:nvPicPr>
                <p:cNvPr id="228" name="Picture 25"/>
                <p:cNvPicPr>
                  <a:picLocks noChangeAspect="1"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080779" y="1336079"/>
                  <a:ext cx="1592119" cy="464368"/>
                </a:xfrm>
                <a:prstGeom prst="rect">
                  <a:avLst/>
                </a:prstGeom>
              </p:spPr>
            </p:pic>
            <p:pic>
              <p:nvPicPr>
                <p:cNvPr id="229" name="Picture 26"/>
                <p:cNvPicPr>
                  <a:picLocks noChangeAspect="1"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080779" y="1643793"/>
                  <a:ext cx="1592119" cy="464368"/>
                </a:xfrm>
                <a:prstGeom prst="rect">
                  <a:avLst/>
                </a:prstGeom>
              </p:spPr>
            </p:pic>
            <p:pic>
              <p:nvPicPr>
                <p:cNvPr id="230" name="Picture 27"/>
                <p:cNvPicPr>
                  <a:picLocks noChangeAspect="1"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080779" y="1955141"/>
                  <a:ext cx="1592119" cy="464368"/>
                </a:xfrm>
                <a:prstGeom prst="rect">
                  <a:avLst/>
                </a:prstGeom>
              </p:spPr>
            </p:pic>
            <p:pic>
              <p:nvPicPr>
                <p:cNvPr id="231" name="Picture 28"/>
                <p:cNvPicPr>
                  <a:picLocks noChangeAspect="1"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080779" y="2274078"/>
                  <a:ext cx="1592119" cy="464368"/>
                </a:xfrm>
                <a:prstGeom prst="rect">
                  <a:avLst/>
                </a:prstGeom>
              </p:spPr>
            </p:pic>
            <p:pic>
              <p:nvPicPr>
                <p:cNvPr id="232" name="Picture 29"/>
                <p:cNvPicPr>
                  <a:picLocks noChangeAspect="1"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095530" y="2603288"/>
                  <a:ext cx="1592119" cy="464368"/>
                </a:xfrm>
                <a:prstGeom prst="rect">
                  <a:avLst/>
                </a:prstGeom>
              </p:spPr>
            </p:pic>
            <p:pic>
              <p:nvPicPr>
                <p:cNvPr id="233" name="Picture 30"/>
                <p:cNvPicPr>
                  <a:picLocks noChangeAspect="1"/>
                </p:cNvPicPr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095530" y="2937103"/>
                  <a:ext cx="1592119" cy="464368"/>
                </a:xfrm>
                <a:prstGeom prst="rect">
                  <a:avLst/>
                </a:prstGeom>
              </p:spPr>
            </p:pic>
            <p:pic>
              <p:nvPicPr>
                <p:cNvPr id="234" name="Picture 31"/>
                <p:cNvPicPr>
                  <a:picLocks noChangeAspect="1"/>
                </p:cNvPicPr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095530" y="3244816"/>
                  <a:ext cx="1592119" cy="464368"/>
                </a:xfrm>
                <a:prstGeom prst="rect">
                  <a:avLst/>
                </a:prstGeom>
              </p:spPr>
            </p:pic>
            <p:pic>
              <p:nvPicPr>
                <p:cNvPr id="235" name="Picture 32"/>
                <p:cNvPicPr>
                  <a:picLocks noChangeAspect="1"/>
                </p:cNvPicPr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095530" y="3578631"/>
                  <a:ext cx="1592119" cy="464368"/>
                </a:xfrm>
                <a:prstGeom prst="rect">
                  <a:avLst/>
                </a:prstGeom>
              </p:spPr>
            </p:pic>
            <p:pic>
              <p:nvPicPr>
                <p:cNvPr id="236" name="Picture 33"/>
                <p:cNvPicPr>
                  <a:picLocks noChangeAspect="1"/>
                </p:cNvPicPr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095530" y="3897568"/>
                  <a:ext cx="1592119" cy="464368"/>
                </a:xfrm>
                <a:prstGeom prst="rect">
                  <a:avLst/>
                </a:prstGeom>
              </p:spPr>
            </p:pic>
            <p:pic>
              <p:nvPicPr>
                <p:cNvPr id="237" name="Picture 34"/>
                <p:cNvPicPr>
                  <a:picLocks noChangeAspect="1"/>
                </p:cNvPicPr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110282" y="4226778"/>
                  <a:ext cx="1592119" cy="464368"/>
                </a:xfrm>
                <a:prstGeom prst="rect">
                  <a:avLst/>
                </a:prstGeom>
              </p:spPr>
            </p:pic>
            <p:pic>
              <p:nvPicPr>
                <p:cNvPr id="238" name="Picture 35"/>
                <p:cNvPicPr>
                  <a:picLocks noChangeAspect="1"/>
                </p:cNvPicPr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110282" y="4560593"/>
                  <a:ext cx="1592119" cy="464368"/>
                </a:xfrm>
                <a:prstGeom prst="rect">
                  <a:avLst/>
                </a:prstGeom>
              </p:spPr>
            </p:pic>
            <p:pic>
              <p:nvPicPr>
                <p:cNvPr id="239" name="Picture 36"/>
                <p:cNvPicPr>
                  <a:picLocks noChangeAspect="1"/>
                </p:cNvPicPr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110282" y="4868306"/>
                  <a:ext cx="1592119" cy="464368"/>
                </a:xfrm>
                <a:prstGeom prst="rect">
                  <a:avLst/>
                </a:prstGeom>
              </p:spPr>
            </p:pic>
            <p:pic>
              <p:nvPicPr>
                <p:cNvPr id="240" name="Picture 37"/>
                <p:cNvPicPr>
                  <a:picLocks noChangeAspect="1"/>
                </p:cNvPicPr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110282" y="5202121"/>
                  <a:ext cx="1592119" cy="464368"/>
                </a:xfrm>
                <a:prstGeom prst="rect">
                  <a:avLst/>
                </a:prstGeom>
              </p:spPr>
            </p:pic>
            <p:pic>
              <p:nvPicPr>
                <p:cNvPr id="241" name="Picture 38"/>
                <p:cNvPicPr>
                  <a:picLocks noChangeAspect="1"/>
                </p:cNvPicPr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110282" y="5521058"/>
                  <a:ext cx="1592119" cy="464368"/>
                </a:xfrm>
                <a:prstGeom prst="rect">
                  <a:avLst/>
                </a:prstGeom>
              </p:spPr>
            </p:pic>
            <p:sp>
              <p:nvSpPr>
                <p:cNvPr id="242" name="TextBox 79"/>
                <p:cNvSpPr txBox="1"/>
                <p:nvPr/>
              </p:nvSpPr>
              <p:spPr>
                <a:xfrm>
                  <a:off x="5100664" y="439170"/>
                  <a:ext cx="1245870" cy="34734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729"/>
                    </a:lnSpc>
                  </a:pPr>
                  <a:r>
                    <a:rPr lang="en-US" sz="850" b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61  อุดรธานี</a:t>
                  </a:r>
                </a:p>
              </p:txBody>
            </p:sp>
            <p:sp>
              <p:nvSpPr>
                <p:cNvPr id="243" name="TextBox 80"/>
                <p:cNvSpPr txBox="1"/>
                <p:nvPr/>
              </p:nvSpPr>
              <p:spPr>
                <a:xfrm>
                  <a:off x="5100664" y="763723"/>
                  <a:ext cx="1593736" cy="34734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729"/>
                    </a:lnSpc>
                  </a:pPr>
                  <a:r>
                    <a:rPr lang="en-US" sz="850" b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62  สตูล</a:t>
                  </a:r>
                </a:p>
              </p:txBody>
            </p:sp>
            <p:sp>
              <p:nvSpPr>
                <p:cNvPr id="244" name="TextBox 81"/>
                <p:cNvSpPr txBox="1"/>
                <p:nvPr/>
              </p:nvSpPr>
              <p:spPr>
                <a:xfrm>
                  <a:off x="6472130" y="491335"/>
                  <a:ext cx="617761" cy="27989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r">
                    <a:lnSpc>
                      <a:spcPts val="1253"/>
                    </a:lnSpc>
                    <a:spcBef>
                      <a:spcPct val="0"/>
                    </a:spcBef>
                  </a:pPr>
                  <a:r>
                    <a:rPr lang="en-US" sz="850" b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14.70</a:t>
                  </a:r>
                </a:p>
              </p:txBody>
            </p:sp>
            <p:sp>
              <p:nvSpPr>
                <p:cNvPr id="245" name="TextBox 82"/>
                <p:cNvSpPr txBox="1"/>
                <p:nvPr/>
              </p:nvSpPr>
              <p:spPr>
                <a:xfrm>
                  <a:off x="6472130" y="815886"/>
                  <a:ext cx="617761" cy="27989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r">
                    <a:lnSpc>
                      <a:spcPts val="1253"/>
                    </a:lnSpc>
                    <a:spcBef>
                      <a:spcPct val="0"/>
                    </a:spcBef>
                  </a:pPr>
                  <a:r>
                    <a:rPr lang="en-US" sz="850" b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13.11</a:t>
                  </a:r>
                </a:p>
              </p:txBody>
            </p:sp>
            <p:sp>
              <p:nvSpPr>
                <p:cNvPr id="246" name="TextBox 83"/>
                <p:cNvSpPr txBox="1"/>
                <p:nvPr/>
              </p:nvSpPr>
              <p:spPr>
                <a:xfrm>
                  <a:off x="5100664" y="1080698"/>
                  <a:ext cx="1245870" cy="34734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729"/>
                    </a:lnSpc>
                  </a:pPr>
                  <a:r>
                    <a:rPr lang="en-US" sz="850" b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63  นนทบุรี</a:t>
                  </a:r>
                </a:p>
              </p:txBody>
            </p:sp>
            <p:sp>
              <p:nvSpPr>
                <p:cNvPr id="247" name="TextBox 84"/>
                <p:cNvSpPr txBox="1"/>
                <p:nvPr/>
              </p:nvSpPr>
              <p:spPr>
                <a:xfrm>
                  <a:off x="5100664" y="1405251"/>
                  <a:ext cx="1593736" cy="34734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1729"/>
                    </a:lnSpc>
                  </a:pPr>
                  <a:r>
                    <a:rPr lang="en-US" sz="85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64  </a:t>
                  </a:r>
                  <a:r>
                    <a:rPr lang="en-US" sz="850" b="1" dirty="0" err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กำแพงเพชร</a:t>
                  </a:r>
                  <a:endParaRPr lang="en-US" sz="85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48" name="TextBox 85"/>
                <p:cNvSpPr txBox="1"/>
                <p:nvPr/>
              </p:nvSpPr>
              <p:spPr>
                <a:xfrm>
                  <a:off x="6472130" y="1132861"/>
                  <a:ext cx="617761" cy="27989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r">
                    <a:lnSpc>
                      <a:spcPts val="1253"/>
                    </a:lnSpc>
                    <a:spcBef>
                      <a:spcPct val="0"/>
                    </a:spcBef>
                  </a:pPr>
                  <a:r>
                    <a:rPr lang="en-US" sz="850" b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13.04</a:t>
                  </a:r>
                </a:p>
              </p:txBody>
            </p:sp>
            <p:sp>
              <p:nvSpPr>
                <p:cNvPr id="249" name="TextBox 86"/>
                <p:cNvSpPr txBox="1"/>
                <p:nvPr/>
              </p:nvSpPr>
              <p:spPr>
                <a:xfrm>
                  <a:off x="6472130" y="1457416"/>
                  <a:ext cx="617761" cy="27989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r">
                    <a:lnSpc>
                      <a:spcPts val="1253"/>
                    </a:lnSpc>
                    <a:spcBef>
                      <a:spcPct val="0"/>
                    </a:spcBef>
                  </a:pPr>
                  <a:r>
                    <a:rPr lang="en-US" sz="85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12.22</a:t>
                  </a:r>
                </a:p>
              </p:txBody>
            </p:sp>
            <p:sp>
              <p:nvSpPr>
                <p:cNvPr id="250" name="TextBox 87"/>
                <p:cNvSpPr txBox="1"/>
                <p:nvPr/>
              </p:nvSpPr>
              <p:spPr>
                <a:xfrm>
                  <a:off x="5100664" y="1722226"/>
                  <a:ext cx="1245870" cy="34734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729"/>
                    </a:lnSpc>
                  </a:pPr>
                  <a:r>
                    <a:rPr lang="en-US" sz="85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65  </a:t>
                  </a:r>
                  <a:r>
                    <a:rPr lang="en-US" sz="850" b="1" dirty="0" err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ชัยนาท</a:t>
                  </a:r>
                  <a:endParaRPr lang="en-US" sz="85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51" name="TextBox 88"/>
                <p:cNvSpPr txBox="1"/>
                <p:nvPr/>
              </p:nvSpPr>
              <p:spPr>
                <a:xfrm>
                  <a:off x="5100664" y="2046781"/>
                  <a:ext cx="1245870" cy="34734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729"/>
                    </a:lnSpc>
                  </a:pPr>
                  <a:r>
                    <a:rPr lang="en-US" sz="850" b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66  ฉะเชิงเทรา</a:t>
                  </a:r>
                </a:p>
              </p:txBody>
            </p:sp>
            <p:sp>
              <p:nvSpPr>
                <p:cNvPr id="252" name="TextBox 89"/>
                <p:cNvSpPr txBox="1"/>
                <p:nvPr/>
              </p:nvSpPr>
              <p:spPr>
                <a:xfrm>
                  <a:off x="6472130" y="1774389"/>
                  <a:ext cx="617761" cy="27989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r">
                    <a:lnSpc>
                      <a:spcPts val="1253"/>
                    </a:lnSpc>
                    <a:spcBef>
                      <a:spcPct val="0"/>
                    </a:spcBef>
                  </a:pPr>
                  <a:r>
                    <a:rPr lang="en-US" sz="85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12.14</a:t>
                  </a:r>
                </a:p>
              </p:txBody>
            </p:sp>
            <p:sp>
              <p:nvSpPr>
                <p:cNvPr id="253" name="TextBox 90"/>
                <p:cNvSpPr txBox="1"/>
                <p:nvPr/>
              </p:nvSpPr>
              <p:spPr>
                <a:xfrm>
                  <a:off x="6472130" y="2098946"/>
                  <a:ext cx="617761" cy="27989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r">
                    <a:lnSpc>
                      <a:spcPts val="1253"/>
                    </a:lnSpc>
                    <a:spcBef>
                      <a:spcPct val="0"/>
                    </a:spcBef>
                  </a:pPr>
                  <a:r>
                    <a:rPr lang="en-US" sz="850" b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11.53</a:t>
                  </a:r>
                </a:p>
              </p:txBody>
            </p:sp>
            <p:sp>
              <p:nvSpPr>
                <p:cNvPr id="254" name="TextBox 91"/>
                <p:cNvSpPr txBox="1"/>
                <p:nvPr/>
              </p:nvSpPr>
              <p:spPr>
                <a:xfrm>
                  <a:off x="5100664" y="2363754"/>
                  <a:ext cx="1245870" cy="34734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729"/>
                    </a:lnSpc>
                  </a:pPr>
                  <a:r>
                    <a:rPr lang="en-US" sz="850" b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67  ระนอง</a:t>
                  </a:r>
                </a:p>
              </p:txBody>
            </p:sp>
            <p:sp>
              <p:nvSpPr>
                <p:cNvPr id="255" name="TextBox 92"/>
                <p:cNvSpPr txBox="1"/>
                <p:nvPr/>
              </p:nvSpPr>
              <p:spPr>
                <a:xfrm>
                  <a:off x="5100664" y="2688309"/>
                  <a:ext cx="1245870" cy="34734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729"/>
                    </a:lnSpc>
                  </a:pPr>
                  <a:r>
                    <a:rPr lang="en-US" sz="850" b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68  กระบี่</a:t>
                  </a:r>
                </a:p>
              </p:txBody>
            </p:sp>
            <p:sp>
              <p:nvSpPr>
                <p:cNvPr id="256" name="TextBox 93"/>
                <p:cNvSpPr txBox="1"/>
                <p:nvPr/>
              </p:nvSpPr>
              <p:spPr>
                <a:xfrm>
                  <a:off x="6472130" y="2415919"/>
                  <a:ext cx="617761" cy="27989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r">
                    <a:lnSpc>
                      <a:spcPts val="1253"/>
                    </a:lnSpc>
                    <a:spcBef>
                      <a:spcPct val="0"/>
                    </a:spcBef>
                  </a:pPr>
                  <a:r>
                    <a:rPr lang="en-US" sz="850" b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10.77</a:t>
                  </a:r>
                </a:p>
              </p:txBody>
            </p:sp>
            <p:sp>
              <p:nvSpPr>
                <p:cNvPr id="257" name="TextBox 94"/>
                <p:cNvSpPr txBox="1"/>
                <p:nvPr/>
              </p:nvSpPr>
              <p:spPr>
                <a:xfrm>
                  <a:off x="6472130" y="2740470"/>
                  <a:ext cx="617761" cy="27989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r">
                    <a:lnSpc>
                      <a:spcPts val="1253"/>
                    </a:lnSpc>
                    <a:spcBef>
                      <a:spcPct val="0"/>
                    </a:spcBef>
                  </a:pPr>
                  <a:r>
                    <a:rPr lang="en-US" sz="850" b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10.34</a:t>
                  </a:r>
                </a:p>
              </p:txBody>
            </p:sp>
            <p:sp>
              <p:nvSpPr>
                <p:cNvPr id="258" name="TextBox 95"/>
                <p:cNvSpPr txBox="1"/>
                <p:nvPr/>
              </p:nvSpPr>
              <p:spPr>
                <a:xfrm>
                  <a:off x="5100664" y="3005282"/>
                  <a:ext cx="1245870" cy="34734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729"/>
                    </a:lnSpc>
                  </a:pPr>
                  <a:r>
                    <a:rPr lang="en-US" sz="85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69  </a:t>
                  </a:r>
                  <a:r>
                    <a:rPr lang="en-US" sz="850" b="1" dirty="0" err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นครนายก</a:t>
                  </a:r>
                  <a:endParaRPr lang="en-US" sz="85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59" name="TextBox 96"/>
                <p:cNvSpPr txBox="1"/>
                <p:nvPr/>
              </p:nvSpPr>
              <p:spPr>
                <a:xfrm>
                  <a:off x="5100664" y="3329838"/>
                  <a:ext cx="1245870" cy="34734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729"/>
                    </a:lnSpc>
                  </a:pPr>
                  <a:r>
                    <a:rPr lang="en-US" sz="850" b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70  ปทุมธานี</a:t>
                  </a:r>
                </a:p>
              </p:txBody>
            </p:sp>
            <p:sp>
              <p:nvSpPr>
                <p:cNvPr id="260" name="TextBox 97"/>
                <p:cNvSpPr txBox="1"/>
                <p:nvPr/>
              </p:nvSpPr>
              <p:spPr>
                <a:xfrm>
                  <a:off x="6472130" y="3057447"/>
                  <a:ext cx="617761" cy="27989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r">
                    <a:lnSpc>
                      <a:spcPts val="1253"/>
                    </a:lnSpc>
                    <a:spcBef>
                      <a:spcPct val="0"/>
                    </a:spcBef>
                  </a:pPr>
                  <a:r>
                    <a:rPr lang="en-US" sz="850" b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10.18</a:t>
                  </a:r>
                </a:p>
              </p:txBody>
            </p:sp>
            <p:sp>
              <p:nvSpPr>
                <p:cNvPr id="261" name="TextBox 98"/>
                <p:cNvSpPr txBox="1"/>
                <p:nvPr/>
              </p:nvSpPr>
              <p:spPr>
                <a:xfrm>
                  <a:off x="6472130" y="3382003"/>
                  <a:ext cx="617761" cy="27989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r">
                    <a:lnSpc>
                      <a:spcPts val="1253"/>
                    </a:lnSpc>
                    <a:spcBef>
                      <a:spcPct val="0"/>
                    </a:spcBef>
                  </a:pPr>
                  <a:r>
                    <a:rPr lang="en-US" sz="850" b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10.14</a:t>
                  </a:r>
                </a:p>
              </p:txBody>
            </p:sp>
            <p:sp>
              <p:nvSpPr>
                <p:cNvPr id="262" name="TextBox 99"/>
                <p:cNvSpPr txBox="1"/>
                <p:nvPr/>
              </p:nvSpPr>
              <p:spPr>
                <a:xfrm>
                  <a:off x="5100664" y="3646811"/>
                  <a:ext cx="1245870" cy="34734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729"/>
                    </a:lnSpc>
                  </a:pPr>
                  <a:r>
                    <a:rPr lang="en-US" sz="850" b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71  สุราษฎร์ธานี</a:t>
                  </a:r>
                </a:p>
              </p:txBody>
            </p:sp>
            <p:sp>
              <p:nvSpPr>
                <p:cNvPr id="263" name="TextBox 100"/>
                <p:cNvSpPr txBox="1"/>
                <p:nvPr/>
              </p:nvSpPr>
              <p:spPr>
                <a:xfrm>
                  <a:off x="5100664" y="3971366"/>
                  <a:ext cx="1245870" cy="34734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729"/>
                    </a:lnSpc>
                  </a:pPr>
                  <a:r>
                    <a:rPr lang="en-US" sz="850" b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72  ปัตตานี</a:t>
                  </a:r>
                </a:p>
              </p:txBody>
            </p:sp>
            <p:sp>
              <p:nvSpPr>
                <p:cNvPr id="264" name="TextBox 101"/>
                <p:cNvSpPr txBox="1"/>
                <p:nvPr/>
              </p:nvSpPr>
              <p:spPr>
                <a:xfrm>
                  <a:off x="6472130" y="3698976"/>
                  <a:ext cx="617761" cy="27989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r">
                    <a:lnSpc>
                      <a:spcPts val="1253"/>
                    </a:lnSpc>
                    <a:spcBef>
                      <a:spcPct val="0"/>
                    </a:spcBef>
                  </a:pPr>
                  <a:r>
                    <a:rPr lang="en-US" sz="850" b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8.28</a:t>
                  </a:r>
                </a:p>
              </p:txBody>
            </p:sp>
            <p:sp>
              <p:nvSpPr>
                <p:cNvPr id="265" name="TextBox 102"/>
                <p:cNvSpPr txBox="1"/>
                <p:nvPr/>
              </p:nvSpPr>
              <p:spPr>
                <a:xfrm>
                  <a:off x="6472130" y="4023528"/>
                  <a:ext cx="617761" cy="27989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r">
                    <a:lnSpc>
                      <a:spcPts val="1253"/>
                    </a:lnSpc>
                    <a:spcBef>
                      <a:spcPct val="0"/>
                    </a:spcBef>
                  </a:pPr>
                  <a:r>
                    <a:rPr lang="en-US" sz="850" b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8.07</a:t>
                  </a:r>
                </a:p>
              </p:txBody>
            </p:sp>
            <p:sp>
              <p:nvSpPr>
                <p:cNvPr id="266" name="TextBox 103"/>
                <p:cNvSpPr txBox="1"/>
                <p:nvPr/>
              </p:nvSpPr>
              <p:spPr>
                <a:xfrm>
                  <a:off x="5100664" y="4288339"/>
                  <a:ext cx="1245870" cy="34734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729"/>
                    </a:lnSpc>
                  </a:pPr>
                  <a:r>
                    <a:rPr lang="en-US" sz="850" b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73  ยะลา</a:t>
                  </a:r>
                </a:p>
              </p:txBody>
            </p:sp>
            <p:sp>
              <p:nvSpPr>
                <p:cNvPr id="267" name="TextBox 104"/>
                <p:cNvSpPr txBox="1"/>
                <p:nvPr/>
              </p:nvSpPr>
              <p:spPr>
                <a:xfrm>
                  <a:off x="5100664" y="4612892"/>
                  <a:ext cx="1245870" cy="34734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1729"/>
                    </a:lnSpc>
                  </a:pPr>
                  <a:r>
                    <a:rPr lang="en-US" sz="850" b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74  สิงห์บุรี</a:t>
                  </a:r>
                </a:p>
              </p:txBody>
            </p:sp>
            <p:sp>
              <p:nvSpPr>
                <p:cNvPr id="268" name="TextBox 105"/>
                <p:cNvSpPr txBox="1"/>
                <p:nvPr/>
              </p:nvSpPr>
              <p:spPr>
                <a:xfrm>
                  <a:off x="6472130" y="4340504"/>
                  <a:ext cx="617761" cy="27989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r">
                    <a:lnSpc>
                      <a:spcPts val="1253"/>
                    </a:lnSpc>
                    <a:spcBef>
                      <a:spcPct val="0"/>
                    </a:spcBef>
                  </a:pPr>
                  <a:r>
                    <a:rPr lang="en-US" sz="850" b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6.43</a:t>
                  </a:r>
                </a:p>
              </p:txBody>
            </p:sp>
            <p:sp>
              <p:nvSpPr>
                <p:cNvPr id="269" name="TextBox 106"/>
                <p:cNvSpPr txBox="1"/>
                <p:nvPr/>
              </p:nvSpPr>
              <p:spPr>
                <a:xfrm>
                  <a:off x="6472130" y="4665059"/>
                  <a:ext cx="617761" cy="27989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r">
                    <a:lnSpc>
                      <a:spcPts val="1253"/>
                    </a:lnSpc>
                    <a:spcBef>
                      <a:spcPct val="0"/>
                    </a:spcBef>
                  </a:pPr>
                  <a:r>
                    <a:rPr lang="en-US" sz="850" b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6.29</a:t>
                  </a:r>
                </a:p>
              </p:txBody>
            </p:sp>
            <p:sp>
              <p:nvSpPr>
                <p:cNvPr id="270" name="TextBox 107"/>
                <p:cNvSpPr txBox="1"/>
                <p:nvPr/>
              </p:nvSpPr>
              <p:spPr>
                <a:xfrm>
                  <a:off x="5100664" y="4914531"/>
                  <a:ext cx="2009619" cy="34734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1729"/>
                    </a:lnSpc>
                  </a:pPr>
                  <a:r>
                    <a:rPr lang="en-US" sz="85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75  </a:t>
                  </a:r>
                  <a:r>
                    <a:rPr lang="en-US" sz="850" b="1" dirty="0" err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สมุทรสงคราม</a:t>
                  </a:r>
                  <a:endParaRPr lang="en-US" sz="85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71" name="TextBox 108"/>
                <p:cNvSpPr txBox="1"/>
                <p:nvPr/>
              </p:nvSpPr>
              <p:spPr>
                <a:xfrm>
                  <a:off x="5108599" y="5252862"/>
                  <a:ext cx="1811278" cy="34734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1729"/>
                    </a:lnSpc>
                  </a:pPr>
                  <a:r>
                    <a:rPr lang="en-US" sz="85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76  </a:t>
                  </a:r>
                  <a:r>
                    <a:rPr lang="en-US" sz="850" b="1" dirty="0" err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พะเยา</a:t>
                  </a:r>
                  <a:endParaRPr lang="en-US" sz="85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72" name="TextBox 109"/>
                <p:cNvSpPr txBox="1"/>
                <p:nvPr/>
              </p:nvSpPr>
              <p:spPr>
                <a:xfrm>
                  <a:off x="6472130" y="4982034"/>
                  <a:ext cx="617761" cy="27989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r">
                    <a:lnSpc>
                      <a:spcPts val="1253"/>
                    </a:lnSpc>
                    <a:spcBef>
                      <a:spcPct val="0"/>
                    </a:spcBef>
                  </a:pPr>
                  <a:r>
                    <a:rPr lang="en-US" sz="85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5.08</a:t>
                  </a:r>
                </a:p>
              </p:txBody>
            </p:sp>
            <p:sp>
              <p:nvSpPr>
                <p:cNvPr id="273" name="TextBox 110"/>
                <p:cNvSpPr txBox="1"/>
                <p:nvPr/>
              </p:nvSpPr>
              <p:spPr>
                <a:xfrm>
                  <a:off x="6472130" y="5306585"/>
                  <a:ext cx="617761" cy="27989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r">
                    <a:lnSpc>
                      <a:spcPts val="1253"/>
                    </a:lnSpc>
                    <a:spcBef>
                      <a:spcPct val="0"/>
                    </a:spcBef>
                  </a:pPr>
                  <a:r>
                    <a:rPr lang="en-US" sz="850" b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4.34</a:t>
                  </a:r>
                </a:p>
              </p:txBody>
            </p:sp>
            <p:sp>
              <p:nvSpPr>
                <p:cNvPr id="274" name="TextBox 111"/>
                <p:cNvSpPr txBox="1"/>
                <p:nvPr/>
              </p:nvSpPr>
              <p:spPr>
                <a:xfrm>
                  <a:off x="5113127" y="5569901"/>
                  <a:ext cx="1581273" cy="34734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1729"/>
                    </a:lnSpc>
                  </a:pPr>
                  <a:r>
                    <a:rPr lang="en-US" sz="85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77 </a:t>
                  </a:r>
                  <a:r>
                    <a:rPr lang="en-US" sz="850" b="1" dirty="0" err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ส่วนกลาง+กทม</a:t>
                  </a:r>
                  <a:r>
                    <a:rPr lang="en-US" sz="85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.</a:t>
                  </a:r>
                </a:p>
              </p:txBody>
            </p:sp>
            <p:sp>
              <p:nvSpPr>
                <p:cNvPr id="275" name="TextBox 112"/>
                <p:cNvSpPr txBox="1"/>
                <p:nvPr/>
              </p:nvSpPr>
              <p:spPr>
                <a:xfrm>
                  <a:off x="6472130" y="5623560"/>
                  <a:ext cx="617761" cy="27989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r">
                    <a:lnSpc>
                      <a:spcPts val="1253"/>
                    </a:lnSpc>
                    <a:spcBef>
                      <a:spcPct val="0"/>
                    </a:spcBef>
                  </a:pPr>
                  <a:r>
                    <a:rPr lang="en-US" sz="850" b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24.51</a:t>
                  </a:r>
                </a:p>
              </p:txBody>
            </p:sp>
          </p:grpSp>
        </p:grpSp>
        <p:grpSp>
          <p:nvGrpSpPr>
            <p:cNvPr id="49" name="Group 48"/>
            <p:cNvGrpSpPr/>
            <p:nvPr/>
          </p:nvGrpSpPr>
          <p:grpSpPr>
            <a:xfrm>
              <a:off x="2888662" y="1108609"/>
              <a:ext cx="2399818" cy="3690027"/>
              <a:chOff x="4595173" y="134729"/>
              <a:chExt cx="3605074" cy="6581209"/>
            </a:xfrm>
          </p:grpSpPr>
          <p:pic>
            <p:nvPicPr>
              <p:cNvPr id="164" name="Picture 62"/>
              <p:cNvPicPr>
                <a:picLocks noChangeAspect="1"/>
              </p:cNvPicPr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554334" y="134729"/>
                <a:ext cx="1587094" cy="462903"/>
              </a:xfrm>
              <a:prstGeom prst="rect">
                <a:avLst/>
              </a:prstGeom>
            </p:spPr>
          </p:pic>
          <p:pic>
            <p:nvPicPr>
              <p:cNvPr id="165" name="Picture 63"/>
              <p:cNvPicPr>
                <a:picLocks noChangeAspect="1"/>
              </p:cNvPicPr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554334" y="452660"/>
                <a:ext cx="1587094" cy="462903"/>
              </a:xfrm>
              <a:prstGeom prst="rect">
                <a:avLst/>
              </a:prstGeom>
            </p:spPr>
          </p:pic>
          <p:pic>
            <p:nvPicPr>
              <p:cNvPr id="166" name="Picture 64"/>
              <p:cNvPicPr>
                <a:picLocks noChangeAspect="1"/>
              </p:cNvPicPr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569038" y="780830"/>
                <a:ext cx="1587094" cy="462903"/>
              </a:xfrm>
              <a:prstGeom prst="rect">
                <a:avLst/>
              </a:prstGeom>
            </p:spPr>
          </p:pic>
          <p:pic>
            <p:nvPicPr>
              <p:cNvPr id="167" name="Picture 65"/>
              <p:cNvPicPr>
                <a:picLocks noChangeAspect="1"/>
              </p:cNvPicPr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569038" y="1113592"/>
                <a:ext cx="1587094" cy="462903"/>
              </a:xfrm>
              <a:prstGeom prst="rect">
                <a:avLst/>
              </a:prstGeom>
            </p:spPr>
          </p:pic>
          <p:pic>
            <p:nvPicPr>
              <p:cNvPr id="168" name="Picture 66"/>
              <p:cNvPicPr>
                <a:picLocks noChangeAspect="1"/>
              </p:cNvPicPr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569038" y="1420334"/>
                <a:ext cx="1587094" cy="462903"/>
              </a:xfrm>
              <a:prstGeom prst="rect">
                <a:avLst/>
              </a:prstGeom>
            </p:spPr>
          </p:pic>
          <p:pic>
            <p:nvPicPr>
              <p:cNvPr id="169" name="Picture 67"/>
              <p:cNvPicPr>
                <a:picLocks noChangeAspect="1"/>
              </p:cNvPicPr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569038" y="1730699"/>
                <a:ext cx="1587094" cy="462903"/>
              </a:xfrm>
              <a:prstGeom prst="rect">
                <a:avLst/>
              </a:prstGeom>
            </p:spPr>
          </p:pic>
          <p:pic>
            <p:nvPicPr>
              <p:cNvPr id="170" name="Picture 68"/>
              <p:cNvPicPr>
                <a:picLocks noChangeAspect="1"/>
              </p:cNvPicPr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569038" y="2048630"/>
                <a:ext cx="1587094" cy="462903"/>
              </a:xfrm>
              <a:prstGeom prst="rect">
                <a:avLst/>
              </a:prstGeom>
            </p:spPr>
          </p:pic>
          <p:pic>
            <p:nvPicPr>
              <p:cNvPr id="171" name="Picture 69"/>
              <p:cNvPicPr>
                <a:picLocks noChangeAspect="1"/>
              </p:cNvPicPr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583743" y="2376800"/>
                <a:ext cx="1587094" cy="462903"/>
              </a:xfrm>
              <a:prstGeom prst="rect">
                <a:avLst/>
              </a:prstGeom>
            </p:spPr>
          </p:pic>
          <p:pic>
            <p:nvPicPr>
              <p:cNvPr id="172" name="Picture 70"/>
              <p:cNvPicPr>
                <a:picLocks noChangeAspect="1"/>
              </p:cNvPicPr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583743" y="2709562"/>
                <a:ext cx="1587094" cy="462903"/>
              </a:xfrm>
              <a:prstGeom prst="rect">
                <a:avLst/>
              </a:prstGeom>
            </p:spPr>
          </p:pic>
          <p:pic>
            <p:nvPicPr>
              <p:cNvPr id="173" name="Picture 71"/>
              <p:cNvPicPr>
                <a:picLocks noChangeAspect="1"/>
              </p:cNvPicPr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583743" y="3016304"/>
                <a:ext cx="1587094" cy="462903"/>
              </a:xfrm>
              <a:prstGeom prst="rect">
                <a:avLst/>
              </a:prstGeom>
            </p:spPr>
          </p:pic>
          <p:pic>
            <p:nvPicPr>
              <p:cNvPr id="174" name="Picture 72"/>
              <p:cNvPicPr>
                <a:picLocks noChangeAspect="1"/>
              </p:cNvPicPr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583743" y="3349065"/>
                <a:ext cx="1587094" cy="462903"/>
              </a:xfrm>
              <a:prstGeom prst="rect">
                <a:avLst/>
              </a:prstGeom>
            </p:spPr>
          </p:pic>
          <p:pic>
            <p:nvPicPr>
              <p:cNvPr id="175" name="Picture 73"/>
              <p:cNvPicPr>
                <a:picLocks noChangeAspect="1"/>
              </p:cNvPicPr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583743" y="3666995"/>
                <a:ext cx="1587094" cy="462903"/>
              </a:xfrm>
              <a:prstGeom prst="rect">
                <a:avLst/>
              </a:prstGeom>
            </p:spPr>
          </p:pic>
          <p:pic>
            <p:nvPicPr>
              <p:cNvPr id="176" name="Picture 74"/>
              <p:cNvPicPr>
                <a:picLocks noChangeAspect="1"/>
              </p:cNvPicPr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598448" y="3995166"/>
                <a:ext cx="1587094" cy="462903"/>
              </a:xfrm>
              <a:prstGeom prst="rect">
                <a:avLst/>
              </a:prstGeom>
            </p:spPr>
          </p:pic>
          <p:pic>
            <p:nvPicPr>
              <p:cNvPr id="177" name="Picture 75"/>
              <p:cNvPicPr>
                <a:picLocks noChangeAspect="1"/>
              </p:cNvPicPr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598448" y="4327927"/>
                <a:ext cx="1587094" cy="462903"/>
              </a:xfrm>
              <a:prstGeom prst="rect">
                <a:avLst/>
              </a:prstGeom>
            </p:spPr>
          </p:pic>
          <p:pic>
            <p:nvPicPr>
              <p:cNvPr id="178" name="Picture 76"/>
              <p:cNvPicPr>
                <a:picLocks noChangeAspect="1"/>
              </p:cNvPicPr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598448" y="4634670"/>
                <a:ext cx="1587094" cy="462903"/>
              </a:xfrm>
              <a:prstGeom prst="rect">
                <a:avLst/>
              </a:prstGeom>
            </p:spPr>
          </p:pic>
          <p:pic>
            <p:nvPicPr>
              <p:cNvPr id="179" name="Picture 77"/>
              <p:cNvPicPr>
                <a:picLocks noChangeAspect="1"/>
              </p:cNvPicPr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598448" y="4967431"/>
                <a:ext cx="1587094" cy="462903"/>
              </a:xfrm>
              <a:prstGeom prst="rect">
                <a:avLst/>
              </a:prstGeom>
            </p:spPr>
          </p:pic>
          <p:pic>
            <p:nvPicPr>
              <p:cNvPr id="180" name="Picture 78"/>
              <p:cNvPicPr>
                <a:picLocks noChangeAspect="1"/>
              </p:cNvPicPr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613153" y="5613532"/>
                <a:ext cx="1587094" cy="462903"/>
              </a:xfrm>
              <a:prstGeom prst="rect">
                <a:avLst/>
              </a:prstGeom>
            </p:spPr>
          </p:pic>
          <p:pic>
            <p:nvPicPr>
              <p:cNvPr id="181" name="Picture 79"/>
              <p:cNvPicPr>
                <a:picLocks noChangeAspect="1"/>
              </p:cNvPicPr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613153" y="5946293"/>
                <a:ext cx="1587094" cy="462903"/>
              </a:xfrm>
              <a:prstGeom prst="rect">
                <a:avLst/>
              </a:prstGeom>
            </p:spPr>
          </p:pic>
          <p:pic>
            <p:nvPicPr>
              <p:cNvPr id="182" name="Picture 80"/>
              <p:cNvPicPr>
                <a:picLocks noChangeAspect="1"/>
              </p:cNvPicPr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613153" y="6253035"/>
                <a:ext cx="1587094" cy="462903"/>
              </a:xfrm>
              <a:prstGeom prst="rect">
                <a:avLst/>
              </a:prstGeom>
            </p:spPr>
          </p:pic>
          <p:pic>
            <p:nvPicPr>
              <p:cNvPr id="183" name="Picture 81"/>
              <p:cNvPicPr>
                <a:picLocks noChangeAspect="1"/>
              </p:cNvPicPr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613153" y="5288994"/>
                <a:ext cx="1587094" cy="462903"/>
              </a:xfrm>
              <a:prstGeom prst="rect">
                <a:avLst/>
              </a:prstGeom>
            </p:spPr>
          </p:pic>
          <p:sp>
            <p:nvSpPr>
              <p:cNvPr id="184" name="TextBox 82"/>
              <p:cNvSpPr txBox="1"/>
              <p:nvPr/>
            </p:nvSpPr>
            <p:spPr>
              <a:xfrm>
                <a:off x="4595173" y="219364"/>
                <a:ext cx="1241936" cy="35336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4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21  บุรีรัมย์</a:t>
                </a:r>
              </a:p>
            </p:txBody>
          </p:sp>
          <p:sp>
            <p:nvSpPr>
              <p:cNvPr id="185" name="TextBox 83"/>
              <p:cNvSpPr txBox="1"/>
              <p:nvPr/>
            </p:nvSpPr>
            <p:spPr>
              <a:xfrm>
                <a:off x="4595173" y="542891"/>
                <a:ext cx="1458193" cy="35336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4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22  อ่างทอง</a:t>
                </a:r>
              </a:p>
            </p:txBody>
          </p:sp>
          <p:sp>
            <p:nvSpPr>
              <p:cNvPr id="186" name="TextBox 84"/>
              <p:cNvSpPr txBox="1"/>
              <p:nvPr/>
            </p:nvSpPr>
            <p:spPr>
              <a:xfrm>
                <a:off x="5962312" y="271512"/>
                <a:ext cx="615810" cy="28475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0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50.65</a:t>
                </a:r>
              </a:p>
            </p:txBody>
          </p:sp>
          <p:sp>
            <p:nvSpPr>
              <p:cNvPr id="187" name="TextBox 85"/>
              <p:cNvSpPr txBox="1"/>
              <p:nvPr/>
            </p:nvSpPr>
            <p:spPr>
              <a:xfrm>
                <a:off x="5962312" y="595043"/>
                <a:ext cx="615810" cy="28475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0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44.92</a:t>
                </a:r>
              </a:p>
            </p:txBody>
          </p:sp>
          <p:sp>
            <p:nvSpPr>
              <p:cNvPr id="188" name="TextBox 86"/>
              <p:cNvSpPr txBox="1"/>
              <p:nvPr/>
            </p:nvSpPr>
            <p:spPr>
              <a:xfrm>
                <a:off x="4595173" y="858865"/>
                <a:ext cx="1241936" cy="35336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4"/>
                  </a:lnSpc>
                </a:pPr>
                <a:r>
                  <a:rPr lang="en-US" sz="85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23  </a:t>
                </a:r>
                <a:r>
                  <a:rPr lang="en-US" sz="850" b="1" dirty="0" err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ลพบุรี</a:t>
                </a:r>
                <a:endParaRPr lang="en-US" sz="85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189" name="TextBox 87"/>
              <p:cNvSpPr txBox="1"/>
              <p:nvPr/>
            </p:nvSpPr>
            <p:spPr>
              <a:xfrm>
                <a:off x="4595173" y="1182395"/>
                <a:ext cx="1241936" cy="35336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4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24  มุกดาหาร</a:t>
                </a:r>
              </a:p>
            </p:txBody>
          </p:sp>
          <p:sp>
            <p:nvSpPr>
              <p:cNvPr id="190" name="TextBox 88"/>
              <p:cNvSpPr txBox="1"/>
              <p:nvPr/>
            </p:nvSpPr>
            <p:spPr>
              <a:xfrm>
                <a:off x="5962312" y="911015"/>
                <a:ext cx="615810" cy="28475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0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43.89</a:t>
                </a:r>
              </a:p>
            </p:txBody>
          </p:sp>
          <p:sp>
            <p:nvSpPr>
              <p:cNvPr id="191" name="TextBox 89"/>
              <p:cNvSpPr txBox="1"/>
              <p:nvPr/>
            </p:nvSpPr>
            <p:spPr>
              <a:xfrm>
                <a:off x="5962312" y="1234544"/>
                <a:ext cx="615810" cy="28475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0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42.93</a:t>
                </a:r>
              </a:p>
            </p:txBody>
          </p:sp>
          <p:sp>
            <p:nvSpPr>
              <p:cNvPr id="192" name="TextBox 90"/>
              <p:cNvSpPr txBox="1"/>
              <p:nvPr/>
            </p:nvSpPr>
            <p:spPr>
              <a:xfrm>
                <a:off x="4595173" y="1498370"/>
                <a:ext cx="1241936" cy="35336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4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25  ระยอง</a:t>
                </a:r>
              </a:p>
            </p:txBody>
          </p:sp>
          <p:sp>
            <p:nvSpPr>
              <p:cNvPr id="193" name="TextBox 91"/>
              <p:cNvSpPr txBox="1"/>
              <p:nvPr/>
            </p:nvSpPr>
            <p:spPr>
              <a:xfrm>
                <a:off x="4595173" y="1821898"/>
                <a:ext cx="1568219" cy="35336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4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26  หนองบัวลำภู</a:t>
                </a:r>
              </a:p>
            </p:txBody>
          </p:sp>
          <p:sp>
            <p:nvSpPr>
              <p:cNvPr id="194" name="TextBox 92"/>
              <p:cNvSpPr txBox="1"/>
              <p:nvPr/>
            </p:nvSpPr>
            <p:spPr>
              <a:xfrm>
                <a:off x="5962312" y="1550520"/>
                <a:ext cx="615810" cy="28475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0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42.42</a:t>
                </a:r>
              </a:p>
            </p:txBody>
          </p:sp>
          <p:sp>
            <p:nvSpPr>
              <p:cNvPr id="195" name="TextBox 93"/>
              <p:cNvSpPr txBox="1"/>
              <p:nvPr/>
            </p:nvSpPr>
            <p:spPr>
              <a:xfrm>
                <a:off x="5962312" y="1874050"/>
                <a:ext cx="615810" cy="28475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0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41.78</a:t>
                </a:r>
              </a:p>
            </p:txBody>
          </p:sp>
          <p:sp>
            <p:nvSpPr>
              <p:cNvPr id="196" name="TextBox 94"/>
              <p:cNvSpPr txBox="1"/>
              <p:nvPr/>
            </p:nvSpPr>
            <p:spPr>
              <a:xfrm>
                <a:off x="4600736" y="2137872"/>
                <a:ext cx="1977386" cy="35336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4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27 พระนครศรีอยุธยา</a:t>
                </a:r>
              </a:p>
            </p:txBody>
          </p:sp>
          <p:sp>
            <p:nvSpPr>
              <p:cNvPr id="197" name="TextBox 95"/>
              <p:cNvSpPr txBox="1"/>
              <p:nvPr/>
            </p:nvSpPr>
            <p:spPr>
              <a:xfrm>
                <a:off x="4595173" y="2461401"/>
                <a:ext cx="1241936" cy="35336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4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28  หนองคาย</a:t>
                </a:r>
              </a:p>
            </p:txBody>
          </p:sp>
          <p:sp>
            <p:nvSpPr>
              <p:cNvPr id="198" name="TextBox 96"/>
              <p:cNvSpPr txBox="1"/>
              <p:nvPr/>
            </p:nvSpPr>
            <p:spPr>
              <a:xfrm rot="60000">
                <a:off x="5962312" y="2165764"/>
                <a:ext cx="615810" cy="28475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0"/>
                  </a:lnSpc>
                  <a:spcBef>
                    <a:spcPct val="0"/>
                  </a:spcBef>
                </a:pPr>
                <a:r>
                  <a:rPr lang="en-US" sz="85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41.15</a:t>
                </a:r>
              </a:p>
            </p:txBody>
          </p:sp>
          <p:sp>
            <p:nvSpPr>
              <p:cNvPr id="199" name="TextBox 97"/>
              <p:cNvSpPr txBox="1"/>
              <p:nvPr/>
            </p:nvSpPr>
            <p:spPr>
              <a:xfrm>
                <a:off x="5962312" y="2513551"/>
                <a:ext cx="615810" cy="28475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0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41.03</a:t>
                </a:r>
              </a:p>
            </p:txBody>
          </p:sp>
          <p:sp>
            <p:nvSpPr>
              <p:cNvPr id="200" name="TextBox 98"/>
              <p:cNvSpPr txBox="1"/>
              <p:nvPr/>
            </p:nvSpPr>
            <p:spPr>
              <a:xfrm>
                <a:off x="4595173" y="2777375"/>
                <a:ext cx="1241936" cy="35336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4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29  ลำปาง</a:t>
                </a:r>
              </a:p>
            </p:txBody>
          </p:sp>
          <p:sp>
            <p:nvSpPr>
              <p:cNvPr id="201" name="TextBox 99"/>
              <p:cNvSpPr txBox="1"/>
              <p:nvPr/>
            </p:nvSpPr>
            <p:spPr>
              <a:xfrm>
                <a:off x="4595173" y="3100905"/>
                <a:ext cx="1241936" cy="35336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4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30  สระแก้ว</a:t>
                </a:r>
              </a:p>
            </p:txBody>
          </p:sp>
          <p:sp>
            <p:nvSpPr>
              <p:cNvPr id="202" name="TextBox 100"/>
              <p:cNvSpPr txBox="1"/>
              <p:nvPr/>
            </p:nvSpPr>
            <p:spPr>
              <a:xfrm>
                <a:off x="5962312" y="2829527"/>
                <a:ext cx="615810" cy="28475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0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40.85</a:t>
                </a:r>
              </a:p>
            </p:txBody>
          </p:sp>
          <p:sp>
            <p:nvSpPr>
              <p:cNvPr id="203" name="TextBox 101"/>
              <p:cNvSpPr txBox="1"/>
              <p:nvPr/>
            </p:nvSpPr>
            <p:spPr>
              <a:xfrm>
                <a:off x="5962312" y="3153054"/>
                <a:ext cx="615810" cy="28475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0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40.12</a:t>
                </a:r>
              </a:p>
            </p:txBody>
          </p:sp>
          <p:sp>
            <p:nvSpPr>
              <p:cNvPr id="204" name="TextBox 102"/>
              <p:cNvSpPr txBox="1"/>
              <p:nvPr/>
            </p:nvSpPr>
            <p:spPr>
              <a:xfrm>
                <a:off x="4595173" y="3416879"/>
                <a:ext cx="1241936" cy="35336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4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31  ยโสธร</a:t>
                </a:r>
              </a:p>
            </p:txBody>
          </p:sp>
          <p:sp>
            <p:nvSpPr>
              <p:cNvPr id="205" name="TextBox 103"/>
              <p:cNvSpPr txBox="1"/>
              <p:nvPr/>
            </p:nvSpPr>
            <p:spPr>
              <a:xfrm>
                <a:off x="4595173" y="3740408"/>
                <a:ext cx="1241936" cy="35336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4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32  นครสวรรค์</a:t>
                </a:r>
              </a:p>
            </p:txBody>
          </p:sp>
          <p:sp>
            <p:nvSpPr>
              <p:cNvPr id="206" name="TextBox 104"/>
              <p:cNvSpPr txBox="1"/>
              <p:nvPr/>
            </p:nvSpPr>
            <p:spPr>
              <a:xfrm>
                <a:off x="5962312" y="3469029"/>
                <a:ext cx="615810" cy="28475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0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38.69</a:t>
                </a:r>
              </a:p>
            </p:txBody>
          </p:sp>
          <p:sp>
            <p:nvSpPr>
              <p:cNvPr id="207" name="TextBox 105"/>
              <p:cNvSpPr txBox="1"/>
              <p:nvPr/>
            </p:nvSpPr>
            <p:spPr>
              <a:xfrm>
                <a:off x="5962312" y="3792558"/>
                <a:ext cx="615810" cy="28475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0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38.49</a:t>
                </a:r>
              </a:p>
            </p:txBody>
          </p:sp>
          <p:sp>
            <p:nvSpPr>
              <p:cNvPr id="208" name="TextBox 106"/>
              <p:cNvSpPr txBox="1"/>
              <p:nvPr/>
            </p:nvSpPr>
            <p:spPr>
              <a:xfrm>
                <a:off x="4595173" y="4056382"/>
                <a:ext cx="1241936" cy="35336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4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33  สกลนคร</a:t>
                </a:r>
              </a:p>
            </p:txBody>
          </p:sp>
          <p:sp>
            <p:nvSpPr>
              <p:cNvPr id="209" name="TextBox 107"/>
              <p:cNvSpPr txBox="1"/>
              <p:nvPr/>
            </p:nvSpPr>
            <p:spPr>
              <a:xfrm>
                <a:off x="4595173" y="4379911"/>
                <a:ext cx="1241936" cy="35336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4"/>
                  </a:lnSpc>
                </a:pPr>
                <a:r>
                  <a:rPr lang="en-US" sz="85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34  </a:t>
                </a:r>
                <a:r>
                  <a:rPr lang="en-US" sz="850" b="1" dirty="0" err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นครราชสีมา</a:t>
                </a:r>
                <a:endParaRPr lang="en-US" sz="85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210" name="TextBox 108"/>
              <p:cNvSpPr txBox="1"/>
              <p:nvPr/>
            </p:nvSpPr>
            <p:spPr>
              <a:xfrm>
                <a:off x="5962312" y="4108532"/>
                <a:ext cx="615810" cy="28475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0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37.83</a:t>
                </a:r>
              </a:p>
            </p:txBody>
          </p:sp>
          <p:sp>
            <p:nvSpPr>
              <p:cNvPr id="211" name="TextBox 109"/>
              <p:cNvSpPr txBox="1"/>
              <p:nvPr/>
            </p:nvSpPr>
            <p:spPr>
              <a:xfrm>
                <a:off x="5962312" y="4432061"/>
                <a:ext cx="615810" cy="28475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0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36.24</a:t>
                </a:r>
              </a:p>
            </p:txBody>
          </p:sp>
          <p:sp>
            <p:nvSpPr>
              <p:cNvPr id="212" name="TextBox 110"/>
              <p:cNvSpPr txBox="1"/>
              <p:nvPr/>
            </p:nvSpPr>
            <p:spPr>
              <a:xfrm>
                <a:off x="4595173" y="4695885"/>
                <a:ext cx="1241936" cy="35336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4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35  สระบุรี</a:t>
                </a:r>
              </a:p>
            </p:txBody>
          </p:sp>
          <p:sp>
            <p:nvSpPr>
              <p:cNvPr id="213" name="TextBox 111"/>
              <p:cNvSpPr txBox="1"/>
              <p:nvPr/>
            </p:nvSpPr>
            <p:spPr>
              <a:xfrm>
                <a:off x="4595173" y="5019415"/>
                <a:ext cx="1458193" cy="35336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4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36  ประจวบคีรีขันธ์</a:t>
                </a:r>
              </a:p>
            </p:txBody>
          </p:sp>
          <p:sp>
            <p:nvSpPr>
              <p:cNvPr id="214" name="TextBox 112"/>
              <p:cNvSpPr txBox="1"/>
              <p:nvPr/>
            </p:nvSpPr>
            <p:spPr>
              <a:xfrm>
                <a:off x="5962312" y="4748035"/>
                <a:ext cx="615810" cy="28475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0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36.17</a:t>
                </a:r>
              </a:p>
            </p:txBody>
          </p:sp>
          <p:sp>
            <p:nvSpPr>
              <p:cNvPr id="215" name="TextBox 113"/>
              <p:cNvSpPr txBox="1"/>
              <p:nvPr/>
            </p:nvSpPr>
            <p:spPr>
              <a:xfrm rot="60000">
                <a:off x="5962312" y="5086603"/>
                <a:ext cx="615810" cy="28475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0"/>
                  </a:lnSpc>
                  <a:spcBef>
                    <a:spcPct val="0"/>
                  </a:spcBef>
                </a:pPr>
                <a:r>
                  <a:rPr lang="en-US" sz="85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36.68</a:t>
                </a:r>
              </a:p>
            </p:txBody>
          </p:sp>
          <p:sp>
            <p:nvSpPr>
              <p:cNvPr id="216" name="TextBox 114"/>
              <p:cNvSpPr txBox="1"/>
              <p:nvPr/>
            </p:nvSpPr>
            <p:spPr>
              <a:xfrm>
                <a:off x="4595173" y="5335391"/>
                <a:ext cx="1241936" cy="35336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4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37  เลย</a:t>
                </a:r>
              </a:p>
            </p:txBody>
          </p:sp>
          <p:sp>
            <p:nvSpPr>
              <p:cNvPr id="217" name="TextBox 115"/>
              <p:cNvSpPr txBox="1"/>
              <p:nvPr/>
            </p:nvSpPr>
            <p:spPr>
              <a:xfrm>
                <a:off x="4595173" y="5658920"/>
                <a:ext cx="1241936" cy="35336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4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38  นราธิวาส</a:t>
                </a:r>
              </a:p>
            </p:txBody>
          </p:sp>
          <p:sp>
            <p:nvSpPr>
              <p:cNvPr id="218" name="TextBox 116"/>
              <p:cNvSpPr txBox="1"/>
              <p:nvPr/>
            </p:nvSpPr>
            <p:spPr>
              <a:xfrm>
                <a:off x="5962312" y="5387539"/>
                <a:ext cx="615810" cy="28475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0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34.06</a:t>
                </a:r>
              </a:p>
            </p:txBody>
          </p:sp>
          <p:sp>
            <p:nvSpPr>
              <p:cNvPr id="219" name="TextBox 117"/>
              <p:cNvSpPr txBox="1"/>
              <p:nvPr/>
            </p:nvSpPr>
            <p:spPr>
              <a:xfrm>
                <a:off x="5962312" y="5711070"/>
                <a:ext cx="615810" cy="28475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0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33.73</a:t>
                </a:r>
              </a:p>
            </p:txBody>
          </p:sp>
          <p:sp>
            <p:nvSpPr>
              <p:cNvPr id="220" name="TextBox 118"/>
              <p:cNvSpPr txBox="1"/>
              <p:nvPr/>
            </p:nvSpPr>
            <p:spPr>
              <a:xfrm>
                <a:off x="4595173" y="5987241"/>
                <a:ext cx="1241936" cy="35336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4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39  ตราด</a:t>
                </a:r>
              </a:p>
            </p:txBody>
          </p:sp>
          <p:sp>
            <p:nvSpPr>
              <p:cNvPr id="221" name="TextBox 119"/>
              <p:cNvSpPr txBox="1"/>
              <p:nvPr/>
            </p:nvSpPr>
            <p:spPr>
              <a:xfrm>
                <a:off x="4595173" y="6310770"/>
                <a:ext cx="1241936" cy="35336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4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40  สมุทรสาคร</a:t>
                </a:r>
              </a:p>
            </p:txBody>
          </p:sp>
          <p:sp>
            <p:nvSpPr>
              <p:cNvPr id="222" name="TextBox 120"/>
              <p:cNvSpPr txBox="1"/>
              <p:nvPr/>
            </p:nvSpPr>
            <p:spPr>
              <a:xfrm>
                <a:off x="5962312" y="6039393"/>
                <a:ext cx="615810" cy="28475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0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33.66</a:t>
                </a:r>
              </a:p>
            </p:txBody>
          </p:sp>
          <p:sp>
            <p:nvSpPr>
              <p:cNvPr id="223" name="TextBox 121"/>
              <p:cNvSpPr txBox="1"/>
              <p:nvPr/>
            </p:nvSpPr>
            <p:spPr>
              <a:xfrm>
                <a:off x="5962312" y="6362920"/>
                <a:ext cx="615810" cy="28475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0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33.59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97792" y="1134134"/>
              <a:ext cx="2732300" cy="3679019"/>
              <a:chOff x="527712" y="123429"/>
              <a:chExt cx="3611390" cy="6592740"/>
            </a:xfrm>
          </p:grpSpPr>
          <p:pic>
            <p:nvPicPr>
              <p:cNvPr id="98" name="Picture 2"/>
              <p:cNvPicPr>
                <a:picLocks noChangeAspect="1"/>
              </p:cNvPicPr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490305" y="123429"/>
                <a:ext cx="1589875" cy="463713"/>
              </a:xfrm>
              <a:prstGeom prst="rect">
                <a:avLst/>
              </a:prstGeom>
            </p:spPr>
          </p:pic>
          <p:pic>
            <p:nvPicPr>
              <p:cNvPr id="99" name="Picture 3"/>
              <p:cNvPicPr>
                <a:picLocks noChangeAspect="1"/>
              </p:cNvPicPr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490305" y="441917"/>
                <a:ext cx="1589875" cy="463713"/>
              </a:xfrm>
              <a:prstGeom prst="rect">
                <a:avLst/>
              </a:prstGeom>
            </p:spPr>
          </p:pic>
          <p:pic>
            <p:nvPicPr>
              <p:cNvPr id="100" name="Picture 4"/>
              <p:cNvPicPr>
                <a:picLocks noChangeAspect="1"/>
              </p:cNvPicPr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505036" y="770662"/>
                <a:ext cx="1589875" cy="463713"/>
              </a:xfrm>
              <a:prstGeom prst="rect">
                <a:avLst/>
              </a:prstGeom>
            </p:spPr>
          </p:pic>
          <p:pic>
            <p:nvPicPr>
              <p:cNvPr id="101" name="Picture 5"/>
              <p:cNvPicPr>
                <a:picLocks noChangeAspect="1"/>
              </p:cNvPicPr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505036" y="1104007"/>
                <a:ext cx="1589875" cy="463713"/>
              </a:xfrm>
              <a:prstGeom prst="rect">
                <a:avLst/>
              </a:prstGeom>
            </p:spPr>
          </p:pic>
          <p:pic>
            <p:nvPicPr>
              <p:cNvPr id="102" name="Picture 6"/>
              <p:cNvPicPr>
                <a:picLocks noChangeAspect="1"/>
              </p:cNvPicPr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505036" y="1411286"/>
                <a:ext cx="1589875" cy="463713"/>
              </a:xfrm>
              <a:prstGeom prst="rect">
                <a:avLst/>
              </a:prstGeom>
            </p:spPr>
          </p:pic>
          <p:pic>
            <p:nvPicPr>
              <p:cNvPr id="103" name="Picture 7"/>
              <p:cNvPicPr>
                <a:picLocks noChangeAspect="1"/>
              </p:cNvPicPr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505036" y="1722195"/>
                <a:ext cx="1589875" cy="463713"/>
              </a:xfrm>
              <a:prstGeom prst="rect">
                <a:avLst/>
              </a:prstGeom>
            </p:spPr>
          </p:pic>
          <p:pic>
            <p:nvPicPr>
              <p:cNvPr id="104" name="Picture 8"/>
              <p:cNvPicPr>
                <a:picLocks noChangeAspect="1"/>
              </p:cNvPicPr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505036" y="2040683"/>
                <a:ext cx="1589875" cy="463713"/>
              </a:xfrm>
              <a:prstGeom prst="rect">
                <a:avLst/>
              </a:prstGeom>
            </p:spPr>
          </p:pic>
          <p:pic>
            <p:nvPicPr>
              <p:cNvPr id="105" name="Picture 9"/>
              <p:cNvPicPr>
                <a:picLocks noChangeAspect="1"/>
              </p:cNvPicPr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2519766" y="2369429"/>
                <a:ext cx="1589875" cy="463713"/>
              </a:xfrm>
              <a:prstGeom prst="rect">
                <a:avLst/>
              </a:prstGeom>
            </p:spPr>
          </p:pic>
          <p:pic>
            <p:nvPicPr>
              <p:cNvPr id="106" name="Picture 10"/>
              <p:cNvPicPr>
                <a:picLocks noChangeAspect="1"/>
              </p:cNvPicPr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519766" y="2702773"/>
                <a:ext cx="1589875" cy="463713"/>
              </a:xfrm>
              <a:prstGeom prst="rect">
                <a:avLst/>
              </a:prstGeom>
            </p:spPr>
          </p:pic>
          <p:pic>
            <p:nvPicPr>
              <p:cNvPr id="107" name="Picture 11"/>
              <p:cNvPicPr>
                <a:picLocks noChangeAspect="1"/>
              </p:cNvPicPr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2519766" y="3010053"/>
                <a:ext cx="1589875" cy="463713"/>
              </a:xfrm>
              <a:prstGeom prst="rect">
                <a:avLst/>
              </a:prstGeom>
            </p:spPr>
          </p:pic>
          <p:pic>
            <p:nvPicPr>
              <p:cNvPr id="108" name="Picture 12"/>
              <p:cNvPicPr>
                <a:picLocks noChangeAspect="1"/>
              </p:cNvPicPr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519766" y="3343397"/>
                <a:ext cx="1589875" cy="463713"/>
              </a:xfrm>
              <a:prstGeom prst="rect">
                <a:avLst/>
              </a:prstGeom>
            </p:spPr>
          </p:pic>
          <p:pic>
            <p:nvPicPr>
              <p:cNvPr id="109" name="Picture 13"/>
              <p:cNvPicPr>
                <a:picLocks noChangeAspect="1"/>
              </p:cNvPicPr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519766" y="3661885"/>
                <a:ext cx="1589875" cy="463713"/>
              </a:xfrm>
              <a:prstGeom prst="rect">
                <a:avLst/>
              </a:prstGeom>
            </p:spPr>
          </p:pic>
          <p:pic>
            <p:nvPicPr>
              <p:cNvPr id="110" name="Picture 14"/>
              <p:cNvPicPr>
                <a:picLocks noChangeAspect="1"/>
              </p:cNvPicPr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534497" y="3990630"/>
                <a:ext cx="1589875" cy="463713"/>
              </a:xfrm>
              <a:prstGeom prst="rect">
                <a:avLst/>
              </a:prstGeom>
            </p:spPr>
          </p:pic>
          <p:pic>
            <p:nvPicPr>
              <p:cNvPr id="111" name="Picture 15"/>
              <p:cNvPicPr>
                <a:picLocks noChangeAspect="1"/>
              </p:cNvPicPr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534497" y="4323975"/>
                <a:ext cx="1589875" cy="463713"/>
              </a:xfrm>
              <a:prstGeom prst="rect">
                <a:avLst/>
              </a:prstGeom>
            </p:spPr>
          </p:pic>
          <p:pic>
            <p:nvPicPr>
              <p:cNvPr id="112" name="Picture 16"/>
              <p:cNvPicPr>
                <a:picLocks noChangeAspect="1"/>
              </p:cNvPicPr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534497" y="4631254"/>
                <a:ext cx="1589875" cy="463713"/>
              </a:xfrm>
              <a:prstGeom prst="rect">
                <a:avLst/>
              </a:prstGeom>
            </p:spPr>
          </p:pic>
          <p:pic>
            <p:nvPicPr>
              <p:cNvPr id="113" name="Picture 17"/>
              <p:cNvPicPr>
                <a:picLocks noChangeAspect="1"/>
              </p:cNvPicPr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2534497" y="4964598"/>
                <a:ext cx="1589875" cy="463713"/>
              </a:xfrm>
              <a:prstGeom prst="rect">
                <a:avLst/>
              </a:prstGeom>
            </p:spPr>
          </p:pic>
          <p:pic>
            <p:nvPicPr>
              <p:cNvPr id="114" name="Picture 18"/>
              <p:cNvPicPr>
                <a:picLocks noChangeAspect="1"/>
              </p:cNvPicPr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2534497" y="5283086"/>
                <a:ext cx="1589875" cy="463713"/>
              </a:xfrm>
              <a:prstGeom prst="rect">
                <a:avLst/>
              </a:prstGeom>
            </p:spPr>
          </p:pic>
          <p:pic>
            <p:nvPicPr>
              <p:cNvPr id="115" name="Picture 19"/>
              <p:cNvPicPr>
                <a:picLocks noChangeAspect="1"/>
              </p:cNvPicPr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549227" y="5611832"/>
                <a:ext cx="1589875" cy="463713"/>
              </a:xfrm>
              <a:prstGeom prst="rect">
                <a:avLst/>
              </a:prstGeom>
            </p:spPr>
          </p:pic>
          <p:pic>
            <p:nvPicPr>
              <p:cNvPr id="116" name="Picture 20"/>
              <p:cNvPicPr>
                <a:picLocks noChangeAspect="1"/>
              </p:cNvPicPr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549227" y="5945176"/>
                <a:ext cx="1589875" cy="463713"/>
              </a:xfrm>
              <a:prstGeom prst="rect">
                <a:avLst/>
              </a:prstGeom>
            </p:spPr>
          </p:pic>
          <p:pic>
            <p:nvPicPr>
              <p:cNvPr id="117" name="Picture 21"/>
              <p:cNvPicPr>
                <a:picLocks noChangeAspect="1"/>
              </p:cNvPicPr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549227" y="6252456"/>
                <a:ext cx="1589875" cy="463713"/>
              </a:xfrm>
              <a:prstGeom prst="rect">
                <a:avLst/>
              </a:prstGeom>
            </p:spPr>
          </p:pic>
          <p:sp>
            <p:nvSpPr>
              <p:cNvPr id="118" name="TextBox 22"/>
              <p:cNvSpPr txBox="1"/>
              <p:nvPr/>
            </p:nvSpPr>
            <p:spPr>
              <a:xfrm>
                <a:off x="527712" y="208294"/>
                <a:ext cx="1244113" cy="35504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7"/>
                  </a:lnSpc>
                </a:pPr>
                <a:r>
                  <a:rPr lang="en-US" sz="85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1    </a:t>
                </a:r>
                <a:r>
                  <a:rPr lang="en-US" sz="850" b="1" dirty="0" err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ราชบุรี</a:t>
                </a:r>
                <a:endParaRPr lang="en-US" sz="85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119" name="TextBox 23"/>
              <p:cNvSpPr txBox="1"/>
              <p:nvPr/>
            </p:nvSpPr>
            <p:spPr>
              <a:xfrm>
                <a:off x="527712" y="532388"/>
                <a:ext cx="1591489" cy="35504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7"/>
                  </a:lnSpc>
                </a:pPr>
                <a:r>
                  <a:rPr lang="en-US" sz="85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2    </a:t>
                </a:r>
                <a:r>
                  <a:rPr lang="en-US" sz="850" b="1" dirty="0" err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นครศรีธรรมราช</a:t>
                </a:r>
                <a:endParaRPr lang="en-US" sz="85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120" name="TextBox 24"/>
              <p:cNvSpPr txBox="1"/>
              <p:nvPr/>
            </p:nvSpPr>
            <p:spPr>
              <a:xfrm>
                <a:off x="1897243" y="260451"/>
                <a:ext cx="616889" cy="28610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2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92.46</a:t>
                </a:r>
              </a:p>
            </p:txBody>
          </p:sp>
          <p:sp>
            <p:nvSpPr>
              <p:cNvPr id="121" name="TextBox 25"/>
              <p:cNvSpPr txBox="1"/>
              <p:nvPr/>
            </p:nvSpPr>
            <p:spPr>
              <a:xfrm>
                <a:off x="1897243" y="584547"/>
                <a:ext cx="616889" cy="28610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2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90.78</a:t>
                </a:r>
              </a:p>
            </p:txBody>
          </p:sp>
          <p:sp>
            <p:nvSpPr>
              <p:cNvPr id="122" name="TextBox 26"/>
              <p:cNvSpPr txBox="1"/>
              <p:nvPr/>
            </p:nvSpPr>
            <p:spPr>
              <a:xfrm>
                <a:off x="527712" y="848917"/>
                <a:ext cx="1244113" cy="35504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7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3    พิษณุโลก</a:t>
                </a:r>
              </a:p>
            </p:txBody>
          </p:sp>
          <p:sp>
            <p:nvSpPr>
              <p:cNvPr id="123" name="TextBox 27"/>
              <p:cNvSpPr txBox="1"/>
              <p:nvPr/>
            </p:nvSpPr>
            <p:spPr>
              <a:xfrm>
                <a:off x="527712" y="1173013"/>
                <a:ext cx="1244113" cy="35504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7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4    ศรีสะเกษ</a:t>
                </a:r>
              </a:p>
            </p:txBody>
          </p:sp>
          <p:sp>
            <p:nvSpPr>
              <p:cNvPr id="124" name="TextBox 28"/>
              <p:cNvSpPr txBox="1"/>
              <p:nvPr/>
            </p:nvSpPr>
            <p:spPr>
              <a:xfrm>
                <a:off x="1897243" y="901076"/>
                <a:ext cx="616889" cy="28610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2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76.28</a:t>
                </a:r>
              </a:p>
            </p:txBody>
          </p:sp>
          <p:sp>
            <p:nvSpPr>
              <p:cNvPr id="125" name="TextBox 29"/>
              <p:cNvSpPr txBox="1"/>
              <p:nvPr/>
            </p:nvSpPr>
            <p:spPr>
              <a:xfrm>
                <a:off x="1897243" y="1225172"/>
                <a:ext cx="616889" cy="28610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2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74.10</a:t>
                </a:r>
              </a:p>
            </p:txBody>
          </p:sp>
          <p:sp>
            <p:nvSpPr>
              <p:cNvPr id="126" name="TextBox 30"/>
              <p:cNvSpPr txBox="1"/>
              <p:nvPr/>
            </p:nvSpPr>
            <p:spPr>
              <a:xfrm>
                <a:off x="527712" y="1489540"/>
                <a:ext cx="1244113" cy="35504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7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5    สุรินทร์</a:t>
                </a:r>
              </a:p>
            </p:txBody>
          </p:sp>
          <p:sp>
            <p:nvSpPr>
              <p:cNvPr id="127" name="TextBox 31"/>
              <p:cNvSpPr txBox="1"/>
              <p:nvPr/>
            </p:nvSpPr>
            <p:spPr>
              <a:xfrm>
                <a:off x="527712" y="1813638"/>
                <a:ext cx="1244113" cy="35504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7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6    ชัยภูมิ</a:t>
                </a:r>
              </a:p>
            </p:txBody>
          </p:sp>
          <p:sp>
            <p:nvSpPr>
              <p:cNvPr id="128" name="TextBox 32"/>
              <p:cNvSpPr txBox="1"/>
              <p:nvPr/>
            </p:nvSpPr>
            <p:spPr>
              <a:xfrm>
                <a:off x="1897243" y="1541699"/>
                <a:ext cx="616889" cy="28610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2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72.94</a:t>
                </a:r>
              </a:p>
            </p:txBody>
          </p:sp>
          <p:sp>
            <p:nvSpPr>
              <p:cNvPr id="129" name="TextBox 33"/>
              <p:cNvSpPr txBox="1"/>
              <p:nvPr/>
            </p:nvSpPr>
            <p:spPr>
              <a:xfrm>
                <a:off x="1897243" y="1865796"/>
                <a:ext cx="616889" cy="28610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2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70.89</a:t>
                </a:r>
              </a:p>
            </p:txBody>
          </p:sp>
          <p:sp>
            <p:nvSpPr>
              <p:cNvPr id="130" name="TextBox 34"/>
              <p:cNvSpPr txBox="1"/>
              <p:nvPr/>
            </p:nvSpPr>
            <p:spPr>
              <a:xfrm>
                <a:off x="527712" y="2152923"/>
                <a:ext cx="1244113" cy="35504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7"/>
                  </a:lnSpc>
                </a:pPr>
                <a:r>
                  <a:rPr lang="en-US" sz="85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7    </a:t>
                </a:r>
                <a:r>
                  <a:rPr lang="en-US" sz="850" b="1" dirty="0" err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พิจิตร</a:t>
                </a:r>
                <a:endParaRPr lang="en-US" sz="85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131" name="TextBox 35"/>
              <p:cNvSpPr txBox="1"/>
              <p:nvPr/>
            </p:nvSpPr>
            <p:spPr>
              <a:xfrm>
                <a:off x="527712" y="2454260"/>
                <a:ext cx="1244113" cy="35504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7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8    เพชรบุรี</a:t>
                </a:r>
              </a:p>
            </p:txBody>
          </p:sp>
          <p:sp>
            <p:nvSpPr>
              <p:cNvPr id="132" name="TextBox 36"/>
              <p:cNvSpPr txBox="1"/>
              <p:nvPr/>
            </p:nvSpPr>
            <p:spPr>
              <a:xfrm>
                <a:off x="1897243" y="2182323"/>
                <a:ext cx="616889" cy="28610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2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70.76</a:t>
                </a:r>
              </a:p>
            </p:txBody>
          </p:sp>
          <p:sp>
            <p:nvSpPr>
              <p:cNvPr id="133" name="TextBox 37"/>
              <p:cNvSpPr txBox="1"/>
              <p:nvPr/>
            </p:nvSpPr>
            <p:spPr>
              <a:xfrm>
                <a:off x="1897243" y="2506421"/>
                <a:ext cx="616889" cy="28610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2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69.26</a:t>
                </a:r>
              </a:p>
            </p:txBody>
          </p:sp>
          <p:sp>
            <p:nvSpPr>
              <p:cNvPr id="134" name="TextBox 38"/>
              <p:cNvSpPr txBox="1"/>
              <p:nvPr/>
            </p:nvSpPr>
            <p:spPr>
              <a:xfrm>
                <a:off x="527712" y="2770788"/>
                <a:ext cx="1244113" cy="35504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7"/>
                  </a:lnSpc>
                </a:pPr>
                <a:r>
                  <a:rPr lang="en-US" sz="85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9    </a:t>
                </a:r>
                <a:r>
                  <a:rPr lang="en-US" sz="850" b="1" dirty="0" err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สุพรรณบุรี</a:t>
                </a:r>
                <a:endParaRPr lang="en-US" sz="85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135" name="TextBox 39"/>
              <p:cNvSpPr txBox="1"/>
              <p:nvPr/>
            </p:nvSpPr>
            <p:spPr>
              <a:xfrm>
                <a:off x="527712" y="3094885"/>
                <a:ext cx="1244113" cy="35504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7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10  ตาก</a:t>
                </a:r>
              </a:p>
            </p:txBody>
          </p:sp>
          <p:sp>
            <p:nvSpPr>
              <p:cNvPr id="136" name="TextBox 40"/>
              <p:cNvSpPr txBox="1"/>
              <p:nvPr/>
            </p:nvSpPr>
            <p:spPr>
              <a:xfrm>
                <a:off x="1897243" y="2822948"/>
                <a:ext cx="616889" cy="28610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2"/>
                  </a:lnSpc>
                  <a:spcBef>
                    <a:spcPct val="0"/>
                  </a:spcBef>
                </a:pPr>
                <a:r>
                  <a:rPr lang="en-US" sz="85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65.88</a:t>
                </a:r>
              </a:p>
            </p:txBody>
          </p:sp>
          <p:sp>
            <p:nvSpPr>
              <p:cNvPr id="137" name="TextBox 41"/>
              <p:cNvSpPr txBox="1"/>
              <p:nvPr/>
            </p:nvSpPr>
            <p:spPr>
              <a:xfrm>
                <a:off x="1897243" y="3147042"/>
                <a:ext cx="616889" cy="28610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2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64.81</a:t>
                </a:r>
              </a:p>
            </p:txBody>
          </p:sp>
          <p:sp>
            <p:nvSpPr>
              <p:cNvPr id="138" name="TextBox 42"/>
              <p:cNvSpPr txBox="1"/>
              <p:nvPr/>
            </p:nvSpPr>
            <p:spPr>
              <a:xfrm>
                <a:off x="527712" y="3411413"/>
                <a:ext cx="1244113" cy="35504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7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11  แม่ฮ่องสอน</a:t>
                </a:r>
              </a:p>
            </p:txBody>
          </p:sp>
          <p:sp>
            <p:nvSpPr>
              <p:cNvPr id="139" name="TextBox 43"/>
              <p:cNvSpPr txBox="1"/>
              <p:nvPr/>
            </p:nvSpPr>
            <p:spPr>
              <a:xfrm>
                <a:off x="527712" y="3735510"/>
                <a:ext cx="1244113" cy="35504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7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12  นครปฐม</a:t>
                </a:r>
              </a:p>
            </p:txBody>
          </p:sp>
          <p:sp>
            <p:nvSpPr>
              <p:cNvPr id="140" name="TextBox 44"/>
              <p:cNvSpPr txBox="1"/>
              <p:nvPr/>
            </p:nvSpPr>
            <p:spPr>
              <a:xfrm>
                <a:off x="1897243" y="3463573"/>
                <a:ext cx="616889" cy="28610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2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59.29</a:t>
                </a:r>
              </a:p>
            </p:txBody>
          </p:sp>
          <p:sp>
            <p:nvSpPr>
              <p:cNvPr id="141" name="TextBox 45"/>
              <p:cNvSpPr txBox="1"/>
              <p:nvPr/>
            </p:nvSpPr>
            <p:spPr>
              <a:xfrm>
                <a:off x="1897243" y="3787667"/>
                <a:ext cx="616889" cy="28610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2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58.63</a:t>
                </a:r>
              </a:p>
            </p:txBody>
          </p:sp>
          <p:sp>
            <p:nvSpPr>
              <p:cNvPr id="142" name="TextBox 46"/>
              <p:cNvSpPr txBox="1"/>
              <p:nvPr/>
            </p:nvSpPr>
            <p:spPr>
              <a:xfrm>
                <a:off x="527712" y="4052038"/>
                <a:ext cx="1244113" cy="35504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7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13  น่าน</a:t>
                </a:r>
              </a:p>
            </p:txBody>
          </p:sp>
          <p:sp>
            <p:nvSpPr>
              <p:cNvPr id="143" name="TextBox 47"/>
              <p:cNvSpPr txBox="1"/>
              <p:nvPr/>
            </p:nvSpPr>
            <p:spPr>
              <a:xfrm>
                <a:off x="527712" y="4376131"/>
                <a:ext cx="1244113" cy="35504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7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14  กาฬสินธุ์</a:t>
                </a:r>
              </a:p>
            </p:txBody>
          </p:sp>
          <p:sp>
            <p:nvSpPr>
              <p:cNvPr id="144" name="TextBox 48"/>
              <p:cNvSpPr txBox="1"/>
              <p:nvPr/>
            </p:nvSpPr>
            <p:spPr>
              <a:xfrm>
                <a:off x="1897243" y="4104196"/>
                <a:ext cx="616889" cy="28610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2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56.33</a:t>
                </a:r>
              </a:p>
            </p:txBody>
          </p:sp>
          <p:sp>
            <p:nvSpPr>
              <p:cNvPr id="145" name="TextBox 49"/>
              <p:cNvSpPr txBox="1"/>
              <p:nvPr/>
            </p:nvSpPr>
            <p:spPr>
              <a:xfrm>
                <a:off x="1897243" y="4428290"/>
                <a:ext cx="616889" cy="28610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2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56.05</a:t>
                </a:r>
              </a:p>
            </p:txBody>
          </p:sp>
          <p:sp>
            <p:nvSpPr>
              <p:cNvPr id="146" name="TextBox 50"/>
              <p:cNvSpPr txBox="1"/>
              <p:nvPr/>
            </p:nvSpPr>
            <p:spPr>
              <a:xfrm>
                <a:off x="527712" y="4692663"/>
                <a:ext cx="1244113" cy="35504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7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15  เชียงราย</a:t>
                </a:r>
              </a:p>
            </p:txBody>
          </p:sp>
          <p:sp>
            <p:nvSpPr>
              <p:cNvPr id="153" name="TextBox 51"/>
              <p:cNvSpPr txBox="1"/>
              <p:nvPr/>
            </p:nvSpPr>
            <p:spPr>
              <a:xfrm>
                <a:off x="527712" y="5016756"/>
                <a:ext cx="1244113" cy="35504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7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16  ลำพูน</a:t>
                </a:r>
              </a:p>
            </p:txBody>
          </p:sp>
          <p:sp>
            <p:nvSpPr>
              <p:cNvPr id="154" name="TextBox 52"/>
              <p:cNvSpPr txBox="1"/>
              <p:nvPr/>
            </p:nvSpPr>
            <p:spPr>
              <a:xfrm>
                <a:off x="1897243" y="4744819"/>
                <a:ext cx="616889" cy="28610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2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55.44</a:t>
                </a:r>
              </a:p>
            </p:txBody>
          </p:sp>
          <p:sp>
            <p:nvSpPr>
              <p:cNvPr id="155" name="TextBox 53"/>
              <p:cNvSpPr txBox="1"/>
              <p:nvPr/>
            </p:nvSpPr>
            <p:spPr>
              <a:xfrm>
                <a:off x="1897243" y="5068915"/>
                <a:ext cx="616889" cy="28610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2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54.94</a:t>
                </a:r>
              </a:p>
            </p:txBody>
          </p:sp>
          <p:sp>
            <p:nvSpPr>
              <p:cNvPr id="156" name="TextBox 54"/>
              <p:cNvSpPr txBox="1"/>
              <p:nvPr/>
            </p:nvSpPr>
            <p:spPr>
              <a:xfrm>
                <a:off x="527712" y="5333285"/>
                <a:ext cx="1244113" cy="35504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7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17  กาญจนบุรี</a:t>
                </a:r>
              </a:p>
            </p:txBody>
          </p:sp>
          <p:sp>
            <p:nvSpPr>
              <p:cNvPr id="157" name="TextBox 55"/>
              <p:cNvSpPr txBox="1"/>
              <p:nvPr/>
            </p:nvSpPr>
            <p:spPr>
              <a:xfrm>
                <a:off x="527712" y="5657381"/>
                <a:ext cx="1244113" cy="35504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7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18  บึงกาฬ</a:t>
                </a:r>
              </a:p>
            </p:txBody>
          </p:sp>
          <p:sp>
            <p:nvSpPr>
              <p:cNvPr id="158" name="TextBox 56"/>
              <p:cNvSpPr txBox="1"/>
              <p:nvPr/>
            </p:nvSpPr>
            <p:spPr>
              <a:xfrm>
                <a:off x="1897243" y="5385442"/>
                <a:ext cx="616889" cy="28610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2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54.80</a:t>
                </a:r>
              </a:p>
            </p:txBody>
          </p:sp>
          <p:sp>
            <p:nvSpPr>
              <p:cNvPr id="159" name="TextBox 57"/>
              <p:cNvSpPr txBox="1"/>
              <p:nvPr/>
            </p:nvSpPr>
            <p:spPr>
              <a:xfrm>
                <a:off x="1897243" y="5709539"/>
                <a:ext cx="616889" cy="28610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2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53.85</a:t>
                </a:r>
              </a:p>
            </p:txBody>
          </p:sp>
          <p:sp>
            <p:nvSpPr>
              <p:cNvPr id="160" name="TextBox 58"/>
              <p:cNvSpPr txBox="1"/>
              <p:nvPr/>
            </p:nvSpPr>
            <p:spPr>
              <a:xfrm>
                <a:off x="527712" y="5986280"/>
                <a:ext cx="1244113" cy="35504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7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19  อุทัยธานี</a:t>
                </a:r>
              </a:p>
            </p:txBody>
          </p:sp>
          <p:sp>
            <p:nvSpPr>
              <p:cNvPr id="161" name="TextBox 59"/>
              <p:cNvSpPr txBox="1"/>
              <p:nvPr/>
            </p:nvSpPr>
            <p:spPr>
              <a:xfrm>
                <a:off x="527712" y="6310376"/>
                <a:ext cx="1244113" cy="35504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727"/>
                  </a:lnSpc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20  เพชรบูรณ์</a:t>
                </a:r>
              </a:p>
            </p:txBody>
          </p:sp>
          <p:sp>
            <p:nvSpPr>
              <p:cNvPr id="162" name="TextBox 60"/>
              <p:cNvSpPr txBox="1"/>
              <p:nvPr/>
            </p:nvSpPr>
            <p:spPr>
              <a:xfrm>
                <a:off x="1897243" y="6038437"/>
                <a:ext cx="616889" cy="28610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2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52.45</a:t>
                </a:r>
              </a:p>
            </p:txBody>
          </p:sp>
          <p:sp>
            <p:nvSpPr>
              <p:cNvPr id="163" name="TextBox 61"/>
              <p:cNvSpPr txBox="1"/>
              <p:nvPr/>
            </p:nvSpPr>
            <p:spPr>
              <a:xfrm>
                <a:off x="1897243" y="6362535"/>
                <a:ext cx="616889" cy="28610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1252"/>
                  </a:lnSpc>
                  <a:spcBef>
                    <a:spcPct val="0"/>
                  </a:spcBef>
                </a:pPr>
                <a:r>
                  <a:rPr lang="en-US"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51.43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9829683-2048-4D8C-B11E-13D2D38D1F65}"/>
                </a:ext>
              </a:extLst>
            </p:cNvPr>
            <p:cNvSpPr txBox="1"/>
            <p:nvPr/>
          </p:nvSpPr>
          <p:spPr>
            <a:xfrm>
              <a:off x="7676874" y="4382370"/>
              <a:ext cx="248312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0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เป้าหมายเบิกจ่ายรายไตรมาส 2</a:t>
              </a:r>
              <a:endParaRPr lang="en-US" sz="1000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9829683-2048-4D8C-B11E-13D2D38D1F65}"/>
                </a:ext>
              </a:extLst>
            </p:cNvPr>
            <p:cNvSpPr txBox="1"/>
            <p:nvPr/>
          </p:nvSpPr>
          <p:spPr>
            <a:xfrm>
              <a:off x="8178763" y="4556344"/>
              <a:ext cx="1263251" cy="246221"/>
            </a:xfrm>
            <a:prstGeom prst="rect">
              <a:avLst/>
            </a:prstGeom>
            <a:solidFill>
              <a:srgbClr val="FFFFDD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0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เบิกจ่ายร้อยละ 54</a:t>
              </a:r>
              <a:endParaRPr lang="en-US" sz="1000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7320188" y="4947102"/>
              <a:ext cx="2797151" cy="364720"/>
              <a:chOff x="5615579" y="6633598"/>
              <a:chExt cx="3110084" cy="690661"/>
            </a:xfrm>
          </p:grpSpPr>
          <p:grpSp>
            <p:nvGrpSpPr>
              <p:cNvPr id="78" name="Group 122"/>
              <p:cNvGrpSpPr/>
              <p:nvPr/>
            </p:nvGrpSpPr>
            <p:grpSpPr>
              <a:xfrm>
                <a:off x="5615580" y="6651070"/>
                <a:ext cx="189221" cy="172481"/>
                <a:chOff x="0" y="0"/>
                <a:chExt cx="74687" cy="74687"/>
              </a:xfrm>
            </p:grpSpPr>
            <p:sp>
              <p:nvSpPr>
                <p:cNvPr id="95" name="Freeform 123"/>
                <p:cNvSpPr/>
                <p:nvPr/>
              </p:nvSpPr>
              <p:spPr>
                <a:xfrm>
                  <a:off x="0" y="0"/>
                  <a:ext cx="74687" cy="74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87" h="74687">
                      <a:moveTo>
                        <a:pt x="0" y="0"/>
                      </a:moveTo>
                      <a:lnTo>
                        <a:pt x="74687" y="0"/>
                      </a:lnTo>
                      <a:lnTo>
                        <a:pt x="74687" y="74687"/>
                      </a:lnTo>
                      <a:lnTo>
                        <a:pt x="0" y="74687"/>
                      </a:lnTo>
                      <a:close/>
                    </a:path>
                  </a:pathLst>
                </a:custGeom>
                <a:solidFill>
                  <a:srgbClr val="046235"/>
                </a:solidFill>
                <a:ln cap="sq">
                  <a:noFill/>
                  <a:prstDash val="solid"/>
                  <a:miter/>
                </a:ln>
              </p:spPr>
            </p:sp>
            <p:sp>
              <p:nvSpPr>
                <p:cNvPr id="96" name="TextBox 124"/>
                <p:cNvSpPr txBox="1"/>
                <p:nvPr/>
              </p:nvSpPr>
              <p:spPr>
                <a:xfrm>
                  <a:off x="0" y="-38100"/>
                  <a:ext cx="74687" cy="112787"/>
                </a:xfrm>
                <a:prstGeom prst="rect">
                  <a:avLst/>
                </a:prstGeom>
              </p:spPr>
              <p:txBody>
                <a:bodyPr lIns="42333" tIns="42333" rIns="42333" bIns="42333" rtlCol="0" anchor="ctr"/>
                <a:lstStyle/>
                <a:p>
                  <a:pPr algn="ctr">
                    <a:lnSpc>
                      <a:spcPts val="1467"/>
                    </a:lnSpc>
                  </a:pPr>
                  <a:endParaRPr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</p:grpSp>
          <p:grpSp>
            <p:nvGrpSpPr>
              <p:cNvPr id="79" name="Group 125"/>
              <p:cNvGrpSpPr/>
              <p:nvPr/>
            </p:nvGrpSpPr>
            <p:grpSpPr>
              <a:xfrm>
                <a:off x="5615579" y="7005637"/>
                <a:ext cx="189221" cy="172481"/>
                <a:chOff x="0" y="0"/>
                <a:chExt cx="74687" cy="74687"/>
              </a:xfrm>
            </p:grpSpPr>
            <p:sp>
              <p:nvSpPr>
                <p:cNvPr id="93" name="Freeform 126"/>
                <p:cNvSpPr/>
                <p:nvPr/>
              </p:nvSpPr>
              <p:spPr>
                <a:xfrm>
                  <a:off x="0" y="0"/>
                  <a:ext cx="74687" cy="74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87" h="74687">
                      <a:moveTo>
                        <a:pt x="0" y="0"/>
                      </a:moveTo>
                      <a:lnTo>
                        <a:pt x="74687" y="0"/>
                      </a:lnTo>
                      <a:lnTo>
                        <a:pt x="74687" y="74687"/>
                      </a:lnTo>
                      <a:lnTo>
                        <a:pt x="0" y="74687"/>
                      </a:lnTo>
                      <a:close/>
                    </a:path>
                  </a:pathLst>
                </a:custGeom>
                <a:solidFill>
                  <a:srgbClr val="08D673"/>
                </a:solidFill>
                <a:ln cap="sq">
                  <a:noFill/>
                  <a:prstDash val="solid"/>
                  <a:miter/>
                </a:ln>
              </p:spPr>
            </p:sp>
            <p:sp>
              <p:nvSpPr>
                <p:cNvPr id="94" name="TextBox 127"/>
                <p:cNvSpPr txBox="1"/>
                <p:nvPr/>
              </p:nvSpPr>
              <p:spPr>
                <a:xfrm>
                  <a:off x="0" y="-38100"/>
                  <a:ext cx="74687" cy="112787"/>
                </a:xfrm>
                <a:prstGeom prst="rect">
                  <a:avLst/>
                </a:prstGeom>
              </p:spPr>
              <p:txBody>
                <a:bodyPr lIns="42333" tIns="42333" rIns="42333" bIns="42333" rtlCol="0" anchor="ctr"/>
                <a:lstStyle/>
                <a:p>
                  <a:pPr algn="ctr">
                    <a:lnSpc>
                      <a:spcPts val="1467"/>
                    </a:lnSpc>
                  </a:pPr>
                  <a:endParaRPr sz="85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</p:grpSp>
          <p:grpSp>
            <p:nvGrpSpPr>
              <p:cNvPr id="83" name="Group 128"/>
              <p:cNvGrpSpPr/>
              <p:nvPr/>
            </p:nvGrpSpPr>
            <p:grpSpPr>
              <a:xfrm>
                <a:off x="7324442" y="6648093"/>
                <a:ext cx="189221" cy="172481"/>
                <a:chOff x="0" y="0"/>
                <a:chExt cx="74687" cy="74687"/>
              </a:xfrm>
            </p:grpSpPr>
            <p:sp>
              <p:nvSpPr>
                <p:cNvPr id="91" name="Freeform 129"/>
                <p:cNvSpPr/>
                <p:nvPr/>
              </p:nvSpPr>
              <p:spPr>
                <a:xfrm>
                  <a:off x="0" y="0"/>
                  <a:ext cx="74687" cy="74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87" h="74687">
                      <a:moveTo>
                        <a:pt x="0" y="0"/>
                      </a:moveTo>
                      <a:lnTo>
                        <a:pt x="74687" y="0"/>
                      </a:lnTo>
                      <a:lnTo>
                        <a:pt x="74687" y="74687"/>
                      </a:lnTo>
                      <a:lnTo>
                        <a:pt x="0" y="74687"/>
                      </a:lnTo>
                      <a:close/>
                    </a:path>
                  </a:pathLst>
                </a:custGeom>
                <a:solidFill>
                  <a:srgbClr val="FFDE59"/>
                </a:solidFill>
                <a:ln cap="sq">
                  <a:noFill/>
                  <a:prstDash val="solid"/>
                  <a:miter/>
                </a:ln>
              </p:spPr>
            </p:sp>
            <p:sp>
              <p:nvSpPr>
                <p:cNvPr id="92" name="TextBox 130"/>
                <p:cNvSpPr txBox="1"/>
                <p:nvPr/>
              </p:nvSpPr>
              <p:spPr>
                <a:xfrm>
                  <a:off x="0" y="-38100"/>
                  <a:ext cx="74687" cy="112787"/>
                </a:xfrm>
                <a:prstGeom prst="rect">
                  <a:avLst/>
                </a:prstGeom>
              </p:spPr>
              <p:txBody>
                <a:bodyPr lIns="42333" tIns="42333" rIns="42333" bIns="42333" rtlCol="0" anchor="ctr"/>
                <a:lstStyle/>
                <a:p>
                  <a:pPr algn="ctr">
                    <a:lnSpc>
                      <a:spcPts val="1467"/>
                    </a:lnSpc>
                  </a:pPr>
                  <a:endParaRPr sz="85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</p:grpSp>
          <p:grpSp>
            <p:nvGrpSpPr>
              <p:cNvPr id="84" name="Group 131"/>
              <p:cNvGrpSpPr/>
              <p:nvPr/>
            </p:nvGrpSpPr>
            <p:grpSpPr>
              <a:xfrm>
                <a:off x="7333718" y="7005636"/>
                <a:ext cx="189221" cy="172481"/>
                <a:chOff x="0" y="0"/>
                <a:chExt cx="74687" cy="74687"/>
              </a:xfrm>
            </p:grpSpPr>
            <p:sp>
              <p:nvSpPr>
                <p:cNvPr id="89" name="Freeform 132"/>
                <p:cNvSpPr/>
                <p:nvPr/>
              </p:nvSpPr>
              <p:spPr>
                <a:xfrm>
                  <a:off x="0" y="0"/>
                  <a:ext cx="74687" cy="74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87" h="74687">
                      <a:moveTo>
                        <a:pt x="0" y="0"/>
                      </a:moveTo>
                      <a:lnTo>
                        <a:pt x="74687" y="0"/>
                      </a:lnTo>
                      <a:lnTo>
                        <a:pt x="74687" y="74687"/>
                      </a:lnTo>
                      <a:lnTo>
                        <a:pt x="0" y="74687"/>
                      </a:lnTo>
                      <a:close/>
                    </a:path>
                  </a:pathLst>
                </a:custGeom>
                <a:solidFill>
                  <a:srgbClr val="FF3131"/>
                </a:solidFill>
                <a:ln cap="sq">
                  <a:noFill/>
                  <a:prstDash val="solid"/>
                  <a:miter/>
                </a:ln>
              </p:spPr>
            </p:sp>
            <p:sp>
              <p:nvSpPr>
                <p:cNvPr id="90" name="TextBox 133"/>
                <p:cNvSpPr txBox="1"/>
                <p:nvPr/>
              </p:nvSpPr>
              <p:spPr>
                <a:xfrm>
                  <a:off x="0" y="-38100"/>
                  <a:ext cx="74687" cy="112787"/>
                </a:xfrm>
                <a:prstGeom prst="rect">
                  <a:avLst/>
                </a:prstGeom>
              </p:spPr>
              <p:txBody>
                <a:bodyPr lIns="42333" tIns="42333" rIns="42333" bIns="42333" rtlCol="0" anchor="ctr"/>
                <a:lstStyle/>
                <a:p>
                  <a:pPr algn="ctr">
                    <a:lnSpc>
                      <a:spcPts val="1467"/>
                    </a:lnSpc>
                  </a:pPr>
                  <a:endParaRPr sz="850" b="1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</p:grpSp>
          <p:sp>
            <p:nvSpPr>
              <p:cNvPr id="85" name="TextBox 134"/>
              <p:cNvSpPr txBox="1"/>
              <p:nvPr/>
            </p:nvSpPr>
            <p:spPr>
              <a:xfrm>
                <a:off x="5947998" y="6657699"/>
                <a:ext cx="1056402" cy="34010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467"/>
                  </a:lnSpc>
                </a:pPr>
                <a:r>
                  <a:rPr lang="th-TH" sz="85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มากกว่าร้อยละ 54</a:t>
                </a:r>
                <a:endParaRPr lang="en-US" sz="85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86" name="TextBox 134"/>
              <p:cNvSpPr txBox="1"/>
              <p:nvPr/>
            </p:nvSpPr>
            <p:spPr>
              <a:xfrm>
                <a:off x="5947998" y="6957310"/>
                <a:ext cx="1056402" cy="34010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467"/>
                  </a:lnSpc>
                </a:pPr>
                <a:r>
                  <a:rPr lang="th-TH" sz="85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ร้อยละ 53 -43</a:t>
                </a:r>
                <a:endParaRPr lang="en-US" sz="85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87" name="TextBox 134"/>
              <p:cNvSpPr txBox="1"/>
              <p:nvPr/>
            </p:nvSpPr>
            <p:spPr>
              <a:xfrm>
                <a:off x="7665887" y="6633598"/>
                <a:ext cx="1056402" cy="34010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467"/>
                  </a:lnSpc>
                </a:pPr>
                <a:r>
                  <a:rPr lang="th-TH" sz="85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ร้อยละ 42 - 32</a:t>
                </a:r>
                <a:endParaRPr lang="en-US" sz="85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88" name="TextBox 134"/>
              <p:cNvSpPr txBox="1"/>
              <p:nvPr/>
            </p:nvSpPr>
            <p:spPr>
              <a:xfrm>
                <a:off x="7669261" y="6984153"/>
                <a:ext cx="1056402" cy="34010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467"/>
                  </a:lnSpc>
                </a:pPr>
                <a:r>
                  <a:rPr lang="th-TH" sz="85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น้อยกว่า 32</a:t>
                </a:r>
                <a:endParaRPr lang="en-US" sz="85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</p:grpSp>
      <p:sp>
        <p:nvSpPr>
          <p:cNvPr id="338" name="สี่เหลี่ยมผืนผ้า 3">
            <a:extLst>
              <a:ext uri="{FF2B5EF4-FFF2-40B4-BE49-F238E27FC236}">
                <a16:creationId xmlns:a16="http://schemas.microsoft.com/office/drawing/2014/main" id="{652F233B-C6DA-3975-A139-1C3C215CD86C}"/>
              </a:ext>
            </a:extLst>
          </p:cNvPr>
          <p:cNvSpPr/>
          <p:nvPr/>
        </p:nvSpPr>
        <p:spPr>
          <a:xfrm>
            <a:off x="2732466" y="143954"/>
            <a:ext cx="5361507" cy="480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05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4.1 รายงาน</a:t>
            </a:r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ผลการเบิกจ่ายตามแผนการดำเนินงานและแผนการใช้จ่ายงบประมาณ </a:t>
            </a:r>
            <a:b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 ประจำปีงบประมาณ พ.ศ. 2567</a:t>
            </a:r>
            <a:endParaRPr lang="th-TH" sz="1050" b="1" dirty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</p:txBody>
      </p:sp>
      <p:grpSp>
        <p:nvGrpSpPr>
          <p:cNvPr id="361" name="Group 360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362" name="Group 361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364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370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371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365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366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2"/>
                  <a:stretch>
                    <a:fillRect/>
                  </a:stretch>
                </a:blipFill>
              </p:spPr>
            </p:sp>
            <p:sp>
              <p:nvSpPr>
                <p:cNvPr id="367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3"/>
                  <a:stretch>
                    <a:fillRect/>
                  </a:stretch>
                </a:blipFill>
              </p:spPr>
            </p:sp>
            <p:sp>
              <p:nvSpPr>
                <p:cNvPr id="368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4"/>
                  <a:stretch>
                    <a:fillRect/>
                  </a:stretch>
                </a:blipFill>
              </p:spPr>
            </p:sp>
            <p:sp>
              <p:nvSpPr>
                <p:cNvPr id="369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5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363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445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สี่เหลี่ยมผืนผ้า 3">
            <a:extLst>
              <a:ext uri="{FF2B5EF4-FFF2-40B4-BE49-F238E27FC236}">
                <a16:creationId xmlns:a16="http://schemas.microsoft.com/office/drawing/2014/main" id="{EACD0BA7-439B-ED89-3312-0C674A0E0F42}"/>
              </a:ext>
            </a:extLst>
          </p:cNvPr>
          <p:cNvSpPr/>
          <p:nvPr/>
        </p:nvSpPr>
        <p:spPr>
          <a:xfrm>
            <a:off x="2732466" y="143954"/>
            <a:ext cx="5361507" cy="480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05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4.1 รายงาน</a:t>
            </a:r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ผลการเบิกจ่ายตามแผนการดำเนินงานและแผนการใช้จ่ายงบประมาณ </a:t>
            </a:r>
            <a:b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 ประจำปีงบประมาณ พ.ศ. 2567</a:t>
            </a:r>
            <a:endParaRPr lang="th-TH" sz="1050" b="1" dirty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</p:txBody>
      </p:sp>
      <p:grpSp>
        <p:nvGrpSpPr>
          <p:cNvPr id="56" name="Group 5"/>
          <p:cNvGrpSpPr/>
          <p:nvPr/>
        </p:nvGrpSpPr>
        <p:grpSpPr>
          <a:xfrm>
            <a:off x="572552" y="249131"/>
            <a:ext cx="9017000" cy="603268"/>
            <a:chOff x="0" y="-175733"/>
            <a:chExt cx="21640800" cy="1447844"/>
          </a:xfrm>
        </p:grpSpPr>
        <p:sp>
          <p:nvSpPr>
            <p:cNvPr id="57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58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6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6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59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6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67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2" name="TextBox 13"/>
            <p:cNvSpPr txBox="1"/>
            <p:nvPr/>
          </p:nvSpPr>
          <p:spPr>
            <a:xfrm>
              <a:off x="388478" y="184356"/>
              <a:ext cx="4198694" cy="9644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3" name="TextBox 15"/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11</a:t>
              </a:r>
            </a:p>
          </p:txBody>
        </p:sp>
        <p:sp>
          <p:nvSpPr>
            <p:cNvPr id="64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5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20" name="Google Shape;1338;p36">
            <a:extLst>
              <a:ext uri="{FF2B5EF4-FFF2-40B4-BE49-F238E27FC236}">
                <a16:creationId xmlns:a16="http://schemas.microsoft.com/office/drawing/2014/main" id="{EFD207BB-E5E7-8B66-F614-62949BEA8C47}"/>
              </a:ext>
            </a:extLst>
          </p:cNvPr>
          <p:cNvSpPr txBox="1"/>
          <p:nvPr/>
        </p:nvSpPr>
        <p:spPr>
          <a:xfrm>
            <a:off x="1692145" y="2497249"/>
            <a:ext cx="632858" cy="337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583" rIns="101583" bIns="101583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th-TH" sz="1083" b="1" dirty="0">
                <a:latin typeface="Chulabhorn Likit Text" panose="00000500000000000000" pitchFamily="50" charset="-34"/>
                <a:ea typeface="Roboto"/>
                <a:cs typeface="Chulabhorn Likit Text" panose="00000500000000000000" pitchFamily="50" charset="-34"/>
                <a:sym typeface="Roboto"/>
              </a:rPr>
              <a:t>เป็นเงิน</a:t>
            </a:r>
            <a:endParaRPr sz="1083" b="1" dirty="0">
              <a:latin typeface="Chulabhorn Likit Text" panose="00000500000000000000" pitchFamily="50" charset="-34"/>
              <a:ea typeface="Roboto"/>
              <a:cs typeface="Chulabhorn Likit Text" panose="00000500000000000000" pitchFamily="50" charset="-34"/>
              <a:sym typeface="Roboto"/>
            </a:endParaRPr>
          </a:p>
        </p:txBody>
      </p:sp>
      <p:sp>
        <p:nvSpPr>
          <p:cNvPr id="521" name="Google Shape;1339;p36">
            <a:extLst>
              <a:ext uri="{FF2B5EF4-FFF2-40B4-BE49-F238E27FC236}">
                <a16:creationId xmlns:a16="http://schemas.microsoft.com/office/drawing/2014/main" id="{73B22C50-38AD-5DBC-AF6D-4580D8B0FD7A}"/>
              </a:ext>
            </a:extLst>
          </p:cNvPr>
          <p:cNvSpPr txBox="1"/>
          <p:nvPr/>
        </p:nvSpPr>
        <p:spPr>
          <a:xfrm>
            <a:off x="897705" y="1551212"/>
            <a:ext cx="2476741" cy="647488"/>
          </a:xfrm>
          <a:prstGeom prst="rect">
            <a:avLst/>
          </a:prstGeom>
          <a:solidFill>
            <a:srgbClr val="FFE1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0" tIns="101583" rIns="0" bIns="101583" anchor="ctr" anchorCtr="0">
            <a:noAutofit/>
          </a:bodyPr>
          <a:lstStyle/>
          <a:p>
            <a:pPr algn="ctr">
              <a:lnSpc>
                <a:spcPts val="2272"/>
              </a:lnSpc>
              <a:spcBef>
                <a:spcPct val="0"/>
              </a:spcBef>
            </a:pPr>
            <a:r>
              <a:rPr lang="en-US" sz="125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50" b="1" dirty="0" err="1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งบประมาณจัดสรร</a:t>
            </a:r>
            <a:endParaRPr lang="en-US" sz="125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ts val="2272"/>
              </a:lnSpc>
              <a:spcBef>
                <a:spcPct val="0"/>
              </a:spcBef>
            </a:pPr>
            <a:r>
              <a:rPr lang="th-TH" sz="1250" b="1" dirty="0">
                <a:latin typeface="Chulabhorn Likit Text" panose="00000500000000000000" pitchFamily="50" charset="-34"/>
                <a:ea typeface="Roboto"/>
                <a:cs typeface="Chulabhorn Likit Text" panose="00000500000000000000" pitchFamily="50" charset="-34"/>
                <a:sym typeface="Roboto"/>
              </a:rPr>
              <a:t>1,338,401,686.00 บาท</a:t>
            </a:r>
          </a:p>
        </p:txBody>
      </p:sp>
      <p:sp>
        <p:nvSpPr>
          <p:cNvPr id="522" name="Google Shape;1339;p36">
            <a:extLst>
              <a:ext uri="{FF2B5EF4-FFF2-40B4-BE49-F238E27FC236}">
                <a16:creationId xmlns:a16="http://schemas.microsoft.com/office/drawing/2014/main" id="{73B22C50-38AD-5DBC-AF6D-4580D8B0FD7A}"/>
              </a:ext>
            </a:extLst>
          </p:cNvPr>
          <p:cNvSpPr txBox="1"/>
          <p:nvPr/>
        </p:nvSpPr>
        <p:spPr>
          <a:xfrm>
            <a:off x="6246605" y="1379402"/>
            <a:ext cx="1664138" cy="3025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0" tIns="101583" rIns="0" bIns="101583" anchor="ctr" anchorCtr="0">
            <a:noAutofit/>
          </a:bodyPr>
          <a:lstStyle/>
          <a:p>
            <a:pPr algn="ctr">
              <a:lnSpc>
                <a:spcPts val="2272"/>
              </a:lnSpc>
              <a:spcBef>
                <a:spcPct val="0"/>
              </a:spcBef>
            </a:pPr>
            <a:r>
              <a:rPr lang="th-TH" sz="14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ผลการเบิกจ่าย</a:t>
            </a:r>
            <a:endParaRPr lang="en-US" sz="14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23" name="Google Shape;1338;p36">
            <a:extLst>
              <a:ext uri="{FF2B5EF4-FFF2-40B4-BE49-F238E27FC236}">
                <a16:creationId xmlns:a16="http://schemas.microsoft.com/office/drawing/2014/main" id="{EFD207BB-E5E7-8B66-F614-62949BEA8C47}"/>
              </a:ext>
            </a:extLst>
          </p:cNvPr>
          <p:cNvSpPr txBox="1"/>
          <p:nvPr/>
        </p:nvSpPr>
        <p:spPr>
          <a:xfrm>
            <a:off x="1386201" y="1072530"/>
            <a:ext cx="1499748" cy="426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583" rIns="101583" bIns="101583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th-TH" b="1" dirty="0">
                <a:solidFill>
                  <a:sysClr val="windowText" lastClr="000000"/>
                </a:solidFill>
                <a:latin typeface="Chulabhorn Likit Text" panose="00000500000000000000" pitchFamily="50" charset="-34"/>
                <a:ea typeface="Roboto"/>
                <a:cs typeface="Chulabhorn Likit Text" panose="00000500000000000000" pitchFamily="50" charset="-34"/>
                <a:sym typeface="Roboto"/>
              </a:rPr>
              <a:t>ภาพรวม</a:t>
            </a:r>
            <a:endParaRPr b="1" dirty="0">
              <a:solidFill>
                <a:sysClr val="windowText" lastClr="000000"/>
              </a:solidFill>
              <a:latin typeface="Chulabhorn Likit Text" panose="00000500000000000000" pitchFamily="50" charset="-34"/>
              <a:ea typeface="Roboto"/>
              <a:cs typeface="Chulabhorn Likit Text" panose="00000500000000000000" pitchFamily="50" charset="-34"/>
              <a:sym typeface="Roboto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02251" y="2447847"/>
            <a:ext cx="1203058" cy="451582"/>
          </a:xfrm>
          <a:prstGeom prst="roundRect">
            <a:avLst/>
          </a:prstGeom>
          <a:solidFill>
            <a:srgbClr val="C3D2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67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ร้อยละเบิกจ่าย</a:t>
            </a:r>
          </a:p>
          <a:p>
            <a:pPr algn="ctr"/>
            <a:r>
              <a:rPr lang="th-TH" sz="1167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37.30</a:t>
            </a:r>
          </a:p>
        </p:txBody>
      </p:sp>
      <p:sp>
        <p:nvSpPr>
          <p:cNvPr id="524" name="Rounded Rectangle 523"/>
          <p:cNvSpPr/>
          <p:nvPr/>
        </p:nvSpPr>
        <p:spPr>
          <a:xfrm>
            <a:off x="2283169" y="2467457"/>
            <a:ext cx="1692834" cy="451582"/>
          </a:xfrm>
          <a:prstGeom prst="roundRect">
            <a:avLst/>
          </a:prstGeom>
          <a:solidFill>
            <a:srgbClr val="C3D2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67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499</a:t>
            </a:r>
            <a:r>
              <a:rPr lang="en-US" sz="1167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,273,646.16 </a:t>
            </a:r>
            <a:r>
              <a:rPr lang="th-TH" sz="1167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บาท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96979" y="1046072"/>
            <a:ext cx="4260408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5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ผลการเบิกจ่ายงบประมาณกองทุนพัฒนาบทบาทสตรี จังหวัด</a:t>
            </a:r>
          </a:p>
        </p:txBody>
      </p:sp>
      <p:grpSp>
        <p:nvGrpSpPr>
          <p:cNvPr id="525" name="Group 524"/>
          <p:cNvGrpSpPr/>
          <p:nvPr/>
        </p:nvGrpSpPr>
        <p:grpSpPr>
          <a:xfrm>
            <a:off x="4337187" y="2530358"/>
            <a:ext cx="2896956" cy="2032712"/>
            <a:chOff x="636177" y="2438400"/>
            <a:chExt cx="4208822" cy="4219093"/>
          </a:xfrm>
        </p:grpSpPr>
        <p:pic>
          <p:nvPicPr>
            <p:cNvPr id="52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8071" y="2438400"/>
              <a:ext cx="2356232" cy="489702"/>
            </a:xfrm>
            <a:prstGeom prst="rect">
              <a:avLst/>
            </a:prstGeom>
          </p:spPr>
        </p:pic>
        <p:pic>
          <p:nvPicPr>
            <p:cNvPr id="52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46576" y="2871849"/>
              <a:ext cx="2364678" cy="491458"/>
            </a:xfrm>
            <a:prstGeom prst="rect">
              <a:avLst/>
            </a:prstGeom>
          </p:spPr>
        </p:pic>
        <p:pic>
          <p:nvPicPr>
            <p:cNvPr id="52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35639" y="3269781"/>
              <a:ext cx="2409360" cy="500742"/>
            </a:xfrm>
            <a:prstGeom prst="rect">
              <a:avLst/>
            </a:prstGeom>
          </p:spPr>
        </p:pic>
        <p:pic>
          <p:nvPicPr>
            <p:cNvPr id="52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5639" y="3670807"/>
              <a:ext cx="2409360" cy="500742"/>
            </a:xfrm>
            <a:prstGeom prst="rect">
              <a:avLst/>
            </a:prstGeom>
          </p:spPr>
        </p:pic>
        <p:sp>
          <p:nvSpPr>
            <p:cNvPr id="530" name="TextBox 9"/>
            <p:cNvSpPr txBox="1"/>
            <p:nvPr/>
          </p:nvSpPr>
          <p:spPr>
            <a:xfrm>
              <a:off x="640633" y="2446493"/>
              <a:ext cx="1024975" cy="365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     </a:t>
              </a:r>
              <a:r>
                <a:rPr lang="en-US" sz="833" b="1" dirty="0" err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ราชบุรี</a:t>
              </a:r>
              <a:endParaRPr lang="en-US" sz="833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31" name="TextBox 10"/>
            <p:cNvSpPr txBox="1"/>
            <p:nvPr/>
          </p:nvSpPr>
          <p:spPr>
            <a:xfrm>
              <a:off x="640633" y="2888004"/>
              <a:ext cx="1394706" cy="3460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67"/>
                </a:lnSpc>
              </a:pPr>
              <a:r>
                <a:rPr lang="en-US" sz="83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     </a:t>
              </a:r>
              <a:r>
                <a:rPr lang="en-US" sz="833" b="1" dirty="0" err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นครศรีธรรมราช</a:t>
              </a:r>
              <a:endParaRPr lang="en-US" sz="833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32" name="TextBox 11"/>
            <p:cNvSpPr txBox="1"/>
            <p:nvPr/>
          </p:nvSpPr>
          <p:spPr>
            <a:xfrm>
              <a:off x="640633" y="3281554"/>
              <a:ext cx="1024975" cy="365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     </a:t>
              </a:r>
              <a:r>
                <a:rPr lang="en-US" sz="833" b="1" dirty="0" err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พิษณุโลก</a:t>
              </a:r>
              <a:endParaRPr lang="en-US" sz="833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33" name="TextBox 12"/>
            <p:cNvSpPr txBox="1"/>
            <p:nvPr/>
          </p:nvSpPr>
          <p:spPr>
            <a:xfrm>
              <a:off x="640633" y="3682580"/>
              <a:ext cx="1024975" cy="365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     </a:t>
              </a:r>
              <a:r>
                <a:rPr lang="en-US" sz="833" b="1" dirty="0" err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ศรีสะเกษ</a:t>
              </a:r>
              <a:endParaRPr lang="en-US" sz="833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pic>
          <p:nvPicPr>
            <p:cNvPr id="534" name="Picture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41827" y="4099003"/>
              <a:ext cx="2364678" cy="491458"/>
            </a:xfrm>
            <a:prstGeom prst="rect">
              <a:avLst/>
            </a:prstGeom>
          </p:spPr>
        </p:pic>
        <p:pic>
          <p:nvPicPr>
            <p:cNvPr id="535" name="Pictur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46458" y="4516534"/>
              <a:ext cx="2364678" cy="491458"/>
            </a:xfrm>
            <a:prstGeom prst="rect">
              <a:avLst/>
            </a:prstGeom>
          </p:spPr>
        </p:pic>
        <p:pic>
          <p:nvPicPr>
            <p:cNvPr id="536" name="Picture 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45755" y="4916975"/>
              <a:ext cx="2373122" cy="493212"/>
            </a:xfrm>
            <a:prstGeom prst="rect">
              <a:avLst/>
            </a:prstGeom>
          </p:spPr>
        </p:pic>
        <p:pic>
          <p:nvPicPr>
            <p:cNvPr id="537" name="Picture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45755" y="5318004"/>
              <a:ext cx="2373122" cy="493212"/>
            </a:xfrm>
            <a:prstGeom prst="rect">
              <a:avLst/>
            </a:prstGeom>
          </p:spPr>
        </p:pic>
        <p:sp>
          <p:nvSpPr>
            <p:cNvPr id="538" name="TextBox 17"/>
            <p:cNvSpPr txBox="1"/>
            <p:nvPr/>
          </p:nvSpPr>
          <p:spPr>
            <a:xfrm>
              <a:off x="640633" y="4124182"/>
              <a:ext cx="1055174" cy="365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35"/>
                </a:lnSpc>
              </a:pPr>
              <a:r>
                <a:rPr lang="en-US" sz="833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     สุรินทร์</a:t>
              </a:r>
            </a:p>
          </p:txBody>
        </p:sp>
        <p:sp>
          <p:nvSpPr>
            <p:cNvPr id="539" name="TextBox 18"/>
            <p:cNvSpPr txBox="1"/>
            <p:nvPr/>
          </p:nvSpPr>
          <p:spPr>
            <a:xfrm>
              <a:off x="636177" y="4525206"/>
              <a:ext cx="1024975" cy="365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     </a:t>
              </a:r>
              <a:r>
                <a:rPr lang="en-US" sz="833" b="1" dirty="0" err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ชัยภูมิ</a:t>
              </a:r>
              <a:endParaRPr lang="en-US" sz="833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40" name="TextBox 19"/>
            <p:cNvSpPr txBox="1"/>
            <p:nvPr/>
          </p:nvSpPr>
          <p:spPr>
            <a:xfrm>
              <a:off x="636177" y="4965777"/>
              <a:ext cx="1024975" cy="365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     </a:t>
              </a:r>
              <a:r>
                <a:rPr lang="en-US" sz="833" b="1" dirty="0" err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พิจิตร</a:t>
              </a:r>
              <a:endParaRPr lang="en-US" sz="833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41" name="TextBox 20"/>
            <p:cNvSpPr txBox="1"/>
            <p:nvPr/>
          </p:nvSpPr>
          <p:spPr>
            <a:xfrm>
              <a:off x="636177" y="5327263"/>
              <a:ext cx="1024975" cy="365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     </a:t>
              </a:r>
              <a:r>
                <a:rPr lang="en-US" sz="833" b="1" dirty="0" err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เพชรบุรี</a:t>
              </a:r>
              <a:endParaRPr lang="en-US" sz="833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pic>
          <p:nvPicPr>
            <p:cNvPr id="542" name="Picture 2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463511" y="5731035"/>
              <a:ext cx="2190328" cy="455220"/>
            </a:xfrm>
            <a:prstGeom prst="rect">
              <a:avLst/>
            </a:prstGeom>
          </p:spPr>
        </p:pic>
        <p:pic>
          <p:nvPicPr>
            <p:cNvPr id="543" name="Picture 2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425950" y="6156751"/>
              <a:ext cx="2409360" cy="500742"/>
            </a:xfrm>
            <a:prstGeom prst="rect">
              <a:avLst/>
            </a:prstGeom>
          </p:spPr>
        </p:pic>
        <p:sp>
          <p:nvSpPr>
            <p:cNvPr id="544" name="TextBox 23"/>
            <p:cNvSpPr txBox="1"/>
            <p:nvPr/>
          </p:nvSpPr>
          <p:spPr>
            <a:xfrm>
              <a:off x="640633" y="5753049"/>
              <a:ext cx="1024975" cy="365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     </a:t>
              </a:r>
              <a:r>
                <a:rPr lang="en-US" sz="833" b="1" dirty="0" err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สุพรรณบุรี</a:t>
              </a:r>
              <a:endParaRPr lang="en-US" sz="833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45" name="TextBox 24"/>
            <p:cNvSpPr txBox="1"/>
            <p:nvPr/>
          </p:nvSpPr>
          <p:spPr>
            <a:xfrm>
              <a:off x="640633" y="6187079"/>
              <a:ext cx="1024975" cy="365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10   </a:t>
              </a:r>
              <a:r>
                <a:rPr lang="en-US" sz="833" b="1" dirty="0" err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ตาก</a:t>
              </a:r>
              <a:endParaRPr lang="en-US" sz="833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46" name="TextBox 25"/>
            <p:cNvSpPr txBox="1"/>
            <p:nvPr/>
          </p:nvSpPr>
          <p:spPr>
            <a:xfrm>
              <a:off x="2086578" y="2467195"/>
              <a:ext cx="504296" cy="365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92.46</a:t>
              </a:r>
            </a:p>
          </p:txBody>
        </p:sp>
        <p:sp>
          <p:nvSpPr>
            <p:cNvPr id="547" name="TextBox 26"/>
            <p:cNvSpPr txBox="1"/>
            <p:nvPr/>
          </p:nvSpPr>
          <p:spPr>
            <a:xfrm>
              <a:off x="2086576" y="2939553"/>
              <a:ext cx="504296" cy="365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90.78</a:t>
              </a:r>
            </a:p>
          </p:txBody>
        </p:sp>
        <p:sp>
          <p:nvSpPr>
            <p:cNvPr id="548" name="TextBox 27"/>
            <p:cNvSpPr txBox="1"/>
            <p:nvPr/>
          </p:nvSpPr>
          <p:spPr>
            <a:xfrm>
              <a:off x="2086576" y="3328412"/>
              <a:ext cx="504296" cy="365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76.28</a:t>
              </a:r>
            </a:p>
          </p:txBody>
        </p:sp>
        <p:sp>
          <p:nvSpPr>
            <p:cNvPr id="549" name="TextBox 28"/>
            <p:cNvSpPr txBox="1"/>
            <p:nvPr/>
          </p:nvSpPr>
          <p:spPr>
            <a:xfrm>
              <a:off x="2086576" y="3703284"/>
              <a:ext cx="504296" cy="365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74.10</a:t>
              </a:r>
            </a:p>
          </p:txBody>
        </p:sp>
        <p:sp>
          <p:nvSpPr>
            <p:cNvPr id="550" name="TextBox 29"/>
            <p:cNvSpPr txBox="1"/>
            <p:nvPr/>
          </p:nvSpPr>
          <p:spPr>
            <a:xfrm>
              <a:off x="2086576" y="4144888"/>
              <a:ext cx="504296" cy="365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72.94</a:t>
              </a:r>
            </a:p>
          </p:txBody>
        </p:sp>
        <p:sp>
          <p:nvSpPr>
            <p:cNvPr id="551" name="TextBox 30"/>
            <p:cNvSpPr txBox="1"/>
            <p:nvPr/>
          </p:nvSpPr>
          <p:spPr>
            <a:xfrm>
              <a:off x="2086576" y="4549682"/>
              <a:ext cx="504296" cy="365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70.89</a:t>
              </a:r>
            </a:p>
          </p:txBody>
        </p:sp>
        <p:sp>
          <p:nvSpPr>
            <p:cNvPr id="552" name="TextBox 31"/>
            <p:cNvSpPr txBox="1"/>
            <p:nvPr/>
          </p:nvSpPr>
          <p:spPr>
            <a:xfrm>
              <a:off x="2086576" y="4954479"/>
              <a:ext cx="504296" cy="365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70.76</a:t>
              </a:r>
            </a:p>
          </p:txBody>
        </p:sp>
        <p:sp>
          <p:nvSpPr>
            <p:cNvPr id="553" name="TextBox 32"/>
            <p:cNvSpPr txBox="1"/>
            <p:nvPr/>
          </p:nvSpPr>
          <p:spPr>
            <a:xfrm>
              <a:off x="2086576" y="5375780"/>
              <a:ext cx="504296" cy="365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69.26</a:t>
              </a:r>
            </a:p>
          </p:txBody>
        </p:sp>
        <p:sp>
          <p:nvSpPr>
            <p:cNvPr id="554" name="TextBox 33"/>
            <p:cNvSpPr txBox="1"/>
            <p:nvPr/>
          </p:nvSpPr>
          <p:spPr>
            <a:xfrm>
              <a:off x="2086576" y="5804736"/>
              <a:ext cx="504296" cy="332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65.88</a:t>
              </a:r>
            </a:p>
          </p:txBody>
        </p:sp>
        <p:sp>
          <p:nvSpPr>
            <p:cNvPr id="555" name="TextBox 34"/>
            <p:cNvSpPr txBox="1"/>
            <p:nvPr/>
          </p:nvSpPr>
          <p:spPr>
            <a:xfrm>
              <a:off x="2086576" y="6222228"/>
              <a:ext cx="504296" cy="365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64.81</a:t>
              </a:r>
            </a:p>
          </p:txBody>
        </p:sp>
      </p:grpSp>
      <p:grpSp>
        <p:nvGrpSpPr>
          <p:cNvPr id="556" name="Group 555"/>
          <p:cNvGrpSpPr/>
          <p:nvPr/>
        </p:nvGrpSpPr>
        <p:grpSpPr>
          <a:xfrm>
            <a:off x="7363486" y="2467457"/>
            <a:ext cx="2672326" cy="2108924"/>
            <a:chOff x="4780611" y="2449179"/>
            <a:chExt cx="4032700" cy="4091516"/>
          </a:xfrm>
        </p:grpSpPr>
        <p:pic>
          <p:nvPicPr>
            <p:cNvPr id="557" name="Picture 3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456493" y="2449179"/>
              <a:ext cx="2356818" cy="489822"/>
            </a:xfrm>
            <a:prstGeom prst="rect">
              <a:avLst/>
            </a:prstGeom>
          </p:spPr>
        </p:pic>
        <p:pic>
          <p:nvPicPr>
            <p:cNvPr id="558" name="Picture 39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449308" y="2850205"/>
              <a:ext cx="2356816" cy="489822"/>
            </a:xfrm>
            <a:prstGeom prst="rect">
              <a:avLst/>
            </a:prstGeom>
          </p:spPr>
        </p:pic>
        <p:pic>
          <p:nvPicPr>
            <p:cNvPr id="559" name="Picture 4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449307" y="3251233"/>
              <a:ext cx="2356816" cy="489822"/>
            </a:xfrm>
            <a:prstGeom prst="rect">
              <a:avLst/>
            </a:prstGeom>
          </p:spPr>
        </p:pic>
        <p:pic>
          <p:nvPicPr>
            <p:cNvPr id="560" name="Picture 4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442122" y="3652261"/>
              <a:ext cx="2356818" cy="489822"/>
            </a:xfrm>
            <a:prstGeom prst="rect">
              <a:avLst/>
            </a:prstGeom>
          </p:spPr>
        </p:pic>
        <p:sp>
          <p:nvSpPr>
            <p:cNvPr id="561" name="TextBox 42"/>
            <p:cNvSpPr txBox="1"/>
            <p:nvPr/>
          </p:nvSpPr>
          <p:spPr>
            <a:xfrm>
              <a:off x="4786406" y="2525464"/>
              <a:ext cx="1024976" cy="3420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67    </a:t>
              </a:r>
              <a:r>
                <a:rPr lang="en-US" sz="833" b="1" dirty="0" err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ระนอง</a:t>
              </a:r>
              <a:endParaRPr lang="en-US" sz="833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62" name="TextBox 43"/>
            <p:cNvSpPr txBox="1"/>
            <p:nvPr/>
          </p:nvSpPr>
          <p:spPr>
            <a:xfrm>
              <a:off x="4786409" y="2933971"/>
              <a:ext cx="1394705" cy="323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67"/>
                </a:lnSpc>
              </a:pPr>
              <a:r>
                <a:rPr lang="en-US" sz="83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68    </a:t>
              </a:r>
              <a:r>
                <a:rPr lang="en-US" sz="833" b="1" dirty="0" err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กระบี่</a:t>
              </a:r>
              <a:endParaRPr lang="en-US" sz="833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63" name="TextBox 44"/>
            <p:cNvSpPr txBox="1"/>
            <p:nvPr/>
          </p:nvSpPr>
          <p:spPr>
            <a:xfrm>
              <a:off x="4786409" y="3312094"/>
              <a:ext cx="1394705" cy="3420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69    </a:t>
              </a:r>
              <a:r>
                <a:rPr lang="en-US" sz="833" b="1" dirty="0" err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นครนายก</a:t>
              </a:r>
              <a:endParaRPr lang="en-US" sz="833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64" name="TextBox 45"/>
            <p:cNvSpPr txBox="1"/>
            <p:nvPr/>
          </p:nvSpPr>
          <p:spPr>
            <a:xfrm>
              <a:off x="4786409" y="3713122"/>
              <a:ext cx="1394705" cy="3420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70    </a:t>
              </a:r>
              <a:r>
                <a:rPr lang="en-US" sz="833" b="1" dirty="0" err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ปทุมธานี</a:t>
              </a:r>
              <a:endParaRPr lang="en-US" sz="833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pic>
          <p:nvPicPr>
            <p:cNvPr id="565" name="Picture 4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439400" y="4077893"/>
              <a:ext cx="2320579" cy="482293"/>
            </a:xfrm>
            <a:prstGeom prst="rect">
              <a:avLst/>
            </a:prstGeom>
          </p:spPr>
        </p:pic>
        <p:pic>
          <p:nvPicPr>
            <p:cNvPr id="566" name="Picture 4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439400" y="4467835"/>
              <a:ext cx="2320579" cy="482293"/>
            </a:xfrm>
            <a:prstGeom prst="rect">
              <a:avLst/>
            </a:prstGeom>
          </p:spPr>
        </p:pic>
        <p:pic>
          <p:nvPicPr>
            <p:cNvPr id="567" name="Picture 48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439400" y="4868863"/>
              <a:ext cx="2320579" cy="482293"/>
            </a:xfrm>
            <a:prstGeom prst="rect">
              <a:avLst/>
            </a:prstGeom>
          </p:spPr>
        </p:pic>
        <p:pic>
          <p:nvPicPr>
            <p:cNvPr id="568" name="Picture 4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439400" y="5269889"/>
              <a:ext cx="2320579" cy="482293"/>
            </a:xfrm>
            <a:prstGeom prst="rect">
              <a:avLst/>
            </a:prstGeom>
          </p:spPr>
        </p:pic>
        <p:sp>
          <p:nvSpPr>
            <p:cNvPr id="569" name="TextBox 50"/>
            <p:cNvSpPr txBox="1"/>
            <p:nvPr/>
          </p:nvSpPr>
          <p:spPr>
            <a:xfrm>
              <a:off x="4786409" y="4089963"/>
              <a:ext cx="1612778" cy="3420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535"/>
                </a:lnSpc>
              </a:pPr>
              <a:r>
                <a:rPr lang="en-US" sz="83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71    </a:t>
              </a:r>
              <a:r>
                <a:rPr lang="en-US" sz="833" b="1" dirty="0" err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สุราษฎร์ธานี</a:t>
              </a:r>
              <a:endParaRPr lang="en-US" sz="833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70" name="TextBox 51"/>
            <p:cNvSpPr txBox="1"/>
            <p:nvPr/>
          </p:nvSpPr>
          <p:spPr>
            <a:xfrm>
              <a:off x="4780611" y="4495331"/>
              <a:ext cx="1024976" cy="342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72    </a:t>
              </a:r>
              <a:r>
                <a:rPr lang="en-US" sz="833" b="1" dirty="0" err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ปัตตานี</a:t>
              </a:r>
              <a:endParaRPr lang="en-US" sz="833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71" name="TextBox 52"/>
            <p:cNvSpPr txBox="1"/>
            <p:nvPr/>
          </p:nvSpPr>
          <p:spPr>
            <a:xfrm>
              <a:off x="4780611" y="4896358"/>
              <a:ext cx="1024976" cy="342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73    </a:t>
              </a:r>
              <a:r>
                <a:rPr lang="en-US" sz="833" b="1" dirty="0" err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ยะลา</a:t>
              </a:r>
              <a:endParaRPr lang="en-US" sz="833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72" name="TextBox 53"/>
            <p:cNvSpPr txBox="1"/>
            <p:nvPr/>
          </p:nvSpPr>
          <p:spPr>
            <a:xfrm>
              <a:off x="4780611" y="5297386"/>
              <a:ext cx="1024976" cy="342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74    </a:t>
              </a:r>
              <a:r>
                <a:rPr lang="en-US" sz="833" b="1" dirty="0" err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สิงห์บุรี</a:t>
              </a:r>
              <a:endParaRPr lang="en-US" sz="833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pic>
          <p:nvPicPr>
            <p:cNvPr id="573" name="Picture 5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442122" y="5649845"/>
              <a:ext cx="2356817" cy="489822"/>
            </a:xfrm>
            <a:prstGeom prst="rect">
              <a:avLst/>
            </a:prstGeom>
          </p:spPr>
        </p:pic>
        <p:pic>
          <p:nvPicPr>
            <p:cNvPr id="574" name="Picture 5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434935" y="6050873"/>
              <a:ext cx="2356818" cy="489822"/>
            </a:xfrm>
            <a:prstGeom prst="rect">
              <a:avLst/>
            </a:prstGeom>
          </p:spPr>
        </p:pic>
        <p:sp>
          <p:nvSpPr>
            <p:cNvPr id="575" name="TextBox 56"/>
            <p:cNvSpPr txBox="1"/>
            <p:nvPr/>
          </p:nvSpPr>
          <p:spPr>
            <a:xfrm>
              <a:off x="4786409" y="5679851"/>
              <a:ext cx="1895292" cy="3420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75    </a:t>
              </a:r>
              <a:r>
                <a:rPr lang="en-US" sz="833" b="1" dirty="0" err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สมุทรสงคราม</a:t>
              </a:r>
              <a:endParaRPr lang="en-US" sz="833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76" name="TextBox 57"/>
            <p:cNvSpPr txBox="1"/>
            <p:nvPr/>
          </p:nvSpPr>
          <p:spPr>
            <a:xfrm>
              <a:off x="4786409" y="6110445"/>
              <a:ext cx="1024976" cy="342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76    </a:t>
              </a:r>
              <a:r>
                <a:rPr lang="en-US" sz="833" b="1" dirty="0" err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พะเยา</a:t>
              </a:r>
              <a:endParaRPr lang="en-US" sz="833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77" name="TextBox 58"/>
            <p:cNvSpPr txBox="1"/>
            <p:nvPr/>
          </p:nvSpPr>
          <p:spPr>
            <a:xfrm rot="60000">
              <a:off x="6084470" y="2507446"/>
              <a:ext cx="504295" cy="3420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10.77</a:t>
              </a:r>
            </a:p>
          </p:txBody>
        </p:sp>
        <p:sp>
          <p:nvSpPr>
            <p:cNvPr id="578" name="TextBox 59"/>
            <p:cNvSpPr txBox="1"/>
            <p:nvPr/>
          </p:nvSpPr>
          <p:spPr>
            <a:xfrm>
              <a:off x="6084237" y="2923742"/>
              <a:ext cx="504295" cy="3420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10.34</a:t>
              </a:r>
            </a:p>
          </p:txBody>
        </p:sp>
        <p:sp>
          <p:nvSpPr>
            <p:cNvPr id="579" name="TextBox 60"/>
            <p:cNvSpPr txBox="1"/>
            <p:nvPr/>
          </p:nvSpPr>
          <p:spPr>
            <a:xfrm>
              <a:off x="6084237" y="3312602"/>
              <a:ext cx="504295" cy="3420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10.18</a:t>
              </a:r>
            </a:p>
          </p:txBody>
        </p:sp>
        <p:sp>
          <p:nvSpPr>
            <p:cNvPr id="580" name="TextBox 61"/>
            <p:cNvSpPr txBox="1"/>
            <p:nvPr/>
          </p:nvSpPr>
          <p:spPr>
            <a:xfrm>
              <a:off x="6084237" y="3687473"/>
              <a:ext cx="504295" cy="3420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10.14</a:t>
              </a:r>
            </a:p>
          </p:txBody>
        </p:sp>
        <p:sp>
          <p:nvSpPr>
            <p:cNvPr id="581" name="TextBox 62"/>
            <p:cNvSpPr txBox="1"/>
            <p:nvPr/>
          </p:nvSpPr>
          <p:spPr>
            <a:xfrm>
              <a:off x="6156228" y="4110594"/>
              <a:ext cx="504295" cy="3420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8.28</a:t>
              </a:r>
            </a:p>
          </p:txBody>
        </p:sp>
        <p:sp>
          <p:nvSpPr>
            <p:cNvPr id="582" name="TextBox 63"/>
            <p:cNvSpPr txBox="1"/>
            <p:nvPr/>
          </p:nvSpPr>
          <p:spPr>
            <a:xfrm>
              <a:off x="6156228" y="4504305"/>
              <a:ext cx="504295" cy="342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8.07</a:t>
              </a:r>
            </a:p>
          </p:txBody>
        </p:sp>
        <p:sp>
          <p:nvSpPr>
            <p:cNvPr id="583" name="TextBox 64"/>
            <p:cNvSpPr txBox="1"/>
            <p:nvPr/>
          </p:nvSpPr>
          <p:spPr>
            <a:xfrm>
              <a:off x="6156228" y="4909103"/>
              <a:ext cx="504295" cy="342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6.43</a:t>
              </a:r>
            </a:p>
          </p:txBody>
        </p:sp>
        <p:sp>
          <p:nvSpPr>
            <p:cNvPr id="584" name="TextBox 65"/>
            <p:cNvSpPr txBox="1"/>
            <p:nvPr/>
          </p:nvSpPr>
          <p:spPr>
            <a:xfrm>
              <a:off x="6156228" y="5313899"/>
              <a:ext cx="504295" cy="342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6.29</a:t>
              </a:r>
            </a:p>
          </p:txBody>
        </p:sp>
        <p:sp>
          <p:nvSpPr>
            <p:cNvPr id="585" name="TextBox 66"/>
            <p:cNvSpPr txBox="1"/>
            <p:nvPr/>
          </p:nvSpPr>
          <p:spPr>
            <a:xfrm>
              <a:off x="6156228" y="5699405"/>
              <a:ext cx="504295" cy="342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5.08</a:t>
              </a:r>
            </a:p>
          </p:txBody>
        </p:sp>
        <p:sp>
          <p:nvSpPr>
            <p:cNvPr id="586" name="TextBox 67"/>
            <p:cNvSpPr txBox="1"/>
            <p:nvPr/>
          </p:nvSpPr>
          <p:spPr>
            <a:xfrm>
              <a:off x="6156228" y="6102155"/>
              <a:ext cx="504295" cy="342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1"/>
                </a:lnSpc>
              </a:pPr>
              <a:r>
                <a:rPr lang="en-US" sz="83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4.34</a:t>
              </a:r>
            </a:p>
          </p:txBody>
        </p:sp>
      </p:grpSp>
      <p:sp>
        <p:nvSpPr>
          <p:cNvPr id="649" name="Rounded Rectangle 648"/>
          <p:cNvSpPr/>
          <p:nvPr/>
        </p:nvSpPr>
        <p:spPr>
          <a:xfrm>
            <a:off x="4971399" y="1895452"/>
            <a:ext cx="1203058" cy="2982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67" b="1" dirty="0">
                <a:solidFill>
                  <a:schemeClr val="accent6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10 อันดับแรก</a:t>
            </a:r>
          </a:p>
        </p:txBody>
      </p:sp>
      <p:sp>
        <p:nvSpPr>
          <p:cNvPr id="650" name="Rounded Rectangle 649"/>
          <p:cNvSpPr/>
          <p:nvPr/>
        </p:nvSpPr>
        <p:spPr>
          <a:xfrm>
            <a:off x="8141070" y="1880271"/>
            <a:ext cx="1203058" cy="315751"/>
          </a:xfrm>
          <a:prstGeom prst="roundRect">
            <a:avLst/>
          </a:prstGeom>
          <a:solidFill>
            <a:srgbClr val="FEE6E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67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10 อันดับท้าย</a:t>
            </a:r>
          </a:p>
        </p:txBody>
      </p:sp>
      <p:sp>
        <p:nvSpPr>
          <p:cNvPr id="651" name="Google Shape;1338;p36">
            <a:extLst>
              <a:ext uri="{FF2B5EF4-FFF2-40B4-BE49-F238E27FC236}">
                <a16:creationId xmlns:a16="http://schemas.microsoft.com/office/drawing/2014/main" id="{EFD207BB-E5E7-8B66-F614-62949BEA8C47}"/>
              </a:ext>
            </a:extLst>
          </p:cNvPr>
          <p:cNvSpPr txBox="1"/>
          <p:nvPr/>
        </p:nvSpPr>
        <p:spPr>
          <a:xfrm>
            <a:off x="543571" y="3510354"/>
            <a:ext cx="3355528" cy="426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583" rIns="101583" bIns="101583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th-TH" sz="1667" b="1" dirty="0">
                <a:latin typeface="Chulabhorn Likit Text" panose="00000500000000000000" pitchFamily="50" charset="-34"/>
                <a:ea typeface="Roboto"/>
                <a:cs typeface="Chulabhorn Likit Text" panose="00000500000000000000" pitchFamily="50" charset="-34"/>
                <a:sym typeface="Roboto"/>
              </a:rPr>
              <a:t>เป้าหมายเบิกจ่ายไตรมาส </a:t>
            </a:r>
            <a:r>
              <a:rPr lang="th-TH" sz="1667" b="1" dirty="0" smtClean="0">
                <a:latin typeface="Chulabhorn Likit Text" panose="00000500000000000000" pitchFamily="50" charset="-34"/>
                <a:ea typeface="Roboto"/>
                <a:cs typeface="Chulabhorn Likit Text" panose="00000500000000000000" pitchFamily="50" charset="-34"/>
                <a:sym typeface="Roboto"/>
              </a:rPr>
              <a:t>2</a:t>
            </a:r>
            <a:endParaRPr sz="1667" b="1" dirty="0">
              <a:latin typeface="Chulabhorn Likit Text" panose="00000500000000000000" pitchFamily="50" charset="-34"/>
              <a:ea typeface="Roboto"/>
              <a:cs typeface="Chulabhorn Likit Text" panose="00000500000000000000" pitchFamily="50" charset="-34"/>
              <a:sym typeface="Roboto"/>
            </a:endParaRPr>
          </a:p>
        </p:txBody>
      </p:sp>
      <p:sp>
        <p:nvSpPr>
          <p:cNvPr id="652" name="Rounded Rectangle 651"/>
          <p:cNvSpPr/>
          <p:nvPr/>
        </p:nvSpPr>
        <p:spPr>
          <a:xfrm>
            <a:off x="340286" y="4139066"/>
            <a:ext cx="1203058" cy="4515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67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เบิกจ่ายร้อยละ</a:t>
            </a:r>
          </a:p>
          <a:p>
            <a:pPr algn="ctr"/>
            <a:r>
              <a:rPr lang="th-TH" sz="1167" b="1" dirty="0" smtClean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54</a:t>
            </a:r>
            <a:endParaRPr lang="th-TH" sz="1167" b="1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653" name="Rounded Rectangle 652"/>
          <p:cNvSpPr/>
          <p:nvPr/>
        </p:nvSpPr>
        <p:spPr>
          <a:xfrm>
            <a:off x="2261811" y="4120525"/>
            <a:ext cx="1203058" cy="4515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67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จ่ายได้ร้อยละ</a:t>
            </a:r>
          </a:p>
          <a:p>
            <a:pPr algn="ctr"/>
            <a:r>
              <a:rPr lang="th-TH" sz="1167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37.30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122" name="Group 121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124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130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131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125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126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5"/>
                  <a:stretch>
                    <a:fillRect/>
                  </a:stretch>
                </a:blipFill>
              </p:spPr>
            </p:sp>
            <p:sp>
              <p:nvSpPr>
                <p:cNvPr id="127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6"/>
                  <a:stretch>
                    <a:fillRect/>
                  </a:stretch>
                </a:blipFill>
              </p:spPr>
            </p:sp>
            <p:sp>
              <p:nvSpPr>
                <p:cNvPr id="128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7"/>
                  <a:stretch>
                    <a:fillRect/>
                  </a:stretch>
                </a:blipFill>
              </p:spPr>
            </p:sp>
            <p:sp>
              <p:nvSpPr>
                <p:cNvPr id="129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123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258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249130"/>
            <a:ext cx="9017000" cy="603268"/>
            <a:chOff x="0" y="-175733"/>
            <a:chExt cx="21640800" cy="1447844"/>
          </a:xfrm>
        </p:grpSpPr>
        <p:sp>
          <p:nvSpPr>
            <p:cNvPr id="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12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Rectangle 33"/>
          <p:cNvSpPr/>
          <p:nvPr/>
        </p:nvSpPr>
        <p:spPr>
          <a:xfrm>
            <a:off x="919286" y="2640752"/>
            <a:ext cx="8323531" cy="86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4.2 รายงานผลการดำเนินงาน ประจำปีบัญชี 2566 (ฉบับเบื้องต้น) </a:t>
            </a:r>
            <a:b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กองทุนพัฒนาบทบาทสตรี</a:t>
            </a:r>
            <a:endParaRPr lang="en-US" sz="2000" b="1" dirty="0">
              <a:ln>
                <a:solidFill>
                  <a:schemeClr val="tx1"/>
                </a:solidFill>
              </a:ln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70" name="Group 69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72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78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79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73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74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75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76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77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71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993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260506" y="4843984"/>
            <a:ext cx="2813699" cy="558327"/>
          </a:xfrm>
          <a:prstGeom prst="rect">
            <a:avLst/>
          </a:prstGeom>
          <a:solidFill>
            <a:srgbClr val="EBCFB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1000" b="1" dirty="0">
                <a:solidFill>
                  <a:schemeClr val="tx1"/>
                </a:solidFill>
                <a:latin typeface="Chulabhorn Likit Text" panose="00000500000000000000" pitchFamily="50" charset="-34"/>
                <a:ea typeface="Roboto Condensed" pitchFamily="2" charset="0"/>
                <a:cs typeface="Chulabhorn Likit Text" panose="00000500000000000000" pitchFamily="50" charset="-34"/>
              </a:rPr>
              <a:t>ด้านที่ 6 </a:t>
            </a:r>
            <a:br>
              <a:rPr lang="th-TH" sz="1000" b="1" dirty="0">
                <a:solidFill>
                  <a:schemeClr val="tx1"/>
                </a:solidFill>
                <a:latin typeface="Chulabhorn Likit Text" panose="00000500000000000000" pitchFamily="50" charset="-34"/>
                <a:ea typeface="Roboto Condensed" pitchFamily="2" charset="0"/>
                <a:cs typeface="Chulabhorn Likit Text" panose="00000500000000000000" pitchFamily="50" charset="-34"/>
              </a:rPr>
            </a:br>
            <a:r>
              <a:rPr lang="th-TH" sz="1000" b="1" dirty="0">
                <a:solidFill>
                  <a:schemeClr val="tx1"/>
                </a:solidFill>
                <a:latin typeface="Chulabhorn Likit Text" panose="00000500000000000000" pitchFamily="50" charset="-34"/>
                <a:ea typeface="Roboto Condensed" pitchFamily="2" charset="0"/>
                <a:cs typeface="Chulabhorn Likit Text" panose="00000500000000000000" pitchFamily="50" charset="-34"/>
              </a:rPr>
              <a:t>     การดำเนินงานตามนโยบายรัฐ/กระทรวงการคลัง</a:t>
            </a:r>
            <a:endParaRPr lang="th-TH" sz="1000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31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514137" y="92606"/>
            <a:ext cx="5156979" cy="571039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รายงานผลการดำเนินงาน ประจำปีบัญชี 2566 (ฉบับเบื้องต้น) </a:t>
            </a:r>
          </a:p>
          <a:p>
            <a:pPr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</a:p>
          <a:p>
            <a:pPr algn="ctr">
              <a:lnSpc>
                <a:spcPct val="110000"/>
              </a:lnSpc>
            </a:pPr>
            <a:endParaRPr lang="en-GB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1" name="Group 5"/>
          <p:cNvGrpSpPr/>
          <p:nvPr/>
        </p:nvGrpSpPr>
        <p:grpSpPr>
          <a:xfrm>
            <a:off x="572552" y="249131"/>
            <a:ext cx="9017000" cy="603268"/>
            <a:chOff x="0" y="-175733"/>
            <a:chExt cx="21640800" cy="1447844"/>
          </a:xfrm>
        </p:grpSpPr>
        <p:sp>
          <p:nvSpPr>
            <p:cNvPr id="62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5" name="TextBox 13"/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6" name="TextBox 15"/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13</a:t>
              </a:r>
            </a:p>
          </p:txBody>
        </p:sp>
        <p:sp>
          <p:nvSpPr>
            <p:cNvPr id="6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276707" y="953581"/>
            <a:ext cx="3676329" cy="516998"/>
          </a:xfrm>
          <a:solidFill>
            <a:srgbClr val="D8FAF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vert="horz" wrap="square" lIns="76188" tIns="76188" rIns="76188" bIns="7618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Roboto Condensed" pitchFamily="2" charset="0"/>
            </a:pPr>
            <a:r>
              <a:rPr lang="th-TH" sz="1167" b="1" dirty="0">
                <a:latin typeface="Chulabhorn Likit Text" panose="00000500000000000000" pitchFamily="50" charset="-34"/>
                <a:ea typeface="Roboto Condensed" pitchFamily="2" charset="0"/>
                <a:cs typeface="Chulabhorn Likit Text" panose="00000500000000000000" pitchFamily="50" charset="-34"/>
              </a:rPr>
              <a:t>รายงานผลการดำเนินงาน ประจำปีบัญชี 2566 (เบื้องต้น)</a:t>
            </a:r>
            <a:br>
              <a:rPr lang="th-TH" sz="1167" b="1" dirty="0">
                <a:latin typeface="Chulabhorn Likit Text" panose="00000500000000000000" pitchFamily="50" charset="-34"/>
                <a:ea typeface="Roboto Condensed" pitchFamily="2" charset="0"/>
                <a:cs typeface="Chulabhorn Likit Text" panose="00000500000000000000" pitchFamily="50" charset="-34"/>
              </a:rPr>
            </a:br>
            <a:r>
              <a:rPr lang="th-TH" sz="1167" b="1" dirty="0">
                <a:latin typeface="Chulabhorn Likit Text" panose="00000500000000000000" pitchFamily="50" charset="-34"/>
                <a:ea typeface="Roboto Condensed" pitchFamily="2" charset="0"/>
                <a:cs typeface="Chulabhorn Likit Text" panose="00000500000000000000" pitchFamily="50" charset="-34"/>
              </a:rPr>
              <a:t>จำนวน 6 ด้าน 14 ตัวชี้วัด</a:t>
            </a:r>
            <a:endParaRPr lang="en-US" sz="1167" b="1" dirty="0">
              <a:latin typeface="Chulabhorn Likit Text" panose="00000500000000000000" pitchFamily="50" charset="-34"/>
              <a:ea typeface="Roboto Condensed" pitchFamily="2" charset="0"/>
              <a:cs typeface="Chulabhorn Likit Text" panose="00000500000000000000" pitchFamily="50" charset="-34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67949" y="1556540"/>
            <a:ext cx="3651804" cy="3734756"/>
            <a:chOff x="316818" y="1680005"/>
            <a:chExt cx="3653044" cy="4481707"/>
          </a:xfrm>
          <a:solidFill>
            <a:srgbClr val="FFDAC1"/>
          </a:solidFill>
        </p:grpSpPr>
        <p:sp>
          <p:nvSpPr>
            <p:cNvPr id="45" name="Rectangle 44"/>
            <p:cNvSpPr/>
            <p:nvPr/>
          </p:nvSpPr>
          <p:spPr>
            <a:xfrm>
              <a:off x="325579" y="1680005"/>
              <a:ext cx="2806699" cy="554495"/>
            </a:xfrm>
            <a:prstGeom prst="rect">
              <a:avLst/>
            </a:prstGeom>
            <a:solidFill>
              <a:srgbClr val="EBCFBF"/>
            </a:solidFill>
            <a:ln w="3175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th-TH" sz="1000" b="1" dirty="0">
                  <a:solidFill>
                    <a:schemeClr val="tx1"/>
                  </a:solidFill>
                  <a:latin typeface="Chulabhorn Likit Text" panose="00000500000000000000" pitchFamily="50" charset="-34"/>
                  <a:ea typeface="Roboto Condensed" pitchFamily="2" charset="0"/>
                  <a:cs typeface="Chulabhorn Likit Text" panose="00000500000000000000" pitchFamily="50" charset="-34"/>
                </a:rPr>
                <a:t>ด้านที่ 1 </a:t>
              </a:r>
            </a:p>
            <a:p>
              <a:pPr algn="ctr">
                <a:lnSpc>
                  <a:spcPct val="120000"/>
                </a:lnSpc>
              </a:pPr>
              <a:r>
                <a:rPr lang="th-TH" sz="1000" b="1" dirty="0">
                  <a:solidFill>
                    <a:schemeClr val="tx1"/>
                  </a:solidFill>
                  <a:latin typeface="Chulabhorn Likit Text" panose="00000500000000000000" pitchFamily="50" charset="-34"/>
                  <a:ea typeface="Roboto Condensed" pitchFamily="2" charset="0"/>
                  <a:cs typeface="Chulabhorn Likit Text" panose="00000500000000000000" pitchFamily="50" charset="-34"/>
                </a:rPr>
                <a:t>การเงิน</a:t>
              </a:r>
              <a:endParaRPr lang="th-TH" sz="100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16818" y="2316586"/>
              <a:ext cx="2798449" cy="638164"/>
            </a:xfrm>
            <a:prstGeom prst="rect">
              <a:avLst/>
            </a:prstGeom>
            <a:solidFill>
              <a:srgbClr val="EBCFB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th-TH" sz="1000" b="1" dirty="0">
                  <a:solidFill>
                    <a:schemeClr val="tx1"/>
                  </a:solidFill>
                  <a:latin typeface="Chulabhorn Likit Text" panose="00000500000000000000" pitchFamily="50" charset="-34"/>
                  <a:ea typeface="Roboto Condensed" pitchFamily="2" charset="0"/>
                  <a:cs typeface="Chulabhorn Likit Text" panose="00000500000000000000" pitchFamily="50" charset="-34"/>
                </a:rPr>
                <a:t>ด้านที่ 2 </a:t>
              </a:r>
            </a:p>
            <a:p>
              <a:pPr algn="ctr">
                <a:lnSpc>
                  <a:spcPct val="120000"/>
                </a:lnSpc>
              </a:pPr>
              <a:r>
                <a:rPr lang="th-TH" sz="917" b="1" dirty="0">
                  <a:solidFill>
                    <a:schemeClr val="tx1"/>
                  </a:solidFill>
                  <a:latin typeface="Chulabhorn Likit Text" panose="00000500000000000000" pitchFamily="50" charset="-34"/>
                  <a:ea typeface="Roboto Condensed" pitchFamily="2" charset="0"/>
                  <a:cs typeface="Chulabhorn Likit Text" panose="00000500000000000000" pitchFamily="50" charset="-34"/>
                </a:rPr>
                <a:t>การสนองประโยชน์ต่อผู้มีส่วนได้ส่วนเสีย</a:t>
              </a:r>
              <a:endParaRPr lang="th-TH" sz="917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25579" y="3099697"/>
              <a:ext cx="2798449" cy="690136"/>
            </a:xfrm>
            <a:prstGeom prst="rect">
              <a:avLst/>
            </a:prstGeom>
            <a:solidFill>
              <a:srgbClr val="EBCFB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th-TH" sz="1000" b="1" dirty="0">
                  <a:solidFill>
                    <a:schemeClr val="tx1"/>
                  </a:solidFill>
                  <a:latin typeface="Chulabhorn Likit Text" panose="00000500000000000000" pitchFamily="50" charset="-34"/>
                  <a:ea typeface="Roboto Condensed" pitchFamily="2" charset="0"/>
                  <a:cs typeface="Chulabhorn Likit Text" panose="00000500000000000000" pitchFamily="50" charset="-34"/>
                </a:rPr>
                <a:t>ด้านที่ 3 </a:t>
              </a:r>
            </a:p>
            <a:p>
              <a:pPr algn="ctr">
                <a:lnSpc>
                  <a:spcPct val="120000"/>
                </a:lnSpc>
              </a:pPr>
              <a:r>
                <a:rPr lang="th-TH" sz="1000" b="1" dirty="0">
                  <a:solidFill>
                    <a:schemeClr val="tx1"/>
                  </a:solidFill>
                  <a:latin typeface="Chulabhorn Likit Text" panose="00000500000000000000" pitchFamily="50" charset="-34"/>
                  <a:ea typeface="Roboto Condensed" pitchFamily="2" charset="0"/>
                  <a:cs typeface="Chulabhorn Likit Text" panose="00000500000000000000" pitchFamily="50" charset="-34"/>
                </a:rPr>
                <a:t>การปฏิบัติการ</a:t>
              </a:r>
              <a:endParaRPr lang="th-TH" sz="100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954345" y="3256476"/>
              <a:ext cx="1010554" cy="374077"/>
            </a:xfrm>
            <a:prstGeom prst="rect">
              <a:avLst/>
            </a:prstGeom>
            <a:solidFill>
              <a:srgbClr val="FFF8DB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200" b="1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3.0000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25579" y="3911299"/>
              <a:ext cx="2817574" cy="701610"/>
            </a:xfrm>
            <a:prstGeom prst="rect">
              <a:avLst/>
            </a:prstGeom>
            <a:solidFill>
              <a:srgbClr val="EBCFB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th-TH" sz="1000" b="1" dirty="0">
                  <a:solidFill>
                    <a:schemeClr val="tx1"/>
                  </a:solidFill>
                  <a:latin typeface="Chulabhorn Likit Text" panose="00000500000000000000" pitchFamily="50" charset="-34"/>
                  <a:ea typeface="Roboto Condensed" pitchFamily="2" charset="0"/>
                  <a:cs typeface="Chulabhorn Likit Text" panose="00000500000000000000" pitchFamily="50" charset="-34"/>
                </a:rPr>
                <a:t>ด้านที่ 4 </a:t>
              </a:r>
              <a:br>
                <a:rPr lang="th-TH" sz="1000" b="1" dirty="0">
                  <a:solidFill>
                    <a:schemeClr val="tx1"/>
                  </a:solidFill>
                  <a:latin typeface="Chulabhorn Likit Text" panose="00000500000000000000" pitchFamily="50" charset="-34"/>
                  <a:ea typeface="Roboto Condensed" pitchFamily="2" charset="0"/>
                  <a:cs typeface="Chulabhorn Likit Text" panose="00000500000000000000" pitchFamily="50" charset="-34"/>
                </a:rPr>
              </a:br>
              <a:r>
                <a:rPr lang="th-TH" sz="1000" b="1" dirty="0">
                  <a:solidFill>
                    <a:schemeClr val="tx1"/>
                  </a:solidFill>
                  <a:latin typeface="Chulabhorn Likit Text" panose="00000500000000000000" pitchFamily="50" charset="-34"/>
                  <a:ea typeface="Roboto Condensed" pitchFamily="2" charset="0"/>
                  <a:cs typeface="Chulabhorn Likit Text" panose="00000500000000000000" pitchFamily="50" charset="-34"/>
                </a:rPr>
                <a:t>การบริหารจัดการทุนหมุนเวียน</a:t>
              </a:r>
              <a:endParaRPr lang="th-TH" sz="100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28618" y="4762528"/>
              <a:ext cx="2795411" cy="767257"/>
            </a:xfrm>
            <a:prstGeom prst="rect">
              <a:avLst/>
            </a:prstGeom>
            <a:solidFill>
              <a:srgbClr val="EBCFB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th-TH" sz="1000" b="1" dirty="0">
                  <a:solidFill>
                    <a:schemeClr val="tx1"/>
                  </a:solidFill>
                  <a:latin typeface="Chulabhorn Likit Text" panose="00000500000000000000" pitchFamily="50" charset="-34"/>
                  <a:ea typeface="Roboto Condensed" pitchFamily="2" charset="0"/>
                  <a:cs typeface="Chulabhorn Likit Text" panose="00000500000000000000" pitchFamily="50" charset="-34"/>
                </a:rPr>
                <a:t>ด้านที่ 5 </a:t>
              </a:r>
              <a:br>
                <a:rPr lang="th-TH" sz="1000" b="1" dirty="0">
                  <a:solidFill>
                    <a:schemeClr val="tx1"/>
                  </a:solidFill>
                  <a:latin typeface="Chulabhorn Likit Text" panose="00000500000000000000" pitchFamily="50" charset="-34"/>
                  <a:ea typeface="Roboto Condensed" pitchFamily="2" charset="0"/>
                  <a:cs typeface="Chulabhorn Likit Text" panose="00000500000000000000" pitchFamily="50" charset="-34"/>
                </a:rPr>
              </a:br>
              <a:r>
                <a:rPr lang="th-TH" sz="1000" b="1" dirty="0">
                  <a:solidFill>
                    <a:schemeClr val="tx1"/>
                  </a:solidFill>
                  <a:latin typeface="Chulabhorn Likit Text" panose="00000500000000000000" pitchFamily="50" charset="-34"/>
                  <a:ea typeface="Roboto Condensed" pitchFamily="2" charset="0"/>
                  <a:cs typeface="Chulabhorn Likit Text" panose="00000500000000000000" pitchFamily="50" charset="-34"/>
                </a:rPr>
                <a:t>การปฏิบัติงานของคณะกรรมการบริหารฯ </a:t>
              </a:r>
            </a:p>
            <a:p>
              <a:pPr algn="ctr">
                <a:lnSpc>
                  <a:spcPct val="120000"/>
                </a:lnSpc>
              </a:pPr>
              <a:r>
                <a:rPr lang="th-TH" sz="1000" b="1" dirty="0">
                  <a:solidFill>
                    <a:schemeClr val="tx1"/>
                  </a:solidFill>
                  <a:latin typeface="Chulabhorn Likit Text" panose="00000500000000000000" pitchFamily="50" charset="-34"/>
                  <a:ea typeface="Roboto Condensed" pitchFamily="2" charset="0"/>
                  <a:cs typeface="Chulabhorn Likit Text" panose="00000500000000000000" pitchFamily="50" charset="-34"/>
                </a:rPr>
                <a:t>พนักงาน และลูกจ้าง</a:t>
              </a:r>
              <a:endParaRPr lang="th-TH" sz="100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937861" y="4071006"/>
              <a:ext cx="1010554" cy="375175"/>
            </a:xfrm>
            <a:prstGeom prst="rect">
              <a:avLst/>
            </a:prstGeom>
            <a:solidFill>
              <a:srgbClr val="FFF8DB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200" b="1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4.4310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937860" y="4934157"/>
              <a:ext cx="1010554" cy="350936"/>
            </a:xfrm>
            <a:prstGeom prst="rect">
              <a:avLst/>
            </a:prstGeom>
            <a:solidFill>
              <a:srgbClr val="FFF8DB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200" b="1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4.4525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941899" y="5789711"/>
              <a:ext cx="1027963" cy="372001"/>
            </a:xfrm>
            <a:prstGeom prst="rect">
              <a:avLst/>
            </a:prstGeom>
            <a:solidFill>
              <a:srgbClr val="FFF8DB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200" b="1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3.7058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445541" y="1608170"/>
            <a:ext cx="3037756" cy="1011949"/>
            <a:chOff x="7657656" y="1277576"/>
            <a:chExt cx="3645307" cy="775401"/>
          </a:xfrm>
        </p:grpSpPr>
        <p:sp>
          <p:nvSpPr>
            <p:cNvPr id="75" name="Down Arrow 74"/>
            <p:cNvSpPr/>
            <p:nvPr/>
          </p:nvSpPr>
          <p:spPr>
            <a:xfrm>
              <a:off x="9383350" y="1277576"/>
              <a:ext cx="258184" cy="255324"/>
            </a:xfrm>
            <a:prstGeom prst="down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50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7657656" y="1553321"/>
              <a:ext cx="3645307" cy="499656"/>
            </a:xfrm>
            <a:prstGeom prst="rect">
              <a:avLst/>
            </a:prstGeom>
            <a:solidFill>
              <a:srgbClr val="EDD0C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500"/>
                </a:spcBef>
              </a:pPr>
              <a:r>
                <a:rPr lang="th-TH" sz="1000" b="1" dirty="0">
                  <a:solidFill>
                    <a:schemeClr val="tx1"/>
                  </a:solidFill>
                  <a:latin typeface="Chulabhorn Likit Text" panose="00000500000000000000" pitchFamily="50" charset="-34"/>
                  <a:ea typeface="Roboto Condensed" pitchFamily="2" charset="0"/>
                  <a:cs typeface="Chulabhorn Likit Text" panose="00000500000000000000" pitchFamily="50" charset="-34"/>
                </a:rPr>
                <a:t>3.3 ความสำเร็จของการดำเนนงานเพื่อปรับปรุงกระบวนการในการปฏิบัติงานเพื่อให้งบการเงินของกองทุนฯ</a:t>
              </a:r>
            </a:p>
          </p:txBody>
        </p:sp>
      </p:grpSp>
      <p:sp>
        <p:nvSpPr>
          <p:cNvPr id="84" name="Title 1"/>
          <p:cNvSpPr txBox="1">
            <a:spLocks/>
          </p:cNvSpPr>
          <p:nvPr/>
        </p:nvSpPr>
        <p:spPr>
          <a:xfrm>
            <a:off x="6445541" y="951893"/>
            <a:ext cx="3085141" cy="614788"/>
          </a:xfrm>
          <a:prstGeom prst="rect">
            <a:avLst/>
          </a:prstGeom>
          <a:solidFill>
            <a:srgbClr val="FFD1C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vert="horz" wrap="square" lIns="76188" tIns="76188" rIns="76188" bIns="76188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  <a:spcAft>
                <a:spcPct val="0"/>
              </a:spcAft>
              <a:buClr>
                <a:srgbClr val="FFFFFF"/>
              </a:buClr>
              <a:buFont typeface="Roboto Condensed" pitchFamily="2" charset="0"/>
              <a:buNone/>
            </a:pPr>
            <a:r>
              <a:rPr lang="th-TH" sz="1167" b="1" dirty="0">
                <a:latin typeface="Chulabhorn Likit Text" panose="00000500000000000000" pitchFamily="50" charset="-34"/>
                <a:ea typeface="Roboto Condensed" pitchFamily="2" charset="0"/>
                <a:cs typeface="Chulabhorn Likit Text" panose="00000500000000000000" pitchFamily="50" charset="-34"/>
              </a:rPr>
              <a:t>อุทธรณ์ผลการดำเนินงาน </a:t>
            </a:r>
            <a:br>
              <a:rPr lang="th-TH" sz="1167" b="1" dirty="0">
                <a:latin typeface="Chulabhorn Likit Text" panose="00000500000000000000" pitchFamily="50" charset="-34"/>
                <a:ea typeface="Roboto Condensed" pitchFamily="2" charset="0"/>
                <a:cs typeface="Chulabhorn Likit Text" panose="00000500000000000000" pitchFamily="50" charset="-34"/>
              </a:rPr>
            </a:br>
            <a:r>
              <a:rPr lang="th-TH" sz="1167" b="1" dirty="0">
                <a:latin typeface="Chulabhorn Likit Text" panose="00000500000000000000" pitchFamily="50" charset="-34"/>
                <a:ea typeface="Roboto Condensed" pitchFamily="2" charset="0"/>
                <a:cs typeface="Chulabhorn Likit Text" panose="00000500000000000000" pitchFamily="50" charset="-34"/>
              </a:rPr>
              <a:t>จำนวน 6 ตัวชี้วัด  </a:t>
            </a:r>
            <a:endParaRPr lang="en-US" sz="1167" b="1" dirty="0">
              <a:latin typeface="Chulabhorn Likit Text" panose="00000500000000000000" pitchFamily="50" charset="-34"/>
              <a:ea typeface="Roboto Condensed" pitchFamily="2" charset="0"/>
              <a:cs typeface="Chulabhorn Likit Text" panose="00000500000000000000" pitchFamily="50" charset="-34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444508" y="2681584"/>
            <a:ext cx="3037756" cy="346190"/>
          </a:xfrm>
          <a:prstGeom prst="rect">
            <a:avLst/>
          </a:prstGeom>
          <a:solidFill>
            <a:srgbClr val="EDD0C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th-TH" sz="1000" b="1" dirty="0">
                <a:solidFill>
                  <a:schemeClr val="tx1"/>
                </a:solidFill>
                <a:latin typeface="Chulabhorn Likit Text" panose="00000500000000000000" pitchFamily="50" charset="-34"/>
                <a:ea typeface="Roboto Condensed" pitchFamily="2" charset="0"/>
                <a:cs typeface="Chulabhorn Likit Text" panose="00000500000000000000" pitchFamily="50" charset="-34"/>
              </a:rPr>
              <a:t>4.1 การบริหารความเสี่ยงและการควบคุมภายใน</a:t>
            </a:r>
          </a:p>
        </p:txBody>
      </p:sp>
      <p:sp>
        <p:nvSpPr>
          <p:cNvPr id="90" name="Rectangle 89"/>
          <p:cNvSpPr/>
          <p:nvPr/>
        </p:nvSpPr>
        <p:spPr>
          <a:xfrm>
            <a:off x="6444507" y="3079947"/>
            <a:ext cx="3037756" cy="346190"/>
          </a:xfrm>
          <a:prstGeom prst="rect">
            <a:avLst/>
          </a:prstGeom>
          <a:solidFill>
            <a:srgbClr val="EDD0C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th-TH" sz="1000" b="1" dirty="0">
                <a:solidFill>
                  <a:schemeClr val="tx1"/>
                </a:solidFill>
                <a:latin typeface="Chulabhorn Likit Text" panose="00000500000000000000" pitchFamily="50" charset="-34"/>
                <a:ea typeface="Roboto Condensed" pitchFamily="2" charset="0"/>
                <a:cs typeface="Chulabhorn Likit Text" panose="00000500000000000000" pitchFamily="50" charset="-34"/>
              </a:rPr>
              <a:t>4.2 การควบคุมภายใน</a:t>
            </a:r>
          </a:p>
        </p:txBody>
      </p:sp>
      <p:sp>
        <p:nvSpPr>
          <p:cNvPr id="91" name="Rectangle 90"/>
          <p:cNvSpPr/>
          <p:nvPr/>
        </p:nvSpPr>
        <p:spPr>
          <a:xfrm>
            <a:off x="6444506" y="3495502"/>
            <a:ext cx="3037756" cy="346190"/>
          </a:xfrm>
          <a:prstGeom prst="rect">
            <a:avLst/>
          </a:prstGeom>
          <a:solidFill>
            <a:srgbClr val="EDD0C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th-TH" sz="1000" b="1" dirty="0">
                <a:solidFill>
                  <a:schemeClr val="tx1"/>
                </a:solidFill>
                <a:latin typeface="Chulabhorn Likit Text" panose="00000500000000000000" pitchFamily="50" charset="-34"/>
                <a:ea typeface="Roboto Condensed" pitchFamily="2" charset="0"/>
                <a:cs typeface="Chulabhorn Likit Text" panose="00000500000000000000" pitchFamily="50" charset="-34"/>
              </a:rPr>
              <a:t>4.3 การบริหารจัดการสารสนเทศและดิจิทัล</a:t>
            </a:r>
          </a:p>
        </p:txBody>
      </p:sp>
      <p:sp>
        <p:nvSpPr>
          <p:cNvPr id="92" name="Rectangle 91"/>
          <p:cNvSpPr/>
          <p:nvPr/>
        </p:nvSpPr>
        <p:spPr>
          <a:xfrm>
            <a:off x="6444505" y="3936156"/>
            <a:ext cx="3037756" cy="346190"/>
          </a:xfrm>
          <a:prstGeom prst="rect">
            <a:avLst/>
          </a:prstGeom>
          <a:solidFill>
            <a:srgbClr val="EDD0C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th-TH" sz="1000" b="1" dirty="0">
                <a:solidFill>
                  <a:schemeClr val="tx1"/>
                </a:solidFill>
                <a:latin typeface="Chulabhorn Likit Text" panose="00000500000000000000" pitchFamily="50" charset="-34"/>
                <a:ea typeface="Roboto Condensed" pitchFamily="2" charset="0"/>
                <a:cs typeface="Chulabhorn Likit Text" panose="00000500000000000000" pitchFamily="50" charset="-34"/>
              </a:rPr>
              <a:t>5.1 บทบาทคณะกรรมการบริหารทุนหมุนเวียน</a:t>
            </a:r>
          </a:p>
        </p:txBody>
      </p:sp>
      <p:sp>
        <p:nvSpPr>
          <p:cNvPr id="93" name="Rectangle 92"/>
          <p:cNvSpPr/>
          <p:nvPr/>
        </p:nvSpPr>
        <p:spPr>
          <a:xfrm>
            <a:off x="6444505" y="4392329"/>
            <a:ext cx="3037756" cy="346190"/>
          </a:xfrm>
          <a:prstGeom prst="rect">
            <a:avLst/>
          </a:prstGeom>
          <a:solidFill>
            <a:srgbClr val="EDD0C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th-TH" sz="1000" b="1" dirty="0">
                <a:solidFill>
                  <a:schemeClr val="tx1"/>
                </a:solidFill>
                <a:latin typeface="Chulabhorn Likit Text" panose="00000500000000000000" pitchFamily="50" charset="-34"/>
                <a:ea typeface="Roboto Condensed" pitchFamily="2" charset="0"/>
                <a:cs typeface="Chulabhorn Likit Text" panose="00000500000000000000" pitchFamily="50" charset="-34"/>
              </a:rPr>
              <a:t>5.2 การบริหารทรัพยากรบุคคล</a:t>
            </a:r>
          </a:p>
        </p:txBody>
      </p:sp>
      <p:sp>
        <p:nvSpPr>
          <p:cNvPr id="80" name="Rectangle 79"/>
          <p:cNvSpPr/>
          <p:nvPr/>
        </p:nvSpPr>
        <p:spPr>
          <a:xfrm>
            <a:off x="2893622" y="2190940"/>
            <a:ext cx="1010211" cy="311731"/>
          </a:xfrm>
          <a:prstGeom prst="rect">
            <a:avLst/>
          </a:prstGeom>
          <a:solidFill>
            <a:srgbClr val="FFF8D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5.0000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862379" y="1643923"/>
            <a:ext cx="1010211" cy="311731"/>
          </a:xfrm>
          <a:prstGeom prst="rect">
            <a:avLst/>
          </a:prstGeom>
          <a:solidFill>
            <a:srgbClr val="FFF8D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5.0000</a:t>
            </a: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530C8B5F-E4B9-52C2-0C9F-D3EF59E0C942}"/>
              </a:ext>
            </a:extLst>
          </p:cNvPr>
          <p:cNvGrpSpPr/>
          <p:nvPr/>
        </p:nvGrpSpPr>
        <p:grpSpPr>
          <a:xfrm>
            <a:off x="3881539" y="1400363"/>
            <a:ext cx="2450871" cy="3654422"/>
            <a:chOff x="3881539" y="981718"/>
            <a:chExt cx="2450871" cy="3654422"/>
          </a:xfrm>
        </p:grpSpPr>
        <p:sp>
          <p:nvSpPr>
            <p:cNvPr id="83" name="Can 82"/>
            <p:cNvSpPr/>
            <p:nvPr/>
          </p:nvSpPr>
          <p:spPr>
            <a:xfrm>
              <a:off x="4695603" y="3309462"/>
              <a:ext cx="957774" cy="1230431"/>
            </a:xfrm>
            <a:prstGeom prst="can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333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82" name="Can 81"/>
            <p:cNvSpPr/>
            <p:nvPr/>
          </p:nvSpPr>
          <p:spPr>
            <a:xfrm>
              <a:off x="5350889" y="1561791"/>
              <a:ext cx="944126" cy="1157346"/>
            </a:xfrm>
            <a:prstGeom prst="can">
              <a:avLst/>
            </a:prstGeom>
            <a:solidFill>
              <a:srgbClr val="FFE699"/>
            </a:solidFill>
            <a:ln>
              <a:solidFill>
                <a:srgbClr val="FFE6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333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73" name="Can 72"/>
            <p:cNvSpPr/>
            <p:nvPr/>
          </p:nvSpPr>
          <p:spPr>
            <a:xfrm>
              <a:off x="3976727" y="1550234"/>
              <a:ext cx="982281" cy="1134409"/>
            </a:xfrm>
            <a:prstGeom prst="can">
              <a:avLst/>
            </a:prstGeom>
            <a:solidFill>
              <a:srgbClr val="FFCCCC"/>
            </a:solidFill>
            <a:ln>
              <a:solidFill>
                <a:srgbClr val="FFCCC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333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7471" y="981718"/>
              <a:ext cx="1010961" cy="1010961"/>
            </a:xfrm>
            <a:prstGeom prst="rect">
              <a:avLst/>
            </a:prstGeom>
          </p:spPr>
        </p:pic>
        <p:sp>
          <p:nvSpPr>
            <p:cNvPr id="76" name="Can 75"/>
            <p:cNvSpPr/>
            <p:nvPr/>
          </p:nvSpPr>
          <p:spPr>
            <a:xfrm>
              <a:off x="3881539" y="1416340"/>
              <a:ext cx="1219868" cy="1422926"/>
            </a:xfrm>
            <a:prstGeom prst="can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th-TH" sz="1333" b="1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ประเมินตนเอง</a:t>
              </a:r>
            </a:p>
            <a:p>
              <a:pPr algn="ctr">
                <a:lnSpc>
                  <a:spcPct val="130000"/>
                </a:lnSpc>
              </a:pPr>
              <a:r>
                <a:rPr lang="th-TH" sz="1333" b="1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4.4750</a:t>
              </a:r>
              <a:endParaRPr lang="en-GB" sz="1333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77" name="Can 76"/>
            <p:cNvSpPr/>
            <p:nvPr/>
          </p:nvSpPr>
          <p:spPr>
            <a:xfrm>
              <a:off x="5276103" y="1462361"/>
              <a:ext cx="1056307" cy="1422926"/>
            </a:xfrm>
            <a:prstGeom prst="can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th-TH" sz="1333" b="1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ผลประเมิน</a:t>
              </a:r>
            </a:p>
            <a:p>
              <a:pPr algn="ctr">
                <a:lnSpc>
                  <a:spcPct val="130000"/>
                </a:lnSpc>
              </a:pPr>
              <a:r>
                <a:rPr lang="th-TH" sz="1333" b="1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4.2305</a:t>
              </a:r>
              <a:endParaRPr lang="en-GB" sz="1333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433" y="2688357"/>
              <a:ext cx="907948" cy="8240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" name="Can 78"/>
            <p:cNvSpPr/>
            <p:nvPr/>
          </p:nvSpPr>
          <p:spPr>
            <a:xfrm>
              <a:off x="4564556" y="3213214"/>
              <a:ext cx="1219868" cy="1422926"/>
            </a:xfrm>
            <a:prstGeom prst="can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th-TH" sz="1333" b="1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คะแนนหลังปรับลด</a:t>
              </a:r>
            </a:p>
            <a:p>
              <a:pPr algn="ctr">
                <a:lnSpc>
                  <a:spcPct val="130000"/>
                </a:lnSpc>
              </a:pPr>
              <a:r>
                <a:rPr lang="th-TH" sz="1333" b="1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4.1305</a:t>
              </a:r>
              <a:endParaRPr lang="en-GB" sz="1333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pic>
          <p:nvPicPr>
            <p:cNvPr id="57" name="รูปภาพ 34">
              <a:extLst>
                <a:ext uri="{FF2B5EF4-FFF2-40B4-BE49-F238E27FC236}">
                  <a16:creationId xmlns:a16="http://schemas.microsoft.com/office/drawing/2014/main" id="{DD640411-EFE3-424B-A910-D36FA66C9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7142" y="1017765"/>
              <a:ext cx="652687" cy="653776"/>
            </a:xfrm>
            <a:prstGeom prst="rect">
              <a:avLst/>
            </a:prstGeom>
          </p:spPr>
        </p:pic>
        <p:sp>
          <p:nvSpPr>
            <p:cNvPr id="58" name="Notched Right Arrow 57"/>
            <p:cNvSpPr/>
            <p:nvPr/>
          </p:nvSpPr>
          <p:spPr>
            <a:xfrm>
              <a:off x="5001484" y="1900376"/>
              <a:ext cx="290585" cy="209168"/>
            </a:xfrm>
            <a:prstGeom prst="notchedRightArrow">
              <a:avLst/>
            </a:prstGeom>
            <a:solidFill>
              <a:srgbClr val="00206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500"/>
            </a:p>
          </p:txBody>
        </p:sp>
        <p:sp>
          <p:nvSpPr>
            <p:cNvPr id="59" name="Notched Right Arrow 58"/>
            <p:cNvSpPr/>
            <p:nvPr/>
          </p:nvSpPr>
          <p:spPr>
            <a:xfrm rot="5400000">
              <a:off x="5032318" y="2441090"/>
              <a:ext cx="290585" cy="209168"/>
            </a:xfrm>
            <a:prstGeom prst="notchedRightArrow">
              <a:avLst/>
            </a:prstGeom>
            <a:solidFill>
              <a:srgbClr val="00206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500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124" name="Group 123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126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132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133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127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128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129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/>
                  </a:stretch>
                </a:blipFill>
              </p:spPr>
            </p:sp>
            <p:sp>
              <p:nvSpPr>
                <p:cNvPr id="130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9"/>
                  <a:stretch>
                    <a:fillRect/>
                  </a:stretch>
                </a:blipFill>
              </p:spPr>
            </p:sp>
            <p:sp>
              <p:nvSpPr>
                <p:cNvPr id="131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0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125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263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514137" y="92606"/>
            <a:ext cx="5156979" cy="571039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รายงานผลการดำเนินงาน ประจำปีบัญชี 2566 (ฉบับเบื้องต้น) </a:t>
            </a:r>
          </a:p>
          <a:p>
            <a:pPr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</a:p>
          <a:p>
            <a:pPr algn="ctr">
              <a:lnSpc>
                <a:spcPct val="110000"/>
              </a:lnSpc>
            </a:pPr>
            <a:endParaRPr lang="en-GB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1" name="Group 5"/>
          <p:cNvGrpSpPr/>
          <p:nvPr/>
        </p:nvGrpSpPr>
        <p:grpSpPr>
          <a:xfrm>
            <a:off x="572552" y="249131"/>
            <a:ext cx="9017000" cy="603268"/>
            <a:chOff x="0" y="-175733"/>
            <a:chExt cx="21640800" cy="1447844"/>
          </a:xfrm>
        </p:grpSpPr>
        <p:sp>
          <p:nvSpPr>
            <p:cNvPr id="62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5" name="TextBox 13"/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6" name="TextBox 15"/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14</a:t>
              </a:r>
            </a:p>
          </p:txBody>
        </p:sp>
        <p:sp>
          <p:nvSpPr>
            <p:cNvPr id="6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77" name="Table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286374"/>
              </p:ext>
            </p:extLst>
          </p:nvPr>
        </p:nvGraphicFramePr>
        <p:xfrm>
          <a:off x="572552" y="970086"/>
          <a:ext cx="9017000" cy="4251062"/>
        </p:xfrm>
        <a:graphic>
          <a:graphicData uri="http://schemas.openxmlformats.org/drawingml/2006/table">
            <a:tbl>
              <a:tblPr firstRow="1" bandRow="1"/>
              <a:tblGrid>
                <a:gridCol w="667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4483">
                  <a:extLst>
                    <a:ext uri="{9D8B030D-6E8A-4147-A177-3AD203B41FA5}">
                      <a16:colId xmlns:a16="http://schemas.microsoft.com/office/drawing/2014/main" val="2387270678"/>
                    </a:ext>
                  </a:extLst>
                </a:gridCol>
                <a:gridCol w="2182728">
                  <a:extLst>
                    <a:ext uri="{9D8B030D-6E8A-4147-A177-3AD203B41FA5}">
                      <a16:colId xmlns:a16="http://schemas.microsoft.com/office/drawing/2014/main" val="763382273"/>
                    </a:ext>
                  </a:extLst>
                </a:gridCol>
                <a:gridCol w="2372101">
                  <a:extLst>
                    <a:ext uri="{9D8B030D-6E8A-4147-A177-3AD203B41FA5}">
                      <a16:colId xmlns:a16="http://schemas.microsoft.com/office/drawing/2014/main" val="612857602"/>
                    </a:ext>
                  </a:extLst>
                </a:gridCol>
                <a:gridCol w="2372101">
                  <a:extLst>
                    <a:ext uri="{9D8B030D-6E8A-4147-A177-3AD203B41FA5}">
                      <a16:colId xmlns:a16="http://schemas.microsoft.com/office/drawing/2014/main" val="1362379399"/>
                    </a:ext>
                  </a:extLst>
                </a:gridCol>
              </a:tblGrid>
              <a:tr h="564236">
                <a:tc gridSpan="6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 3 การปฏิบัติการ</a:t>
                      </a:r>
                      <a:r>
                        <a:rPr lang="th-TH" sz="100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</a:t>
                      </a:r>
                      <a:r>
                        <a:rPr lang="th-TH" sz="10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ตัวชี้วัดที่ 3.3 </a:t>
                      </a:r>
                      <a:r>
                        <a:rPr lang="th-TH" sz="1000" b="1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  <a:sym typeface="Arial"/>
                        </a:rPr>
                        <a:t>ระดับความสำเร็จของการดำเนินงานเพื่อปรับปรุงกระบวนการการในการปฏิบัติงานเพื่อให้งบการเงินของกองทุนฯ ได้รับการรับรอง</a:t>
                      </a:r>
                      <a:endParaRPr lang="th-TH" sz="100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800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93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ทริส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(ประเมิน)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C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สกส.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(ประเมินตนเอง)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ผลต่าง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D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ทริส (ประเมิน)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F9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สกส.(ชี้แจงเหตุผล)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หลักฐาน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672601"/>
                  </a:ext>
                </a:extLst>
              </a:tr>
              <a:tr h="30200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1.0000</a:t>
                      </a: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3.0000</a:t>
                      </a: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-2.0000</a:t>
                      </a: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thaiDi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พิจารณาจากระดับความสำเร็จของ                            การดำเนินงานเพื่อให้ปรับปรุงกระบวนการในการปฏิบัติงานเพื่อให้                   งบการเงินของกองทุนฯ ได้รับการรับรอง โดยสำนักงานตรวจเงินแผ่นดิน                        ไม่แสดงความเห็นต่อการตรวจสอบความมีอยู่จริงของเงินให้กู้ยืมระยะสั้นและระยะยาว</a:t>
                      </a:r>
                      <a:r>
                        <a:rPr lang="th-TH" sz="1000" kern="120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โดยกองทุนฯ                           ไม่สามารถแสดงเอกสารหลักฐาน</a:t>
                      </a:r>
                      <a:br>
                        <a:rPr lang="th-TH" sz="1000" kern="120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000" kern="120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ให้ตรวจสอบได้ส่งผลให้ไม่สามารถตรวจสอบได้ จึงมีผลการดำเนินงานเทียบเท่าระดับ 1.000 คะแนน </a:t>
                      </a:r>
                      <a:endParaRPr lang="th-TH" sz="1000" b="1" baseline="0" dirty="0">
                        <a:solidFill>
                          <a:srgbClr val="C0000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thaiDi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th-TH" sz="950" b="1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</a:t>
                      </a:r>
                      <a:r>
                        <a:rPr lang="th-TH" sz="950" b="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กองทุนฯ แจ้ง</a:t>
                      </a:r>
                      <a:r>
                        <a:rPr lang="th-TH" sz="95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จังหวัดและกรุงเทพมหานคร</a:t>
                      </a:r>
                      <a:r>
                        <a:rPr lang="th-TH" sz="95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95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ตรวจสอบเอกสารลูกหนี้รายโครงการให้มีความถูกต้อง</a:t>
                      </a:r>
                    </a:p>
                    <a:p>
                      <a:pPr marL="0" indent="0" algn="thaiDi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th-TH" sz="95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</a:t>
                      </a:r>
                      <a:r>
                        <a:rPr lang="th-TH" sz="950" kern="1200" spc="-5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สรุปผลการยืนยันลูกหนี้โครงการ</a:t>
                      </a:r>
                      <a:r>
                        <a:rPr lang="th-TH" sz="950" kern="1200" spc="-5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(แบบ นย.02)</a:t>
                      </a:r>
                    </a:p>
                    <a:p>
                      <a:pPr marL="0" indent="0" algn="thaiDi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th-TH" sz="95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ดำเนินการประชุมร่วมกับ สตง.</a:t>
                      </a:r>
                    </a:p>
                    <a:p>
                      <a:pPr marL="0" marR="0" indent="0" algn="thaiDi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5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</a:t>
                      </a:r>
                      <a:r>
                        <a:rPr lang="th-TH" sz="95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กองทุนฯ</a:t>
                      </a:r>
                      <a:r>
                        <a:rPr lang="th-TH" sz="95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ขอปรับเกณฑ์การประเมินผล ประจำปีบัญชี 2566 ได้แก่ ตัวชี้วัดที่ 1.1, 3.3 </a:t>
                      </a:r>
                    </a:p>
                    <a:p>
                      <a:pPr marL="0" marR="0" indent="0" algn="thaiDi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5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</a:t>
                      </a:r>
                      <a:r>
                        <a:rPr lang="th-TH" sz="95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95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กองทุนฯ มีการติดตามขอทราบผล                  การขอปรับเกณฑ์ฯ ตัวชี้วัดที่ 1.1,</a:t>
                      </a:r>
                      <a:r>
                        <a:rPr lang="th-TH" sz="95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95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3.3 ดังกล่าว ซึ่งกรมบัญชีแจ้งว่า จะนำประเด็นดังกล่าวเสนอต่อคณะทำงานจัดทำบันทึกข้อตกลงฯ และจะแจ้งผลการพิจารณาดังกล่าวให้กองทุนฯ ทราบต่อไป </a:t>
                      </a:r>
                      <a:r>
                        <a:rPr lang="th-TH" sz="950" b="1" u="sng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ซึ่งกองทุนฯ ยังไม่ได้รับทราบ</a:t>
                      </a:r>
                      <a:br>
                        <a:rPr lang="th-TH" sz="950" b="1" u="sng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950" b="1" u="sng" kern="1200" spc="-7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ผลการขอปรับเกณฑ์ดังกล่าวจากกรมบัญชีกลาง</a:t>
                      </a:r>
                      <a:endParaRPr lang="th-TH" sz="950" kern="1200" spc="-7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indent="0" algn="thaiDi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th-TH" sz="95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ดำเนินการนำข้อมูลยอดลูกหนี้โครงการเข้าระบบบัญชีการเงิน (</a:t>
                      </a:r>
                      <a:r>
                        <a:rPr lang="en-US" sz="95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ERP</a:t>
                      </a:r>
                      <a:r>
                        <a:rPr lang="th-TH" sz="95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) และระบบโปรแกรมทะเบียนลูกหนี้ใหม่ (</a:t>
                      </a:r>
                      <a:r>
                        <a:rPr lang="en-US" sz="95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LM</a:t>
                      </a:r>
                      <a:r>
                        <a:rPr lang="th-TH" sz="95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)</a:t>
                      </a:r>
                    </a:p>
                    <a:p>
                      <a:pPr marL="0" marR="0" lvl="0" indent="0" algn="thaiDi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50" b="1" noProof="0" dirty="0">
                          <a:solidFill>
                            <a:prstClr val="black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คาดการณ์ค่าเป้าหมายที่จะบรรลุ ระดับ 3 คะแนน </a:t>
                      </a: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794776"/>
                  </a:ext>
                </a:extLst>
              </a:tr>
            </a:tbl>
          </a:graphicData>
        </a:graphic>
      </p:graphicFrame>
      <p:pic>
        <p:nvPicPr>
          <p:cNvPr id="38" name="Picture 37"/>
          <p:cNvPicPr/>
          <p:nvPr/>
        </p:nvPicPr>
        <p:blipFill rotWithShape="1">
          <a:blip r:embed="rId4"/>
          <a:srcRect l="16108" t="17430" r="9646" b="12097"/>
          <a:stretch/>
        </p:blipFill>
        <p:spPr bwMode="auto">
          <a:xfrm>
            <a:off x="7442725" y="2147483"/>
            <a:ext cx="789011" cy="891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Picture 38"/>
          <p:cNvPicPr/>
          <p:nvPr/>
        </p:nvPicPr>
        <p:blipFill rotWithShape="1">
          <a:blip r:embed="rId5"/>
          <a:srcRect l="19944" t="19152" r="17776" b="29050"/>
          <a:stretch/>
        </p:blipFill>
        <p:spPr bwMode="auto">
          <a:xfrm>
            <a:off x="8391506" y="2147941"/>
            <a:ext cx="865882" cy="8855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Picture 39"/>
          <p:cNvPicPr/>
          <p:nvPr/>
        </p:nvPicPr>
        <p:blipFill rotWithShape="1">
          <a:blip r:embed="rId6"/>
          <a:srcRect l="22399" t="21850" r="15168" b="28306"/>
          <a:stretch/>
        </p:blipFill>
        <p:spPr bwMode="auto">
          <a:xfrm>
            <a:off x="8725860" y="4137186"/>
            <a:ext cx="777331" cy="7348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Picture 42" descr="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748" y="3064272"/>
            <a:ext cx="664828" cy="1043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 descr="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842" y="3064272"/>
            <a:ext cx="666421" cy="984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44" descr="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173" y="3065923"/>
            <a:ext cx="731635" cy="982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45"/>
          <p:cNvPicPr/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199" y="4207534"/>
            <a:ext cx="667523" cy="71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46"/>
          <p:cNvPicPr/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083" y="4207534"/>
            <a:ext cx="574416" cy="7104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" name="Group 80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82" name="Group 81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84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90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91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85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86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2"/>
                  <a:stretch>
                    <a:fillRect/>
                  </a:stretch>
                </a:blipFill>
              </p:spPr>
            </p:sp>
            <p:sp>
              <p:nvSpPr>
                <p:cNvPr id="87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3"/>
                  <a:stretch>
                    <a:fillRect/>
                  </a:stretch>
                </a:blipFill>
              </p:spPr>
            </p:sp>
            <p:sp>
              <p:nvSpPr>
                <p:cNvPr id="88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4"/>
                  <a:stretch>
                    <a:fillRect/>
                  </a:stretch>
                </a:blipFill>
              </p:spPr>
            </p:sp>
            <p:sp>
              <p:nvSpPr>
                <p:cNvPr id="89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83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86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514137" y="92606"/>
            <a:ext cx="5156979" cy="571039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รายงานผลการดำเนินงาน ประจำปีบัญชี 2566 (ฉบับเบื้องต้น) </a:t>
            </a:r>
          </a:p>
          <a:p>
            <a:pPr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</a:p>
          <a:p>
            <a:pPr algn="ctr">
              <a:lnSpc>
                <a:spcPct val="110000"/>
              </a:lnSpc>
            </a:pPr>
            <a:endParaRPr lang="en-GB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1" name="Group 5"/>
          <p:cNvGrpSpPr/>
          <p:nvPr/>
        </p:nvGrpSpPr>
        <p:grpSpPr>
          <a:xfrm>
            <a:off x="572552" y="249131"/>
            <a:ext cx="9017000" cy="603268"/>
            <a:chOff x="0" y="-175733"/>
            <a:chExt cx="21640800" cy="1447844"/>
          </a:xfrm>
        </p:grpSpPr>
        <p:sp>
          <p:nvSpPr>
            <p:cNvPr id="62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5" name="TextBox 13"/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6" name="TextBox 15"/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15</a:t>
              </a:r>
            </a:p>
          </p:txBody>
        </p:sp>
        <p:sp>
          <p:nvSpPr>
            <p:cNvPr id="6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77" name="Table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176030"/>
              </p:ext>
            </p:extLst>
          </p:nvPr>
        </p:nvGraphicFramePr>
        <p:xfrm>
          <a:off x="572552" y="1204432"/>
          <a:ext cx="9017000" cy="3483170"/>
        </p:xfrm>
        <a:graphic>
          <a:graphicData uri="http://schemas.openxmlformats.org/drawingml/2006/table">
            <a:tbl>
              <a:tblPr firstRow="1" bandRow="1"/>
              <a:tblGrid>
                <a:gridCol w="667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4483">
                  <a:extLst>
                    <a:ext uri="{9D8B030D-6E8A-4147-A177-3AD203B41FA5}">
                      <a16:colId xmlns:a16="http://schemas.microsoft.com/office/drawing/2014/main" val="2387270678"/>
                    </a:ext>
                  </a:extLst>
                </a:gridCol>
                <a:gridCol w="2182728">
                  <a:extLst>
                    <a:ext uri="{9D8B030D-6E8A-4147-A177-3AD203B41FA5}">
                      <a16:colId xmlns:a16="http://schemas.microsoft.com/office/drawing/2014/main" val="763382273"/>
                    </a:ext>
                  </a:extLst>
                </a:gridCol>
                <a:gridCol w="2372101">
                  <a:extLst>
                    <a:ext uri="{9D8B030D-6E8A-4147-A177-3AD203B41FA5}">
                      <a16:colId xmlns:a16="http://schemas.microsoft.com/office/drawing/2014/main" val="612857602"/>
                    </a:ext>
                  </a:extLst>
                </a:gridCol>
                <a:gridCol w="2372101">
                  <a:extLst>
                    <a:ext uri="{9D8B030D-6E8A-4147-A177-3AD203B41FA5}">
                      <a16:colId xmlns:a16="http://schemas.microsoft.com/office/drawing/2014/main" val="1362379399"/>
                    </a:ext>
                  </a:extLst>
                </a:gridCol>
              </a:tblGrid>
              <a:tr h="709056">
                <a:tc gridSpan="6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 4 การบริหารจัดการทุนหมุนเวียน</a:t>
                      </a:r>
                      <a:endParaRPr lang="th-TH" sz="1000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thaiDi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</a:t>
                      </a:r>
                      <a:r>
                        <a:rPr lang="th-TH" sz="10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ตัวชี้วัดที่ 4.1 </a:t>
                      </a:r>
                      <a:r>
                        <a:rPr lang="th-TH" sz="1000" b="1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  <a:sym typeface="Arial"/>
                        </a:rPr>
                        <a:t>การบริหารความเสี่ยงและการควบคุมภายในความสำเร็จของ การดำเนินงานเพื่อปรับปรุงกระบวนการการในการปฏิบัติงานเพื่อให้งบการเงิน</a:t>
                      </a:r>
                      <a:br>
                        <a:rPr lang="th-TH" sz="1000" b="1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  <a:sym typeface="Arial"/>
                        </a:rPr>
                      </a:br>
                      <a:r>
                        <a:rPr lang="th-TH" sz="1000" b="1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  <a:sym typeface="Arial"/>
                        </a:rPr>
                        <a:t>ของกองทุนฯ ได้รับการรับรอง</a:t>
                      </a:r>
                      <a:endParaRPr lang="th-TH" sz="100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800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39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ทริส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(ประเมิน)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C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สกส.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(ประเมินตนเอง)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ผลต่าง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D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ทริส (ประเมิน)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F9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สกส.(ชี้แจงเหตุผล)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หลักฐาน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672601"/>
                  </a:ext>
                </a:extLst>
              </a:tr>
              <a:tr h="21501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3.0000</a:t>
                      </a: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5.0000</a:t>
                      </a: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-2.0000</a:t>
                      </a: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thaiDi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กิจกรรมการควบคุม (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Control Activity</a:t>
                      </a:r>
                      <a:r>
                        <a:rPr lang="th-TH" sz="10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) ของกระบวนการทำงานที่สำคัญ ตาม        การวางระบบการควบคุมภายในครบ                  ทุกกระบวนการที่สำคัญ ผู้บริหาร                       ทุนหมุนเวียนและผู้บริหารระดับรอง                      มีการสอบทานรายงานทางการเงินและรายงานที่ไม่ใช่ทางการเงิน ครบทุก                  ไตรมาส </a:t>
                      </a:r>
                      <a:r>
                        <a:rPr lang="th-TH" sz="1000" b="1" u="none" kern="120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อย่างไรก็ตามทุนหมุนเวียน          ยังไม่มีการรายงานทางการเงิน เช่น      งบการเงินเบื้องต้น งบทดลอง</a:t>
                      </a:r>
                      <a:endParaRPr lang="en-US" sz="1000" b="1" u="none" kern="1200" dirty="0">
                        <a:solidFill>
                          <a:srgbClr val="C0000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thaiDi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u="none" baseline="0" dirty="0">
                        <a:solidFill>
                          <a:srgbClr val="FF000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thaiDi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กองทุนฯ มีการจัดทำรายงานการเงินกองทุนพัฒนาบทบทสตรี กรมการพัฒนาชุมชน กระทรวงมหาดไทย สำหรับปีสิ้นสุดวันที่ 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30 </a:t>
                      </a:r>
                      <a:r>
                        <a:rPr lang="th-TH" sz="10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กันยายน 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2566</a:t>
                      </a:r>
                      <a:endParaRPr lang="th-TH" sz="1000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thaiDi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noProof="0" dirty="0">
                          <a:solidFill>
                            <a:prstClr val="black"/>
                          </a:solidFill>
                          <a:latin typeface="Chulabhorn Likit Text Light" panose="00000400000000000000" pitchFamily="2" charset="-34"/>
                          <a:cs typeface="Chulabhorn Likit Text Light" panose="00000400000000000000" pitchFamily="2" charset="-34"/>
                        </a:rPr>
                        <a:t>- คาดการณ์ค่าเป้าหมายที่จะบรรลุ ระดับ 5 คะแนน </a:t>
                      </a: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794776"/>
                  </a:ext>
                </a:extLst>
              </a:tr>
            </a:tbl>
          </a:graphicData>
        </a:graphic>
      </p:graphicFrame>
      <p:pic>
        <p:nvPicPr>
          <p:cNvPr id="26" name="Picture 25"/>
          <p:cNvPicPr/>
          <p:nvPr/>
        </p:nvPicPr>
        <p:blipFill rotWithShape="1">
          <a:blip r:embed="rId4"/>
          <a:srcRect l="32756" t="12820" r="12845" b="4507"/>
          <a:stretch/>
        </p:blipFill>
        <p:spPr bwMode="auto">
          <a:xfrm>
            <a:off x="7717732" y="2831143"/>
            <a:ext cx="1383863" cy="16816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60" name="Group 59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73" name="Group 72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75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82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83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76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78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79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80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81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74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514137" y="92606"/>
            <a:ext cx="5156979" cy="571039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รายงานผลการดำเนินงาน ประจำปีบัญชี 2566 (ฉบับเบื้องต้น) </a:t>
            </a:r>
          </a:p>
          <a:p>
            <a:pPr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</a:p>
          <a:p>
            <a:pPr algn="ctr">
              <a:lnSpc>
                <a:spcPct val="110000"/>
              </a:lnSpc>
            </a:pPr>
            <a:endParaRPr lang="en-GB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1" name="Group 5"/>
          <p:cNvGrpSpPr/>
          <p:nvPr/>
        </p:nvGrpSpPr>
        <p:grpSpPr>
          <a:xfrm>
            <a:off x="572552" y="249131"/>
            <a:ext cx="9017000" cy="603268"/>
            <a:chOff x="0" y="-175733"/>
            <a:chExt cx="21640800" cy="1447844"/>
          </a:xfrm>
        </p:grpSpPr>
        <p:sp>
          <p:nvSpPr>
            <p:cNvPr id="62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5" name="TextBox 13"/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6" name="TextBox 15"/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16</a:t>
              </a:r>
            </a:p>
          </p:txBody>
        </p:sp>
        <p:sp>
          <p:nvSpPr>
            <p:cNvPr id="6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77" name="Table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179538"/>
              </p:ext>
            </p:extLst>
          </p:nvPr>
        </p:nvGraphicFramePr>
        <p:xfrm>
          <a:off x="572552" y="941242"/>
          <a:ext cx="9017000" cy="4328160"/>
        </p:xfrm>
        <a:graphic>
          <a:graphicData uri="http://schemas.openxmlformats.org/drawingml/2006/table">
            <a:tbl>
              <a:tblPr firstRow="1" bandRow="1"/>
              <a:tblGrid>
                <a:gridCol w="667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4483">
                  <a:extLst>
                    <a:ext uri="{9D8B030D-6E8A-4147-A177-3AD203B41FA5}">
                      <a16:colId xmlns:a16="http://schemas.microsoft.com/office/drawing/2014/main" val="2387270678"/>
                    </a:ext>
                  </a:extLst>
                </a:gridCol>
                <a:gridCol w="2182728">
                  <a:extLst>
                    <a:ext uri="{9D8B030D-6E8A-4147-A177-3AD203B41FA5}">
                      <a16:colId xmlns:a16="http://schemas.microsoft.com/office/drawing/2014/main" val="763382273"/>
                    </a:ext>
                  </a:extLst>
                </a:gridCol>
                <a:gridCol w="2372101">
                  <a:extLst>
                    <a:ext uri="{9D8B030D-6E8A-4147-A177-3AD203B41FA5}">
                      <a16:colId xmlns:a16="http://schemas.microsoft.com/office/drawing/2014/main" val="612857602"/>
                    </a:ext>
                  </a:extLst>
                </a:gridCol>
                <a:gridCol w="2372101">
                  <a:extLst>
                    <a:ext uri="{9D8B030D-6E8A-4147-A177-3AD203B41FA5}">
                      <a16:colId xmlns:a16="http://schemas.microsoft.com/office/drawing/2014/main" val="1362379399"/>
                    </a:ext>
                  </a:extLst>
                </a:gridCol>
              </a:tblGrid>
              <a:tr h="477655">
                <a:tc gridSpan="6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 4 การบริหารจัดการทุนหมุนเวียน</a:t>
                      </a:r>
                      <a:endParaRPr lang="th-TH" sz="1000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</a:t>
                      </a:r>
                      <a:r>
                        <a:rPr lang="th-TH" sz="10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ตัวชี้วัดที่ 4.2 </a:t>
                      </a:r>
                      <a:r>
                        <a:rPr lang="th-TH" sz="1000" b="1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  <a:sym typeface="Arial"/>
                        </a:rPr>
                        <a:t>การตรวจสอบภายใน</a:t>
                      </a:r>
                      <a:endParaRPr lang="th-TH" sz="100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800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ทริส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(ประเมิน)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C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สกส.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(ประเมินตนเอง)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ผลต่าง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D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ทริส (ประเมิน)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F9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สกส.(ชี้แจงเหตุผล)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หลักฐาน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672601"/>
                  </a:ext>
                </a:extLst>
              </a:tr>
              <a:tr h="2997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1.0000</a:t>
                      </a: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5.0000</a:t>
                      </a: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-4.0000</a:t>
                      </a: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thaiDi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u="none" kern="1200" spc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ไม่พบเอกสารหลักฐานรายงาน</a:t>
                      </a:r>
                      <a:br>
                        <a:rPr lang="th-TH" sz="1000" b="1" u="none" kern="1200" spc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000" b="1" u="none" kern="1200" spc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การประชุม</a:t>
                      </a:r>
                      <a:r>
                        <a:rPr lang="th-TH" sz="1000" b="1" u="none" kern="1200" spc="0" baseline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ปิดการการตรวจสอบ</a:t>
                      </a:r>
                      <a:br>
                        <a:rPr lang="th-TH" sz="1000" b="1" u="none" kern="1200" spc="0" baseline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000" b="1" u="none" kern="1200" spc="0" baseline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แนบเข้าในไตรมาสที่ 4</a:t>
                      </a:r>
                      <a:endParaRPr lang="th-TH" sz="1000" b="1" u="none" spc="0" baseline="0" dirty="0">
                        <a:solidFill>
                          <a:srgbClr val="C0000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thaiDi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</a:t>
                      </a:r>
                      <a:r>
                        <a:rPr lang="th-TH" sz="100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000" kern="1200" spc="-3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กลุ่มตรวจสอบภายใน กรมการพัฒนาชุมชน </a:t>
                      </a:r>
                      <a:r>
                        <a:rPr lang="th-TH" sz="10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ได้ส่งรายงานผลการตรวจสอบ และแจ้งปิดการตรวจสอบตามแผนการตรวจสอบ </a:t>
                      </a:r>
                      <a:br>
                        <a:rPr lang="th-TH" sz="10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0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ตามหนังสือกลุ่มตรวจสอบภายใน ที่ มท 0411/42 ลงวันที่ 15 มีนาคม 2566 </a:t>
                      </a:r>
                      <a:endParaRPr lang="en-US" sz="1000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thaiDi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500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thaiDi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กองทุนฯ</a:t>
                      </a:r>
                      <a:r>
                        <a:rPr lang="th-TH" sz="100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จัดให้มีการ</a:t>
                      </a:r>
                      <a:r>
                        <a:rPr lang="th-TH" sz="10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ประชุมปิดการตรวจสอบ โดยมีผู้อำนวยการสำนักงานกองทุนพัฒนาบทบาทสตรี เข้าร่วมประชุมปิดตรวจร่วมกับกลุ่มตรวจสอบภายใน กรมการพัฒนาชุมชน โดยใช้เวทีการประชุม</a:t>
                      </a:r>
                      <a:r>
                        <a:rPr lang="th-TH" sz="1000" kern="1200" spc="-4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ข้าราชการ พนักงาน ลูกจ้าง สกส./กทม. (ครั้งที่ 5/2566)เมื่อวันศุกร์ที่ 12 พฤษภาคม 2566 </a:t>
                      </a:r>
                      <a:r>
                        <a:rPr lang="th-TH" sz="10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ระเบียบวาระการประชุมที่ 4  ข้อ 4.1 ประชุมปิดการตรวจสอบภายใน ของกลุ่มตรวจสอบภายใน ณ ห้องประชุม 3003 ชั้น 3 กรมการพัฒนาชุมชน</a:t>
                      </a:r>
                      <a:endParaRPr lang="en-US" sz="1000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thaiDi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500" b="1" kern="120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marR="0" lvl="0" indent="0" algn="thaiDi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noProof="0" dirty="0">
                          <a:solidFill>
                            <a:prstClr val="black"/>
                          </a:solidFill>
                          <a:latin typeface="Chulabhorn Likit Text Light" panose="00000400000000000000" pitchFamily="2" charset="-34"/>
                          <a:cs typeface="Chulabhorn Likit Text Light" panose="00000400000000000000" pitchFamily="2" charset="-34"/>
                        </a:rPr>
                        <a:t>- คาดการณ์ค่าเป้าหมายที่จะบรรลุ ระดับ 5 คะแนน </a:t>
                      </a: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794776"/>
                  </a:ext>
                </a:extLst>
              </a:tr>
            </a:tbl>
          </a:graphicData>
        </a:graphic>
      </p:graphicFrame>
      <p:pic>
        <p:nvPicPr>
          <p:cNvPr id="38" name="Picture 37"/>
          <p:cNvPicPr/>
          <p:nvPr/>
        </p:nvPicPr>
        <p:blipFill rotWithShape="1">
          <a:blip r:embed="rId4"/>
          <a:srcRect l="21021" t="13747" r="3050" b="6463"/>
          <a:stretch/>
        </p:blipFill>
        <p:spPr bwMode="auto">
          <a:xfrm>
            <a:off x="7259654" y="2076357"/>
            <a:ext cx="2300019" cy="28377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3" name="Group 72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74" name="Group 73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76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83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84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78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79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80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81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82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75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9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514137" y="92606"/>
            <a:ext cx="5156979" cy="571039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รายงานผลการดำเนินงาน ประจำปีบัญชี 2566 (ฉบับเบื้องต้น) </a:t>
            </a:r>
          </a:p>
          <a:p>
            <a:pPr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</a:p>
          <a:p>
            <a:pPr algn="ctr">
              <a:lnSpc>
                <a:spcPct val="110000"/>
              </a:lnSpc>
            </a:pPr>
            <a:endParaRPr lang="en-GB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1" name="Group 5"/>
          <p:cNvGrpSpPr/>
          <p:nvPr/>
        </p:nvGrpSpPr>
        <p:grpSpPr>
          <a:xfrm>
            <a:off x="572552" y="249131"/>
            <a:ext cx="9017000" cy="603268"/>
            <a:chOff x="0" y="-175733"/>
            <a:chExt cx="21640800" cy="1447844"/>
          </a:xfrm>
        </p:grpSpPr>
        <p:sp>
          <p:nvSpPr>
            <p:cNvPr id="62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5" name="TextBox 13"/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6" name="TextBox 15"/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17</a:t>
              </a:r>
            </a:p>
          </p:txBody>
        </p:sp>
        <p:sp>
          <p:nvSpPr>
            <p:cNvPr id="6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77" name="Table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331611"/>
              </p:ext>
            </p:extLst>
          </p:nvPr>
        </p:nvGraphicFramePr>
        <p:xfrm>
          <a:off x="571500" y="1037862"/>
          <a:ext cx="9017000" cy="4015359"/>
        </p:xfrm>
        <a:graphic>
          <a:graphicData uri="http://schemas.openxmlformats.org/drawingml/2006/table">
            <a:tbl>
              <a:tblPr firstRow="1" bandRow="1"/>
              <a:tblGrid>
                <a:gridCol w="667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4483">
                  <a:extLst>
                    <a:ext uri="{9D8B030D-6E8A-4147-A177-3AD203B41FA5}">
                      <a16:colId xmlns:a16="http://schemas.microsoft.com/office/drawing/2014/main" val="2387270678"/>
                    </a:ext>
                  </a:extLst>
                </a:gridCol>
                <a:gridCol w="2182728">
                  <a:extLst>
                    <a:ext uri="{9D8B030D-6E8A-4147-A177-3AD203B41FA5}">
                      <a16:colId xmlns:a16="http://schemas.microsoft.com/office/drawing/2014/main" val="763382273"/>
                    </a:ext>
                  </a:extLst>
                </a:gridCol>
                <a:gridCol w="2372101">
                  <a:extLst>
                    <a:ext uri="{9D8B030D-6E8A-4147-A177-3AD203B41FA5}">
                      <a16:colId xmlns:a16="http://schemas.microsoft.com/office/drawing/2014/main" val="612857602"/>
                    </a:ext>
                  </a:extLst>
                </a:gridCol>
                <a:gridCol w="2372101">
                  <a:extLst>
                    <a:ext uri="{9D8B030D-6E8A-4147-A177-3AD203B41FA5}">
                      <a16:colId xmlns:a16="http://schemas.microsoft.com/office/drawing/2014/main" val="1362379399"/>
                    </a:ext>
                  </a:extLst>
                </a:gridCol>
              </a:tblGrid>
              <a:tr h="477655">
                <a:tc gridSpan="6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 4 การบริหารจัดการทุนหมุนเวียน</a:t>
                      </a:r>
                      <a:endParaRPr lang="th-TH" sz="1000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</a:t>
                      </a:r>
                      <a:r>
                        <a:rPr lang="th-TH" sz="10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ตัวชี้วัดที่ 4.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  <a:r>
                        <a:rPr lang="th-TH" sz="10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000" b="1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  <a:sym typeface="Arial"/>
                        </a:rPr>
                        <a:t>การบริหารจัดการสารสนเทศและดิจิทัล</a:t>
                      </a:r>
                      <a:endParaRPr lang="th-TH" sz="100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800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ทริส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(ประเมิน)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C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สกส.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(ประเมินตนเอง)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ผลต่าง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D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ทริส (ประเมิน)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F9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สกส.(ชี้แจงเหตุผล)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หลักฐาน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672601"/>
                  </a:ext>
                </a:extLst>
              </a:tr>
              <a:tr h="2616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4.0000</a:t>
                      </a: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5.0000</a:t>
                      </a: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-1.0000</a:t>
                      </a: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20000"/>
                        </a:lnSpc>
                      </a:pPr>
                      <a:r>
                        <a:rPr lang="th-TH" sz="1050" b="1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ระบบสารสนเทศที่สนับสนุนใช้บริการภายในทุนหมุนเวียน</a:t>
                      </a:r>
                      <a:endParaRPr lang="en-US" sz="1050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20000"/>
                        </a:lnSpc>
                      </a:pPr>
                      <a:r>
                        <a:rPr lang="th-TH" sz="105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1) ระบบสารสนเทศที่สนับสนุนผู้ใช้บริการภายในทุนหมุนเวียน   </a:t>
                      </a:r>
                    </a:p>
                    <a:p>
                      <a:pPr algn="thaiDist">
                        <a:lnSpc>
                          <a:spcPct val="120000"/>
                        </a:lnSpc>
                      </a:pPr>
                      <a:r>
                        <a:rPr lang="th-TH" sz="105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- ทุนหมุนเวียน มีระบบสารสนเทศ                      ที่สนับสนุนการเพิ่มประสิทธิภาพ                             การปฏิบัติงานและ/หรือสนับสนุน                        การอำนวยความสะดวกต่ผู้ใช้บริการ และเป็นการสนับสนุนภารกิจหลักของ               ทุนหมุนเวียน </a:t>
                      </a:r>
                    </a:p>
                    <a:p>
                      <a:pPr algn="thaiDist">
                        <a:lnSpc>
                          <a:spcPct val="120000"/>
                        </a:lnSpc>
                      </a:pPr>
                      <a:r>
                        <a:rPr lang="th-TH" sz="105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- มีการกำหนดเป้าหมายของการนำระบบมาใช้และประเมินผลลัพธ์ตามเป้าหมาย</a:t>
                      </a:r>
                      <a:r>
                        <a:rPr lang="th-TH" sz="1050" b="1" u="none" kern="120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อย่างไรก็ตาม ผลลัพธ์ดังกล่าวยังไม่แสดงให้เห็นถึงผลการดำเนินในระดับดี อย่างต่อเนื่อง</a:t>
                      </a:r>
                      <a:endParaRPr lang="en-US" sz="1050" u="none" kern="1200" dirty="0">
                        <a:solidFill>
                          <a:srgbClr val="C0000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thaiDi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กองทุนฯ มีการกำหนดเป้าหมายของระบบสารสนเทศที่สนับสนุนผู้ใช้ภายในทุนหมุนเวียนอย่างน้อย 20 ครั้ง/สัปดาห์ และร้อยละ 85 ในการเข้าใช้งานโปรแกรม</a:t>
                      </a:r>
                      <a:r>
                        <a:rPr lang="th-TH" sz="1000" kern="1200" spc="-1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ทะเบียนลูกหนี้ (</a:t>
                      </a:r>
                      <a:r>
                        <a:rPr lang="en-US" sz="1000" kern="1200" spc="-1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SARA)</a:t>
                      </a:r>
                      <a:r>
                        <a:rPr lang="th-TH" sz="1000" kern="1200" spc="-1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ณ วันที่ 30 กันยายน 2566 </a:t>
                      </a:r>
                      <a:r>
                        <a:rPr lang="th-TH" sz="100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กองทุนฯ ได้ดำเนินการประเมินผลลัพธ์ ปรากฏว่า</a:t>
                      </a:r>
                      <a:r>
                        <a:rPr lang="th-TH" sz="100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มีผู้ใช้งานระบบฯ เป็นไปตามเป้าหมาย </a:t>
                      </a:r>
                      <a:r>
                        <a:rPr lang="th-TH" sz="10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แสดงให้เห็นถึงผลการดำเนินงานอยู่ในระดับดีอย่างต่อเนื่องของปีบัญชี 2565 - 2566</a:t>
                      </a:r>
                    </a:p>
                    <a:p>
                      <a:pPr marL="0" marR="0" lvl="0" indent="0" algn="thaiDi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noProof="0" dirty="0">
                          <a:solidFill>
                            <a:prstClr val="black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คาดการณ์ค่าเป้าหมายที่จะบรรลุ ระดับ 5 คะแนน </a:t>
                      </a:r>
                    </a:p>
                    <a:p>
                      <a:pPr marL="0" marR="0" indent="0" algn="thaiDi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794776"/>
                  </a:ext>
                </a:extLst>
              </a:tr>
            </a:tbl>
          </a:graphicData>
        </a:graphic>
      </p:graphicFrame>
      <p:pic>
        <p:nvPicPr>
          <p:cNvPr id="39" name="Picture 38"/>
          <p:cNvPicPr/>
          <p:nvPr/>
        </p:nvPicPr>
        <p:blipFill rotWithShape="1">
          <a:blip r:embed="rId4"/>
          <a:srcRect l="22859" t="20624" r="19617" b="12598"/>
          <a:stretch/>
        </p:blipFill>
        <p:spPr bwMode="auto">
          <a:xfrm>
            <a:off x="7477947" y="2136326"/>
            <a:ext cx="1893777" cy="953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Picture 39"/>
          <p:cNvPicPr/>
          <p:nvPr/>
        </p:nvPicPr>
        <p:blipFill rotWithShape="1">
          <a:blip r:embed="rId5"/>
          <a:srcRect l="23625" t="22099" r="20691" b="19720"/>
          <a:stretch/>
        </p:blipFill>
        <p:spPr bwMode="auto">
          <a:xfrm>
            <a:off x="7477947" y="3260734"/>
            <a:ext cx="1967893" cy="9568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75" name="Group 74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78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84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85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79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80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81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82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/>
                  </a:stretch>
                </a:blipFill>
              </p:spPr>
            </p:sp>
            <p:sp>
              <p:nvSpPr>
                <p:cNvPr id="83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9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76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039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514137" y="81031"/>
            <a:ext cx="5156979" cy="571039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รายงานผลการดำเนินงาน ประจำปีบัญชี 2566 (ฉบับเบื้องต้น) </a:t>
            </a:r>
          </a:p>
          <a:p>
            <a:pPr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</a:p>
          <a:p>
            <a:pPr algn="ctr">
              <a:lnSpc>
                <a:spcPct val="110000"/>
              </a:lnSpc>
            </a:pPr>
            <a:endParaRPr lang="en-GB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1" name="Group 5"/>
          <p:cNvGrpSpPr/>
          <p:nvPr/>
        </p:nvGrpSpPr>
        <p:grpSpPr>
          <a:xfrm>
            <a:off x="572552" y="214406"/>
            <a:ext cx="9017000" cy="603268"/>
            <a:chOff x="0" y="-175733"/>
            <a:chExt cx="21640800" cy="1447844"/>
          </a:xfrm>
        </p:grpSpPr>
        <p:sp>
          <p:nvSpPr>
            <p:cNvPr id="62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5" name="TextBox 13"/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6" name="TextBox 15"/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18</a:t>
              </a:r>
            </a:p>
          </p:txBody>
        </p:sp>
        <p:sp>
          <p:nvSpPr>
            <p:cNvPr id="6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77" name="Table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307185"/>
              </p:ext>
            </p:extLst>
          </p:nvPr>
        </p:nvGraphicFramePr>
        <p:xfrm>
          <a:off x="572552" y="844673"/>
          <a:ext cx="8909712" cy="4562094"/>
        </p:xfrm>
        <a:graphic>
          <a:graphicData uri="http://schemas.openxmlformats.org/drawingml/2006/table">
            <a:tbl>
              <a:tblPr firstRow="1" bandRow="1"/>
              <a:tblGrid>
                <a:gridCol w="659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5624">
                  <a:extLst>
                    <a:ext uri="{9D8B030D-6E8A-4147-A177-3AD203B41FA5}">
                      <a16:colId xmlns:a16="http://schemas.microsoft.com/office/drawing/2014/main" val="2387270678"/>
                    </a:ext>
                  </a:extLst>
                </a:gridCol>
                <a:gridCol w="2156758">
                  <a:extLst>
                    <a:ext uri="{9D8B030D-6E8A-4147-A177-3AD203B41FA5}">
                      <a16:colId xmlns:a16="http://schemas.microsoft.com/office/drawing/2014/main" val="763382273"/>
                    </a:ext>
                  </a:extLst>
                </a:gridCol>
                <a:gridCol w="2343877">
                  <a:extLst>
                    <a:ext uri="{9D8B030D-6E8A-4147-A177-3AD203B41FA5}">
                      <a16:colId xmlns:a16="http://schemas.microsoft.com/office/drawing/2014/main" val="612857602"/>
                    </a:ext>
                  </a:extLst>
                </a:gridCol>
                <a:gridCol w="2343877">
                  <a:extLst>
                    <a:ext uri="{9D8B030D-6E8A-4147-A177-3AD203B41FA5}">
                      <a16:colId xmlns:a16="http://schemas.microsoft.com/office/drawing/2014/main" val="1362379399"/>
                    </a:ext>
                  </a:extLst>
                </a:gridCol>
              </a:tblGrid>
              <a:tr h="441255">
                <a:tc gridSpan="6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 5 การปฏิบัติงานของคณะกรรมการบริหาร</a:t>
                      </a:r>
                      <a:r>
                        <a:rPr lang="th-TH" sz="90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ผู้บริหารทุนหมุนเวียน พนักงาน และลูกจ้าง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</a:t>
                      </a:r>
                      <a:r>
                        <a:rPr lang="th-TH" sz="9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ตัวชี้วัดที่ 5.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  <a:r>
                        <a:rPr lang="th-TH" sz="9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900" b="1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  <a:sym typeface="Arial"/>
                        </a:rPr>
                        <a:t>บทบาทคณะกรรมการบริหารทุนหมุนเวียน</a:t>
                      </a:r>
                      <a:endParaRPr lang="th-TH" sz="90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800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3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ทริส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kern="0" spc="-3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(ประเมิน)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C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สกส.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(ประเมินตนเอง)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ผลต่าง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D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ทริส (ประเมิน)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F9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สกส.(ชี้แจงเหตุผล)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หลักฐาน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672601"/>
                  </a:ext>
                </a:extLst>
              </a:tr>
              <a:tr h="34658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1.0000</a:t>
                      </a: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5.0000</a:t>
                      </a: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-4.0000</a:t>
                      </a: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10000"/>
                        </a:lnSpc>
                      </a:pPr>
                      <a:r>
                        <a:rPr lang="th-TH" sz="10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การกำหนดปฏิทินการประชุมคณะกรรมการบริหารทุนหมุนเวียน                       มีผลการดำเนินงานเทียบเท่าระดับ 3.0000 คะแนน เนื่องจากทุนหมุนเวียนกำหนดปฏิทินการประชุมของคณะกรรมการฯ ในปีบัญชี 2566 จำนวนทั้งสิ้น 10 ครั้ง และแจ้งต่อคณะกรรมการฯ ให้ทราบอย่างเป็นทางการในการประชุมคณะกรรมการฯ ครั้งที่8/2565 เมื่อวันที่ 25 สิงหาคม 2566 </a:t>
                      </a:r>
                      <a:r>
                        <a:rPr lang="th-TH" sz="1000" b="1" u="sng" kern="120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จากการการเข้าร่วมประชุมของคณะกรรมการฯ ตามเกณฑ์ที่กำหนดคิดเป็นร้อยละ 60</a:t>
                      </a:r>
                      <a:endParaRPr lang="en-US" sz="1000" b="1" u="sng" kern="1200" dirty="0">
                        <a:solidFill>
                          <a:srgbClr val="C0000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/>
                      <a:endParaRPr lang="en-US" sz="1000" b="1" u="sng" kern="1200" dirty="0">
                        <a:solidFill>
                          <a:srgbClr val="FF000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/>
                      <a:endParaRPr lang="en-US" sz="1000" kern="1200" dirty="0">
                        <a:solidFill>
                          <a:srgbClr val="FF000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/>
                      <a:endParaRPr lang="en-US" sz="1000" kern="1200" dirty="0">
                        <a:solidFill>
                          <a:srgbClr val="FF000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/>
                      <a:endParaRPr lang="en-US" sz="1000" kern="1200" dirty="0">
                        <a:solidFill>
                          <a:srgbClr val="FF000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/>
                      <a:endParaRPr lang="th-TH" sz="1000" kern="1200" dirty="0">
                        <a:solidFill>
                          <a:srgbClr val="FF000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/>
                      <a:endParaRPr lang="th-TH" sz="1000" kern="1200" dirty="0">
                        <a:solidFill>
                          <a:srgbClr val="FF000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/>
                      <a:endParaRPr lang="th-TH" sz="1000" kern="1200" dirty="0">
                        <a:solidFill>
                          <a:srgbClr val="FF000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/>
                      <a:endParaRPr lang="th-TH" sz="1000" kern="1200" dirty="0">
                        <a:solidFill>
                          <a:srgbClr val="FF000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thaiDi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ตามหนังสือที่ กค 0406.3/ว 780 ลงวันที่ 8 กรกฎาคม 2565 เรื่อง การประเมินผลการดำเนินงานทุนหมุนเวียน ประจำปีบัญชี 2566 </a:t>
                      </a:r>
                      <a:br>
                        <a:rPr lang="th-TH" sz="9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900" kern="1200" dirty="0" smtClean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สำนักงานกองทุนพัฒนาบทบาทสตรีได้ส่งแผนการดำ</a:t>
                      </a:r>
                      <a:r>
                        <a:rPr lang="th-TH" sz="9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การเนินการประชุมคณะกรรมการฯ</a:t>
                      </a:r>
                      <a:r>
                        <a:rPr lang="th-TH" sz="90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จำนวน 10 ครั้ง ตามปฏิทิน </a:t>
                      </a:r>
                      <a:r>
                        <a:rPr lang="th-TH" sz="900" kern="1200" baseline="0" dirty="0" smtClean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คิด</a:t>
                      </a:r>
                      <a:r>
                        <a:rPr lang="th-TH" sz="90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เป็นร้อยละ </a:t>
                      </a:r>
                      <a:r>
                        <a:rPr lang="th-TH" sz="9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100 ที่ระดับ 5 คะแนน </a:t>
                      </a:r>
                      <a:r>
                        <a:rPr lang="th-TH" sz="900" kern="1200" dirty="0" smtClean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ตาม</a:t>
                      </a:r>
                      <a:r>
                        <a:rPr lang="th-TH" sz="9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ประเด็นที่ใช้พิจารณา </a:t>
                      </a:r>
                      <a:r>
                        <a:rPr lang="th-TH" sz="900" kern="1200" dirty="0" smtClean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/>
                      </a:r>
                      <a:br>
                        <a:rPr lang="th-TH" sz="900" kern="1200" dirty="0" smtClean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900" kern="1200" spc="-50" dirty="0" smtClean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</a:t>
                      </a:r>
                      <a:r>
                        <a:rPr lang="th-TH" sz="900" kern="1200" spc="-5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) การกำหนดปฏิทิน</a:t>
                      </a:r>
                      <a:r>
                        <a:rPr lang="th-TH" sz="900" kern="1200" spc="-5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การประชุมของคณะกรรมการบริหาร ทุนหมุนเวียน ดังนี้ </a:t>
                      </a:r>
                    </a:p>
                    <a:p>
                      <a:pPr marL="0" marR="0" indent="0" algn="thaiDi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</a:t>
                      </a:r>
                      <a:r>
                        <a:rPr lang="th-TH" sz="900" kern="1200" spc="-3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ครั้งที่ 10/2565 เมื่อวันที่ 9 พฤศจิกายน</a:t>
                      </a:r>
                      <a:r>
                        <a:rPr lang="th-TH" sz="900" kern="1200" spc="-3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2565</a:t>
                      </a:r>
                      <a:endParaRPr lang="th-TH" sz="900" kern="1200" spc="-3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thaiDi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ครั้งที่ 11/2565 เมื่อวันที่ 14 ธันวาคม</a:t>
                      </a:r>
                      <a:r>
                        <a:rPr lang="th-TH" sz="90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2565 </a:t>
                      </a:r>
                      <a:endParaRPr lang="th-TH" sz="900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thaiDi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ครั้งที่ 1/2566 เมื่อวันที่ 27 มกราคม 2566 </a:t>
                      </a:r>
                    </a:p>
                    <a:p>
                      <a:pPr marL="0" marR="0" indent="0" algn="thaiDi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ครั้งที่ 2/2566 เมื่อวันที่ 28 กุมภาพันธ์ 2566</a:t>
                      </a:r>
                    </a:p>
                    <a:p>
                      <a:pPr marL="0" marR="0" indent="0" algn="thaiDi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ครั้งที่ 3/2566 เมื่อวันที่ 22 มีนาคม 2566</a:t>
                      </a:r>
                    </a:p>
                    <a:p>
                      <a:pPr marL="0" marR="0" indent="0" algn="thaiDi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ครั้งที่ 4/2566 เมื่อวันที่ 20 เมษายน 2566</a:t>
                      </a:r>
                    </a:p>
                    <a:p>
                      <a:pPr marL="0" marR="0" indent="0" algn="thaiDi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ครั้งที่ 5/2566 เมื่อวันที่ 25 พฤษภาคม 2566</a:t>
                      </a:r>
                    </a:p>
                    <a:p>
                      <a:pPr marL="0" marR="0" indent="0" algn="thaiDi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ครั้งที่ 6/2566 เมื่อวันที่ 22 มิถุนายน 2566</a:t>
                      </a:r>
                    </a:p>
                    <a:p>
                      <a:pPr marL="0" marR="0" indent="0" algn="thaiDi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ครั้งที่ 7/2566 เมื่อวันที่ 27 กรกฎาคม 2566</a:t>
                      </a:r>
                    </a:p>
                    <a:p>
                      <a:pPr marL="0" marR="0" indent="0" algn="thaiDi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ครั้งที่ 8/2566 เมื่อวันที่ 31 สิงหาคม 2566</a:t>
                      </a:r>
                    </a:p>
                    <a:p>
                      <a:pPr marL="0" marR="0" indent="0" algn="thaiDi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ครั้งที่ 9/2566 เมื่อวันที่ 28 กันยายน 2566</a:t>
                      </a:r>
                      <a:endParaRPr lang="th-TH" sz="900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marR="0" lvl="0" indent="0" algn="thaiDi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noProof="0" dirty="0">
                          <a:solidFill>
                            <a:prstClr val="black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</a:t>
                      </a:r>
                      <a:r>
                        <a:rPr lang="th-TH" sz="900" b="1" spc="-60" baseline="0" noProof="0" dirty="0">
                          <a:solidFill>
                            <a:prstClr val="black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คาดการณ์ค่าเป้าหมายที่จะบรรลุ ระดับ 5 คะแนน </a:t>
                      </a: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794776"/>
                  </a:ext>
                </a:extLst>
              </a:tr>
            </a:tbl>
          </a:graphicData>
        </a:graphic>
      </p:graphicFrame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1D0C014E-C571-B607-FC56-CAAEA4CAADA2}"/>
              </a:ext>
            </a:extLst>
          </p:cNvPr>
          <p:cNvGrpSpPr/>
          <p:nvPr/>
        </p:nvGrpSpPr>
        <p:grpSpPr>
          <a:xfrm>
            <a:off x="7239016" y="1997902"/>
            <a:ext cx="2189655" cy="3340650"/>
            <a:chOff x="7313447" y="1944737"/>
            <a:chExt cx="2189655" cy="3340650"/>
          </a:xfrm>
        </p:grpSpPr>
        <p:pic>
          <p:nvPicPr>
            <p:cNvPr id="38" name="Picture 37"/>
            <p:cNvPicPr/>
            <p:nvPr/>
          </p:nvPicPr>
          <p:blipFill rotWithShape="1">
            <a:blip r:embed="rId4"/>
            <a:srcRect l="18946" t="55567" r="48565" b="33623"/>
            <a:stretch/>
          </p:blipFill>
          <p:spPr bwMode="auto">
            <a:xfrm>
              <a:off x="7313448" y="2239843"/>
              <a:ext cx="2189654" cy="31493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3" name="Picture 42"/>
            <p:cNvPicPr/>
            <p:nvPr/>
          </p:nvPicPr>
          <p:blipFill rotWithShape="1">
            <a:blip r:embed="rId4"/>
            <a:srcRect l="18946" t="66444" r="48565" b="22854"/>
            <a:stretch/>
          </p:blipFill>
          <p:spPr bwMode="auto">
            <a:xfrm>
              <a:off x="7313448" y="1944737"/>
              <a:ext cx="2189654" cy="31178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4" name="Picture 43"/>
            <p:cNvPicPr/>
            <p:nvPr/>
          </p:nvPicPr>
          <p:blipFill rotWithShape="1">
            <a:blip r:embed="rId5"/>
            <a:srcRect l="18871" t="63968" r="48610" b="25596"/>
            <a:stretch/>
          </p:blipFill>
          <p:spPr bwMode="auto">
            <a:xfrm>
              <a:off x="7313448" y="2546469"/>
              <a:ext cx="2189654" cy="31133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5" name="Picture 44"/>
            <p:cNvPicPr/>
            <p:nvPr/>
          </p:nvPicPr>
          <p:blipFill rotWithShape="1">
            <a:blip r:embed="rId5"/>
            <a:srcRect l="18871" t="53722" r="48610" b="35460"/>
            <a:stretch/>
          </p:blipFill>
          <p:spPr bwMode="auto">
            <a:xfrm>
              <a:off x="7313448" y="2843078"/>
              <a:ext cx="2189654" cy="3227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6" name="Picture 45"/>
            <p:cNvPicPr/>
            <p:nvPr/>
          </p:nvPicPr>
          <p:blipFill rotWithShape="1">
            <a:blip r:embed="rId5"/>
            <a:srcRect l="18871" t="43543" r="48610" b="45339"/>
            <a:stretch/>
          </p:blipFill>
          <p:spPr bwMode="auto">
            <a:xfrm>
              <a:off x="7313448" y="3116955"/>
              <a:ext cx="2189654" cy="33169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7" name="Picture 46"/>
            <p:cNvPicPr/>
            <p:nvPr/>
          </p:nvPicPr>
          <p:blipFill rotWithShape="1">
            <a:blip r:embed="rId5"/>
            <a:srcRect l="18871" t="33626" r="48610" b="56157"/>
            <a:stretch/>
          </p:blipFill>
          <p:spPr bwMode="auto">
            <a:xfrm>
              <a:off x="7313448" y="3424960"/>
              <a:ext cx="2189654" cy="30480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8" name="Picture 47"/>
            <p:cNvPicPr/>
            <p:nvPr/>
          </p:nvPicPr>
          <p:blipFill rotWithShape="1">
            <a:blip r:embed="rId5"/>
            <a:srcRect l="18871" t="22787" r="48610" b="66095"/>
            <a:stretch/>
          </p:blipFill>
          <p:spPr bwMode="auto">
            <a:xfrm>
              <a:off x="7313448" y="3717186"/>
              <a:ext cx="2189654" cy="33169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9" name="Picture 48"/>
            <p:cNvPicPr/>
            <p:nvPr/>
          </p:nvPicPr>
          <p:blipFill rotWithShape="1">
            <a:blip r:embed="rId5"/>
            <a:srcRect l="18871" t="13015" r="48610" b="76590"/>
            <a:stretch/>
          </p:blipFill>
          <p:spPr bwMode="auto">
            <a:xfrm>
              <a:off x="7313448" y="4045988"/>
              <a:ext cx="2189654" cy="31011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0" name="Picture 49"/>
            <p:cNvPicPr/>
            <p:nvPr/>
          </p:nvPicPr>
          <p:blipFill rotWithShape="1">
            <a:blip r:embed="rId6"/>
            <a:srcRect l="18871" t="36598" r="48763" b="53097"/>
            <a:stretch/>
          </p:blipFill>
          <p:spPr bwMode="auto">
            <a:xfrm>
              <a:off x="7313448" y="4360207"/>
              <a:ext cx="2180176" cy="30691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1" name="Picture 50"/>
            <p:cNvPicPr/>
            <p:nvPr/>
          </p:nvPicPr>
          <p:blipFill rotWithShape="1">
            <a:blip r:embed="rId7"/>
            <a:srcRect l="18718" t="26284" r="48608" b="63427"/>
            <a:stretch/>
          </p:blipFill>
          <p:spPr bwMode="auto">
            <a:xfrm>
              <a:off x="7313447" y="4684892"/>
              <a:ext cx="2180177" cy="30638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2" name="Picture 51"/>
            <p:cNvPicPr/>
            <p:nvPr/>
          </p:nvPicPr>
          <p:blipFill rotWithShape="1">
            <a:blip r:embed="rId7"/>
            <a:srcRect l="18718" t="15472" r="48608" b="73716"/>
            <a:stretch/>
          </p:blipFill>
          <p:spPr bwMode="auto">
            <a:xfrm>
              <a:off x="7313447" y="4963124"/>
              <a:ext cx="2180177" cy="32226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85" name="Group 84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86" name="Group 85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88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94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95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89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90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/>
                  </a:stretch>
                </a:blipFill>
              </p:spPr>
            </p:sp>
            <p:sp>
              <p:nvSpPr>
                <p:cNvPr id="91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9"/>
                  <a:stretch>
                    <a:fillRect/>
                  </a:stretch>
                </a:blipFill>
              </p:spPr>
            </p:sp>
            <p:sp>
              <p:nvSpPr>
                <p:cNvPr id="92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0"/>
                  <a:stretch>
                    <a:fillRect/>
                  </a:stretch>
                </a:blipFill>
              </p:spPr>
            </p:sp>
            <p:sp>
              <p:nvSpPr>
                <p:cNvPr id="93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87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632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188129"/>
            <a:ext cx="9017000" cy="530046"/>
            <a:chOff x="0" y="0"/>
            <a:chExt cx="21640800" cy="1272111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2" name="AutoShape 12"/>
            <p:cNvSpPr/>
            <p:nvPr/>
          </p:nvSpPr>
          <p:spPr>
            <a:xfrm>
              <a:off x="4659803" y="658492"/>
              <a:ext cx="12321194" cy="0"/>
            </a:xfrm>
            <a:prstGeom prst="line">
              <a:avLst/>
            </a:prstGeom>
            <a:ln w="38100" cap="flat">
              <a:solidFill>
                <a:srgbClr val="00296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4630776" y="131657"/>
              <a:ext cx="12321194" cy="389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2"/>
                </a:lnSpc>
              </a:pPr>
              <a:r>
                <a:rPr lang="en-US" sz="1222" b="1" dirty="0" err="1">
                  <a:solidFill>
                    <a:srgbClr val="00296B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ระเบียบวาระการประชุมคณะกรรมการบริหารกองทุนพัฒนาบทบาทสตรี</a:t>
              </a:r>
              <a:endParaRPr lang="en-US" sz="1222" b="1" dirty="0">
                <a:solidFill>
                  <a:srgbClr val="00296B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01</a:t>
              </a:r>
            </a:p>
          </p:txBody>
        </p:sp>
        <p:sp>
          <p:nvSpPr>
            <p:cNvPr id="15" name="Freeform 15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408583" y="186051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1465961" y="209364"/>
              <a:ext cx="2785260" cy="861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000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กรมการพัฒนาชุมชน</a:t>
              </a:r>
              <a:endParaRPr lang="en-US" sz="1000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>
                <a:lnSpc>
                  <a:spcPts val="1400"/>
                </a:lnSpc>
              </a:pPr>
              <a:r>
                <a:rPr lang="en-US" sz="1000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กระทรวงมหาดไทย</a:t>
              </a:r>
              <a:endParaRPr lang="en-US" sz="1000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grpSp>
        <p:nvGrpSpPr>
          <p:cNvPr id="54" name="กลุ่ม 5"/>
          <p:cNvGrpSpPr/>
          <p:nvPr/>
        </p:nvGrpSpPr>
        <p:grpSpPr>
          <a:xfrm>
            <a:off x="381575" y="848295"/>
            <a:ext cx="3898457" cy="521770"/>
            <a:chOff x="93335" y="732358"/>
            <a:chExt cx="3707409" cy="521770"/>
          </a:xfr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grpSpPr>
        <p:grpSp>
          <p:nvGrpSpPr>
            <p:cNvPr id="55" name="กลุ่ม 6"/>
            <p:cNvGrpSpPr/>
            <p:nvPr/>
          </p:nvGrpSpPr>
          <p:grpSpPr>
            <a:xfrm>
              <a:off x="93335" y="732358"/>
              <a:ext cx="3707409" cy="521770"/>
              <a:chOff x="215660" y="1172957"/>
              <a:chExt cx="4767359" cy="469594"/>
            </a:xfrm>
          </p:grpSpPr>
          <p:sp>
            <p:nvSpPr>
              <p:cNvPr id="57" name="สี่เหลี่ยมผืนผ้ามุมมน 10"/>
              <p:cNvSpPr/>
              <p:nvPr/>
            </p:nvSpPr>
            <p:spPr>
              <a:xfrm>
                <a:off x="503238" y="1177925"/>
                <a:ext cx="4479781" cy="461963"/>
              </a:xfrm>
              <a:prstGeom prst="roundRect">
                <a:avLst/>
              </a:prstGeom>
              <a:solidFill>
                <a:srgbClr val="FDF5F5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61945"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8" name="สี่เหลี่ยมผืนผ้ามุมมน 10"/>
              <p:cNvSpPr/>
              <p:nvPr/>
            </p:nvSpPr>
            <p:spPr>
              <a:xfrm>
                <a:off x="215660" y="1177926"/>
                <a:ext cx="4220681" cy="461963"/>
              </a:xfrm>
              <a:prstGeom prst="roundRect">
                <a:avLst/>
              </a:prstGeom>
              <a:solidFill>
                <a:srgbClr val="EB9999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61945"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9" name="สี่เหลี่ยมผืนผ้ามุมมน 10"/>
              <p:cNvSpPr/>
              <p:nvPr/>
            </p:nvSpPr>
            <p:spPr>
              <a:xfrm>
                <a:off x="215660" y="1172957"/>
                <a:ext cx="4124426" cy="469594"/>
              </a:xfrm>
              <a:prstGeom prst="roundRect">
                <a:avLst/>
              </a:prstGeom>
              <a:solidFill>
                <a:srgbClr val="F7DAD9">
                  <a:alpha val="89804"/>
                </a:srgbClr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96188" indent="-596188">
                  <a:lnSpc>
                    <a:spcPct val="150000"/>
                  </a:lnSpc>
                  <a:defRPr/>
                </a:pP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วาระที่ 1 </a:t>
                </a:r>
                <a:r>
                  <a:rPr lang="en-US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: </a:t>
                </a: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ประธานแจ้งให้ประชุมทราบ</a:t>
                </a:r>
              </a:p>
            </p:txBody>
          </p:sp>
        </p:grpSp>
        <p:sp>
          <p:nvSpPr>
            <p:cNvPr id="56" name="สี่เหลี่ยมผืนผ้า 10"/>
            <p:cNvSpPr/>
            <p:nvPr/>
          </p:nvSpPr>
          <p:spPr>
            <a:xfrm>
              <a:off x="3423644" y="833278"/>
              <a:ext cx="30519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20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</a:t>
              </a:r>
              <a:endParaRPr lang="th-TH" sz="2000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60" name="Rectangle 59"/>
          <p:cNvSpPr/>
          <p:nvPr/>
        </p:nvSpPr>
        <p:spPr>
          <a:xfrm>
            <a:off x="4388905" y="981335"/>
            <a:ext cx="55462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4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</a:t>
            </a:r>
            <a:endParaRPr lang="en-US" sz="14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61" name="สี่เหลี่ยมผืนผ้ามุมมน 8"/>
          <p:cNvSpPr/>
          <p:nvPr/>
        </p:nvSpPr>
        <p:spPr>
          <a:xfrm>
            <a:off x="4334707" y="1549430"/>
            <a:ext cx="5744194" cy="640071"/>
          </a:xfrm>
          <a:prstGeom prst="roundRect">
            <a:avLst>
              <a:gd name="adj" fmla="val 7784"/>
            </a:avLst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thaiDist">
              <a:lnSpc>
                <a:spcPct val="150000"/>
              </a:lnSpc>
              <a:spcAft>
                <a:spcPts val="1000"/>
              </a:spcAft>
            </a:pPr>
            <a:r>
              <a:rPr lang="th-TH" sz="140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รับรองรายงานการประชุมคณะกรรมการบริหารกองทุนพัฒนาบทบาทสตรี                      ครั้งที่ 1/2567 เมื่อวันจันทร์ที่ 22 มกราคม 2567</a:t>
            </a:r>
            <a:endParaRPr lang="th-TH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2" name="กลุ่ม 31"/>
          <p:cNvGrpSpPr/>
          <p:nvPr/>
        </p:nvGrpSpPr>
        <p:grpSpPr>
          <a:xfrm>
            <a:off x="414280" y="1567100"/>
            <a:ext cx="3859228" cy="534184"/>
            <a:chOff x="11007" y="1616845"/>
            <a:chExt cx="3768905" cy="480765"/>
          </a:xfr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grpSpPr>
        <p:grpSp>
          <p:nvGrpSpPr>
            <p:cNvPr id="63" name="กลุ่ม 12"/>
            <p:cNvGrpSpPr/>
            <p:nvPr/>
          </p:nvGrpSpPr>
          <p:grpSpPr>
            <a:xfrm>
              <a:off x="11007" y="1616845"/>
              <a:ext cx="3768905" cy="480765"/>
              <a:chOff x="122178" y="1159124"/>
              <a:chExt cx="4962585" cy="480765"/>
            </a:xfrm>
          </p:grpSpPr>
          <p:sp>
            <p:nvSpPr>
              <p:cNvPr id="65" name="สี่เหลี่ยมผืนผ้ามุมมน 10"/>
              <p:cNvSpPr/>
              <p:nvPr/>
            </p:nvSpPr>
            <p:spPr>
              <a:xfrm>
                <a:off x="503238" y="1177925"/>
                <a:ext cx="4581525" cy="461963"/>
              </a:xfrm>
              <a:prstGeom prst="roundRect">
                <a:avLst/>
              </a:prstGeom>
              <a:solidFill>
                <a:srgbClr val="FFF5D9"/>
              </a:solidFill>
              <a:ln>
                <a:solidFill>
                  <a:srgbClr val="FFF5D9"/>
                </a:solidFill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61945">
                  <a:defRPr/>
                </a:pPr>
                <a:r>
                  <a:rPr lang="th-TH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PSK" pitchFamily="34" charset="-34"/>
                    <a:ea typeface="Tahoma" pitchFamily="34" charset="0"/>
                    <a:cs typeface="TH SarabunPSK" pitchFamily="34" charset="-34"/>
                  </a:rPr>
                  <a:t>สร้างสรรค์ชุมชนให้พึ่งตนเองได้</a:t>
                </a: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6" name="สี่เหลี่ยมผืนผ้ามุมมน 10"/>
              <p:cNvSpPr/>
              <p:nvPr/>
            </p:nvSpPr>
            <p:spPr>
              <a:xfrm>
                <a:off x="350838" y="1177925"/>
                <a:ext cx="4167187" cy="461963"/>
              </a:xfrm>
              <a:prstGeom prst="roundRect">
                <a:avLst/>
              </a:prstGeom>
              <a:solidFill>
                <a:srgbClr val="FFDF85"/>
              </a:solidFill>
              <a:ln>
                <a:solidFill>
                  <a:srgbClr val="FFDF85"/>
                </a:solidFill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61945"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7" name="สี่เหลี่ยมผืนผ้ามุมมน 10"/>
              <p:cNvSpPr/>
              <p:nvPr/>
            </p:nvSpPr>
            <p:spPr>
              <a:xfrm>
                <a:off x="122178" y="1159124"/>
                <a:ext cx="4278406" cy="480765"/>
              </a:xfrm>
              <a:prstGeom prst="roundRect">
                <a:avLst/>
              </a:prstGeom>
              <a:solidFill>
                <a:srgbClr val="FFEFC1"/>
              </a:solidFill>
              <a:ln>
                <a:solidFill>
                  <a:srgbClr val="FFEFC1"/>
                </a:solidFill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96188" indent="-596188">
                  <a:lnSpc>
                    <a:spcPct val="150000"/>
                  </a:lnSpc>
                  <a:defRPr/>
                </a:pP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วาระที่ </a:t>
                </a:r>
                <a:r>
                  <a:rPr lang="en-US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2</a:t>
                </a: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</a:t>
                </a:r>
                <a:r>
                  <a:rPr lang="en-US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:</a:t>
                </a: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รับรองรายงานการประชุม</a:t>
                </a:r>
              </a:p>
            </p:txBody>
          </p:sp>
        </p:grpSp>
        <p:sp>
          <p:nvSpPr>
            <p:cNvPr id="64" name="สี่เหลี่ยมผืนผ้า 16"/>
            <p:cNvSpPr/>
            <p:nvPr/>
          </p:nvSpPr>
          <p:spPr>
            <a:xfrm>
              <a:off x="3400678" y="1713488"/>
              <a:ext cx="324368" cy="3600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</a:t>
              </a:r>
              <a:endParaRPr lang="th-TH" sz="2000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68" name="สี่เหลี่ยมผืนผ้า 21"/>
          <p:cNvSpPr/>
          <p:nvPr/>
        </p:nvSpPr>
        <p:spPr>
          <a:xfrm>
            <a:off x="4314685" y="2410789"/>
            <a:ext cx="5939275" cy="37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th-TH" sz="1400" spc="-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3.1 การติดตามมติที่ประชุมครั้งที่ 1/2567 วันจันทร์ที่ 22 มกราคม 2567</a:t>
            </a:r>
            <a:endParaRPr lang="en-US" sz="1400" spc="-50" dirty="0">
              <a:latin typeface="Chulabhorn Likit Text" panose="00000500000000000000" pitchFamily="50" charset="-34"/>
              <a:ea typeface="Calibri"/>
              <a:cs typeface="Chulabhorn Likit Text" panose="00000500000000000000" pitchFamily="50" charset="-34"/>
            </a:endParaRPr>
          </a:p>
        </p:txBody>
      </p:sp>
      <p:grpSp>
        <p:nvGrpSpPr>
          <p:cNvPr id="69" name="กลุ่ม 23"/>
          <p:cNvGrpSpPr/>
          <p:nvPr/>
        </p:nvGrpSpPr>
        <p:grpSpPr>
          <a:xfrm>
            <a:off x="414280" y="2303886"/>
            <a:ext cx="3846182" cy="513293"/>
            <a:chOff x="107504" y="2499742"/>
            <a:chExt cx="3672408" cy="461963"/>
          </a:xfr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grpSpPr>
        <p:grpSp>
          <p:nvGrpSpPr>
            <p:cNvPr id="70" name="กลุ่ม 17"/>
            <p:cNvGrpSpPr/>
            <p:nvPr/>
          </p:nvGrpSpPr>
          <p:grpSpPr>
            <a:xfrm>
              <a:off x="107504" y="2499742"/>
              <a:ext cx="3672408" cy="461963"/>
              <a:chOff x="249238" y="1177925"/>
              <a:chExt cx="4835525" cy="461963"/>
            </a:xfrm>
          </p:grpSpPr>
          <p:sp>
            <p:nvSpPr>
              <p:cNvPr id="72" name="สี่เหลี่ยมผืนผ้ามุมมน 10"/>
              <p:cNvSpPr/>
              <p:nvPr/>
            </p:nvSpPr>
            <p:spPr>
              <a:xfrm>
                <a:off x="503238" y="1177925"/>
                <a:ext cx="4581525" cy="461963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61945">
                  <a:defRPr/>
                </a:pPr>
                <a:r>
                  <a:rPr lang="th-TH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PSK" pitchFamily="34" charset="-34"/>
                    <a:ea typeface="Tahoma" pitchFamily="34" charset="0"/>
                    <a:cs typeface="TH SarabunPSK" pitchFamily="34" charset="-34"/>
                  </a:rPr>
                  <a:t>สร้างสรรค์ชุมชนให้พึ่งตนเองได้</a:t>
                </a: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3" name="สี่เหลี่ยมผืนผ้ามุมมน 10"/>
              <p:cNvSpPr/>
              <p:nvPr/>
            </p:nvSpPr>
            <p:spPr>
              <a:xfrm>
                <a:off x="350838" y="1177925"/>
                <a:ext cx="4167187" cy="461963"/>
              </a:xfrm>
              <a:prstGeom prst="roundRect">
                <a:avLst/>
              </a:prstGeom>
              <a:solidFill>
                <a:srgbClr val="A8D072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61945">
                  <a:defRPr/>
                </a:pPr>
                <a:r>
                  <a:rPr lang="th-TH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PSK" pitchFamily="34" charset="-34"/>
                    <a:ea typeface="Tahoma" pitchFamily="34" charset="0"/>
                    <a:cs typeface="TH SarabunPSK" pitchFamily="34" charset="-34"/>
                  </a:rPr>
                  <a:t>สร้างสรรค์ชุมชนให้พึ่งตนเองได้</a:t>
                </a: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4" name="สี่เหลี่ยมผืนผ้ามุมมน 10"/>
              <p:cNvSpPr/>
              <p:nvPr/>
            </p:nvSpPr>
            <p:spPr>
              <a:xfrm>
                <a:off x="249238" y="1177925"/>
                <a:ext cx="4167187" cy="461963"/>
              </a:xfrm>
              <a:prstGeom prst="roundRect">
                <a:avLst/>
              </a:prstGeom>
              <a:solidFill>
                <a:srgbClr val="DCECC6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96188" indent="-596188">
                  <a:lnSpc>
                    <a:spcPct val="150000"/>
                  </a:lnSpc>
                  <a:defRPr/>
                </a:pP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วาระที่ </a:t>
                </a:r>
                <a:r>
                  <a:rPr lang="en-US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3</a:t>
                </a: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</a:t>
                </a:r>
                <a:r>
                  <a:rPr lang="en-US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:</a:t>
                </a: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สืบเนื่องจากการประชุม</a:t>
                </a:r>
              </a:p>
            </p:txBody>
          </p:sp>
        </p:grpSp>
        <p:sp>
          <p:nvSpPr>
            <p:cNvPr id="71" name="สี่เหลี่ยมผืนผ้า 22"/>
            <p:cNvSpPr/>
            <p:nvPr/>
          </p:nvSpPr>
          <p:spPr>
            <a:xfrm>
              <a:off x="3401268" y="2581106"/>
              <a:ext cx="332197" cy="3600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</a:t>
              </a:r>
              <a:endParaRPr lang="th-TH" sz="2000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81" name="สี่เหลี่ยมผืนผ้า 21"/>
          <p:cNvSpPr/>
          <p:nvPr/>
        </p:nvSpPr>
        <p:spPr>
          <a:xfrm>
            <a:off x="4286926" y="3070353"/>
            <a:ext cx="5791976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30000"/>
              </a:lnSpc>
            </a:pPr>
            <a:r>
              <a:rPr lang="th-TH" sz="14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4.1 </a:t>
            </a:r>
            <a:r>
              <a:rPr lang="th-TH" sz="1400" spc="-3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รายงานผลการเบิกจ่ายตามแผนการดำเนินงานและแผนการใช้จ่ายงบประมาณ </a:t>
            </a:r>
          </a:p>
          <a:p>
            <a:pPr algn="thaiDist">
              <a:lnSpc>
                <a:spcPct val="130000"/>
              </a:lnSpc>
            </a:pPr>
            <a:r>
              <a:rPr lang="th-TH" sz="14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 ประจำปีงบประมาณ พ.ศ. 2567</a:t>
            </a:r>
          </a:p>
          <a:p>
            <a:pPr algn="thaiDist">
              <a:lnSpc>
                <a:spcPct val="130000"/>
              </a:lnSpc>
            </a:pPr>
            <a:r>
              <a:rPr lang="th-TH" sz="14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รายงานผลการดำเนินงาน ประจำปีบัญชี 2566 (ฉบับเบื้องต้น) กองทุนพัฒนาบทบาทสตรี</a:t>
            </a:r>
          </a:p>
          <a:p>
            <a:pPr algn="thaiDist">
              <a:lnSpc>
                <a:spcPct val="130000"/>
              </a:lnSpc>
            </a:pPr>
            <a:r>
              <a:rPr lang="th-TH" sz="14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รายงานผลการดำเนินงานตามตัวชี้วัดที่ 5.1 บทบาทคณะกรรมการบริหารเงินทุนหมุนเวียน เรื่อง สรุปผลการดำเนินงานกองทุนพัฒนาบทบาทสตรี ประจำปี 2567 สิ้นไตรมาส 1 (ตุลาคม - ธันวาคม 2566)</a:t>
            </a:r>
          </a:p>
          <a:p>
            <a:pPr algn="thaiDist">
              <a:lnSpc>
                <a:spcPct val="130000"/>
              </a:lnSpc>
            </a:pPr>
            <a:r>
              <a:rPr lang="th-TH" sz="14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4.4 การบริหารจัดการหนี้ของกองทุนพัฒนาบทบาทสตรี </a:t>
            </a:r>
          </a:p>
        </p:txBody>
      </p:sp>
      <p:grpSp>
        <p:nvGrpSpPr>
          <p:cNvPr id="82" name="กลุ่ม 34"/>
          <p:cNvGrpSpPr/>
          <p:nvPr/>
        </p:nvGrpSpPr>
        <p:grpSpPr>
          <a:xfrm>
            <a:off x="414280" y="3060635"/>
            <a:ext cx="3846182" cy="523183"/>
            <a:chOff x="204478" y="2499742"/>
            <a:chExt cx="3611044" cy="470863"/>
          </a:xfr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grpSpPr>
        <p:grpSp>
          <p:nvGrpSpPr>
            <p:cNvPr id="83" name="กลุ่ม 17"/>
            <p:cNvGrpSpPr/>
            <p:nvPr/>
          </p:nvGrpSpPr>
          <p:grpSpPr>
            <a:xfrm>
              <a:off x="204478" y="2499742"/>
              <a:ext cx="3611044" cy="470863"/>
              <a:chOff x="376926" y="1177925"/>
              <a:chExt cx="4754726" cy="470863"/>
            </a:xfrm>
          </p:grpSpPr>
          <p:sp>
            <p:nvSpPr>
              <p:cNvPr id="85" name="สี่เหลี่ยมผืนผ้ามุมมน 10"/>
              <p:cNvSpPr/>
              <p:nvPr/>
            </p:nvSpPr>
            <p:spPr>
              <a:xfrm>
                <a:off x="503238" y="1177925"/>
                <a:ext cx="4628414" cy="461963"/>
              </a:xfrm>
              <a:prstGeom prst="roundRect">
                <a:avLst/>
              </a:prstGeom>
              <a:solidFill>
                <a:srgbClr val="E7E5DD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45"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6" name="สี่เหลี่ยมผืนผ้ามุมมน 10"/>
              <p:cNvSpPr/>
              <p:nvPr/>
            </p:nvSpPr>
            <p:spPr>
              <a:xfrm>
                <a:off x="376926" y="1186825"/>
                <a:ext cx="4172666" cy="461963"/>
              </a:xfrm>
              <a:prstGeom prst="roundRect">
                <a:avLst/>
              </a:prstGeom>
              <a:solidFill>
                <a:srgbClr val="ABA387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45"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7" name="สี่เหลี่ยมผืนผ้ามุมมน 10"/>
              <p:cNvSpPr/>
              <p:nvPr/>
            </p:nvSpPr>
            <p:spPr>
              <a:xfrm>
                <a:off x="376927" y="1181109"/>
                <a:ext cx="4082923" cy="464821"/>
              </a:xfrm>
              <a:prstGeom prst="roundRect">
                <a:avLst/>
              </a:prstGeom>
              <a:solidFill>
                <a:srgbClr val="D6D2C4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96188" indent="-596188">
                  <a:lnSpc>
                    <a:spcPct val="150000"/>
                  </a:lnSpc>
                  <a:defRPr/>
                </a:pP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วาระที่ </a:t>
                </a:r>
                <a:r>
                  <a:rPr lang="en-US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4</a:t>
                </a: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</a:t>
                </a:r>
                <a:r>
                  <a:rPr lang="en-US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:</a:t>
                </a: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เพื่อทราบ</a:t>
                </a:r>
              </a:p>
            </p:txBody>
          </p:sp>
        </p:grpSp>
        <p:sp>
          <p:nvSpPr>
            <p:cNvPr id="84" name="สี่เหลี่ยมผืนผ้า 36"/>
            <p:cNvSpPr/>
            <p:nvPr/>
          </p:nvSpPr>
          <p:spPr>
            <a:xfrm>
              <a:off x="3393719" y="2587857"/>
              <a:ext cx="328211" cy="3600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</a:t>
              </a:r>
              <a:endParaRPr lang="th-TH" sz="2000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99" name="Group 98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101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107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108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102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103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104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105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106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100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19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514137" y="92606"/>
            <a:ext cx="5156979" cy="571039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รายงานผลการดำเนินงาน ประจำปีบัญชี 2566 (ฉบับเบื้องต้น) </a:t>
            </a:r>
          </a:p>
          <a:p>
            <a:pPr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</a:p>
          <a:p>
            <a:pPr algn="ctr">
              <a:lnSpc>
                <a:spcPct val="110000"/>
              </a:lnSpc>
            </a:pPr>
            <a:endParaRPr lang="en-GB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1" name="Group 5"/>
          <p:cNvGrpSpPr/>
          <p:nvPr/>
        </p:nvGrpSpPr>
        <p:grpSpPr>
          <a:xfrm>
            <a:off x="572552" y="249131"/>
            <a:ext cx="9017000" cy="603268"/>
            <a:chOff x="0" y="-175733"/>
            <a:chExt cx="21640800" cy="1447844"/>
          </a:xfrm>
        </p:grpSpPr>
        <p:sp>
          <p:nvSpPr>
            <p:cNvPr id="62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5" name="TextBox 13"/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6" name="TextBox 15"/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19</a:t>
              </a:r>
            </a:p>
          </p:txBody>
        </p:sp>
        <p:sp>
          <p:nvSpPr>
            <p:cNvPr id="6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77" name="Table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2645"/>
              </p:ext>
            </p:extLst>
          </p:nvPr>
        </p:nvGraphicFramePr>
        <p:xfrm>
          <a:off x="572552" y="879555"/>
          <a:ext cx="9017000" cy="4486682"/>
        </p:xfrm>
        <a:graphic>
          <a:graphicData uri="http://schemas.openxmlformats.org/drawingml/2006/table">
            <a:tbl>
              <a:tblPr firstRow="1" bandRow="1"/>
              <a:tblGrid>
                <a:gridCol w="667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4483">
                  <a:extLst>
                    <a:ext uri="{9D8B030D-6E8A-4147-A177-3AD203B41FA5}">
                      <a16:colId xmlns:a16="http://schemas.microsoft.com/office/drawing/2014/main" val="2387270678"/>
                    </a:ext>
                  </a:extLst>
                </a:gridCol>
                <a:gridCol w="2182728">
                  <a:extLst>
                    <a:ext uri="{9D8B030D-6E8A-4147-A177-3AD203B41FA5}">
                      <a16:colId xmlns:a16="http://schemas.microsoft.com/office/drawing/2014/main" val="763382273"/>
                    </a:ext>
                  </a:extLst>
                </a:gridCol>
                <a:gridCol w="2372101">
                  <a:extLst>
                    <a:ext uri="{9D8B030D-6E8A-4147-A177-3AD203B41FA5}">
                      <a16:colId xmlns:a16="http://schemas.microsoft.com/office/drawing/2014/main" val="612857602"/>
                    </a:ext>
                  </a:extLst>
                </a:gridCol>
                <a:gridCol w="2372101">
                  <a:extLst>
                    <a:ext uri="{9D8B030D-6E8A-4147-A177-3AD203B41FA5}">
                      <a16:colId xmlns:a16="http://schemas.microsoft.com/office/drawing/2014/main" val="1362379399"/>
                    </a:ext>
                  </a:extLst>
                </a:gridCol>
              </a:tblGrid>
              <a:tr h="473482">
                <a:tc gridSpan="6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 5 การปฏิบัติงานของคณะกรรมการบริหาร</a:t>
                      </a:r>
                      <a:r>
                        <a:rPr lang="th-TH" sz="90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ผู้บริหารทุนหมุนเวียน พนักงาน และลูกจ้าง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</a:t>
                      </a:r>
                      <a:r>
                        <a:rPr lang="th-TH" sz="9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ตัวชี้วัดที่ 5.2 การบริหารทรัพยากรบุคคล</a:t>
                      </a:r>
                    </a:p>
                  </a:txBody>
                  <a:tcPr marL="76200" marR="76200" marT="50800" marB="508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800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39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ทริส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(ประเมิน)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C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สกส.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(ประเมินตนเอง)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ผลต่าง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D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ทริส (ประเมิน)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F9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สกส.(ชี้แจงเหตุผล)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หลักฐาน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672601"/>
                  </a:ext>
                </a:extLst>
              </a:tr>
              <a:tr h="34524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4.5000</a:t>
                      </a: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5.00</a:t>
                      </a:r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</a:t>
                      </a: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-0.5000</a:t>
                      </a: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10000"/>
                        </a:lnSpc>
                      </a:pPr>
                      <a:r>
                        <a:rPr lang="th-TH" sz="10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ทุนหมุนเวียนมีการดำเนินงานตามแผนปฏิบัติการฯ ประจำปีบัญชี 2566 และแผนงาน/โครงการที่ดำเนินการได้จำนวน 10 แผนงาน/โครงการ คิดเป็นร้อยละ 100 โดยมีตัวอย่างแผนงาน/โครงการ เช่น พัฒนาระบบมาตรฐานการสรรหาบุคลากรที่มีคุณภาพ การพัฒนาศักยภาพบุคลากรในการขับเคลื่อนงานกองทุนพัฒนาบทบาทสตรี การพัฒนาศักยภาพบุคลากรให้มีทักษะเชี่ยวชาญตามสายงาน และมีการจัดทำรายงานตามแผนปฏิบัติการฯ ที่ครอบคลุมถึงองค์ประกอบต่าง ๆ </a:t>
                      </a:r>
                      <a:r>
                        <a:rPr lang="th-TH" sz="1000" b="1" u="sng" kern="120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อย่างไรก็ตาม ยังไม่</a:t>
                      </a:r>
                      <a:r>
                        <a:rPr lang="th-TH" sz="1000" b="1" u="sng" kern="1200" spc="-50" baseline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แสดงถึงผลการดำเนินงานตามแผนงาน</a:t>
                      </a:r>
                      <a:r>
                        <a:rPr lang="th-TH" sz="1000" b="1" u="sng" kern="120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ที่ดีกว่าเป้าหมายที่กำหนดไว้ครบถ้วนทุกแผนปฏิบัติการฯ</a:t>
                      </a:r>
                      <a:r>
                        <a:rPr lang="th-TH" sz="1000" kern="120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endParaRPr lang="en-US" sz="1000" kern="1200" dirty="0">
                        <a:solidFill>
                          <a:srgbClr val="C0000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10000"/>
                        </a:lnSpc>
                      </a:pPr>
                      <a:r>
                        <a:rPr lang="th-TH" sz="10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กองทุนฯ การกำหนดแผนปฏิบัติการบริหารทรัพยากรบุคคล ประจำปีบัญชี 2566 มีเป้าประสงค์คือ บุคลากรมีสมรรถนะสูง                      มีคุณภาพชีวิตที่ดี และสามารถขับเคลื่อนงานให้บรรลุวัตถุประสงค์ของกองทุน จากการดำเนินงาน กองทุนฯ ได้มีกิจกรรม ดังนี้</a:t>
                      </a:r>
                      <a:endParaRPr lang="en-US" sz="1000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10000"/>
                        </a:lnSpc>
                      </a:pPr>
                      <a:r>
                        <a:rPr lang="th-TH" sz="10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1. การสร้างแรงจูงใจ ให้เจ้าหน้าที่ในการปฏิบัติหน้าที่และสร้างความผูกพันกับกองทุนพัฒนาบทบาทสตรี โดยการจัดโครงการประชุมเชิงปฏิบัติการทบทวน   แนวทางการดำเนินงานกองทุนพัฒนาบทบาทสตรี ณ โรงแรมในพื้นที่ต่างจังหวัด</a:t>
                      </a:r>
                      <a:endParaRPr lang="en-US" sz="1000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10000"/>
                        </a:lnSpc>
                      </a:pPr>
                      <a:r>
                        <a:rPr lang="th-TH" sz="10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2. การสรรหาและเลือกสรรบุคคลภายนอก เพื่อจัดจ้างเป็นพนักงานกองทุนพัฒนา</a:t>
                      </a:r>
                      <a:r>
                        <a:rPr lang="th-TH" sz="1000" kern="1200" spc="-4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บทบาทสตรี ทดแทนอัตรากรอบกำลังที่ว่าง </a:t>
                      </a:r>
                      <a:endParaRPr lang="en-US" sz="1000" kern="1200" spc="-4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10000"/>
                        </a:lnSpc>
                      </a:pPr>
                      <a:r>
                        <a:rPr lang="th-TH" sz="10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3. การส่งเสริมและพัฒนาบุคลากรโดยมีการกำหนดการแต่งกายแะเครื่องแบบปกติของพนักงานกองทุนฯ)</a:t>
                      </a:r>
                    </a:p>
                    <a:p>
                      <a:pPr marL="0" marR="0" lvl="0" indent="0" algn="thaiDi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noProof="0" dirty="0">
                          <a:solidFill>
                            <a:prstClr val="black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</a:t>
                      </a:r>
                      <a:r>
                        <a:rPr lang="th-TH" sz="1000" b="1" spc="0" baseline="0" noProof="0" dirty="0">
                          <a:solidFill>
                            <a:prstClr val="black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คาดการณ์ค่าเป้าหมายที่จะบรรลุ ระดับ 5 คะแนน </a:t>
                      </a: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794776"/>
                  </a:ext>
                </a:extLst>
              </a:tr>
            </a:tbl>
          </a:graphicData>
        </a:graphic>
      </p:graphicFrame>
      <p:pic>
        <p:nvPicPr>
          <p:cNvPr id="26" name="Picture 25"/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685" y="1979043"/>
            <a:ext cx="776758" cy="854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094" y="1982977"/>
            <a:ext cx="715578" cy="863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38"/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527" y="1981194"/>
            <a:ext cx="675656" cy="854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39"/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180" y="2886719"/>
            <a:ext cx="726954" cy="978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/>
          <p:cNvPicPr/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539" y="2886719"/>
            <a:ext cx="787037" cy="978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/>
          <p:cNvPicPr/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416" y="3954493"/>
            <a:ext cx="791104" cy="1022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Picture 42"/>
          <p:cNvPicPr/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172" y="3979580"/>
            <a:ext cx="732367" cy="1028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556" y="3968414"/>
            <a:ext cx="758888" cy="1105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44"/>
          <p:cNvPicPr/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038" y="2898788"/>
            <a:ext cx="635861" cy="9667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" name="Group 5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58" name="Group 5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6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79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80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73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74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3"/>
                  <a:stretch>
                    <a:fillRect/>
                  </a:stretch>
                </a:blipFill>
              </p:spPr>
            </p:sp>
            <p:sp>
              <p:nvSpPr>
                <p:cNvPr id="75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4"/>
                  <a:stretch>
                    <a:fillRect/>
                  </a:stretch>
                </a:blipFill>
              </p:spPr>
            </p:sp>
            <p:sp>
              <p:nvSpPr>
                <p:cNvPr id="76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/>
                  <a:stretch>
                    <a:fillRect/>
                  </a:stretch>
                </a:blipFill>
              </p:spPr>
            </p:sp>
            <p:sp>
              <p:nvSpPr>
                <p:cNvPr id="78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6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5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867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514137" y="92606"/>
            <a:ext cx="5156979" cy="571039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รายงานผลการดำเนินงาน ประจำปีบัญชี 2566 (ฉบับเบื้องต้น) </a:t>
            </a:r>
          </a:p>
          <a:p>
            <a:pPr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</a:p>
          <a:p>
            <a:pPr algn="ctr">
              <a:lnSpc>
                <a:spcPct val="110000"/>
              </a:lnSpc>
            </a:pPr>
            <a:endParaRPr lang="en-GB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1" name="Group 5"/>
          <p:cNvGrpSpPr/>
          <p:nvPr/>
        </p:nvGrpSpPr>
        <p:grpSpPr>
          <a:xfrm>
            <a:off x="572552" y="225981"/>
            <a:ext cx="9017000" cy="603268"/>
            <a:chOff x="0" y="-175733"/>
            <a:chExt cx="21640800" cy="1447844"/>
          </a:xfrm>
        </p:grpSpPr>
        <p:sp>
          <p:nvSpPr>
            <p:cNvPr id="62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5" name="TextBox 13"/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6" name="TextBox 15"/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20</a:t>
              </a:r>
            </a:p>
          </p:txBody>
        </p:sp>
        <p:sp>
          <p:nvSpPr>
            <p:cNvPr id="6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77" name="Table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667809"/>
              </p:ext>
            </p:extLst>
          </p:nvPr>
        </p:nvGraphicFramePr>
        <p:xfrm>
          <a:off x="572552" y="879556"/>
          <a:ext cx="9017000" cy="4465320"/>
        </p:xfrm>
        <a:graphic>
          <a:graphicData uri="http://schemas.openxmlformats.org/drawingml/2006/table">
            <a:tbl>
              <a:tblPr firstRow="1" bandRow="1"/>
              <a:tblGrid>
                <a:gridCol w="667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4483">
                  <a:extLst>
                    <a:ext uri="{9D8B030D-6E8A-4147-A177-3AD203B41FA5}">
                      <a16:colId xmlns:a16="http://schemas.microsoft.com/office/drawing/2014/main" val="2387270678"/>
                    </a:ext>
                  </a:extLst>
                </a:gridCol>
                <a:gridCol w="2182728">
                  <a:extLst>
                    <a:ext uri="{9D8B030D-6E8A-4147-A177-3AD203B41FA5}">
                      <a16:colId xmlns:a16="http://schemas.microsoft.com/office/drawing/2014/main" val="763382273"/>
                    </a:ext>
                  </a:extLst>
                </a:gridCol>
                <a:gridCol w="2372101">
                  <a:extLst>
                    <a:ext uri="{9D8B030D-6E8A-4147-A177-3AD203B41FA5}">
                      <a16:colId xmlns:a16="http://schemas.microsoft.com/office/drawing/2014/main" val="612857602"/>
                    </a:ext>
                  </a:extLst>
                </a:gridCol>
                <a:gridCol w="2372101">
                  <a:extLst>
                    <a:ext uri="{9D8B030D-6E8A-4147-A177-3AD203B41FA5}">
                      <a16:colId xmlns:a16="http://schemas.microsoft.com/office/drawing/2014/main" val="1362379399"/>
                    </a:ext>
                  </a:extLst>
                </a:gridCol>
              </a:tblGrid>
              <a:tr h="426973">
                <a:tc gridSpan="6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 5 การปฏิบัติงานของคณะกรรมการบริหาร</a:t>
                      </a:r>
                      <a:r>
                        <a:rPr lang="th-TH" sz="90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ผู้บริหารทุนหมุนเวียน พนักงาน และลูกจ้าง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</a:t>
                      </a:r>
                      <a:r>
                        <a:rPr lang="th-TH" sz="9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ตัวชี้วัดที่ 5.2 การบริหารทรัยากรบุคคล</a:t>
                      </a:r>
                    </a:p>
                  </a:txBody>
                  <a:tcPr marL="76200" marR="76200" marT="50800" marB="508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800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7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ทริส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(ประเมิน)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C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สกส.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(ประเมินตนเอง)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ผลต่าง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D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ทริส (ประเมิน)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F9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สกส.(ชี้แจงเหตุผล)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หลักฐาน</a:t>
                      </a:r>
                    </a:p>
                  </a:txBody>
                  <a:tcPr marL="76200" marR="76200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672601"/>
                  </a:ext>
                </a:extLst>
              </a:tr>
              <a:tr h="34061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4.5000</a:t>
                      </a: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5.00</a:t>
                      </a:r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</a:t>
                      </a: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-0.5000</a:t>
                      </a: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10000"/>
                        </a:lnSpc>
                      </a:pPr>
                      <a:r>
                        <a:rPr lang="th-TH" sz="1000" kern="1200" spc="-3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ทุนหมุนเวียนมีการจัดทำแผนยุทธศาสตร์</a:t>
                      </a:r>
                      <a:r>
                        <a:rPr lang="th-TH" sz="1000" kern="1200" spc="-7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การบริหารทรัพยากรบุคคล (แผนยุทธศาสตร์</a:t>
                      </a:r>
                      <a:r>
                        <a:rPr lang="th-TH" sz="1000" kern="1200" spc="-9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การบริหารทรัพยากรบุคคล พ.ศ. 2566 - 2570 </a:t>
                      </a:r>
                      <a:r>
                        <a:rPr lang="th-TH" sz="10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และแผนปฏิบัติการด้านการบริหารทรัพยากรบุคคล (แผนปฏิบัติการ</a:t>
                      </a:r>
                      <a:r>
                        <a:rPr lang="th-TH" sz="1000" kern="1200" spc="-6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ประจำปีบัญชี 2567) โดยแผนยุทธศาสตร์ฯ </a:t>
                      </a:r>
                      <a:r>
                        <a:rPr lang="th-TH" sz="10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ได้รับความเห็นชอบจากคณะกรรมการฯ</a:t>
                      </a:r>
                      <a:r>
                        <a:rPr lang="th-TH" sz="100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0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ในการประชุม ครั้งที่ 5/2566 เมื่อวันที่ 25 สิงหาคม 2565 และ มีการสื่อสารให้</a:t>
                      </a:r>
                      <a:r>
                        <a:rPr lang="th-TH" sz="1000" kern="1200" spc="-7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ผู้บริหารและหน่วยงานภายในทุนหมุนเวียน</a:t>
                      </a:r>
                      <a:r>
                        <a:rPr lang="th-TH" sz="10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/>
                      </a:r>
                      <a:br>
                        <a:rPr lang="th-TH" sz="10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0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ที่เกี่ยวข้องรับทราบภายในปีบัญชี 2566 ผ่านทางเว็บไซค์ของกองทุนฯ</a:t>
                      </a:r>
                      <a:r>
                        <a:rPr lang="th-TH" sz="1000" b="1" u="sng" kern="120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อย่างไร</a:t>
                      </a:r>
                      <a:br>
                        <a:rPr lang="th-TH" sz="1000" b="1" u="sng" kern="120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000" b="1" u="sng" kern="120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ก็ตามแผนยุทธศาสตร์ดังกล่าว </a:t>
                      </a:r>
                      <a:br>
                        <a:rPr lang="th-TH" sz="1000" b="1" u="sng" kern="120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000" b="1" u="sng" kern="120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ขาดคุณภาพในองค์ประกอบ</a:t>
                      </a:r>
                      <a:r>
                        <a:rPr lang="th-TH" sz="1000" b="1" u="sng" kern="1200" baseline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000" b="1" u="sng" kern="120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ดังต่อไปนี้ 1. ไม่พบว่ามีการแสดงให้</a:t>
                      </a:r>
                      <a:r>
                        <a:rPr lang="th-TH" sz="1000" b="1" u="sng" kern="1200" spc="-20" baseline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เห็นถึงความเชื่อมโยงและการสนับสนุน</a:t>
                      </a:r>
                      <a:r>
                        <a:rPr lang="th-TH" sz="1000" b="1" u="sng" kern="120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ยุทธศาสตร์หลักของทุนหมุนเวียนที่ชัดเจน จึงปรับลดคะแนนคุณภาพของแผนยุทธศาสตร์ในประเด็นย่อยที่ 2.2 เท่ากับ 0.5 คะแนน </a:t>
                      </a:r>
                      <a:endParaRPr lang="en-US" sz="1000" kern="1200" dirty="0">
                        <a:solidFill>
                          <a:srgbClr val="C0000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10000"/>
                        </a:lnSpc>
                      </a:pPr>
                      <a:r>
                        <a:rPr lang="th-TH" sz="100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กองทุนฯ มีเป้าประสงค์หลัก คือ สตรี                      มีความมั่นคงด้านรายได้ มีคุณภาพชีวิตที่ดี เป็นผู้นำในการพัฒนาเศรษฐกิจและสังคม   ในชุมชน จากการดำเนินการทบทวนแผนและกำหนดหลักสูตรแนวทางในการอบรมและพัฒนาศักยภาพบุคลากร ภายในหน่วยงานและผู้ที่มีส่วนเกี่ยวข้องในการขับเคลื่อนงานของกองทุน ทำให้สามารถขับเคลื่อนงานในภาพรวมได้สำเร็จ </a:t>
                      </a:r>
                    </a:p>
                    <a:p>
                      <a:pPr marL="0" marR="0" lvl="0" indent="0" algn="thaiDi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noProof="0" dirty="0">
                          <a:solidFill>
                            <a:prstClr val="black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คาดการณ์ค่าเป้าหมายที่จะบรรลุ ระดับ 5 คะแนน </a:t>
                      </a:r>
                    </a:p>
                    <a:p>
                      <a:pPr algn="thaiDist">
                        <a:lnSpc>
                          <a:spcPct val="110000"/>
                        </a:lnSpc>
                      </a:pPr>
                      <a:endParaRPr lang="en-US" sz="1000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794776"/>
                  </a:ext>
                </a:extLst>
              </a:tr>
            </a:tbl>
          </a:graphicData>
        </a:graphic>
      </p:graphicFrame>
      <p:pic>
        <p:nvPicPr>
          <p:cNvPr id="46" name="Picture 45"/>
          <p:cNvPicPr/>
          <p:nvPr/>
        </p:nvPicPr>
        <p:blipFill rotWithShape="1">
          <a:blip r:embed="rId4"/>
          <a:srcRect l="19180" t="17428" r="2435" b="10387"/>
          <a:stretch/>
        </p:blipFill>
        <p:spPr bwMode="auto">
          <a:xfrm>
            <a:off x="7278415" y="2177505"/>
            <a:ext cx="2203849" cy="10571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7" name="Picture 46"/>
          <p:cNvPicPr/>
          <p:nvPr/>
        </p:nvPicPr>
        <p:blipFill rotWithShape="1">
          <a:blip r:embed="rId5"/>
          <a:srcRect l="16721" t="17182" r="3343" b="11617"/>
          <a:stretch/>
        </p:blipFill>
        <p:spPr bwMode="auto">
          <a:xfrm>
            <a:off x="7295019" y="3313349"/>
            <a:ext cx="1057608" cy="17370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Picture 47"/>
          <p:cNvPicPr/>
          <p:nvPr/>
        </p:nvPicPr>
        <p:blipFill rotWithShape="1">
          <a:blip r:embed="rId6"/>
          <a:srcRect l="18104" t="16937" r="3344" b="11366"/>
          <a:stretch/>
        </p:blipFill>
        <p:spPr bwMode="auto">
          <a:xfrm>
            <a:off x="8451612" y="3313349"/>
            <a:ext cx="1038953" cy="17370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2" name="Group 51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53" name="Group 52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5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73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74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6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7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8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/>
                  </a:stretch>
                </a:blipFill>
              </p:spPr>
            </p:sp>
            <p:sp>
              <p:nvSpPr>
                <p:cNvPr id="59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9"/>
                  <a:stretch>
                    <a:fillRect/>
                  </a:stretch>
                </a:blipFill>
              </p:spPr>
            </p:sp>
            <p:sp>
              <p:nvSpPr>
                <p:cNvPr id="60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0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54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3183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514137" y="92606"/>
            <a:ext cx="5156979" cy="571039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รายงานผลการดำเนินงาน ประจำปีบัญชี 2566 (ฉบับเบื้องต้น) </a:t>
            </a:r>
          </a:p>
          <a:p>
            <a:pPr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</a:p>
          <a:p>
            <a:pPr algn="ctr">
              <a:lnSpc>
                <a:spcPct val="110000"/>
              </a:lnSpc>
            </a:pPr>
            <a:endParaRPr lang="en-GB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1" name="Group 5"/>
          <p:cNvGrpSpPr/>
          <p:nvPr/>
        </p:nvGrpSpPr>
        <p:grpSpPr>
          <a:xfrm>
            <a:off x="572552" y="249131"/>
            <a:ext cx="9017000" cy="603268"/>
            <a:chOff x="0" y="-175733"/>
            <a:chExt cx="21640800" cy="1447844"/>
          </a:xfrm>
        </p:grpSpPr>
        <p:sp>
          <p:nvSpPr>
            <p:cNvPr id="62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5" name="TextBox 13"/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6" name="TextBox 15"/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21</a:t>
              </a:r>
            </a:p>
          </p:txBody>
        </p:sp>
        <p:sp>
          <p:nvSpPr>
            <p:cNvPr id="6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76" name="แผนภูมิ 24"/>
          <p:cNvGraphicFramePr/>
          <p:nvPr>
            <p:extLst>
              <p:ext uri="{D42A27DB-BD31-4B8C-83A1-F6EECF244321}">
                <p14:modId xmlns:p14="http://schemas.microsoft.com/office/powerpoint/2010/main" val="1836549013"/>
              </p:ext>
            </p:extLst>
          </p:nvPr>
        </p:nvGraphicFramePr>
        <p:xfrm>
          <a:off x="2514137" y="1292273"/>
          <a:ext cx="5187243" cy="3736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7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770096" y="873188"/>
            <a:ext cx="4931283" cy="571039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r>
              <a:rPr lang="th-TH" sz="1333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ผลการประเมินผลการดำเนินงาน ประจำปีบัญชี 2564 - 2566</a:t>
            </a:r>
          </a:p>
          <a:p>
            <a:pPr algn="ctr">
              <a:lnSpc>
                <a:spcPct val="110000"/>
              </a:lnSpc>
            </a:pPr>
            <a:r>
              <a:rPr lang="th-TH" sz="1333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</a:p>
          <a:p>
            <a:pPr algn="ctr">
              <a:lnSpc>
                <a:spcPct val="110000"/>
              </a:lnSpc>
            </a:pPr>
            <a:endParaRPr lang="en-GB" sz="1333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50" name="Group 49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2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8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9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3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4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5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6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7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51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6685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249130"/>
            <a:ext cx="9017000" cy="603268"/>
            <a:chOff x="0" y="-175733"/>
            <a:chExt cx="21640800" cy="1447844"/>
          </a:xfrm>
        </p:grpSpPr>
        <p:sp>
          <p:nvSpPr>
            <p:cNvPr id="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22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Rectangle 33"/>
          <p:cNvSpPr/>
          <p:nvPr/>
        </p:nvSpPr>
        <p:spPr>
          <a:xfrm>
            <a:off x="919286" y="2640752"/>
            <a:ext cx="832353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4.3 รายงานผลการดำเนินงานตามตัวชี้วัดที่ 5.1 บทบาทคณะกรรมการบริหารเงินทุนหมุนเวียน เรื่อง สรุปผลการดำเนินงานกองทุนพัฒนาบทบาทสตรี ประจำปี 2567 สิ้นไตรมาส 1 (ตุลาคม - ธันวาคม 2566)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0042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รูปภาพ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111" y="3213527"/>
            <a:ext cx="887287" cy="1254440"/>
          </a:xfrm>
          <a:prstGeom prst="rect">
            <a:avLst/>
          </a:prstGeom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1108317" y="1300919"/>
            <a:ext cx="1821793" cy="455448"/>
          </a:xfrm>
          <a:prstGeom prst="roundRect">
            <a:avLst/>
          </a:prstGeom>
          <a:solidFill>
            <a:srgbClr val="FAD4C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1. ด้านการเงิน</a:t>
            </a:r>
          </a:p>
        </p:txBody>
      </p:sp>
      <p:sp>
        <p:nvSpPr>
          <p:cNvPr id="20" name="กล่องข้อความ 19"/>
          <p:cNvSpPr txBox="1"/>
          <p:nvPr/>
        </p:nvSpPr>
        <p:spPr>
          <a:xfrm>
            <a:off x="533090" y="2025123"/>
            <a:ext cx="4120036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1.1 การเบิกจ่ายงบประมาณประจำปีงบประมาณ พ.ศ. 2567</a:t>
            </a:r>
          </a:p>
          <a:p>
            <a:pPr>
              <a:lnSpc>
                <a:spcPct val="130000"/>
              </a:lnSpc>
            </a:pP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งบประมาณ จำนวน </a:t>
            </a:r>
            <a:r>
              <a:rPr lang="en-US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</a:t>
            </a: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,338,401,686</a:t>
            </a:r>
            <a:r>
              <a:rPr lang="en-US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.00 </a:t>
            </a: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บาท </a:t>
            </a:r>
            <a:b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ผลเบิกจ่ายงบประมาณ จำนวน </a:t>
            </a:r>
            <a:r>
              <a:rPr lang="en-US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210</a:t>
            </a: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,016,817.98 บาท  </a:t>
            </a:r>
            <a:b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คิดเป็นร้อยละ </a:t>
            </a:r>
            <a:r>
              <a:rPr lang="en-US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15.69</a:t>
            </a: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333177" y="3468951"/>
            <a:ext cx="2596933" cy="455448"/>
          </a:xfrm>
          <a:prstGeom prst="roundRect">
            <a:avLst/>
          </a:prstGeom>
          <a:solidFill>
            <a:srgbClr val="E2CCE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 ด้านที่ไม่ใช่การเงิน</a:t>
            </a:r>
          </a:p>
        </p:txBody>
      </p:sp>
      <p:cxnSp>
        <p:nvCxnSpPr>
          <p:cNvPr id="5" name="ตัวเชื่อมต่อหักมุม 4"/>
          <p:cNvCxnSpPr/>
          <p:nvPr/>
        </p:nvCxnSpPr>
        <p:spPr>
          <a:xfrm>
            <a:off x="533090" y="3145745"/>
            <a:ext cx="7940616" cy="503077"/>
          </a:xfrm>
          <a:prstGeom prst="bentConnector3">
            <a:avLst>
              <a:gd name="adj1" fmla="val 50548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กล่องข้อความ 30"/>
          <p:cNvSpPr txBox="1"/>
          <p:nvPr/>
        </p:nvSpPr>
        <p:spPr>
          <a:xfrm>
            <a:off x="468508" y="4088503"/>
            <a:ext cx="4249200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2.1 สมาชิก </a:t>
            </a:r>
          </a:p>
          <a:p>
            <a:pPr>
              <a:lnSpc>
                <a:spcPct val="130000"/>
              </a:lnSpc>
            </a:pP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ประเภทองค์กร ปี 2567 ไตรมาส 1 จำนวน 766</a:t>
            </a:r>
            <a:r>
              <a:rPr lang="th-TH" sz="12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องค์กร      </a:t>
            </a:r>
            <a:r>
              <a:rPr lang="th-TH" sz="1200" b="1" spc="-4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ประเภทบุคคลธรรมดา เป้าหมายปี 2567 จำนวน </a:t>
            </a:r>
            <a:r>
              <a:rPr lang="en-US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1,</a:t>
            </a: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056,750</a:t>
            </a:r>
            <a:r>
              <a:rPr lang="th-TH" sz="12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200" b="1" spc="-4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คน </a:t>
            </a:r>
            <a:br>
              <a:rPr lang="th-TH" sz="1200" b="1" spc="-4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ในไตรมาส 1 เพิ่มขึ้นจำนวน </a:t>
            </a:r>
            <a:r>
              <a:rPr lang="en-US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163</a:t>
            </a: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,263</a:t>
            </a:r>
            <a:r>
              <a:rPr lang="en-US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คน คิดเป็นร้อยละ 15.45</a:t>
            </a:r>
            <a:endParaRPr lang="th-TH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33" name="กล่องข้อความ 32"/>
          <p:cNvSpPr txBox="1"/>
          <p:nvPr/>
        </p:nvSpPr>
        <p:spPr>
          <a:xfrm>
            <a:off x="4692588" y="3787425"/>
            <a:ext cx="3875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1200" b="1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2.2 </a:t>
            </a: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การประชาสัมพันธ์</a:t>
            </a:r>
          </a:p>
          <a:p>
            <a:pPr>
              <a:lnSpc>
                <a:spcPct val="150000"/>
              </a:lnSpc>
            </a:pP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</a:t>
            </a:r>
            <a:r>
              <a:rPr lang="th-TH" sz="1200" b="1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- </a:t>
            </a: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เว็ปไซต์กองทุนพัฒนาบทบาทสตรี จำนวน 71 เรื่อง</a:t>
            </a:r>
          </a:p>
          <a:p>
            <a:pPr>
              <a:lnSpc>
                <a:spcPct val="150000"/>
              </a:lnSpc>
            </a:pP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</a:t>
            </a:r>
            <a:r>
              <a:rPr lang="th-TH" sz="1200" b="1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- </a:t>
            </a:r>
            <a:r>
              <a:rPr lang="en-US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Facebook </a:t>
            </a: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878 ครั้ง</a:t>
            </a:r>
          </a:p>
          <a:p>
            <a:pPr>
              <a:lnSpc>
                <a:spcPct val="150000"/>
              </a:lnSpc>
            </a:pP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</a:t>
            </a:r>
            <a:r>
              <a:rPr lang="th-TH" sz="1200" b="1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- </a:t>
            </a: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จุลสารกองทุนพัฒนาบทบาทสตรี จำนวน 1 ฉบับ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24ED42E5-B381-0AB5-ADA3-8AD036F6C0E3}"/>
              </a:ext>
            </a:extLst>
          </p:cNvPr>
          <p:cNvSpPr txBox="1"/>
          <p:nvPr/>
        </p:nvSpPr>
        <p:spPr>
          <a:xfrm>
            <a:off x="4692588" y="1805989"/>
            <a:ext cx="5386797" cy="1758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tabLst>
                <a:tab pos="810228" algn="l"/>
                <a:tab pos="1048978" algn="l"/>
                <a:tab pos="1235661" algn="l"/>
                <a:tab pos="1530289" algn="l"/>
                <a:tab pos="1710622" algn="l"/>
              </a:tabLst>
            </a:pPr>
            <a:r>
              <a:rPr lang="th-TH" sz="1200" b="1" kern="0" dirty="0"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1.2 การบริหารจัดการหนี้กองทุนพัฒนาบทบาทสตรี </a:t>
            </a:r>
          </a:p>
          <a:p>
            <a:pPr>
              <a:lnSpc>
                <a:spcPct val="130000"/>
              </a:lnSpc>
              <a:tabLst>
                <a:tab pos="810228" algn="l"/>
                <a:tab pos="1048978" algn="l"/>
                <a:tab pos="1235661" algn="l"/>
                <a:tab pos="1530289" algn="l"/>
                <a:tab pos="1710622" algn="l"/>
              </a:tabLst>
            </a:pPr>
            <a:r>
              <a:rPr lang="th-TH" sz="1200" b="1" kern="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จำนวน </a:t>
            </a:r>
            <a:r>
              <a:rPr lang="en-US" sz="1200" b="1" dirty="0"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167,354</a:t>
            </a:r>
            <a:r>
              <a:rPr lang="th-TH" sz="1200" b="1" kern="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 โครงการ ปล่อยเงินให้กู้ยืม จำนวน </a:t>
            </a:r>
            <a:r>
              <a:rPr lang="en-US" sz="1200" b="1" dirty="0"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17,010,057,587.69</a:t>
            </a:r>
            <a:r>
              <a:rPr lang="th-TH" sz="1200" b="1" kern="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 บาท </a:t>
            </a:r>
          </a:p>
          <a:p>
            <a:pPr>
              <a:lnSpc>
                <a:spcPct val="130000"/>
              </a:lnSpc>
              <a:tabLst>
                <a:tab pos="810228" algn="l"/>
                <a:tab pos="1048978" algn="l"/>
                <a:tab pos="1235661" algn="l"/>
                <a:tab pos="1530289" algn="l"/>
                <a:tab pos="1710622" algn="l"/>
              </a:tabLst>
            </a:pPr>
            <a:r>
              <a:rPr lang="th-TH" sz="1200" b="1" kern="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ชำระคืน จำนวน </a:t>
            </a:r>
            <a:r>
              <a:rPr lang="th-TH" sz="1200" b="1" kern="0" spc="-3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244,525,058.49 บาท </a:t>
            </a:r>
          </a:p>
          <a:p>
            <a:pPr>
              <a:lnSpc>
                <a:spcPct val="130000"/>
              </a:lnSpc>
              <a:tabLst>
                <a:tab pos="810228" algn="l"/>
                <a:tab pos="1048978" algn="l"/>
                <a:tab pos="1235661" algn="l"/>
                <a:tab pos="1530289" algn="l"/>
                <a:tab pos="1710622" algn="l"/>
              </a:tabLst>
            </a:pPr>
            <a:r>
              <a:rPr lang="th-TH" sz="1200" b="1" kern="0" spc="-3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ลูกหนี้คงเหลือ จำนวน </a:t>
            </a:r>
            <a:r>
              <a:rPr lang="en-US" sz="1200" b="1" dirty="0"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3,286,040,661.</a:t>
            </a:r>
            <a:r>
              <a:rPr lang="en-US" sz="1200" b="1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46</a:t>
            </a:r>
            <a:r>
              <a:rPr lang="th-TH" sz="1200" b="1" kern="0" spc="-3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 บาท แยกเป็น หนี้ยังไม่ถึงกำหนดชำระ</a:t>
            </a:r>
            <a:r>
              <a:rPr lang="th-TH" sz="1200" b="1" kern="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 </a:t>
            </a:r>
            <a:br>
              <a:rPr lang="th-TH" sz="1200" b="1" kern="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200" b="1" kern="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จำนวน </a:t>
            </a:r>
            <a:r>
              <a:rPr lang="en-US" sz="1200" b="1" dirty="0"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2,295,926,087.73</a:t>
            </a:r>
            <a:r>
              <a:rPr lang="th-TH" sz="1200" b="1" kern="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 บาท คิดเป็นร้อยละ 65.03 </a:t>
            </a:r>
          </a:p>
          <a:p>
            <a:pPr>
              <a:lnSpc>
                <a:spcPct val="130000"/>
              </a:lnSpc>
              <a:tabLst>
                <a:tab pos="810228" algn="l"/>
                <a:tab pos="1048978" algn="l"/>
                <a:tab pos="1235661" algn="l"/>
                <a:tab pos="1530289" algn="l"/>
                <a:tab pos="1710622" algn="l"/>
              </a:tabLst>
            </a:pPr>
            <a:r>
              <a:rPr lang="th-TH" sz="1200" b="1" kern="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หนี้ดำเนินคดี จำนวน </a:t>
            </a:r>
            <a:r>
              <a:rPr lang="en-US" sz="1200" b="1" dirty="0"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307,198,907.20</a:t>
            </a:r>
            <a:r>
              <a:rPr lang="en-US" sz="1200" b="1" kern="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 </a:t>
            </a:r>
            <a:r>
              <a:rPr lang="th-TH" sz="1200" b="1" kern="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บาท คิดเป็นร้อยละ 8.70 </a:t>
            </a:r>
          </a:p>
          <a:p>
            <a:pPr>
              <a:lnSpc>
                <a:spcPct val="130000"/>
              </a:lnSpc>
              <a:tabLst>
                <a:tab pos="810228" algn="l"/>
                <a:tab pos="1048978" algn="l"/>
                <a:tab pos="1235661" algn="l"/>
                <a:tab pos="1530289" algn="l"/>
                <a:tab pos="1710622" algn="l"/>
              </a:tabLst>
            </a:pPr>
            <a:r>
              <a:rPr lang="th-TH" sz="1200" b="1" kern="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หนี้เกินกำหนดชำระ จำนวน </a:t>
            </a:r>
            <a:r>
              <a:rPr lang="en-US" sz="1200" b="1" dirty="0"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682,915,666.</a:t>
            </a:r>
            <a:r>
              <a:rPr lang="en-US" sz="1200" b="1" spc="-25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53</a:t>
            </a:r>
            <a:r>
              <a:rPr lang="th-TH" sz="1200" b="1" kern="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 บาท คิดเป็นร้อยละ 19.34</a:t>
            </a:r>
            <a:r>
              <a:rPr lang="th-TH" sz="1200" dirty="0">
                <a:solidFill>
                  <a:srgbClr val="00000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	   </a:t>
            </a:r>
            <a:endParaRPr lang="en-US" sz="1200" dirty="0"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</p:txBody>
      </p:sp>
      <p:grpSp>
        <p:nvGrpSpPr>
          <p:cNvPr id="54" name="Group 5"/>
          <p:cNvGrpSpPr/>
          <p:nvPr/>
        </p:nvGrpSpPr>
        <p:grpSpPr>
          <a:xfrm>
            <a:off x="572552" y="345382"/>
            <a:ext cx="9017000" cy="603268"/>
            <a:chOff x="0" y="-175733"/>
            <a:chExt cx="21640800" cy="1447844"/>
          </a:xfrm>
        </p:grpSpPr>
        <p:sp>
          <p:nvSpPr>
            <p:cNvPr id="55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56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64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65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57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2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63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58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59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23</a:t>
              </a:r>
            </a:p>
          </p:txBody>
        </p:sp>
        <p:sp>
          <p:nvSpPr>
            <p:cNvPr id="60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6" name="Rectangle 75"/>
          <p:cNvSpPr/>
          <p:nvPr/>
        </p:nvSpPr>
        <p:spPr>
          <a:xfrm>
            <a:off x="2530647" y="87635"/>
            <a:ext cx="524973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4.3 รายงานผลการดำเนินงานตามตัวชี้วัดที่ 5.1 บทบาทคณะกรรมการบริหารเงินทุนหมุนเวียน </a:t>
            </a:r>
            <a:b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เรื่อง สรุปผลการดำเนินงานกองทุนพัฒนาบทบาทสตรี ประจำปี 2567 สิ้นไตรมาส 1 </a:t>
            </a:r>
            <a:b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(ตุลาคม - ธันวาคม 2566)</a:t>
            </a:r>
          </a:p>
        </p:txBody>
      </p:sp>
      <p:sp>
        <p:nvSpPr>
          <p:cNvPr id="78" name="Freeform 8"/>
          <p:cNvSpPr/>
          <p:nvPr/>
        </p:nvSpPr>
        <p:spPr>
          <a:xfrm>
            <a:off x="3323840" y="941694"/>
            <a:ext cx="1077359" cy="972317"/>
          </a:xfrm>
          <a:custGeom>
            <a:avLst/>
            <a:gdLst/>
            <a:ahLst/>
            <a:cxnLst/>
            <a:rect l="l" t="t" r="r" b="b"/>
            <a:pathLst>
              <a:path w="3328350" h="3003836">
                <a:moveTo>
                  <a:pt x="0" y="0"/>
                </a:moveTo>
                <a:lnTo>
                  <a:pt x="3328350" y="0"/>
                </a:lnTo>
                <a:lnTo>
                  <a:pt x="3328350" y="3003836"/>
                </a:lnTo>
                <a:lnTo>
                  <a:pt x="0" y="30038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2" name="Freeform 5"/>
          <p:cNvSpPr/>
          <p:nvPr/>
        </p:nvSpPr>
        <p:spPr>
          <a:xfrm flipH="1">
            <a:off x="8473706" y="3868678"/>
            <a:ext cx="1464729" cy="1197416"/>
          </a:xfrm>
          <a:custGeom>
            <a:avLst/>
            <a:gdLst/>
            <a:ahLst/>
            <a:cxnLst/>
            <a:rect l="l" t="t" r="r" b="b"/>
            <a:pathLst>
              <a:path w="4144157" h="3387848">
                <a:moveTo>
                  <a:pt x="0" y="0"/>
                </a:moveTo>
                <a:lnTo>
                  <a:pt x="4144157" y="0"/>
                </a:lnTo>
                <a:lnTo>
                  <a:pt x="4144157" y="3387848"/>
                </a:lnTo>
                <a:lnTo>
                  <a:pt x="0" y="33878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5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7" name="Group 46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49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79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80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0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1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/>
                  <a:stretch>
                    <a:fillRect/>
                  </a:stretch>
                </a:blipFill>
              </p:spPr>
            </p:sp>
            <p:sp>
              <p:nvSpPr>
                <p:cNvPr id="52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6"/>
                  <a:stretch>
                    <a:fillRect/>
                  </a:stretch>
                </a:blipFill>
              </p:spPr>
            </p:sp>
            <p:sp>
              <p:nvSpPr>
                <p:cNvPr id="53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7"/>
                  <a:stretch>
                    <a:fillRect/>
                  </a:stretch>
                </a:blipFill>
              </p:spPr>
            </p:sp>
            <p:sp>
              <p:nvSpPr>
                <p:cNvPr id="77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8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6739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กล่องข้อความ 24"/>
          <p:cNvSpPr txBox="1"/>
          <p:nvPr/>
        </p:nvSpPr>
        <p:spPr>
          <a:xfrm>
            <a:off x="5243473" y="1805495"/>
            <a:ext cx="4618879" cy="1179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>
              <a:lnSpc>
                <a:spcPct val="130000"/>
              </a:lnSpc>
            </a:pPr>
            <a:r>
              <a:rPr lang="th-TH" sz="11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5.1  ดำเนินการขับเคลื่อนตามแผนปฏิบัติการบริหารทรัพยากรบุคคล กองทุนพัฒนาบทบาทสตรี ประจำปีบัญชี 2567</a:t>
            </a:r>
          </a:p>
          <a:p>
            <a:pPr algn="thaiDist">
              <a:lnSpc>
                <a:spcPct val="130000"/>
              </a:lnSpc>
            </a:pPr>
            <a:r>
              <a:rPr lang="th-TH" sz="11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5.2 </a:t>
            </a:r>
            <a:r>
              <a:rPr lang="th-TH" sz="1100" b="1" spc="-4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เตรียมดำเนินโครงการทบทวนแผนยุทธศาสตร์การบริหารทรัพยากรบุคคล </a:t>
            </a:r>
            <a:r>
              <a:rPr lang="th-TH" sz="11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 ประจำปีงบประมาณ พ.ศ. 2566 - 2570          และจัดทำแผนปฏิบัติการบริหารทรัพยากรบุคคล ประจำปีบัญชี 2568</a:t>
            </a:r>
            <a:endParaRPr lang="en-US" sz="11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409863" y="1311599"/>
            <a:ext cx="2816297" cy="388293"/>
          </a:xfrm>
          <a:prstGeom prst="roundRect">
            <a:avLst/>
          </a:prstGeom>
          <a:solidFill>
            <a:srgbClr val="CCE6E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14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3. ด้านระบบบริหารความเสี่ยง</a:t>
            </a:r>
          </a:p>
        </p:txBody>
      </p:sp>
      <p:sp>
        <p:nvSpPr>
          <p:cNvPr id="31" name="กล่องข้อความ 30"/>
          <p:cNvSpPr txBox="1"/>
          <p:nvPr/>
        </p:nvSpPr>
        <p:spPr>
          <a:xfrm>
            <a:off x="216982" y="4099602"/>
            <a:ext cx="4609707" cy="1152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th-TH" sz="105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4.1 การพัฒนาระบบรายงานลูกหนี้ของจังหวัด/กรุงเทพมหานคร</a:t>
            </a:r>
          </a:p>
          <a:p>
            <a:pPr>
              <a:lnSpc>
                <a:spcPct val="130000"/>
              </a:lnSpc>
            </a:pPr>
            <a:r>
              <a:rPr lang="th-TH" sz="105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รายงานสารสนเทศสรุปข้อมูลการชำระคืนผ่าน </a:t>
            </a:r>
            <a:r>
              <a:rPr lang="en-US" sz="105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BILL PAYMENT</a:t>
            </a:r>
            <a:r>
              <a:rPr lang="th-TH" sz="105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ระหว่างเดือนตุลาคม - ธันวาคม 2566 จำนวน 3 ธนาคาร ได้แก่ ธนาคารออมสิน,</a:t>
            </a:r>
            <a:br>
              <a:rPr lang="th-TH" sz="105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05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ธนาคารเพื่อการเกษตรและสหกรณ์การเกษตร</a:t>
            </a:r>
            <a:r>
              <a:rPr lang="th-TH" sz="10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05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และธนาคารกรุงไทย</a:t>
            </a:r>
            <a:br>
              <a:rPr lang="th-TH" sz="105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05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</a:t>
            </a:r>
            <a:r>
              <a:rPr lang="en-US" sz="11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90</a:t>
            </a:r>
            <a:r>
              <a:rPr lang="th-TH" sz="11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,779,645.75</a:t>
            </a:r>
            <a:r>
              <a:rPr lang="en-US" sz="11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05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บาท</a:t>
            </a:r>
          </a:p>
        </p:txBody>
      </p:sp>
      <p:sp>
        <p:nvSpPr>
          <p:cNvPr id="27" name="สี่เหลี่ยมผืนผ้ามุมมน 26"/>
          <p:cNvSpPr/>
          <p:nvPr/>
        </p:nvSpPr>
        <p:spPr>
          <a:xfrm>
            <a:off x="5328084" y="1343710"/>
            <a:ext cx="3225872" cy="373952"/>
          </a:xfrm>
          <a:prstGeom prst="roundRect">
            <a:avLst/>
          </a:prstGeom>
          <a:solidFill>
            <a:srgbClr val="F1CEB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14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 ด้านระบบบริหารทรัพยากรบุคคล</a:t>
            </a:r>
          </a:p>
        </p:txBody>
      </p:sp>
      <p:cxnSp>
        <p:nvCxnSpPr>
          <p:cNvPr id="13" name="ตัวเชื่อมต่อตรง 12"/>
          <p:cNvCxnSpPr/>
          <p:nvPr/>
        </p:nvCxnSpPr>
        <p:spPr>
          <a:xfrm>
            <a:off x="5109936" y="853787"/>
            <a:ext cx="0" cy="473999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0" name="Picture 8" descr="Surinhospita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792" y="4157022"/>
            <a:ext cx="1935805" cy="942561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409863" y="3611191"/>
            <a:ext cx="2545142" cy="3585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14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 ด้านระบบสารสนเทศ</a:t>
            </a:r>
          </a:p>
        </p:txBody>
      </p:sp>
      <p:cxnSp>
        <p:nvCxnSpPr>
          <p:cNvPr id="15" name="ตัวเชื่อมต่อตรง 14"/>
          <p:cNvCxnSpPr/>
          <p:nvPr/>
        </p:nvCxnSpPr>
        <p:spPr>
          <a:xfrm>
            <a:off x="409864" y="3417638"/>
            <a:ext cx="470007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สี่เหลี่ยมผืนผ้ามุมมน 20"/>
          <p:cNvSpPr/>
          <p:nvPr/>
        </p:nvSpPr>
        <p:spPr>
          <a:xfrm>
            <a:off x="5243473" y="3086814"/>
            <a:ext cx="4823209" cy="964385"/>
          </a:xfrm>
          <a:prstGeom prst="roundRect">
            <a:avLst/>
          </a:prstGeom>
          <a:solidFill>
            <a:srgbClr val="E8ECD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14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ภาพรวมการประเมินผลการดำเนินงานทุนหมุนเวียน</a:t>
            </a:r>
            <a:br>
              <a:rPr lang="th-TH" sz="14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ประจำปีบัญชี 2567 ไตรมาส 1  (ตุลาคม - ธันวาคม 2566)</a:t>
            </a:r>
          </a:p>
          <a:p>
            <a:pPr algn="ctr">
              <a:lnSpc>
                <a:spcPct val="150000"/>
              </a:lnSpc>
            </a:pPr>
            <a:r>
              <a:rPr lang="th-TH" sz="14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6 ด้าน 13 ตัวชี้วัด มีค่าคะแนนเฉลี่ย 0.6300</a:t>
            </a:r>
            <a:endParaRPr lang="th-TH" sz="1050" b="1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35" name="กล่องข้อความ 19"/>
          <p:cNvSpPr txBox="1"/>
          <p:nvPr/>
        </p:nvSpPr>
        <p:spPr>
          <a:xfrm>
            <a:off x="409863" y="1897230"/>
            <a:ext cx="4502703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>
              <a:lnSpc>
                <a:spcPct val="130000"/>
              </a:lnSpc>
            </a:pPr>
            <a:r>
              <a:rPr lang="th-TH" sz="11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3.1 เตรียมดำเนินโครงการประชุมเชิงปฏิบัติการการควบคุมภายใน และบริหารจัดการความเสี่ยงของกองทุนพัฒนาบทบาทสตรี ประจำปี 2567</a:t>
            </a:r>
          </a:p>
          <a:p>
            <a:pPr algn="thaiDist">
              <a:lnSpc>
                <a:spcPct val="130000"/>
              </a:lnSpc>
            </a:pPr>
            <a:r>
              <a:rPr lang="th-TH" sz="11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3.2 ร่างคำสั่งสำนักงานแต่งตั้งคณะกรรมการอำนวยการระบบการควบคุมภายในและการบริหารความเสี่ยง คณะกรรมการประเมินผลการควบคุม</a:t>
            </a:r>
            <a:r>
              <a:rPr lang="th-TH" sz="1100" b="1" spc="-3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ภายใน และคณะกรรมการบริหารความเสี่ยงของกองทุนพัฒนาบทบาทสตรี </a:t>
            </a:r>
            <a:r>
              <a:rPr lang="th-TH" sz="11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ประจำปีงบประมาณ พ.ศ. 2567</a:t>
            </a:r>
            <a:endParaRPr lang="en-US" sz="11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2" name="TextBox 7"/>
          <p:cNvSpPr txBox="1"/>
          <p:nvPr/>
        </p:nvSpPr>
        <p:spPr>
          <a:xfrm>
            <a:off x="216981" y="5442507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ด้วยหลักปรัชญาของเศรษฐกิจพอเพียงฃ</a:t>
            </a:r>
          </a:p>
        </p:txBody>
      </p:sp>
      <p:grpSp>
        <p:nvGrpSpPr>
          <p:cNvPr id="54" name="Group 5"/>
          <p:cNvGrpSpPr/>
          <p:nvPr/>
        </p:nvGrpSpPr>
        <p:grpSpPr>
          <a:xfrm>
            <a:off x="572552" y="345382"/>
            <a:ext cx="9017000" cy="603268"/>
            <a:chOff x="0" y="-175733"/>
            <a:chExt cx="21640800" cy="1447844"/>
          </a:xfrm>
        </p:grpSpPr>
        <p:sp>
          <p:nvSpPr>
            <p:cNvPr id="55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56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64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65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57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2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63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58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59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24</a:t>
              </a:r>
            </a:p>
          </p:txBody>
        </p:sp>
        <p:sp>
          <p:nvSpPr>
            <p:cNvPr id="60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9" name="Freeform 3"/>
          <p:cNvSpPr/>
          <p:nvPr/>
        </p:nvSpPr>
        <p:spPr>
          <a:xfrm>
            <a:off x="3706485" y="878897"/>
            <a:ext cx="1221674" cy="1011950"/>
          </a:xfrm>
          <a:custGeom>
            <a:avLst/>
            <a:gdLst/>
            <a:ahLst/>
            <a:cxnLst/>
            <a:rect l="l" t="t" r="r" b="b"/>
            <a:pathLst>
              <a:path w="4398816" h="3079171">
                <a:moveTo>
                  <a:pt x="0" y="0"/>
                </a:moveTo>
                <a:lnTo>
                  <a:pt x="4398816" y="0"/>
                </a:lnTo>
                <a:lnTo>
                  <a:pt x="4398816" y="3079172"/>
                </a:lnTo>
                <a:lnTo>
                  <a:pt x="0" y="30791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1" name="Freeform 7"/>
          <p:cNvSpPr/>
          <p:nvPr/>
        </p:nvSpPr>
        <p:spPr>
          <a:xfrm>
            <a:off x="4058454" y="3498792"/>
            <a:ext cx="948412" cy="851200"/>
          </a:xfrm>
          <a:custGeom>
            <a:avLst/>
            <a:gdLst/>
            <a:ahLst/>
            <a:cxnLst/>
            <a:rect l="l" t="t" r="r" b="b"/>
            <a:pathLst>
              <a:path w="4584735" h="4114800">
                <a:moveTo>
                  <a:pt x="0" y="0"/>
                </a:moveTo>
                <a:lnTo>
                  <a:pt x="4584735" y="0"/>
                </a:lnTo>
                <a:lnTo>
                  <a:pt x="45847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" name="Rectangle 75">
            <a:extLst>
              <a:ext uri="{FF2B5EF4-FFF2-40B4-BE49-F238E27FC236}">
                <a16:creationId xmlns:a16="http://schemas.microsoft.com/office/drawing/2014/main" id="{36724475-BA77-F733-3A74-14B907007394}"/>
              </a:ext>
            </a:extLst>
          </p:cNvPr>
          <p:cNvSpPr/>
          <p:nvPr/>
        </p:nvSpPr>
        <p:spPr>
          <a:xfrm>
            <a:off x="2530647" y="87635"/>
            <a:ext cx="524973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4.3 รายงานผลการดำเนินงานตามตัวชี้วัดที่ 5.1 บทบาทคณะกรรมการบริหารเงินทุนหมุนเวียน </a:t>
            </a:r>
            <a:b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เรื่อง สรุปผลการดำเนินงานกองทุนพัฒนาบทบาทสตรี ประจำปี 2567 สิ้นไตรมาส 1 </a:t>
            </a:r>
            <a:b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(ตุลาคม - ธันวาคม 2566)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50" name="Group 49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3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83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84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76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77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4"/>
                  <a:stretch>
                    <a:fillRect/>
                  </a:stretch>
                </a:blipFill>
              </p:spPr>
            </p:sp>
            <p:sp>
              <p:nvSpPr>
                <p:cNvPr id="78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/>
                  <a:stretch>
                    <a:fillRect/>
                  </a:stretch>
                </a:blipFill>
              </p:spPr>
            </p:sp>
            <p:sp>
              <p:nvSpPr>
                <p:cNvPr id="80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6"/>
                  <a:stretch>
                    <a:fillRect/>
                  </a:stretch>
                </a:blipFill>
              </p:spPr>
            </p:sp>
            <p:sp>
              <p:nvSpPr>
                <p:cNvPr id="82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51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4415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249130"/>
            <a:ext cx="9017000" cy="603268"/>
            <a:chOff x="0" y="-175733"/>
            <a:chExt cx="21640800" cy="1447844"/>
          </a:xfrm>
        </p:grpSpPr>
        <p:sp>
          <p:nvSpPr>
            <p:cNvPr id="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25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Rectangle 33"/>
          <p:cNvSpPr/>
          <p:nvPr/>
        </p:nvSpPr>
        <p:spPr>
          <a:xfrm>
            <a:off x="1702861" y="2668568"/>
            <a:ext cx="6764313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4.4 การบริหารจัดการหนี้ของกองทุนพัฒนาบทบาทสตรี </a:t>
            </a:r>
            <a:endParaRPr lang="en-US" sz="2000" b="1" dirty="0">
              <a:ln>
                <a:solidFill>
                  <a:schemeClr val="tx1"/>
                </a:solidFill>
              </a:ln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806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สี่เหลี่ยมผืนผ้ามุมมน 18"/>
          <p:cNvSpPr/>
          <p:nvPr/>
        </p:nvSpPr>
        <p:spPr>
          <a:xfrm>
            <a:off x="7106967" y="647148"/>
            <a:ext cx="2964486" cy="365178"/>
          </a:xfrm>
          <a:prstGeom prst="roundRect">
            <a:avLst/>
          </a:prstGeom>
          <a:solidFill>
            <a:srgbClr val="002060"/>
          </a:solidFill>
          <a:ln w="190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14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 ณ วันที่ 22 กุมภาพันธ์ 2567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4411" y="741213"/>
            <a:ext cx="9024497" cy="4592457"/>
            <a:chOff x="114783" y="649911"/>
            <a:chExt cx="9024497" cy="4592457"/>
          </a:xfrm>
        </p:grpSpPr>
        <p:grpSp>
          <p:nvGrpSpPr>
            <p:cNvPr id="10" name="Group 9"/>
            <p:cNvGrpSpPr/>
            <p:nvPr/>
          </p:nvGrpSpPr>
          <p:grpSpPr>
            <a:xfrm>
              <a:off x="114783" y="649911"/>
              <a:ext cx="6416971" cy="4592457"/>
              <a:chOff x="3632683" y="701714"/>
              <a:chExt cx="6382981" cy="4538943"/>
            </a:xfrm>
          </p:grpSpPr>
          <p:cxnSp>
            <p:nvCxnSpPr>
              <p:cNvPr id="15" name="ตัวเชื่อมต่อตรง 37">
                <a:extLst>
                  <a:ext uri="{FF2B5EF4-FFF2-40B4-BE49-F238E27FC236}">
                    <a16:creationId xmlns:a16="http://schemas.microsoft.com/office/drawing/2014/main" id="{59F8F964-F519-2F08-7F1B-93D93C249E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44811" y="4007210"/>
                <a:ext cx="0" cy="188209"/>
              </a:xfrm>
              <a:prstGeom prst="line">
                <a:avLst/>
              </a:prstGeom>
              <a:solidFill>
                <a:srgbClr val="92D050"/>
              </a:solidFill>
              <a:ln w="57150">
                <a:solidFill>
                  <a:srgbClr val="00206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8"/>
              <p:cNvGrpSpPr/>
              <p:nvPr/>
            </p:nvGrpSpPr>
            <p:grpSpPr>
              <a:xfrm>
                <a:off x="3632683" y="701714"/>
                <a:ext cx="6382981" cy="4538943"/>
                <a:chOff x="3632683" y="701714"/>
                <a:chExt cx="6382981" cy="4538943"/>
              </a:xfrm>
            </p:grpSpPr>
            <p:cxnSp>
              <p:nvCxnSpPr>
                <p:cNvPr id="51" name="ตัวเชื่อมต่อตรง 50">
                  <a:extLst>
                    <a:ext uri="{FF2B5EF4-FFF2-40B4-BE49-F238E27FC236}">
                      <a16:creationId xmlns:a16="http://schemas.microsoft.com/office/drawing/2014/main" id="{D3335C1E-9519-DC69-31BB-B8EC2A88C0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34637" y="2340088"/>
                  <a:ext cx="0" cy="234648"/>
                </a:xfrm>
                <a:prstGeom prst="line">
                  <a:avLst/>
                </a:prstGeom>
                <a:solidFill>
                  <a:srgbClr val="92D050"/>
                </a:solidFill>
                <a:ln w="57150">
                  <a:solidFill>
                    <a:srgbClr val="00206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" name="Group 7"/>
                <p:cNvGrpSpPr/>
                <p:nvPr/>
              </p:nvGrpSpPr>
              <p:grpSpPr>
                <a:xfrm>
                  <a:off x="3632683" y="701714"/>
                  <a:ext cx="6382981" cy="4538943"/>
                  <a:chOff x="3632683" y="701714"/>
                  <a:chExt cx="6382981" cy="4538943"/>
                </a:xfrm>
              </p:grpSpPr>
              <p:cxnSp>
                <p:nvCxnSpPr>
                  <p:cNvPr id="49" name="ตัวเชื่อมต่อตรง 33"/>
                  <p:cNvCxnSpPr>
                    <a:cxnSpLocks/>
                  </p:cNvCxnSpPr>
                  <p:nvPr/>
                </p:nvCxnSpPr>
                <p:spPr>
                  <a:xfrm>
                    <a:off x="9119216" y="2550094"/>
                    <a:ext cx="0" cy="197363"/>
                  </a:xfrm>
                  <a:prstGeom prst="line">
                    <a:avLst/>
                  </a:prstGeom>
                  <a:solidFill>
                    <a:srgbClr val="92D050"/>
                  </a:solidFill>
                  <a:ln w="57150">
                    <a:solidFill>
                      <a:srgbClr val="00206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48" name="กลุ่ม 47">
                    <a:extLst>
                      <a:ext uri="{FF2B5EF4-FFF2-40B4-BE49-F238E27FC236}">
                        <a16:creationId xmlns:a16="http://schemas.microsoft.com/office/drawing/2014/main" id="{E6EB328C-E784-00A8-5C46-1941F1F13D05}"/>
                      </a:ext>
                    </a:extLst>
                  </p:cNvPr>
                  <p:cNvGrpSpPr/>
                  <p:nvPr/>
                </p:nvGrpSpPr>
                <p:grpSpPr>
                  <a:xfrm>
                    <a:off x="3632683" y="701714"/>
                    <a:ext cx="6382981" cy="4538943"/>
                    <a:chOff x="3618395" y="730751"/>
                    <a:chExt cx="6382981" cy="4538943"/>
                  </a:xfrm>
                </p:grpSpPr>
                <p:cxnSp>
                  <p:nvCxnSpPr>
                    <p:cNvPr id="45" name="ตัวเชื่อมต่อตรง 44">
                      <a:extLst>
                        <a:ext uri="{FF2B5EF4-FFF2-40B4-BE49-F238E27FC236}">
                          <a16:creationId xmlns:a16="http://schemas.microsoft.com/office/drawing/2014/main" id="{1A394A33-4E98-22B3-DD77-2DBCCFEE2DB2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6846292" y="1754593"/>
                      <a:ext cx="1" cy="328148"/>
                    </a:xfrm>
                    <a:prstGeom prst="line">
                      <a:avLst/>
                    </a:prstGeom>
                    <a:solidFill>
                      <a:srgbClr val="92D050"/>
                    </a:solidFill>
                    <a:ln w="57150">
                      <a:solidFill>
                        <a:srgbClr val="002060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6" name="Group 5"/>
                    <p:cNvGrpSpPr/>
                    <p:nvPr/>
                  </p:nvGrpSpPr>
                  <p:grpSpPr>
                    <a:xfrm>
                      <a:off x="3637018" y="730751"/>
                      <a:ext cx="6364358" cy="4538943"/>
                      <a:chOff x="3470758" y="424047"/>
                      <a:chExt cx="6364358" cy="4538943"/>
                    </a:xfrm>
                  </p:grpSpPr>
                  <p:cxnSp>
                    <p:nvCxnSpPr>
                      <p:cNvPr id="23" name="ตัวเชื่อมต่อตรง 37"/>
                      <p:cNvCxnSpPr>
                        <a:cxnSpLocks/>
                      </p:cNvCxnSpPr>
                      <p:nvPr/>
                    </p:nvCxnSpPr>
                    <p:spPr>
                      <a:xfrm>
                        <a:off x="7851168" y="3729543"/>
                        <a:ext cx="0" cy="159516"/>
                      </a:xfrm>
                      <a:prstGeom prst="line">
                        <a:avLst/>
                      </a:prstGeom>
                      <a:solidFill>
                        <a:srgbClr val="92D050"/>
                      </a:solidFill>
                      <a:ln w="57150">
                        <a:solidFill>
                          <a:srgbClr val="002060"/>
                        </a:solidFill>
                        <a:prstDash val="soli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5" name="Group 4"/>
                      <p:cNvGrpSpPr/>
                      <p:nvPr/>
                    </p:nvGrpSpPr>
                    <p:grpSpPr>
                      <a:xfrm>
                        <a:off x="3470758" y="424047"/>
                        <a:ext cx="6364358" cy="4538943"/>
                        <a:chOff x="1775308" y="466816"/>
                        <a:chExt cx="6364358" cy="4538943"/>
                      </a:xfrm>
                    </p:grpSpPr>
                    <p:sp>
                      <p:nvSpPr>
                        <p:cNvPr id="36" name="สี่เหลี่ยมผืนผ้ามุมมน 29"/>
                        <p:cNvSpPr/>
                        <p:nvPr/>
                      </p:nvSpPr>
                      <p:spPr>
                        <a:xfrm>
                          <a:off x="6192800" y="2506672"/>
                          <a:ext cx="1946866" cy="1040671"/>
                        </a:xfrm>
                        <a:prstGeom prst="round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  <a:alpha val="80000"/>
                          </a:schemeClr>
                        </a:solidFill>
                        <a:ln>
                          <a:noFill/>
                        </a:ln>
                        <a:effectLst>
                          <a:outerShdw blurRad="57785" dist="33020" dir="3180000" algn="ctr">
                            <a:srgbClr val="000000">
                              <a:alpha val="30000"/>
                            </a:srgbClr>
                          </a:outerShdw>
                        </a:effectLst>
                        <a:scene3d>
                          <a:camera prst="orthographicFront">
                            <a:rot lat="0" lon="0" rev="0"/>
                          </a:camera>
                          <a:lightRig rig="brightRoom" dir="t">
                            <a:rot lat="0" lon="0" rev="600000"/>
                          </a:lightRig>
                        </a:scene3d>
                        <a:sp3d prstMaterial="metal">
                          <a:bevelT w="38100" h="57150" prst="angle"/>
                        </a:sp3d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>
                            <a:lnSpc>
                              <a:spcPct val="130000"/>
                            </a:lnSpc>
                          </a:pPr>
                          <a:r>
                            <a:rPr lang="th-TH" sz="125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hulabhorn Likit Text" panose="00000500000000000000" pitchFamily="50" charset="-34"/>
                              <a:cs typeface="Chulabhorn Likit Text" panose="00000500000000000000" pitchFamily="50" charset="-34"/>
                            </a:rPr>
                            <a:t> </a:t>
                          </a:r>
                          <a:r>
                            <a:rPr lang="th-TH" sz="1250" b="1" dirty="0">
                              <a:solidFill>
                                <a:schemeClr val="tx1"/>
                              </a:solidFill>
                              <a:latin typeface="Chulabhorn Likit Text" panose="00000500000000000000" pitchFamily="50" charset="-34"/>
                              <a:cs typeface="Chulabhorn Likit Text" panose="00000500000000000000" pitchFamily="50" charset="-34"/>
                            </a:rPr>
                            <a:t>หนี้ดำเนินคดี</a:t>
                          </a:r>
                          <a:endParaRPr lang="en-US" sz="1250" b="1" dirty="0">
                            <a:solidFill>
                              <a:schemeClr val="tx1"/>
                            </a:solidFill>
                            <a:latin typeface="Chulabhorn Likit Text" panose="00000500000000000000" pitchFamily="50" charset="-34"/>
                            <a:cs typeface="Chulabhorn Likit Text" panose="00000500000000000000" pitchFamily="50" charset="-34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</a:pPr>
                          <a:r>
                            <a:rPr lang="th-TH" sz="1250" b="1" dirty="0">
                              <a:solidFill>
                                <a:schemeClr val="tx1"/>
                              </a:solidFill>
                              <a:latin typeface="Chulabhorn Likit Text" panose="00000500000000000000" pitchFamily="50" charset="-34"/>
                              <a:cs typeface="Chulabhorn Likit Text" panose="00000500000000000000" pitchFamily="50" charset="-34"/>
                            </a:rPr>
                            <a:t>  321,392,774.27 </a:t>
                          </a:r>
                          <a:r>
                            <a:rPr lang="th-TH" sz="1250" b="1" spc="-30" dirty="0">
                              <a:solidFill>
                                <a:schemeClr val="tx1"/>
                              </a:solidFill>
                              <a:latin typeface="Chulabhorn Likit Text" panose="00000500000000000000" pitchFamily="50" charset="-34"/>
                              <a:cs typeface="Chulabhorn Likit Text" panose="00000500000000000000" pitchFamily="50" charset="-34"/>
                            </a:rPr>
                            <a:t>บาท</a:t>
                          </a:r>
                          <a:endParaRPr lang="en-GB" sz="1250" b="1" spc="-30" dirty="0">
                            <a:solidFill>
                              <a:schemeClr val="tx1"/>
                            </a:solidFill>
                            <a:latin typeface="Chulabhorn Likit Text" panose="00000500000000000000" pitchFamily="50" charset="-34"/>
                            <a:cs typeface="Chulabhorn Likit Text" panose="00000500000000000000" pitchFamily="50" charset="-34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</a:pPr>
                          <a:r>
                            <a:rPr lang="th-TH" sz="1250" b="1" dirty="0">
                              <a:solidFill>
                                <a:schemeClr val="tx1"/>
                              </a:solidFill>
                              <a:latin typeface="Chulabhorn Likit Text" panose="00000500000000000000" pitchFamily="50" charset="-34"/>
                              <a:cs typeface="Chulabhorn Likit Text" panose="00000500000000000000" pitchFamily="50" charset="-34"/>
                            </a:rPr>
                            <a:t>(ร้อยละ 9.10)</a:t>
                          </a:r>
                          <a:endParaRPr lang="en-US" sz="1250" b="1" dirty="0">
                            <a:solidFill>
                              <a:schemeClr val="tx1"/>
                            </a:solidFill>
                            <a:latin typeface="Chulabhorn Likit Text" panose="00000500000000000000" pitchFamily="50" charset="-34"/>
                            <a:cs typeface="Chulabhorn Likit Text" panose="00000500000000000000" pitchFamily="50" charset="-34"/>
                          </a:endParaRPr>
                        </a:p>
                      </p:txBody>
                    </p:sp>
                    <p:grpSp>
                      <p:nvGrpSpPr>
                        <p:cNvPr id="4" name="Group 3"/>
                        <p:cNvGrpSpPr/>
                        <p:nvPr/>
                      </p:nvGrpSpPr>
                      <p:grpSpPr>
                        <a:xfrm>
                          <a:off x="1775308" y="466816"/>
                          <a:ext cx="5496065" cy="4538943"/>
                          <a:chOff x="1775308" y="466816"/>
                          <a:chExt cx="5496065" cy="4538943"/>
                        </a:xfrm>
                      </p:grpSpPr>
                      <p:cxnSp>
                        <p:nvCxnSpPr>
                          <p:cNvPr id="24" name="ตัวเชื่อมต่อตรง 23"/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4981407" y="3547343"/>
                            <a:ext cx="0" cy="253613"/>
                          </a:xfrm>
                          <a:prstGeom prst="line">
                            <a:avLst/>
                          </a:prstGeom>
                          <a:solidFill>
                            <a:srgbClr val="92D050"/>
                          </a:solidFill>
                          <a:ln w="57150">
                            <a:solidFill>
                              <a:srgbClr val="002060"/>
                            </a:solidFill>
                            <a:prstDash val="solid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27" name="กลุ่ม 26"/>
                          <p:cNvGrpSpPr/>
                          <p:nvPr/>
                        </p:nvGrpSpPr>
                        <p:grpSpPr>
                          <a:xfrm>
                            <a:off x="1775308" y="466816"/>
                            <a:ext cx="5496065" cy="4538943"/>
                            <a:chOff x="-104472" y="800240"/>
                            <a:chExt cx="9309299" cy="4556458"/>
                          </a:xfrm>
                          <a:solidFill>
                            <a:srgbClr val="92D050"/>
                          </a:solidFill>
                        </p:grpSpPr>
                        <p:sp>
                          <p:nvSpPr>
                            <p:cNvPr id="31" name="สี่เหลี่ยมผืนผ้ามุมมน 30"/>
                            <p:cNvSpPr/>
                            <p:nvPr/>
                          </p:nvSpPr>
                          <p:spPr>
                            <a:xfrm>
                              <a:off x="1539950" y="4289887"/>
                              <a:ext cx="3745638" cy="1066811"/>
                            </a:xfrm>
                            <a:prstGeom prst="roundRect">
                              <a:avLst/>
                            </a:prstGeom>
                            <a:solidFill>
                              <a:srgbClr val="F2E5FF"/>
                            </a:solidFill>
                            <a:ln w="38100">
                              <a:noFill/>
                            </a:ln>
                            <a:effectLst>
                              <a:outerShdw blurRad="57785" dist="33020" dir="3180000" algn="ctr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scene3d>
                              <a:camera prst="orthographicFront">
                                <a:rot lat="0" lon="0" rev="0"/>
                              </a:camera>
                              <a:lightRig rig="brightRoom" dir="t">
                                <a:rot lat="0" lon="0" rev="600000"/>
                              </a:lightRig>
                            </a:scene3d>
                            <a:sp3d prstMaterial="metal">
                              <a:bevelT w="38100" h="57150" prst="angle"/>
                            </a:sp3d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 </a:t>
                              </a:r>
                            </a:p>
                            <a:p>
                              <a:pPr algn="ctr"/>
                              <a:endParaRPr lang="th-TH" sz="1250" b="1" dirty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  <a:p>
                              <a:pPr algn="ctr"/>
                              <a:endParaRPr lang="th-TH" sz="1250" b="1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  <a:p>
                              <a:pPr algn="ctr">
                                <a:lnSpc>
                                  <a:spcPct val="120000"/>
                                </a:lnSpc>
                                <a:spcBef>
                                  <a:spcPts val="400"/>
                                </a:spcBef>
                              </a:pPr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หนี้กองทุนเดิม</a:t>
                              </a:r>
                            </a:p>
                            <a:p>
                              <a:pPr algn="ctr">
                                <a:lnSpc>
                                  <a:spcPct val="120000"/>
                                </a:lnSpc>
                              </a:pPr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 236,825,203.34 บาท</a:t>
                              </a:r>
                              <a:endParaRPr lang="en-GB" sz="1250" b="1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  <a:p>
                              <a:pPr algn="ctr">
                                <a:lnSpc>
                                  <a:spcPct val="120000"/>
                                </a:lnSpc>
                              </a:pPr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(ร้อยละ 6.71)</a:t>
                              </a:r>
                              <a:endParaRPr lang="en-US" sz="1250" b="1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  <a:p>
                              <a:pPr algn="ctr">
                                <a:lnSpc>
                                  <a:spcPct val="150000"/>
                                </a:lnSpc>
                              </a:pPr>
                              <a:endParaRPr lang="en-US" sz="1250" b="1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  <a:p>
                              <a:pPr algn="ctr"/>
                              <a:endParaRPr lang="en-US" sz="1250" b="1" dirty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  <a:p>
                              <a:pPr algn="ctr"/>
                              <a:endParaRPr lang="th-TH" sz="1250" b="1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</p:txBody>
                        </p:sp>
                        <p:cxnSp>
                          <p:nvCxnSpPr>
                            <p:cNvPr id="34" name="ตัวเชื่อมต่อตรง 33"/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2196527" y="2627293"/>
                              <a:ext cx="0" cy="210020"/>
                            </a:xfrm>
                            <a:prstGeom prst="line">
                              <a:avLst/>
                            </a:prstGeom>
                            <a:grpFill/>
                            <a:ln w="57150">
                              <a:solidFill>
                                <a:srgbClr val="002060"/>
                              </a:solidFill>
                              <a:prstDash val="solid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29" name="สี่เหลี่ยมผืนผ้ามุมมน 28"/>
                            <p:cNvSpPr/>
                            <p:nvPr/>
                          </p:nvSpPr>
                          <p:spPr>
                            <a:xfrm>
                              <a:off x="-104472" y="2843688"/>
                              <a:ext cx="3447289" cy="1066809"/>
                            </a:xfrm>
                            <a:prstGeom prst="roundRect">
                              <a:avLst/>
                            </a:prstGeom>
                            <a:solidFill>
                              <a:srgbClr val="F6F4D2">
                                <a:alpha val="90000"/>
                              </a:srgbClr>
                            </a:solidFill>
                            <a:ln>
                              <a:noFill/>
                            </a:ln>
                            <a:effectLst>
                              <a:outerShdw blurRad="57785" dist="33020" dir="3180000" algn="ctr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scene3d>
                              <a:camera prst="orthographicFront">
                                <a:rot lat="0" lon="0" rev="0"/>
                              </a:camera>
                              <a:lightRig rig="brightRoom" dir="t">
                                <a:rot lat="0" lon="0" rev="600000"/>
                              </a:lightRig>
                            </a:scene3d>
                            <a:sp3d prstMaterial="metal">
                              <a:bevelT w="38100" h="57150" prst="angle"/>
                            </a:sp3d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>
                                <a:lnSpc>
                                  <a:spcPct val="130000"/>
                                </a:lnSpc>
                              </a:pPr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 </a:t>
                              </a:r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หนี้ยังไม่ถึงกำหนดชำระ</a:t>
                              </a:r>
                              <a:endParaRPr lang="en-US" sz="1250" b="1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  <a:p>
                              <a:pPr algn="ctr">
                                <a:lnSpc>
                                  <a:spcPct val="130000"/>
                                </a:lnSpc>
                              </a:pPr>
                              <a:r>
                                <a:rPr lang="th-TH" sz="1250" b="1" spc="-40" dirty="0">
                                  <a:solidFill>
                                    <a:schemeClr val="tx1"/>
                                  </a:solidFill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     2,092,103,974.39 บาท</a:t>
                              </a:r>
                              <a:endParaRPr lang="en-GB" sz="1250" b="1" spc="-40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  <a:p>
                              <a:pPr algn="ctr">
                                <a:lnSpc>
                                  <a:spcPct val="130000"/>
                                </a:lnSpc>
                              </a:pPr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(ร้อยละ 59.26)</a:t>
                              </a:r>
                            </a:p>
                          </p:txBody>
                        </p:sp>
                        <p:sp>
                          <p:nvSpPr>
                            <p:cNvPr id="30" name="สี่เหลี่ยมผืนผ้ามุมมน 29"/>
                            <p:cNvSpPr/>
                            <p:nvPr/>
                          </p:nvSpPr>
                          <p:spPr>
                            <a:xfrm>
                              <a:off x="3484610" y="2830124"/>
                              <a:ext cx="3710997" cy="1062530"/>
                            </a:xfrm>
                            <a:prstGeom prst="roundRect">
                              <a:avLst/>
                            </a:prstGeom>
                            <a:solidFill>
                              <a:srgbClr val="FFCDCE">
                                <a:alpha val="80000"/>
                              </a:srgbClr>
                            </a:solidFill>
                            <a:ln>
                              <a:noFill/>
                            </a:ln>
                            <a:effectLst>
                              <a:outerShdw blurRad="57785" dist="33020" dir="3180000" algn="ctr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scene3d>
                              <a:camera prst="orthographicFront">
                                <a:rot lat="0" lon="0" rev="0"/>
                              </a:camera>
                              <a:lightRig rig="brightRoom" dir="t">
                                <a:rot lat="0" lon="0" rev="600000"/>
                              </a:lightRig>
                            </a:scene3d>
                            <a:sp3d prstMaterial="metal">
                              <a:bevelT w="38100" h="57150" prst="angle"/>
                            </a:sp3d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>
                                <a:lnSpc>
                                  <a:spcPct val="130000"/>
                                </a:lnSpc>
                              </a:pPr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 </a:t>
                              </a:r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หนี้เกินกำหนดชำระ</a:t>
                              </a:r>
                              <a:endParaRPr lang="en-US" sz="1250" b="1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  <a:p>
                              <a:pPr algn="ctr">
                                <a:lnSpc>
                                  <a:spcPct val="130000"/>
                                </a:lnSpc>
                              </a:pPr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 723,467,447.38 บาท</a:t>
                              </a:r>
                              <a:endParaRPr lang="en-GB" sz="1250" b="1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  <a:p>
                              <a:pPr algn="ctr">
                                <a:lnSpc>
                                  <a:spcPct val="130000"/>
                                </a:lnSpc>
                              </a:pPr>
                              <a:r>
                                <a:rPr lang="th-TH" sz="1250" b="1" spc="-50" dirty="0">
                                  <a:solidFill>
                                    <a:schemeClr val="tx1"/>
                                  </a:solidFill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(คิดเป็นร้อยละ 20.49)</a:t>
                              </a:r>
                              <a:endParaRPr lang="en-US" sz="1250" b="1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</p:txBody>
                        </p:sp>
                        <p:sp>
                          <p:nvSpPr>
                            <p:cNvPr id="32" name="สี่เหลี่ยมผืนผ้ามุมมน 31"/>
                            <p:cNvSpPr/>
                            <p:nvPr/>
                          </p:nvSpPr>
                          <p:spPr>
                            <a:xfrm>
                              <a:off x="5639762" y="4278623"/>
                              <a:ext cx="3565065" cy="1066811"/>
                            </a:xfrm>
                            <a:prstGeom prst="roundRect">
                              <a:avLst/>
                            </a:prstGeom>
                            <a:solidFill>
                              <a:srgbClr val="FFE8D1"/>
                            </a:solidFill>
                            <a:ln w="38100">
                              <a:noFill/>
                            </a:ln>
                            <a:effectLst>
                              <a:outerShdw blurRad="57785" dist="33020" dir="3180000" algn="ctr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scene3d>
                              <a:camera prst="orthographicFront">
                                <a:rot lat="0" lon="0" rev="0"/>
                              </a:camera>
                              <a:lightRig rig="brightRoom" dir="t">
                                <a:rot lat="0" lon="0" rev="600000"/>
                              </a:lightRig>
                            </a:scene3d>
                            <a:sp3d prstMaterial="metal">
                              <a:bevelT w="38100" h="57150" prst="angle"/>
                            </a:sp3d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 </a:t>
                              </a:r>
                            </a:p>
                            <a:p>
                              <a:pPr algn="ctr">
                                <a:lnSpc>
                                  <a:spcPct val="120000"/>
                                </a:lnSpc>
                              </a:pPr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หนี้กองทุนใหม่               486,642,244.04 บาท</a:t>
                              </a:r>
                              <a:endParaRPr lang="en-GB" sz="1250" b="1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  <a:p>
                              <a:pPr algn="ctr">
                                <a:lnSpc>
                                  <a:spcPct val="120000"/>
                                </a:lnSpc>
                              </a:pPr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(ร้อยละ 13.78)</a:t>
                              </a:r>
                              <a:endParaRPr lang="en-US" sz="1250" b="1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  <a:p>
                              <a:pPr algn="ctr"/>
                              <a:endParaRPr lang="th-TH" sz="1250" b="1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</p:txBody>
                        </p:sp>
                        <p:sp>
                          <p:nvSpPr>
                            <p:cNvPr id="28" name="สี่เหลี่ยมผืนผ้ามุมมน 27"/>
                            <p:cNvSpPr/>
                            <p:nvPr/>
                          </p:nvSpPr>
                          <p:spPr>
                            <a:xfrm>
                              <a:off x="3537201" y="800240"/>
                              <a:ext cx="3465132" cy="1048279"/>
                            </a:xfrm>
                            <a:prstGeom prst="roundRect">
                              <a:avLst/>
                            </a:prstGeom>
                            <a:solidFill>
                              <a:srgbClr val="FFFFD5"/>
                            </a:solidFill>
                            <a:ln>
                              <a:noFill/>
                            </a:ln>
                            <a:effectLst>
                              <a:outerShdw blurRad="57785" dist="33020" dir="3180000" algn="ctr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scene3d>
                              <a:camera prst="orthographicFront">
                                <a:rot lat="0" lon="0" rev="0"/>
                              </a:camera>
                              <a:lightRig rig="brightRoom" dir="t">
                                <a:rot lat="0" lon="0" rev="600000"/>
                              </a:lightRig>
                            </a:scene3d>
                            <a:sp3d prstMaterial="metal">
                              <a:bevelT w="38100" h="57150" prst="angle"/>
                            </a:sp3d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 </a:t>
                              </a:r>
                            </a:p>
                            <a:p>
                              <a:pPr algn="ctr">
                                <a:lnSpc>
                                  <a:spcPct val="130000"/>
                                </a:lnSpc>
                              </a:pPr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ยอดลูกหนี้คงเหลือ</a:t>
                              </a:r>
                              <a:endParaRPr lang="en-US" sz="1250" b="1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  <a:p>
                              <a:pPr algn="ctr">
                                <a:lnSpc>
                                  <a:spcPct val="130000"/>
                                </a:lnSpc>
                              </a:pPr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(ณ วันที่ 1 ต.ค. 66)</a:t>
                              </a:r>
                              <a:endParaRPr lang="en-US" sz="1250" b="1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  <a:p>
                              <a:pPr algn="ctr">
                                <a:lnSpc>
                                  <a:spcPct val="130000"/>
                                </a:lnSpc>
                              </a:pPr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3,530,565,719.95 บาท</a:t>
                              </a:r>
                              <a:endParaRPr lang="en-GB" sz="1250" b="1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  <a:p>
                              <a:pPr algn="ctr">
                                <a:lnSpc>
                                  <a:spcPct val="130000"/>
                                </a:lnSpc>
                              </a:pPr>
                              <a:endParaRPr lang="th-TH" sz="1250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</p:txBody>
                        </p:sp>
                        <p:cxnSp>
                          <p:nvCxnSpPr>
                            <p:cNvPr id="33" name="ตัวเชื่อมต่อตรง 32"/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2171352" y="2655753"/>
                              <a:ext cx="7033475" cy="21946"/>
                            </a:xfrm>
                            <a:prstGeom prst="line">
                              <a:avLst/>
                            </a:prstGeom>
                            <a:grpFill/>
                            <a:ln w="57150">
                              <a:solidFill>
                                <a:srgbClr val="002060"/>
                              </a:solidFill>
                              <a:prstDash val="solid"/>
                            </a:ln>
                          </p:spPr>
                          <p:style>
                            <a:lnRef idx="1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37" name="ตัวเชื่อมต่อตรง 36"/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3390766" y="4141730"/>
                              <a:ext cx="3972378" cy="0"/>
                            </a:xfrm>
                            <a:prstGeom prst="line">
                              <a:avLst/>
                            </a:prstGeom>
                            <a:grpFill/>
                            <a:ln w="57150">
                              <a:solidFill>
                                <a:srgbClr val="002060"/>
                              </a:solidFill>
                              <a:prstDash val="solid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</p:grpSp>
                  </p:grpSp>
                </p:grpSp>
                <p:cxnSp>
                  <p:nvCxnSpPr>
                    <p:cNvPr id="46" name="ตัวเชื่อมต่อตรง 45">
                      <a:extLst>
                        <a:ext uri="{FF2B5EF4-FFF2-40B4-BE49-F238E27FC236}">
                          <a16:creationId xmlns:a16="http://schemas.microsoft.com/office/drawing/2014/main" id="{C5330703-FA2F-7287-807D-ECD005952CB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662266" y="2045439"/>
                      <a:ext cx="2295238" cy="16572"/>
                    </a:xfrm>
                    <a:prstGeom prst="line">
                      <a:avLst/>
                    </a:prstGeom>
                    <a:solidFill>
                      <a:srgbClr val="92D050"/>
                    </a:solidFill>
                    <a:ln w="57150">
                      <a:solidFill>
                        <a:srgbClr val="002060"/>
                      </a:solidFill>
                      <a:prstDash val="solid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" name="สี่เหลี่ยมผืนผ้ามุมมน 27">
                      <a:extLst>
                        <a:ext uri="{FF2B5EF4-FFF2-40B4-BE49-F238E27FC236}">
                          <a16:creationId xmlns:a16="http://schemas.microsoft.com/office/drawing/2014/main" id="{7383D712-2CD8-D5D3-7918-1941D64EC3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18395" y="1352348"/>
                      <a:ext cx="2045760" cy="1135432"/>
                    </a:xfrm>
                    <a:prstGeom prst="round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noFill/>
                    </a:ln>
                    <a:effectLst>
                      <a:outerShdw blurRad="57785" dist="33020" dir="3180000" algn="ctr">
                        <a:srgbClr val="000000">
                          <a:alpha val="30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rightRoom" dir="t">
                        <a:rot lat="0" lon="0" rev="600000"/>
                      </a:lightRig>
                    </a:scene3d>
                    <a:sp3d prstMaterial="metal">
                      <a:bevelT w="38100" h="57150" prst="angle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th-TH" sz="125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เงินรับชำระคืน</a:t>
                      </a:r>
                      <a:br>
                        <a:rPr lang="th-TH" sz="125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5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ในปีบัญชี 2567</a:t>
                      </a:r>
                      <a:endParaRPr lang="en-US" sz="125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th-TH" sz="125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250" b="1" spc="-4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393,601,523.91 </a:t>
                      </a:r>
                      <a:r>
                        <a:rPr lang="th-TH" sz="1250" b="1" spc="-40" dirty="0" smtClean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บาท</a:t>
                      </a:r>
                      <a:endParaRPr lang="en-GB" sz="1250" b="1" spc="-4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th-TH" sz="125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 11.15</a:t>
                      </a:r>
                      <a:endParaRPr lang="th-TH" sz="125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p:txBody>
                </p:sp>
                <p:sp>
                  <p:nvSpPr>
                    <p:cNvPr id="3" name="สี่เหลี่ยมผืนผ้ามุมมน 27">
                      <a:extLst>
                        <a:ext uri="{FF2B5EF4-FFF2-40B4-BE49-F238E27FC236}">
                          <a16:creationId xmlns:a16="http://schemas.microsoft.com/office/drawing/2014/main" id="{64697FB7-E0A2-4C59-B2D6-0BD0EFA738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5615" y="1337662"/>
                      <a:ext cx="2045760" cy="1044245"/>
                    </a:xfrm>
                    <a:prstGeom prst="roundRect">
                      <a:avLst/>
                    </a:prstGeom>
                    <a:solidFill>
                      <a:srgbClr val="EDDBC9"/>
                    </a:solidFill>
                    <a:ln>
                      <a:noFill/>
                    </a:ln>
                    <a:effectLst>
                      <a:outerShdw blurRad="57785" dist="33020" dir="3180000" algn="ctr">
                        <a:srgbClr val="000000">
                          <a:alpha val="30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rightRoom" dir="t">
                        <a:rot lat="0" lon="0" rev="600000"/>
                      </a:lightRig>
                    </a:scene3d>
                    <a:sp3d prstMaterial="metal">
                      <a:bevelT w="38100" h="57150" prst="angle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th-TH" sz="125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th-TH" sz="125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ยอดลูกหนี้คงเหลือ</a:t>
                      </a:r>
                      <a:endParaRPr lang="en-US" sz="125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th-TH" sz="125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(ณ วันที่ 22 ก.พ. 67)</a:t>
                      </a:r>
                      <a:endParaRPr lang="en-US" sz="125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th-TH" sz="1250" b="1" spc="-3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3,136,964,196.04 </a:t>
                      </a:r>
                      <a:r>
                        <a:rPr lang="th-TH" sz="1250" b="1" spc="-5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บาท</a:t>
                      </a:r>
                      <a:br>
                        <a:rPr lang="th-TH" sz="1250" b="1" spc="-5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50" b="1" spc="-2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(ร้อยละ 88.85)</a:t>
                      </a:r>
                      <a:endParaRPr lang="en-GB" sz="1250" b="1" spc="-2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30000"/>
                        </a:lnSpc>
                      </a:pPr>
                      <a:endParaRPr lang="th-TH" sz="125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p:txBody>
                </p:sp>
              </p:grpSp>
              <p:cxnSp>
                <p:nvCxnSpPr>
                  <p:cNvPr id="35" name="ตัวเชื่อมต่อตรง 23"/>
                  <p:cNvCxnSpPr>
                    <a:cxnSpLocks/>
                  </p:cNvCxnSpPr>
                  <p:nvPr/>
                </p:nvCxnSpPr>
                <p:spPr>
                  <a:xfrm>
                    <a:off x="6857405" y="2571956"/>
                    <a:ext cx="0" cy="149810"/>
                  </a:xfrm>
                  <a:prstGeom prst="line">
                    <a:avLst/>
                  </a:prstGeom>
                  <a:solidFill>
                    <a:srgbClr val="92D050"/>
                  </a:solidFill>
                  <a:ln w="57150">
                    <a:solidFill>
                      <a:srgbClr val="00206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66" name="ตัวเชื่อมต่อตรง 9">
              <a:extLst>
                <a:ext uri="{FF2B5EF4-FFF2-40B4-BE49-F238E27FC236}">
                  <a16:creationId xmlns:a16="http://schemas.microsoft.com/office/drawing/2014/main" id="{F6AEF898-66C7-FF1E-BD55-7D58139C3038}"/>
                </a:ext>
              </a:extLst>
            </p:cNvPr>
            <p:cNvCxnSpPr>
              <a:cxnSpLocks/>
            </p:cNvCxnSpPr>
            <p:nvPr/>
          </p:nvCxnSpPr>
          <p:spPr>
            <a:xfrm>
              <a:off x="6533398" y="2013143"/>
              <a:ext cx="283400" cy="0"/>
            </a:xfrm>
            <a:prstGeom prst="line">
              <a:avLst/>
            </a:prstGeom>
            <a:solidFill>
              <a:srgbClr val="92D050"/>
            </a:solidFill>
            <a:ln w="57150">
              <a:solidFill>
                <a:srgbClr val="002060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7" name="สี่เหลี่ยมผืนผ้ามุมมน 27">
              <a:extLst>
                <a:ext uri="{FF2B5EF4-FFF2-40B4-BE49-F238E27FC236}">
                  <a16:creationId xmlns:a16="http://schemas.microsoft.com/office/drawing/2014/main" id="{D83DBD19-88F8-D29A-680E-380B6804A59D}"/>
                </a:ext>
              </a:extLst>
            </p:cNvPr>
            <p:cNvSpPr/>
            <p:nvPr/>
          </p:nvSpPr>
          <p:spPr>
            <a:xfrm>
              <a:off x="7103312" y="986298"/>
              <a:ext cx="2035968" cy="1026432"/>
            </a:xfrm>
            <a:prstGeom prst="roundRect">
              <a:avLst/>
            </a:prstGeom>
            <a:solidFill>
              <a:srgbClr val="D2E0FB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th-TH" sz="1250" b="1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</a:t>
              </a:r>
            </a:p>
            <a:p>
              <a:pPr algn="ctr">
                <a:lnSpc>
                  <a:spcPct val="130000"/>
                </a:lnSpc>
              </a:pPr>
              <a:r>
                <a:rPr lang="th-TH" sz="1250" b="1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ยอดลูกหนี้คงเหลือ</a:t>
              </a:r>
              <a:endParaRPr lang="en-US" sz="125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 algn="ctr">
                <a:lnSpc>
                  <a:spcPct val="130000"/>
                </a:lnSpc>
              </a:pPr>
              <a:r>
                <a:rPr lang="th-TH" sz="1250" b="1" spc="-50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กองทุนเดิม </a:t>
              </a:r>
            </a:p>
            <a:p>
              <a:pPr algn="ctr">
                <a:lnSpc>
                  <a:spcPct val="130000"/>
                </a:lnSpc>
              </a:pPr>
              <a:r>
                <a:rPr lang="th-TH" sz="1250" b="1" spc="-50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 766,631,398.04 บาท </a:t>
              </a:r>
              <a:br>
                <a:rPr lang="th-TH" sz="1250" b="1" spc="-50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</a:br>
              <a:r>
                <a:rPr lang="th-TH" sz="1250" b="1" spc="-20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(ร้อยละ 21.71)</a:t>
              </a:r>
              <a:endParaRPr lang="en-GB" sz="1250" b="1" spc="-2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 algn="ctr">
                <a:lnSpc>
                  <a:spcPct val="130000"/>
                </a:lnSpc>
              </a:pPr>
              <a:endParaRPr lang="th-TH" sz="125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68" name="สี่เหลี่ยมผืนผ้ามุมมน 27">
              <a:extLst>
                <a:ext uri="{FF2B5EF4-FFF2-40B4-BE49-F238E27FC236}">
                  <a16:creationId xmlns:a16="http://schemas.microsoft.com/office/drawing/2014/main" id="{72F7B5D1-0469-149A-0C44-C64491D5C93C}"/>
                </a:ext>
              </a:extLst>
            </p:cNvPr>
            <p:cNvSpPr/>
            <p:nvPr/>
          </p:nvSpPr>
          <p:spPr>
            <a:xfrm>
              <a:off x="7078639" y="2084647"/>
              <a:ext cx="2035968" cy="1026432"/>
            </a:xfrm>
            <a:prstGeom prst="roundRect">
              <a:avLst/>
            </a:prstGeom>
            <a:solidFill>
              <a:srgbClr val="FBD5EE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th-TH" sz="1250" b="1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ยอดลูกหนี้คงเหลือ</a:t>
              </a:r>
            </a:p>
            <a:p>
              <a:pPr algn="ctr">
                <a:lnSpc>
                  <a:spcPct val="130000"/>
                </a:lnSpc>
              </a:pPr>
              <a:r>
                <a:rPr lang="th-TH" sz="1250" b="1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กองทุนใหม่ </a:t>
              </a:r>
            </a:p>
            <a:p>
              <a:pPr algn="ctr">
                <a:lnSpc>
                  <a:spcPct val="130000"/>
                </a:lnSpc>
              </a:pPr>
              <a:r>
                <a:rPr lang="th-TH" sz="1250" b="1" spc="-40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2,370,332,798.00 บาท </a:t>
              </a:r>
              <a:r>
                <a:rPr lang="th-TH" sz="1250" b="1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/>
              </a:r>
              <a:br>
                <a:rPr lang="th-TH" sz="1250" b="1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</a:br>
              <a:r>
                <a:rPr lang="th-TH" sz="1250" b="1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(ร้อยละ 67.14)</a:t>
              </a:r>
            </a:p>
          </p:txBody>
        </p:sp>
        <p:cxnSp>
          <p:nvCxnSpPr>
            <p:cNvPr id="69" name="ตัวเชื่อมต่อตรง 15">
              <a:extLst>
                <a:ext uri="{FF2B5EF4-FFF2-40B4-BE49-F238E27FC236}">
                  <a16:creationId xmlns:a16="http://schemas.microsoft.com/office/drawing/2014/main" id="{A6B2B095-87D6-C7A5-F1AD-E381F203F6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25309" y="1499514"/>
              <a:ext cx="0" cy="1116063"/>
            </a:xfrm>
            <a:prstGeom prst="line">
              <a:avLst/>
            </a:prstGeom>
            <a:solidFill>
              <a:srgbClr val="92D050"/>
            </a:solidFill>
            <a:ln w="57150">
              <a:solidFill>
                <a:srgbClr val="002060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21">
              <a:extLst>
                <a:ext uri="{FF2B5EF4-FFF2-40B4-BE49-F238E27FC236}">
                  <a16:creationId xmlns:a16="http://schemas.microsoft.com/office/drawing/2014/main" id="{3B838735-6ED2-C741-BC9A-4A7DD7CD0042}"/>
                </a:ext>
              </a:extLst>
            </p:cNvPr>
            <p:cNvCxnSpPr>
              <a:cxnSpLocks/>
            </p:cNvCxnSpPr>
            <p:nvPr/>
          </p:nvCxnSpPr>
          <p:spPr>
            <a:xfrm>
              <a:off x="6793938" y="1514754"/>
              <a:ext cx="283400" cy="0"/>
            </a:xfrm>
            <a:prstGeom prst="line">
              <a:avLst/>
            </a:prstGeom>
            <a:solidFill>
              <a:srgbClr val="92D050"/>
            </a:solidFill>
            <a:ln w="57150">
              <a:solidFill>
                <a:srgbClr val="002060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24">
              <a:extLst>
                <a:ext uri="{FF2B5EF4-FFF2-40B4-BE49-F238E27FC236}">
                  <a16:creationId xmlns:a16="http://schemas.microsoft.com/office/drawing/2014/main" id="{DE6D92E1-0C95-1862-8ACC-957E0A08F0DE}"/>
                </a:ext>
              </a:extLst>
            </p:cNvPr>
            <p:cNvCxnSpPr>
              <a:cxnSpLocks/>
            </p:cNvCxnSpPr>
            <p:nvPr/>
          </p:nvCxnSpPr>
          <p:spPr>
            <a:xfrm>
              <a:off x="6805306" y="2596453"/>
              <a:ext cx="283400" cy="0"/>
            </a:xfrm>
            <a:prstGeom prst="line">
              <a:avLst/>
            </a:prstGeom>
            <a:solidFill>
              <a:srgbClr val="92D050"/>
            </a:solidFill>
            <a:ln w="57150">
              <a:solidFill>
                <a:srgbClr val="002060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28868" y="2392"/>
            <a:ext cx="9160684" cy="618162"/>
            <a:chOff x="428868" y="118504"/>
            <a:chExt cx="9160684" cy="618162"/>
          </a:xfrm>
        </p:grpSpPr>
        <p:sp>
          <p:nvSpPr>
            <p:cNvPr id="64" name="AutoShape 6"/>
            <p:cNvSpPr/>
            <p:nvPr/>
          </p:nvSpPr>
          <p:spPr>
            <a:xfrm>
              <a:off x="2382625" y="472624"/>
              <a:ext cx="5250829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5" name="Group 7"/>
            <p:cNvGrpSpPr/>
            <p:nvPr/>
          </p:nvGrpSpPr>
          <p:grpSpPr>
            <a:xfrm>
              <a:off x="428868" y="118504"/>
              <a:ext cx="2085269" cy="618162"/>
              <a:chOff x="-74764" y="-38100"/>
              <a:chExt cx="1085040" cy="321652"/>
            </a:xfrm>
          </p:grpSpPr>
          <p:sp>
            <p:nvSpPr>
              <p:cNvPr id="101" name="Freeform 8"/>
              <p:cNvSpPr/>
              <p:nvPr/>
            </p:nvSpPr>
            <p:spPr>
              <a:xfrm>
                <a:off x="-74764" y="775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0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94" name="Group 10"/>
            <p:cNvGrpSpPr/>
            <p:nvPr/>
          </p:nvGrpSpPr>
          <p:grpSpPr>
            <a:xfrm>
              <a:off x="7647965" y="118504"/>
              <a:ext cx="1941587" cy="603268"/>
              <a:chOff x="-1" y="-38100"/>
              <a:chExt cx="1010277" cy="313902"/>
            </a:xfrm>
          </p:grpSpPr>
          <p:sp>
            <p:nvSpPr>
              <p:cNvPr id="10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99" name="Freeform 11"/>
              <p:cNvSpPr/>
              <p:nvPr/>
            </p:nvSpPr>
            <p:spPr>
              <a:xfrm>
                <a:off x="-1" y="0"/>
                <a:ext cx="1010276" cy="253617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</p:grpSp>
        <p:sp>
          <p:nvSpPr>
            <p:cNvPr id="95" name="TextBox 13"/>
            <p:cNvSpPr txBox="1"/>
            <p:nvPr/>
          </p:nvSpPr>
          <p:spPr>
            <a:xfrm>
              <a:off x="590734" y="283436"/>
              <a:ext cx="1749456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96" name="TextBox 15"/>
            <p:cNvSpPr txBox="1"/>
            <p:nvPr/>
          </p:nvSpPr>
          <p:spPr>
            <a:xfrm>
              <a:off x="8282489" y="393702"/>
              <a:ext cx="672543" cy="148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26</a:t>
              </a:r>
            </a:p>
          </p:txBody>
        </p:sp>
        <p:sp>
          <p:nvSpPr>
            <p:cNvPr id="97" name="Freeform 16"/>
            <p:cNvSpPr/>
            <p:nvPr/>
          </p:nvSpPr>
          <p:spPr>
            <a:xfrm>
              <a:off x="9011979" y="334046"/>
              <a:ext cx="245407" cy="24540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8" name="Freeform 17"/>
            <p:cNvSpPr/>
            <p:nvPr/>
          </p:nvSpPr>
          <p:spPr>
            <a:xfrm flipH="1">
              <a:off x="7980133" y="334046"/>
              <a:ext cx="245407" cy="24540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1" name="สี่เหลี่ยมผืนผ้า 3">
            <a:extLst>
              <a:ext uri="{FF2B5EF4-FFF2-40B4-BE49-F238E27FC236}">
                <a16:creationId xmlns:a16="http://schemas.microsoft.com/office/drawing/2014/main" id="{8493D4F4-6FD8-4552-904E-DB7274115DA0}"/>
              </a:ext>
            </a:extLst>
          </p:cNvPr>
          <p:cNvSpPr/>
          <p:nvPr/>
        </p:nvSpPr>
        <p:spPr>
          <a:xfrm>
            <a:off x="2184533" y="117250"/>
            <a:ext cx="5647012" cy="236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ผลการบริหารจัดการหนี้ของกองทุนพัฒนาบทบาทสตรี ประจำปีงบประมาณ พ.ศ. 2567</a:t>
            </a:r>
          </a:p>
        </p:txBody>
      </p:sp>
      <p:graphicFrame>
        <p:nvGraphicFramePr>
          <p:cNvPr id="60" name="ตาราง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88396"/>
              </p:ext>
            </p:extLst>
          </p:nvPr>
        </p:nvGraphicFramePr>
        <p:xfrm>
          <a:off x="6669594" y="3395783"/>
          <a:ext cx="3335997" cy="1838249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423368">
                  <a:extLst>
                    <a:ext uri="{9D8B030D-6E8A-4147-A177-3AD203B41FA5}">
                      <a16:colId xmlns:a16="http://schemas.microsoft.com/office/drawing/2014/main" val="1491597652"/>
                    </a:ext>
                  </a:extLst>
                </a:gridCol>
                <a:gridCol w="616977">
                  <a:extLst>
                    <a:ext uri="{9D8B030D-6E8A-4147-A177-3AD203B41FA5}">
                      <a16:colId xmlns:a16="http://schemas.microsoft.com/office/drawing/2014/main" val="2423577797"/>
                    </a:ext>
                  </a:extLst>
                </a:gridCol>
                <a:gridCol w="678674">
                  <a:extLst>
                    <a:ext uri="{9D8B030D-6E8A-4147-A177-3AD203B41FA5}">
                      <a16:colId xmlns:a16="http://schemas.microsoft.com/office/drawing/2014/main" val="1484951254"/>
                    </a:ext>
                  </a:extLst>
                </a:gridCol>
                <a:gridCol w="616978">
                  <a:extLst>
                    <a:ext uri="{9D8B030D-6E8A-4147-A177-3AD203B41FA5}">
                      <a16:colId xmlns:a16="http://schemas.microsoft.com/office/drawing/2014/main" val="1863889623"/>
                    </a:ext>
                  </a:extLst>
                </a:gridCol>
              </a:tblGrid>
              <a:tr h="459074">
                <a:tc>
                  <a:txBody>
                    <a:bodyPr/>
                    <a:lstStyle/>
                    <a:p>
                      <a:pPr algn="ctr"/>
                      <a:r>
                        <a:rPr lang="th-TH" sz="11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เปรียบเทียบ</a:t>
                      </a:r>
                    </a:p>
                    <a:p>
                      <a:pPr algn="ctr"/>
                      <a:r>
                        <a:rPr lang="th-TH" sz="11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ผลการดำเนินงาน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E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dirty="0">
                          <a:solidFill>
                            <a:sysClr val="windowText" lastClr="0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 ม.ค. 2567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E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dirty="0">
                          <a:solidFill>
                            <a:sysClr val="windowText" lastClr="0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</a:t>
                      </a:r>
                      <a:r>
                        <a:rPr lang="th-TH" sz="1100" baseline="0" dirty="0">
                          <a:solidFill>
                            <a:sysClr val="windowText" lastClr="0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100" dirty="0">
                          <a:solidFill>
                            <a:sysClr val="windowText" lastClr="0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ก.พ. 2567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E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ผลต่าง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274085"/>
                  </a:ext>
                </a:extLst>
              </a:tr>
              <a:tr h="275835">
                <a:tc>
                  <a:txBody>
                    <a:bodyPr/>
                    <a:lstStyle/>
                    <a:p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หนี้เกินกำหนดชำระ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19.47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20.49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</a:t>
                      </a:r>
                      <a:r>
                        <a:rPr lang="th-TH" sz="1100" b="1" i="0" u="none" strike="noStrike" baseline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1.02</a:t>
                      </a:r>
                      <a:endParaRPr lang="th-TH" sz="1100" b="1" dirty="0">
                        <a:solidFill>
                          <a:srgbClr val="C0000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272637"/>
                  </a:ext>
                </a:extLst>
              </a:tr>
              <a:tr h="275835">
                <a:tc>
                  <a:txBody>
                    <a:bodyPr/>
                    <a:lstStyle/>
                    <a:p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หนี้กองทุนเดิม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6.59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6.71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</a:t>
                      </a:r>
                      <a:r>
                        <a:rPr lang="th-TH" sz="1100" b="1" i="0" u="none" strike="noStrike" baseline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0.12</a:t>
                      </a:r>
                      <a:endParaRPr lang="th-TH" sz="1100" b="1" dirty="0">
                        <a:solidFill>
                          <a:srgbClr val="C0000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220837"/>
                  </a:ext>
                </a:extLst>
              </a:tr>
              <a:tr h="275835">
                <a:tc>
                  <a:txBody>
                    <a:bodyPr/>
                    <a:lstStyle/>
                    <a:p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หนี้กองทุนใหม่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12.88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13.78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</a:t>
                      </a:r>
                      <a:r>
                        <a:rPr lang="th-TH" sz="1100" b="1" i="0" u="none" strike="noStrike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100" b="1" i="0" u="none" strike="noStrike" baseline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0.90</a:t>
                      </a:r>
                      <a:endParaRPr lang="th-TH" sz="1100" b="1" dirty="0">
                        <a:solidFill>
                          <a:srgbClr val="C0000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085371"/>
                  </a:ext>
                </a:extLst>
              </a:tr>
              <a:tr h="275835">
                <a:tc>
                  <a:txBody>
                    <a:bodyPr/>
                    <a:lstStyle/>
                    <a:p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หนี้ดำเนินคดี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6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8.78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9.10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 0.32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664400"/>
                  </a:ext>
                </a:extLst>
              </a:tr>
              <a:tr h="275835">
                <a:tc>
                  <a:txBody>
                    <a:bodyPr/>
                    <a:lstStyle/>
                    <a:p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เงินรับชำระคืน 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7.60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11.15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</a:t>
                      </a:r>
                      <a:r>
                        <a:rPr lang="th-TH" sz="1100" b="1" baseline="0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3</a:t>
                      </a:r>
                      <a:r>
                        <a:rPr lang="th-TH" sz="1100" b="1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.55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640613"/>
                  </a:ext>
                </a:extLst>
              </a:tr>
            </a:tbl>
          </a:graphicData>
        </a:graphic>
      </p:graphicFrame>
      <p:grpSp>
        <p:nvGrpSpPr>
          <p:cNvPr id="90" name="Group 89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91" name="Group 90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93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108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109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103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104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105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106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107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92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4209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7EA8A2B7-41E2-422F-80E5-2D29AAC98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95" y="784153"/>
            <a:ext cx="3798096" cy="4408080"/>
          </a:xfrm>
          <a:prstGeom prst="rect">
            <a:avLst/>
          </a:prstGeom>
        </p:spPr>
      </p:pic>
      <p:sp>
        <p:nvSpPr>
          <p:cNvPr id="180" name="TextBox 179">
            <a:extLst>
              <a:ext uri="{FF2B5EF4-FFF2-40B4-BE49-F238E27FC236}">
                <a16:creationId xmlns:a16="http://schemas.microsoft.com/office/drawing/2014/main" id="{5D64FB84-387B-45AD-B3EF-1BBFBF26A5FE}"/>
              </a:ext>
            </a:extLst>
          </p:cNvPr>
          <p:cNvSpPr txBox="1"/>
          <p:nvPr/>
        </p:nvSpPr>
        <p:spPr>
          <a:xfrm>
            <a:off x="4632937" y="784152"/>
            <a:ext cx="4994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sz="1600" b="1" dirty="0">
                <a:ln w="9525">
                  <a:noFill/>
                  <a:prstDash val="solid"/>
                </a:ln>
                <a:latin typeface="Chulabhorn Likit Text" panose="00000500000000000000" pitchFamily="50" charset="-34"/>
                <a:ea typeface="Noto Sans" panose="020B0502040504020204" pitchFamily="34"/>
                <a:cs typeface="Chulabhorn Likit Text" panose="00000500000000000000" pitchFamily="50" charset="-34"/>
              </a:rPr>
              <a:t>หนี้เกินกำหนดชำระคงเหลือต่ำกว่าร้อยละ 10 </a:t>
            </a:r>
            <a:endParaRPr lang="en-GB" sz="1600" b="1" dirty="0">
              <a:ln w="9525">
                <a:noFill/>
                <a:prstDash val="solid"/>
              </a:ln>
              <a:latin typeface="Chulabhorn Likit Text" panose="00000500000000000000" pitchFamily="50" charset="-34"/>
              <a:ea typeface="Noto Sans" panose="020B0502040504020204" pitchFamily="34"/>
              <a:cs typeface="Chulabhorn Likit Text" panose="00000500000000000000" pitchFamily="50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410390" y="1151067"/>
            <a:ext cx="5244950" cy="1300092"/>
            <a:chOff x="4786127" y="485923"/>
            <a:chExt cx="5244950" cy="1300091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7CA0F7B-4702-405D-A4DD-E957E851A7C9}"/>
                </a:ext>
              </a:extLst>
            </p:cNvPr>
            <p:cNvSpPr/>
            <p:nvPr/>
          </p:nvSpPr>
          <p:spPr>
            <a:xfrm>
              <a:off x="4786127" y="488645"/>
              <a:ext cx="1710000" cy="270000"/>
            </a:xfrm>
            <a:prstGeom prst="roundRect">
              <a:avLst/>
            </a:prstGeom>
            <a:grpFill/>
            <a:ln w="41275" cmpd="sng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1.</a:t>
              </a:r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นราธิวาส              2.17</a:t>
              </a:r>
              <a:r>
                <a:rPr lang="en-US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</a:t>
              </a:r>
            </a:p>
          </p:txBody>
        </p:sp>
        <p:sp>
          <p:nvSpPr>
            <p:cNvPr id="379" name="Rectangle: Rounded Corners 378">
              <a:extLst>
                <a:ext uri="{FF2B5EF4-FFF2-40B4-BE49-F238E27FC236}">
                  <a16:creationId xmlns:a16="http://schemas.microsoft.com/office/drawing/2014/main" id="{D1A89CBB-EFF4-4E39-9EF2-812404F6DFD0}"/>
                </a:ext>
              </a:extLst>
            </p:cNvPr>
            <p:cNvSpPr/>
            <p:nvPr/>
          </p:nvSpPr>
          <p:spPr>
            <a:xfrm>
              <a:off x="6544789" y="485923"/>
              <a:ext cx="1710000" cy="270000"/>
            </a:xfrm>
            <a:prstGeom prst="roundRect">
              <a:avLst/>
            </a:prstGeom>
            <a:grpFill/>
            <a:ln w="41275" cmpd="sng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5. เชียงราย              7.83</a:t>
              </a:r>
              <a:endPara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380" name="Rectangle: Rounded Corners 379">
              <a:extLst>
                <a:ext uri="{FF2B5EF4-FFF2-40B4-BE49-F238E27FC236}">
                  <a16:creationId xmlns:a16="http://schemas.microsoft.com/office/drawing/2014/main" id="{E7AA633E-50F6-4AA7-8C04-501511363DE3}"/>
                </a:ext>
              </a:extLst>
            </p:cNvPr>
            <p:cNvSpPr/>
            <p:nvPr/>
          </p:nvSpPr>
          <p:spPr>
            <a:xfrm>
              <a:off x="4786127" y="823811"/>
              <a:ext cx="1710000" cy="270000"/>
            </a:xfrm>
            <a:prstGeom prst="roundRect">
              <a:avLst/>
            </a:prstGeom>
            <a:grpFill/>
            <a:ln w="41275" cmpd="sng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2. นครนายก            7.35   </a:t>
              </a:r>
              <a:endPara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381" name="Rectangle: Rounded Corners 380">
              <a:extLst>
                <a:ext uri="{FF2B5EF4-FFF2-40B4-BE49-F238E27FC236}">
                  <a16:creationId xmlns:a16="http://schemas.microsoft.com/office/drawing/2014/main" id="{DB5D3086-62D9-44F9-A62A-04F11707BFFD}"/>
                </a:ext>
              </a:extLst>
            </p:cNvPr>
            <p:cNvSpPr/>
            <p:nvPr/>
          </p:nvSpPr>
          <p:spPr>
            <a:xfrm>
              <a:off x="4786127" y="1157840"/>
              <a:ext cx="1710000" cy="270000"/>
            </a:xfrm>
            <a:prstGeom prst="roundRect">
              <a:avLst/>
            </a:prstGeom>
            <a:grpFill/>
            <a:ln w="41275" cmpd="sng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3. ชัยภูมิ                  7.43</a:t>
              </a:r>
              <a:endPara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392" name="Rectangle: Rounded Corners 391">
              <a:extLst>
                <a:ext uri="{FF2B5EF4-FFF2-40B4-BE49-F238E27FC236}">
                  <a16:creationId xmlns:a16="http://schemas.microsoft.com/office/drawing/2014/main" id="{CE9CC3FC-3DEE-4E38-968C-E6A1AC88703E}"/>
                </a:ext>
              </a:extLst>
            </p:cNvPr>
            <p:cNvSpPr/>
            <p:nvPr/>
          </p:nvSpPr>
          <p:spPr>
            <a:xfrm>
              <a:off x="4786127" y="1503218"/>
              <a:ext cx="1689444" cy="282796"/>
            </a:xfrm>
            <a:prstGeom prst="roundRect">
              <a:avLst/>
            </a:prstGeom>
            <a:grpFill/>
            <a:ln w="41275" cmpd="sng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4. อุทัยธานี             7.61</a:t>
              </a:r>
              <a:endPara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407" name="Rectangle: Rounded Corners 406">
              <a:extLst>
                <a:ext uri="{FF2B5EF4-FFF2-40B4-BE49-F238E27FC236}">
                  <a16:creationId xmlns:a16="http://schemas.microsoft.com/office/drawing/2014/main" id="{DFE7EABF-59D7-4140-9BE7-FAE064CACA62}"/>
                </a:ext>
              </a:extLst>
            </p:cNvPr>
            <p:cNvSpPr/>
            <p:nvPr/>
          </p:nvSpPr>
          <p:spPr>
            <a:xfrm>
              <a:off x="6555824" y="822943"/>
              <a:ext cx="1710000" cy="270000"/>
            </a:xfrm>
            <a:prstGeom prst="roundRect">
              <a:avLst/>
            </a:prstGeom>
            <a:grpFill/>
            <a:ln w="41275" cmpd="sng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6. ชลบุรี                   7.99</a:t>
              </a:r>
              <a:endPara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415" name="Rectangle: Rounded Corners 414">
              <a:extLst>
                <a:ext uri="{FF2B5EF4-FFF2-40B4-BE49-F238E27FC236}">
                  <a16:creationId xmlns:a16="http://schemas.microsoft.com/office/drawing/2014/main" id="{A994113C-B036-48AC-AD83-DEE0328076F1}"/>
                </a:ext>
              </a:extLst>
            </p:cNvPr>
            <p:cNvSpPr/>
            <p:nvPr/>
          </p:nvSpPr>
          <p:spPr>
            <a:xfrm>
              <a:off x="6555824" y="1163183"/>
              <a:ext cx="1710000" cy="270000"/>
            </a:xfrm>
            <a:prstGeom prst="roundRect">
              <a:avLst/>
            </a:prstGeom>
            <a:grpFill/>
            <a:ln w="41275" cmpd="sng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7. ตาก                      8.13</a:t>
              </a:r>
              <a:endPara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817E3861-7A8F-49E4-AC2B-2EDA18251646}"/>
                </a:ext>
              </a:extLst>
            </p:cNvPr>
            <p:cNvSpPr/>
            <p:nvPr/>
          </p:nvSpPr>
          <p:spPr>
            <a:xfrm>
              <a:off x="6550458" y="1505516"/>
              <a:ext cx="1710000" cy="270000"/>
            </a:xfrm>
            <a:prstGeom prst="roundRect">
              <a:avLst/>
            </a:prstGeom>
            <a:grpFill/>
            <a:ln w="41275" cmpd="sng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8. อ่างทอง               9.11</a:t>
              </a:r>
              <a:endPara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4B4CD236-CC8A-4B9A-9092-88CC4B51CB9C}"/>
                </a:ext>
              </a:extLst>
            </p:cNvPr>
            <p:cNvSpPr/>
            <p:nvPr/>
          </p:nvSpPr>
          <p:spPr>
            <a:xfrm>
              <a:off x="8321077" y="486882"/>
              <a:ext cx="1710000" cy="270000"/>
            </a:xfrm>
            <a:prstGeom prst="roundRect">
              <a:avLst/>
            </a:prstGeom>
            <a:grpFill/>
            <a:ln w="41275" cmpd="sng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9. พิษณุโลก             9.24</a:t>
              </a:r>
              <a:endPara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57" name="Rectangle: Rounded Corners 156">
              <a:extLst>
                <a:ext uri="{FF2B5EF4-FFF2-40B4-BE49-F238E27FC236}">
                  <a16:creationId xmlns:a16="http://schemas.microsoft.com/office/drawing/2014/main" id="{2662F28C-02BD-406C-95C0-0B3F5AB5F1E7}"/>
                </a:ext>
              </a:extLst>
            </p:cNvPr>
            <p:cNvSpPr/>
            <p:nvPr/>
          </p:nvSpPr>
          <p:spPr>
            <a:xfrm>
              <a:off x="8318720" y="826491"/>
              <a:ext cx="1710000" cy="264658"/>
            </a:xfrm>
            <a:prstGeom prst="roundRect">
              <a:avLst/>
            </a:prstGeom>
            <a:grpFill/>
            <a:ln w="41275" cmpd="sng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spc="-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10. สมุทรสงคราม              9.58</a:t>
              </a:r>
              <a:endParaRPr lang="en-US" sz="1100" b="1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28870" y="2392"/>
            <a:ext cx="9160684" cy="618162"/>
            <a:chOff x="428868" y="118504"/>
            <a:chExt cx="9160684" cy="618162"/>
          </a:xfrm>
        </p:grpSpPr>
        <p:sp>
          <p:nvSpPr>
            <p:cNvPr id="69" name="AutoShape 6"/>
            <p:cNvSpPr/>
            <p:nvPr/>
          </p:nvSpPr>
          <p:spPr>
            <a:xfrm>
              <a:off x="2382625" y="472624"/>
              <a:ext cx="5250829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0" name="Group 7"/>
            <p:cNvGrpSpPr/>
            <p:nvPr/>
          </p:nvGrpSpPr>
          <p:grpSpPr>
            <a:xfrm>
              <a:off x="428868" y="118504"/>
              <a:ext cx="2085269" cy="618162"/>
              <a:chOff x="-74764" y="-38100"/>
              <a:chExt cx="1085040" cy="321652"/>
            </a:xfrm>
          </p:grpSpPr>
          <p:sp>
            <p:nvSpPr>
              <p:cNvPr id="78" name="Freeform 8"/>
              <p:cNvSpPr/>
              <p:nvPr/>
            </p:nvSpPr>
            <p:spPr>
              <a:xfrm>
                <a:off x="-74764" y="775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71" name="Group 10"/>
            <p:cNvGrpSpPr/>
            <p:nvPr/>
          </p:nvGrpSpPr>
          <p:grpSpPr>
            <a:xfrm>
              <a:off x="7647965" y="118504"/>
              <a:ext cx="1941587" cy="603268"/>
              <a:chOff x="-1" y="-38100"/>
              <a:chExt cx="1010277" cy="313902"/>
            </a:xfrm>
          </p:grpSpPr>
          <p:sp>
            <p:nvSpPr>
              <p:cNvPr id="76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77" name="Freeform 11"/>
              <p:cNvSpPr/>
              <p:nvPr/>
            </p:nvSpPr>
            <p:spPr>
              <a:xfrm>
                <a:off x="-1" y="0"/>
                <a:ext cx="1010276" cy="253617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</p:grpSp>
        <p:sp>
          <p:nvSpPr>
            <p:cNvPr id="72" name="TextBox 13"/>
            <p:cNvSpPr txBox="1"/>
            <p:nvPr/>
          </p:nvSpPr>
          <p:spPr>
            <a:xfrm>
              <a:off x="590734" y="283436"/>
              <a:ext cx="1749456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73" name="TextBox 15"/>
            <p:cNvSpPr txBox="1"/>
            <p:nvPr/>
          </p:nvSpPr>
          <p:spPr>
            <a:xfrm>
              <a:off x="8282489" y="393702"/>
              <a:ext cx="672543" cy="148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27</a:t>
              </a:r>
            </a:p>
          </p:txBody>
        </p:sp>
        <p:sp>
          <p:nvSpPr>
            <p:cNvPr id="74" name="Freeform 16"/>
            <p:cNvSpPr/>
            <p:nvPr/>
          </p:nvSpPr>
          <p:spPr>
            <a:xfrm>
              <a:off x="9011979" y="334046"/>
              <a:ext cx="245407" cy="24540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17"/>
            <p:cNvSpPr/>
            <p:nvPr/>
          </p:nvSpPr>
          <p:spPr>
            <a:xfrm flipH="1">
              <a:off x="7980133" y="334046"/>
              <a:ext cx="245407" cy="24540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0" name="สี่เหลี่ยมผืนผ้า 3">
            <a:extLst>
              <a:ext uri="{FF2B5EF4-FFF2-40B4-BE49-F238E27FC236}">
                <a16:creationId xmlns:a16="http://schemas.microsoft.com/office/drawing/2014/main" id="{8493D4F4-6FD8-4552-904E-DB7274115DA0}"/>
              </a:ext>
            </a:extLst>
          </p:cNvPr>
          <p:cNvSpPr/>
          <p:nvPr/>
        </p:nvSpPr>
        <p:spPr>
          <a:xfrm>
            <a:off x="2184533" y="117252"/>
            <a:ext cx="5647012" cy="236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การบริหารจัดการหนี้เกินกำหนดชำระคงเหลือต่ำกว่าร้อยละ 10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A6C344-3C5C-4C77-BDFB-2EE95CF34757}"/>
              </a:ext>
            </a:extLst>
          </p:cNvPr>
          <p:cNvGrpSpPr/>
          <p:nvPr/>
        </p:nvGrpSpPr>
        <p:grpSpPr>
          <a:xfrm>
            <a:off x="1267838" y="853663"/>
            <a:ext cx="3078480" cy="4262265"/>
            <a:chOff x="1521404" y="1024396"/>
            <a:chExt cx="3694175" cy="511471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507336-7771-450B-BA2E-43CD0F435C40}"/>
                </a:ext>
              </a:extLst>
            </p:cNvPr>
            <p:cNvGrpSpPr/>
            <p:nvPr/>
          </p:nvGrpSpPr>
          <p:grpSpPr>
            <a:xfrm>
              <a:off x="1542244" y="1024396"/>
              <a:ext cx="3673335" cy="5114717"/>
              <a:chOff x="1461437" y="242038"/>
              <a:chExt cx="4530539" cy="630828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1461437" y="242038"/>
                <a:ext cx="4530539" cy="6308280"/>
                <a:chOff x="1331292" y="255092"/>
                <a:chExt cx="4530539" cy="6308280"/>
              </a:xfrm>
            </p:grpSpPr>
            <p:sp>
              <p:nvSpPr>
                <p:cNvPr id="184" name="TextBox 231">
                  <a:extLst>
                    <a:ext uri="{FF2B5EF4-FFF2-40B4-BE49-F238E27FC236}">
                      <a16:creationId xmlns:a16="http://schemas.microsoft.com/office/drawing/2014/main" id="{75535AFB-BBEC-4EE4-A0FD-0BD12C61A5B9}"/>
                    </a:ext>
                  </a:extLst>
                </p:cNvPr>
                <p:cNvSpPr txBox="1"/>
                <p:nvPr/>
              </p:nvSpPr>
              <p:spPr>
                <a:xfrm>
                  <a:off x="2526427" y="1345300"/>
                  <a:ext cx="520050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เลย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185" name="TextBox 265">
                  <a:extLst>
                    <a:ext uri="{FF2B5EF4-FFF2-40B4-BE49-F238E27FC236}">
                      <a16:creationId xmlns:a16="http://schemas.microsoft.com/office/drawing/2014/main" id="{5AF2D73E-8D27-4E5C-9063-0F55915CD524}"/>
                    </a:ext>
                  </a:extLst>
                </p:cNvPr>
                <p:cNvSpPr txBox="1"/>
                <p:nvPr/>
              </p:nvSpPr>
              <p:spPr>
                <a:xfrm>
                  <a:off x="3137245" y="1376771"/>
                  <a:ext cx="778653" cy="307475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75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อุดรธานี</a:t>
                  </a:r>
                  <a:endParaRPr lang="en-US" sz="75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186" name="TextBox 190">
                  <a:extLst>
                    <a:ext uri="{FF2B5EF4-FFF2-40B4-BE49-F238E27FC236}">
                      <a16:creationId xmlns:a16="http://schemas.microsoft.com/office/drawing/2014/main" id="{EEE78888-CF3D-458F-882D-0A137AAA9616}"/>
                    </a:ext>
                  </a:extLst>
                </p:cNvPr>
                <p:cNvSpPr txBox="1"/>
                <p:nvPr/>
              </p:nvSpPr>
              <p:spPr>
                <a:xfrm>
                  <a:off x="2668561" y="1965180"/>
                  <a:ext cx="664773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ชัยภูมิ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D32E721B-7902-4C57-AD01-0AB11CE6BE54}"/>
                    </a:ext>
                  </a:extLst>
                </p:cNvPr>
                <p:cNvSpPr txBox="1"/>
                <p:nvPr/>
              </p:nvSpPr>
              <p:spPr>
                <a:xfrm>
                  <a:off x="2100623" y="2688432"/>
                  <a:ext cx="434640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11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192" name="TextBox 268">
                  <a:extLst>
                    <a:ext uri="{FF2B5EF4-FFF2-40B4-BE49-F238E27FC236}">
                      <a16:creationId xmlns:a16="http://schemas.microsoft.com/office/drawing/2014/main" id="{9E2F1985-3B06-46A3-A6B1-C004C27A6FEF}"/>
                    </a:ext>
                  </a:extLst>
                </p:cNvPr>
                <p:cNvSpPr txBox="1"/>
                <p:nvPr/>
              </p:nvSpPr>
              <p:spPr>
                <a:xfrm>
                  <a:off x="2259605" y="3189595"/>
                  <a:ext cx="633929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ชลบุรี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195" name="TextBox 239">
                  <a:extLst>
                    <a:ext uri="{FF2B5EF4-FFF2-40B4-BE49-F238E27FC236}">
                      <a16:creationId xmlns:a16="http://schemas.microsoft.com/office/drawing/2014/main" id="{1C903E83-2CB3-42A8-AE84-D6C037369335}"/>
                    </a:ext>
                  </a:extLst>
                </p:cNvPr>
                <p:cNvSpPr txBox="1"/>
                <p:nvPr/>
              </p:nvSpPr>
              <p:spPr>
                <a:xfrm>
                  <a:off x="3537804" y="1039178"/>
                  <a:ext cx="743065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บึงกาฬ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197" name="TextBox 274">
                  <a:extLst>
                    <a:ext uri="{FF2B5EF4-FFF2-40B4-BE49-F238E27FC236}">
                      <a16:creationId xmlns:a16="http://schemas.microsoft.com/office/drawing/2014/main" id="{69C80E6C-FD71-48DE-8BE2-BE76312C8BE8}"/>
                    </a:ext>
                  </a:extLst>
                </p:cNvPr>
                <p:cNvSpPr txBox="1"/>
                <p:nvPr/>
              </p:nvSpPr>
              <p:spPr>
                <a:xfrm>
                  <a:off x="1393212" y="4925085"/>
                  <a:ext cx="1070469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สุราษฎร์ธานี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198" name="TextBox 270">
                  <a:extLst>
                    <a:ext uri="{FF2B5EF4-FFF2-40B4-BE49-F238E27FC236}">
                      <a16:creationId xmlns:a16="http://schemas.microsoft.com/office/drawing/2014/main" id="{93714CFC-CBE3-4CD2-9B15-1711809077E0}"/>
                    </a:ext>
                  </a:extLst>
                </p:cNvPr>
                <p:cNvSpPr txBox="1"/>
                <p:nvPr/>
              </p:nvSpPr>
              <p:spPr>
                <a:xfrm>
                  <a:off x="2605872" y="6244508"/>
                  <a:ext cx="864062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นราธิวาส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00" name="TextBox 228">
                  <a:extLst>
                    <a:ext uri="{FF2B5EF4-FFF2-40B4-BE49-F238E27FC236}">
                      <a16:creationId xmlns:a16="http://schemas.microsoft.com/office/drawing/2014/main" id="{97E88239-FB4A-42B4-9B92-DD547EE8B956}"/>
                    </a:ext>
                  </a:extLst>
                </p:cNvPr>
                <p:cNvSpPr txBox="1"/>
                <p:nvPr/>
              </p:nvSpPr>
              <p:spPr>
                <a:xfrm>
                  <a:off x="1396003" y="1545259"/>
                  <a:ext cx="543775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ตาก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373" name="TextBox 190">
                  <a:extLst>
                    <a:ext uri="{FF2B5EF4-FFF2-40B4-BE49-F238E27FC236}">
                      <a16:creationId xmlns:a16="http://schemas.microsoft.com/office/drawing/2014/main" id="{55488429-9809-4006-8E24-FAF65AE5E1AC}"/>
                    </a:ext>
                  </a:extLst>
                </p:cNvPr>
                <p:cNvSpPr txBox="1"/>
                <p:nvPr/>
              </p:nvSpPr>
              <p:spPr>
                <a:xfrm>
                  <a:off x="1974233" y="1601342"/>
                  <a:ext cx="890160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พิษณุโลก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376" name="TextBox 268">
                  <a:extLst>
                    <a:ext uri="{FF2B5EF4-FFF2-40B4-BE49-F238E27FC236}">
                      <a16:creationId xmlns:a16="http://schemas.microsoft.com/office/drawing/2014/main" id="{E103EBF4-DA4A-4177-BEE5-84CF534D7E79}"/>
                    </a:ext>
                  </a:extLst>
                </p:cNvPr>
                <p:cNvSpPr txBox="1"/>
                <p:nvPr/>
              </p:nvSpPr>
              <p:spPr>
                <a:xfrm>
                  <a:off x="2439308" y="3008563"/>
                  <a:ext cx="973197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ฉะเชิงเทรา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442" name="TextBox 441">
                  <a:extLst>
                    <a:ext uri="{FF2B5EF4-FFF2-40B4-BE49-F238E27FC236}">
                      <a16:creationId xmlns:a16="http://schemas.microsoft.com/office/drawing/2014/main" id="{44B8EBC6-7C25-4194-89DA-D583C6AEE8F3}"/>
                    </a:ext>
                  </a:extLst>
                </p:cNvPr>
                <p:cNvSpPr txBox="1"/>
                <p:nvPr/>
              </p:nvSpPr>
              <p:spPr>
                <a:xfrm>
                  <a:off x="2110159" y="2909592"/>
                  <a:ext cx="361095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2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443" name="TextBox 442">
                  <a:extLst>
                    <a:ext uri="{FF2B5EF4-FFF2-40B4-BE49-F238E27FC236}">
                      <a16:creationId xmlns:a16="http://schemas.microsoft.com/office/drawing/2014/main" id="{ACF25453-E33A-4EC4-B3FE-101936DBDEED}"/>
                    </a:ext>
                  </a:extLst>
                </p:cNvPr>
                <p:cNvSpPr txBox="1"/>
                <p:nvPr/>
              </p:nvSpPr>
              <p:spPr>
                <a:xfrm>
                  <a:off x="2060589" y="2566632"/>
                  <a:ext cx="365840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9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446" name="TextBox 270">
                  <a:extLst>
                    <a:ext uri="{FF2B5EF4-FFF2-40B4-BE49-F238E27FC236}">
                      <a16:creationId xmlns:a16="http://schemas.microsoft.com/office/drawing/2014/main" id="{70A43D9B-3CCA-4B5E-8138-220DEAE18443}"/>
                    </a:ext>
                  </a:extLst>
                </p:cNvPr>
                <p:cNvSpPr txBox="1"/>
                <p:nvPr/>
              </p:nvSpPr>
              <p:spPr>
                <a:xfrm>
                  <a:off x="2171841" y="6205706"/>
                  <a:ext cx="612578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ยะลา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447" name="TextBox 274">
                  <a:extLst>
                    <a:ext uri="{FF2B5EF4-FFF2-40B4-BE49-F238E27FC236}">
                      <a16:creationId xmlns:a16="http://schemas.microsoft.com/office/drawing/2014/main" id="{6A900BA0-424B-4C2C-9DD4-A1301F762EBE}"/>
                    </a:ext>
                  </a:extLst>
                </p:cNvPr>
                <p:cNvSpPr txBox="1"/>
                <p:nvPr/>
              </p:nvSpPr>
              <p:spPr>
                <a:xfrm>
                  <a:off x="1646302" y="5325459"/>
                  <a:ext cx="1305346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นครศรีธรรมราช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448" name="TextBox 274">
                  <a:extLst>
                    <a:ext uri="{FF2B5EF4-FFF2-40B4-BE49-F238E27FC236}">
                      <a16:creationId xmlns:a16="http://schemas.microsoft.com/office/drawing/2014/main" id="{DABB5320-3AF4-467D-A371-2795FF724C71}"/>
                    </a:ext>
                  </a:extLst>
                </p:cNvPr>
                <p:cNvSpPr txBox="1"/>
                <p:nvPr/>
              </p:nvSpPr>
              <p:spPr>
                <a:xfrm>
                  <a:off x="1417643" y="4280654"/>
                  <a:ext cx="655283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ชุมพร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101" name="TextBox 239">
                  <a:extLst>
                    <a:ext uri="{FF2B5EF4-FFF2-40B4-BE49-F238E27FC236}">
                      <a16:creationId xmlns:a16="http://schemas.microsoft.com/office/drawing/2014/main" id="{3B9C9A85-0B90-46B1-8E10-E02FE077D7E4}"/>
                    </a:ext>
                  </a:extLst>
                </p:cNvPr>
                <p:cNvSpPr txBox="1"/>
                <p:nvPr/>
              </p:nvSpPr>
              <p:spPr>
                <a:xfrm>
                  <a:off x="3729688" y="1270706"/>
                  <a:ext cx="878297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นครพนม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104" name="TextBox 271">
                  <a:extLst>
                    <a:ext uri="{FF2B5EF4-FFF2-40B4-BE49-F238E27FC236}">
                      <a16:creationId xmlns:a16="http://schemas.microsoft.com/office/drawing/2014/main" id="{0801F37F-F28F-4D89-AF28-AD9F7729E078}"/>
                    </a:ext>
                  </a:extLst>
                </p:cNvPr>
                <p:cNvSpPr txBox="1"/>
                <p:nvPr/>
              </p:nvSpPr>
              <p:spPr>
                <a:xfrm>
                  <a:off x="1331292" y="963612"/>
                  <a:ext cx="595970" cy="288591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667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ลำพูน</a:t>
                  </a:r>
                  <a:endParaRPr lang="en-US" sz="667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A9DAA5F4-9E9A-477E-B9F3-AED172124AC6}"/>
                    </a:ext>
                  </a:extLst>
                </p:cNvPr>
                <p:cNvSpPr txBox="1"/>
                <p:nvPr/>
              </p:nvSpPr>
              <p:spPr>
                <a:xfrm>
                  <a:off x="1919432" y="2874126"/>
                  <a:ext cx="434640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11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112" name="TextBox 200">
                  <a:extLst>
                    <a:ext uri="{FF2B5EF4-FFF2-40B4-BE49-F238E27FC236}">
                      <a16:creationId xmlns:a16="http://schemas.microsoft.com/office/drawing/2014/main" id="{7DFD3D10-D562-41E9-8381-B02883A3DDDC}"/>
                    </a:ext>
                  </a:extLst>
                </p:cNvPr>
                <p:cNvSpPr txBox="1"/>
                <p:nvPr/>
              </p:nvSpPr>
              <p:spPr>
                <a:xfrm>
                  <a:off x="1768456" y="255092"/>
                  <a:ext cx="840337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เชียงราย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ED587346-C0C3-439E-9E57-6B71EBBF8327}"/>
                    </a:ext>
                  </a:extLst>
                </p:cNvPr>
                <p:cNvSpPr txBox="1"/>
                <p:nvPr/>
              </p:nvSpPr>
              <p:spPr>
                <a:xfrm>
                  <a:off x="2249150" y="2954906"/>
                  <a:ext cx="353976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1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122" name="TextBox 194">
                  <a:extLst>
                    <a:ext uri="{FF2B5EF4-FFF2-40B4-BE49-F238E27FC236}">
                      <a16:creationId xmlns:a16="http://schemas.microsoft.com/office/drawing/2014/main" id="{AF711DDA-1F18-45AD-A713-00094BF5099C}"/>
                    </a:ext>
                  </a:extLst>
                </p:cNvPr>
                <p:cNvSpPr txBox="1"/>
                <p:nvPr/>
              </p:nvSpPr>
              <p:spPr>
                <a:xfrm>
                  <a:off x="4479372" y="4569709"/>
                  <a:ext cx="800005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อ่างทอง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125" name="Google Shape;246;p33">
                  <a:extLst>
                    <a:ext uri="{FF2B5EF4-FFF2-40B4-BE49-F238E27FC236}">
                      <a16:creationId xmlns:a16="http://schemas.microsoft.com/office/drawing/2014/main" id="{BFD5E203-1787-4986-BB3E-884420E408DA}"/>
                    </a:ext>
                  </a:extLst>
                </p:cNvPr>
                <p:cNvSpPr/>
                <p:nvPr/>
              </p:nvSpPr>
              <p:spPr>
                <a:xfrm>
                  <a:off x="3091042" y="4113632"/>
                  <a:ext cx="304760" cy="408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3" h="16913" extrusionOk="0">
                      <a:moveTo>
                        <a:pt x="5705" y="3303"/>
                      </a:moveTo>
                      <a:cubicBezTo>
                        <a:pt x="7173" y="3303"/>
                        <a:pt x="8373" y="4504"/>
                        <a:pt x="8373" y="5971"/>
                      </a:cubicBezTo>
                      <a:cubicBezTo>
                        <a:pt x="8340" y="7472"/>
                        <a:pt x="7173" y="8640"/>
                        <a:pt x="5705" y="8640"/>
                      </a:cubicBezTo>
                      <a:cubicBezTo>
                        <a:pt x="4237" y="8640"/>
                        <a:pt x="3036" y="7406"/>
                        <a:pt x="3036" y="5971"/>
                      </a:cubicBezTo>
                      <a:cubicBezTo>
                        <a:pt x="3036" y="4504"/>
                        <a:pt x="4237" y="3303"/>
                        <a:pt x="5705" y="3303"/>
                      </a:cubicBezTo>
                      <a:close/>
                      <a:moveTo>
                        <a:pt x="5671" y="0"/>
                      </a:moveTo>
                      <a:cubicBezTo>
                        <a:pt x="2569" y="0"/>
                        <a:pt x="67" y="2502"/>
                        <a:pt x="1" y="5571"/>
                      </a:cubicBezTo>
                      <a:lnTo>
                        <a:pt x="1" y="5638"/>
                      </a:lnTo>
                      <a:cubicBezTo>
                        <a:pt x="1" y="5871"/>
                        <a:pt x="1" y="6071"/>
                        <a:pt x="34" y="6305"/>
                      </a:cubicBezTo>
                      <a:cubicBezTo>
                        <a:pt x="301" y="8840"/>
                        <a:pt x="1669" y="12543"/>
                        <a:pt x="5671" y="16912"/>
                      </a:cubicBezTo>
                      <a:cubicBezTo>
                        <a:pt x="9674" y="12543"/>
                        <a:pt x="11042" y="8807"/>
                        <a:pt x="11275" y="6305"/>
                      </a:cubicBezTo>
                      <a:cubicBezTo>
                        <a:pt x="11342" y="6071"/>
                        <a:pt x="11342" y="5838"/>
                        <a:pt x="11342" y="5638"/>
                      </a:cubicBezTo>
                      <a:lnTo>
                        <a:pt x="11342" y="5571"/>
                      </a:lnTo>
                      <a:cubicBezTo>
                        <a:pt x="11275" y="2502"/>
                        <a:pt x="8774" y="0"/>
                        <a:pt x="5671" y="0"/>
                      </a:cubicBezTo>
                      <a:close/>
                    </a:path>
                  </a:pathLst>
                </a:custGeom>
                <a:solidFill>
                  <a:srgbClr val="E84E40"/>
                </a:solidFill>
                <a:ln>
                  <a:noFill/>
                </a:ln>
              </p:spPr>
              <p:txBody>
                <a:bodyPr spcFirstLastPara="1" wrap="square" lIns="76188" tIns="76188" rIns="76188" bIns="76188" anchor="ctr" anchorCtr="0">
                  <a:noAutofit/>
                </a:bodyPr>
                <a:lstStyle/>
                <a:p>
                  <a:endParaRPr sz="1500"/>
                </a:p>
              </p:txBody>
            </p:sp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965EDE88-B567-482F-9C18-25E8A4DE9DEF}"/>
                    </a:ext>
                  </a:extLst>
                </p:cNvPr>
                <p:cNvSpPr txBox="1"/>
                <p:nvPr/>
              </p:nvSpPr>
              <p:spPr>
                <a:xfrm>
                  <a:off x="3061551" y="4107928"/>
                  <a:ext cx="363466" cy="341638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9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1</a:t>
                  </a:r>
                  <a:endParaRPr lang="en-US" sz="9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127" name="TextBox 194">
                  <a:extLst>
                    <a:ext uri="{FF2B5EF4-FFF2-40B4-BE49-F238E27FC236}">
                      <a16:creationId xmlns:a16="http://schemas.microsoft.com/office/drawing/2014/main" id="{96124E49-67F7-4920-BEDC-7BD908D15690}"/>
                    </a:ext>
                  </a:extLst>
                </p:cNvPr>
                <p:cNvSpPr txBox="1"/>
                <p:nvPr/>
              </p:nvSpPr>
              <p:spPr>
                <a:xfrm>
                  <a:off x="3338632" y="4142792"/>
                  <a:ext cx="885415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กรุงเทพฯ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128" name="Google Shape;246;p33">
                  <a:extLst>
                    <a:ext uri="{FF2B5EF4-FFF2-40B4-BE49-F238E27FC236}">
                      <a16:creationId xmlns:a16="http://schemas.microsoft.com/office/drawing/2014/main" id="{3FBA3462-09CC-416F-9DB8-510108E36A62}"/>
                    </a:ext>
                  </a:extLst>
                </p:cNvPr>
                <p:cNvSpPr/>
                <p:nvPr/>
              </p:nvSpPr>
              <p:spPr>
                <a:xfrm>
                  <a:off x="4166088" y="4949085"/>
                  <a:ext cx="313102" cy="408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3" h="16913" extrusionOk="0">
                      <a:moveTo>
                        <a:pt x="5705" y="3303"/>
                      </a:moveTo>
                      <a:cubicBezTo>
                        <a:pt x="7173" y="3303"/>
                        <a:pt x="8373" y="4504"/>
                        <a:pt x="8373" y="5971"/>
                      </a:cubicBezTo>
                      <a:cubicBezTo>
                        <a:pt x="8340" y="7472"/>
                        <a:pt x="7173" y="8640"/>
                        <a:pt x="5705" y="8640"/>
                      </a:cubicBezTo>
                      <a:cubicBezTo>
                        <a:pt x="4237" y="8640"/>
                        <a:pt x="3036" y="7406"/>
                        <a:pt x="3036" y="5971"/>
                      </a:cubicBezTo>
                      <a:cubicBezTo>
                        <a:pt x="3036" y="4504"/>
                        <a:pt x="4237" y="3303"/>
                        <a:pt x="5705" y="3303"/>
                      </a:cubicBezTo>
                      <a:close/>
                      <a:moveTo>
                        <a:pt x="5671" y="0"/>
                      </a:moveTo>
                      <a:cubicBezTo>
                        <a:pt x="2569" y="0"/>
                        <a:pt x="67" y="2502"/>
                        <a:pt x="1" y="5571"/>
                      </a:cubicBezTo>
                      <a:lnTo>
                        <a:pt x="1" y="5638"/>
                      </a:lnTo>
                      <a:cubicBezTo>
                        <a:pt x="1" y="5871"/>
                        <a:pt x="1" y="6071"/>
                        <a:pt x="34" y="6305"/>
                      </a:cubicBezTo>
                      <a:cubicBezTo>
                        <a:pt x="301" y="8840"/>
                        <a:pt x="1669" y="12543"/>
                        <a:pt x="5671" y="16912"/>
                      </a:cubicBezTo>
                      <a:cubicBezTo>
                        <a:pt x="9674" y="12543"/>
                        <a:pt x="11042" y="8807"/>
                        <a:pt x="11275" y="6305"/>
                      </a:cubicBezTo>
                      <a:cubicBezTo>
                        <a:pt x="11342" y="6071"/>
                        <a:pt x="11342" y="5838"/>
                        <a:pt x="11342" y="5638"/>
                      </a:cubicBezTo>
                      <a:lnTo>
                        <a:pt x="11342" y="5571"/>
                      </a:lnTo>
                      <a:cubicBezTo>
                        <a:pt x="11275" y="2502"/>
                        <a:pt x="8774" y="0"/>
                        <a:pt x="5671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spcFirstLastPara="1" wrap="square" lIns="76188" tIns="76188" rIns="76188" bIns="76188" anchor="ctr" anchorCtr="0">
                  <a:noAutofit/>
                </a:bodyPr>
                <a:lstStyle/>
                <a:p>
                  <a:endParaRPr sz="1500"/>
                </a:p>
              </p:txBody>
            </p:sp>
            <p:sp>
              <p:nvSpPr>
                <p:cNvPr id="129" name="Google Shape;246;p33">
                  <a:extLst>
                    <a:ext uri="{FF2B5EF4-FFF2-40B4-BE49-F238E27FC236}">
                      <a16:creationId xmlns:a16="http://schemas.microsoft.com/office/drawing/2014/main" id="{C29A924A-871E-4245-B8F4-84091CB5B79C}"/>
                    </a:ext>
                  </a:extLst>
                </p:cNvPr>
                <p:cNvSpPr/>
                <p:nvPr/>
              </p:nvSpPr>
              <p:spPr>
                <a:xfrm>
                  <a:off x="3083314" y="4520043"/>
                  <a:ext cx="304760" cy="408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3" h="16913" extrusionOk="0">
                      <a:moveTo>
                        <a:pt x="5705" y="3303"/>
                      </a:moveTo>
                      <a:cubicBezTo>
                        <a:pt x="7173" y="3303"/>
                        <a:pt x="8373" y="4504"/>
                        <a:pt x="8373" y="5971"/>
                      </a:cubicBezTo>
                      <a:cubicBezTo>
                        <a:pt x="8340" y="7472"/>
                        <a:pt x="7173" y="8640"/>
                        <a:pt x="5705" y="8640"/>
                      </a:cubicBezTo>
                      <a:cubicBezTo>
                        <a:pt x="4237" y="8640"/>
                        <a:pt x="3036" y="7406"/>
                        <a:pt x="3036" y="5971"/>
                      </a:cubicBezTo>
                      <a:cubicBezTo>
                        <a:pt x="3036" y="4504"/>
                        <a:pt x="4237" y="3303"/>
                        <a:pt x="5705" y="3303"/>
                      </a:cubicBezTo>
                      <a:close/>
                      <a:moveTo>
                        <a:pt x="5671" y="0"/>
                      </a:moveTo>
                      <a:cubicBezTo>
                        <a:pt x="2569" y="0"/>
                        <a:pt x="67" y="2502"/>
                        <a:pt x="1" y="5571"/>
                      </a:cubicBezTo>
                      <a:lnTo>
                        <a:pt x="1" y="5638"/>
                      </a:lnTo>
                      <a:cubicBezTo>
                        <a:pt x="1" y="5871"/>
                        <a:pt x="1" y="6071"/>
                        <a:pt x="34" y="6305"/>
                      </a:cubicBezTo>
                      <a:cubicBezTo>
                        <a:pt x="301" y="8840"/>
                        <a:pt x="1669" y="12543"/>
                        <a:pt x="5671" y="16912"/>
                      </a:cubicBezTo>
                      <a:cubicBezTo>
                        <a:pt x="9674" y="12543"/>
                        <a:pt x="11042" y="8807"/>
                        <a:pt x="11275" y="6305"/>
                      </a:cubicBezTo>
                      <a:cubicBezTo>
                        <a:pt x="11342" y="6071"/>
                        <a:pt x="11342" y="5838"/>
                        <a:pt x="11342" y="5638"/>
                      </a:cubicBezTo>
                      <a:lnTo>
                        <a:pt x="11342" y="5571"/>
                      </a:lnTo>
                      <a:cubicBezTo>
                        <a:pt x="11275" y="2502"/>
                        <a:pt x="8774" y="0"/>
                        <a:pt x="5671" y="0"/>
                      </a:cubicBezTo>
                      <a:close/>
                    </a:path>
                  </a:pathLst>
                </a:custGeom>
                <a:solidFill>
                  <a:srgbClr val="E84E40"/>
                </a:solidFill>
                <a:ln>
                  <a:noFill/>
                </a:ln>
              </p:spPr>
              <p:txBody>
                <a:bodyPr spcFirstLastPara="1" wrap="square" lIns="76188" tIns="76188" rIns="76188" bIns="76188" anchor="ctr" anchorCtr="0">
                  <a:noAutofit/>
                </a:bodyPr>
                <a:lstStyle/>
                <a:p>
                  <a:endParaRPr sz="1500"/>
                </a:p>
              </p:txBody>
            </p:sp>
            <p:sp>
              <p:nvSpPr>
                <p:cNvPr id="130" name="TextBox 194">
                  <a:extLst>
                    <a:ext uri="{FF2B5EF4-FFF2-40B4-BE49-F238E27FC236}">
                      <a16:creationId xmlns:a16="http://schemas.microsoft.com/office/drawing/2014/main" id="{F5345183-8FF4-4DFF-BBF1-BC88489F4D85}"/>
                    </a:ext>
                  </a:extLst>
                </p:cNvPr>
                <p:cNvSpPr txBox="1"/>
                <p:nvPr/>
              </p:nvSpPr>
              <p:spPr>
                <a:xfrm>
                  <a:off x="4411764" y="5377047"/>
                  <a:ext cx="1450067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พระนครศรีอยุธยา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131" name="TextBox 194">
                  <a:extLst>
                    <a:ext uri="{FF2B5EF4-FFF2-40B4-BE49-F238E27FC236}">
                      <a16:creationId xmlns:a16="http://schemas.microsoft.com/office/drawing/2014/main" id="{C9FB25FF-A21C-40A4-8976-AF7D6951640C}"/>
                    </a:ext>
                  </a:extLst>
                </p:cNvPr>
                <p:cNvSpPr txBox="1"/>
                <p:nvPr/>
              </p:nvSpPr>
              <p:spPr>
                <a:xfrm>
                  <a:off x="3358701" y="4555344"/>
                  <a:ext cx="771535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นนทบุรี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05BC2B5D-168B-448C-865C-38B028E4B9E3}"/>
                    </a:ext>
                  </a:extLst>
                </p:cNvPr>
                <p:cNvSpPr txBox="1"/>
                <p:nvPr/>
              </p:nvSpPr>
              <p:spPr>
                <a:xfrm>
                  <a:off x="3046733" y="4506787"/>
                  <a:ext cx="370585" cy="3416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th-TH" sz="9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2</a:t>
                  </a:r>
                  <a:endParaRPr lang="en-US" sz="9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135" name="TextBox 194">
                  <a:extLst>
                    <a:ext uri="{FF2B5EF4-FFF2-40B4-BE49-F238E27FC236}">
                      <a16:creationId xmlns:a16="http://schemas.microsoft.com/office/drawing/2014/main" id="{830E0678-B89A-47C7-B200-326704C3F5D4}"/>
                    </a:ext>
                  </a:extLst>
                </p:cNvPr>
                <p:cNvSpPr txBox="1"/>
                <p:nvPr/>
              </p:nvSpPr>
              <p:spPr>
                <a:xfrm>
                  <a:off x="4474488" y="4135143"/>
                  <a:ext cx="930492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นครนายก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137" name="Google Shape;246;p33">
                  <a:extLst>
                    <a:ext uri="{FF2B5EF4-FFF2-40B4-BE49-F238E27FC236}">
                      <a16:creationId xmlns:a16="http://schemas.microsoft.com/office/drawing/2014/main" id="{05DC2F4C-E223-430E-9FE3-AC0EFB7356E6}"/>
                    </a:ext>
                  </a:extLst>
                </p:cNvPr>
                <p:cNvSpPr/>
                <p:nvPr/>
              </p:nvSpPr>
              <p:spPr>
                <a:xfrm>
                  <a:off x="3101161" y="4939702"/>
                  <a:ext cx="304760" cy="408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3" h="16913" extrusionOk="0">
                      <a:moveTo>
                        <a:pt x="5705" y="3303"/>
                      </a:moveTo>
                      <a:cubicBezTo>
                        <a:pt x="7173" y="3303"/>
                        <a:pt x="8373" y="4504"/>
                        <a:pt x="8373" y="5971"/>
                      </a:cubicBezTo>
                      <a:cubicBezTo>
                        <a:pt x="8340" y="7472"/>
                        <a:pt x="7173" y="8640"/>
                        <a:pt x="5705" y="8640"/>
                      </a:cubicBezTo>
                      <a:cubicBezTo>
                        <a:pt x="4237" y="8640"/>
                        <a:pt x="3036" y="7406"/>
                        <a:pt x="3036" y="5971"/>
                      </a:cubicBezTo>
                      <a:cubicBezTo>
                        <a:pt x="3036" y="4504"/>
                        <a:pt x="4237" y="3303"/>
                        <a:pt x="5705" y="3303"/>
                      </a:cubicBezTo>
                      <a:close/>
                      <a:moveTo>
                        <a:pt x="5671" y="0"/>
                      </a:moveTo>
                      <a:cubicBezTo>
                        <a:pt x="2569" y="0"/>
                        <a:pt x="67" y="2502"/>
                        <a:pt x="1" y="5571"/>
                      </a:cubicBezTo>
                      <a:lnTo>
                        <a:pt x="1" y="5638"/>
                      </a:lnTo>
                      <a:cubicBezTo>
                        <a:pt x="1" y="5871"/>
                        <a:pt x="1" y="6071"/>
                        <a:pt x="34" y="6305"/>
                      </a:cubicBezTo>
                      <a:cubicBezTo>
                        <a:pt x="301" y="8840"/>
                        <a:pt x="1669" y="12543"/>
                        <a:pt x="5671" y="16912"/>
                      </a:cubicBezTo>
                      <a:cubicBezTo>
                        <a:pt x="9674" y="12543"/>
                        <a:pt x="11042" y="8807"/>
                        <a:pt x="11275" y="6305"/>
                      </a:cubicBezTo>
                      <a:cubicBezTo>
                        <a:pt x="11342" y="6071"/>
                        <a:pt x="11342" y="5838"/>
                        <a:pt x="11342" y="5638"/>
                      </a:cubicBezTo>
                      <a:lnTo>
                        <a:pt x="11342" y="5571"/>
                      </a:lnTo>
                      <a:cubicBezTo>
                        <a:pt x="11275" y="2502"/>
                        <a:pt x="8774" y="0"/>
                        <a:pt x="5671" y="0"/>
                      </a:cubicBezTo>
                      <a:close/>
                    </a:path>
                  </a:pathLst>
                </a:custGeom>
                <a:solidFill>
                  <a:srgbClr val="E84E40"/>
                </a:solidFill>
                <a:ln>
                  <a:noFill/>
                </a:ln>
              </p:spPr>
              <p:txBody>
                <a:bodyPr spcFirstLastPara="1" wrap="square" lIns="76188" tIns="76188" rIns="76188" bIns="76188" anchor="ctr" anchorCtr="0">
                  <a:noAutofit/>
                </a:bodyPr>
                <a:lstStyle/>
                <a:p>
                  <a:endParaRPr sz="1500"/>
                </a:p>
              </p:txBody>
            </p:sp>
            <p:sp>
              <p:nvSpPr>
                <p:cNvPr id="140" name="Google Shape;246;p33">
                  <a:extLst>
                    <a:ext uri="{FF2B5EF4-FFF2-40B4-BE49-F238E27FC236}">
                      <a16:creationId xmlns:a16="http://schemas.microsoft.com/office/drawing/2014/main" id="{24961E7D-2E7A-447B-9BA5-3C9EFA8AB6B3}"/>
                    </a:ext>
                  </a:extLst>
                </p:cNvPr>
                <p:cNvSpPr/>
                <p:nvPr/>
              </p:nvSpPr>
              <p:spPr>
                <a:xfrm>
                  <a:off x="4173411" y="4533247"/>
                  <a:ext cx="313102" cy="408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3" h="16913" extrusionOk="0">
                      <a:moveTo>
                        <a:pt x="5705" y="3303"/>
                      </a:moveTo>
                      <a:cubicBezTo>
                        <a:pt x="7173" y="3303"/>
                        <a:pt x="8373" y="4504"/>
                        <a:pt x="8373" y="5971"/>
                      </a:cubicBezTo>
                      <a:cubicBezTo>
                        <a:pt x="8340" y="7472"/>
                        <a:pt x="7173" y="8640"/>
                        <a:pt x="5705" y="8640"/>
                      </a:cubicBezTo>
                      <a:cubicBezTo>
                        <a:pt x="4237" y="8640"/>
                        <a:pt x="3036" y="7406"/>
                        <a:pt x="3036" y="5971"/>
                      </a:cubicBezTo>
                      <a:cubicBezTo>
                        <a:pt x="3036" y="4504"/>
                        <a:pt x="4237" y="3303"/>
                        <a:pt x="5705" y="3303"/>
                      </a:cubicBezTo>
                      <a:close/>
                      <a:moveTo>
                        <a:pt x="5671" y="0"/>
                      </a:moveTo>
                      <a:cubicBezTo>
                        <a:pt x="2569" y="0"/>
                        <a:pt x="67" y="2502"/>
                        <a:pt x="1" y="5571"/>
                      </a:cubicBezTo>
                      <a:lnTo>
                        <a:pt x="1" y="5638"/>
                      </a:lnTo>
                      <a:cubicBezTo>
                        <a:pt x="1" y="5871"/>
                        <a:pt x="1" y="6071"/>
                        <a:pt x="34" y="6305"/>
                      </a:cubicBezTo>
                      <a:cubicBezTo>
                        <a:pt x="301" y="8840"/>
                        <a:pt x="1669" y="12543"/>
                        <a:pt x="5671" y="16912"/>
                      </a:cubicBezTo>
                      <a:cubicBezTo>
                        <a:pt x="9674" y="12543"/>
                        <a:pt x="11042" y="8807"/>
                        <a:pt x="11275" y="6305"/>
                      </a:cubicBezTo>
                      <a:cubicBezTo>
                        <a:pt x="11342" y="6071"/>
                        <a:pt x="11342" y="5838"/>
                        <a:pt x="11342" y="5638"/>
                      </a:cubicBezTo>
                      <a:lnTo>
                        <a:pt x="11342" y="5571"/>
                      </a:lnTo>
                      <a:cubicBezTo>
                        <a:pt x="11275" y="2502"/>
                        <a:pt x="8774" y="0"/>
                        <a:pt x="5671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spcFirstLastPara="1" wrap="square" lIns="76188" tIns="76188" rIns="76188" bIns="76188" anchor="ctr" anchorCtr="0">
                  <a:noAutofit/>
                </a:bodyPr>
                <a:lstStyle/>
                <a:p>
                  <a:endParaRPr sz="1500"/>
                </a:p>
              </p:txBody>
            </p:sp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99BB6273-D8E6-4A7C-BA63-CC6A42661095}"/>
                    </a:ext>
                  </a:extLst>
                </p:cNvPr>
                <p:cNvSpPr txBox="1"/>
                <p:nvPr/>
              </p:nvSpPr>
              <p:spPr>
                <a:xfrm>
                  <a:off x="4144352" y="4534881"/>
                  <a:ext cx="387191" cy="3416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th-TH" sz="9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8</a:t>
                  </a:r>
                  <a:endParaRPr lang="en-US" sz="9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BEA011A6-C957-4008-96AB-E5B36F31B6F1}"/>
                    </a:ext>
                  </a:extLst>
                </p:cNvPr>
                <p:cNvSpPr txBox="1"/>
                <p:nvPr/>
              </p:nvSpPr>
              <p:spPr>
                <a:xfrm>
                  <a:off x="3048717" y="4939670"/>
                  <a:ext cx="453620" cy="341638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9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11</a:t>
                  </a:r>
                  <a:endParaRPr lang="en-US" sz="9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148" name="TextBox 194">
                  <a:extLst>
                    <a:ext uri="{FF2B5EF4-FFF2-40B4-BE49-F238E27FC236}">
                      <a16:creationId xmlns:a16="http://schemas.microsoft.com/office/drawing/2014/main" id="{1F762B8D-85C6-4349-A46F-180AACAFFE0F}"/>
                    </a:ext>
                  </a:extLst>
                </p:cNvPr>
                <p:cNvSpPr txBox="1"/>
                <p:nvPr/>
              </p:nvSpPr>
              <p:spPr>
                <a:xfrm>
                  <a:off x="3317167" y="4948446"/>
                  <a:ext cx="845082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นครปฐม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108" name="TextBox 239">
                  <a:extLst>
                    <a:ext uri="{FF2B5EF4-FFF2-40B4-BE49-F238E27FC236}">
                      <a16:creationId xmlns:a16="http://schemas.microsoft.com/office/drawing/2014/main" id="{D220127B-EB88-45AB-B448-56164EFB93F0}"/>
                    </a:ext>
                  </a:extLst>
                </p:cNvPr>
                <p:cNvSpPr txBox="1"/>
                <p:nvPr/>
              </p:nvSpPr>
              <p:spPr>
                <a:xfrm>
                  <a:off x="2892704" y="1184145"/>
                  <a:ext cx="849827" cy="296087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7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หนองคาย</a:t>
                  </a:r>
                  <a:endParaRPr lang="en-US" sz="7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193" name="TextBox 189">
                  <a:extLst>
                    <a:ext uri="{FF2B5EF4-FFF2-40B4-BE49-F238E27FC236}">
                      <a16:creationId xmlns:a16="http://schemas.microsoft.com/office/drawing/2014/main" id="{754DBED4-ACEA-4C6C-B450-823DE7C848F1}"/>
                    </a:ext>
                  </a:extLst>
                </p:cNvPr>
                <p:cNvSpPr txBox="1"/>
                <p:nvPr/>
              </p:nvSpPr>
              <p:spPr>
                <a:xfrm>
                  <a:off x="1790430" y="879728"/>
                  <a:ext cx="695614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ลำปาง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75975A83-2535-4DEF-A3CB-7FCF30155287}"/>
                    </a:ext>
                  </a:extLst>
                </p:cNvPr>
                <p:cNvSpPr txBox="1"/>
                <p:nvPr/>
              </p:nvSpPr>
              <p:spPr>
                <a:xfrm>
                  <a:off x="2424137" y="2770373"/>
                  <a:ext cx="361095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2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124" name="Google Shape;246;p33">
                  <a:extLst>
                    <a:ext uri="{FF2B5EF4-FFF2-40B4-BE49-F238E27FC236}">
                      <a16:creationId xmlns:a16="http://schemas.microsoft.com/office/drawing/2014/main" id="{F4A913C4-6F9F-47B9-80A5-02D6D721DFFA}"/>
                    </a:ext>
                  </a:extLst>
                </p:cNvPr>
                <p:cNvSpPr/>
                <p:nvPr/>
              </p:nvSpPr>
              <p:spPr>
                <a:xfrm>
                  <a:off x="4196446" y="4106921"/>
                  <a:ext cx="313102" cy="408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3" h="16913" extrusionOk="0">
                      <a:moveTo>
                        <a:pt x="5705" y="3303"/>
                      </a:moveTo>
                      <a:cubicBezTo>
                        <a:pt x="7173" y="3303"/>
                        <a:pt x="8373" y="4504"/>
                        <a:pt x="8373" y="5971"/>
                      </a:cubicBezTo>
                      <a:cubicBezTo>
                        <a:pt x="8340" y="7472"/>
                        <a:pt x="7173" y="8640"/>
                        <a:pt x="5705" y="8640"/>
                      </a:cubicBezTo>
                      <a:cubicBezTo>
                        <a:pt x="4237" y="8640"/>
                        <a:pt x="3036" y="7406"/>
                        <a:pt x="3036" y="5971"/>
                      </a:cubicBezTo>
                      <a:cubicBezTo>
                        <a:pt x="3036" y="4504"/>
                        <a:pt x="4237" y="3303"/>
                        <a:pt x="5705" y="3303"/>
                      </a:cubicBezTo>
                      <a:close/>
                      <a:moveTo>
                        <a:pt x="5671" y="0"/>
                      </a:moveTo>
                      <a:cubicBezTo>
                        <a:pt x="2569" y="0"/>
                        <a:pt x="67" y="2502"/>
                        <a:pt x="1" y="5571"/>
                      </a:cubicBezTo>
                      <a:lnTo>
                        <a:pt x="1" y="5638"/>
                      </a:lnTo>
                      <a:cubicBezTo>
                        <a:pt x="1" y="5871"/>
                        <a:pt x="1" y="6071"/>
                        <a:pt x="34" y="6305"/>
                      </a:cubicBezTo>
                      <a:cubicBezTo>
                        <a:pt x="301" y="8840"/>
                        <a:pt x="1669" y="12543"/>
                        <a:pt x="5671" y="16912"/>
                      </a:cubicBezTo>
                      <a:cubicBezTo>
                        <a:pt x="9674" y="12543"/>
                        <a:pt x="11042" y="8807"/>
                        <a:pt x="11275" y="6305"/>
                      </a:cubicBezTo>
                      <a:cubicBezTo>
                        <a:pt x="11342" y="6071"/>
                        <a:pt x="11342" y="5838"/>
                        <a:pt x="11342" y="5638"/>
                      </a:cubicBezTo>
                      <a:lnTo>
                        <a:pt x="11342" y="5571"/>
                      </a:lnTo>
                      <a:cubicBezTo>
                        <a:pt x="11275" y="2502"/>
                        <a:pt x="8774" y="0"/>
                        <a:pt x="5671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spcFirstLastPara="1" wrap="square" lIns="76188" tIns="76188" rIns="76188" bIns="76188" anchor="ctr" anchorCtr="0">
                  <a:noAutofit/>
                </a:bodyPr>
                <a:lstStyle/>
                <a:p>
                  <a:endParaRPr sz="1500" b="1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85A57033-1BD5-4474-9EA9-5F79A52A49BB}"/>
                    </a:ext>
                  </a:extLst>
                </p:cNvPr>
                <p:cNvSpPr txBox="1"/>
                <p:nvPr/>
              </p:nvSpPr>
              <p:spPr>
                <a:xfrm>
                  <a:off x="4181649" y="4113632"/>
                  <a:ext cx="370585" cy="3416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th-TH" sz="9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2</a:t>
                  </a:r>
                  <a:endParaRPr lang="en-US" sz="9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</p:grpSp>
          <p:sp>
            <p:nvSpPr>
              <p:cNvPr id="167" name="TextBox 274">
                <a:extLst>
                  <a:ext uri="{FF2B5EF4-FFF2-40B4-BE49-F238E27FC236}">
                    <a16:creationId xmlns:a16="http://schemas.microsoft.com/office/drawing/2014/main" id="{4DD275DE-3432-4DE5-BCCA-2867A6AC67E6}"/>
                  </a:ext>
                </a:extLst>
              </p:cNvPr>
              <p:cNvSpPr txBox="1"/>
              <p:nvPr/>
            </p:nvSpPr>
            <p:spPr>
              <a:xfrm>
                <a:off x="2128077" y="5682980"/>
                <a:ext cx="667144" cy="318864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th-TH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พัทลุง</a:t>
                </a:r>
                <a:endParaRPr lang="en-US" sz="8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169" name="TextBox 189">
                <a:extLst>
                  <a:ext uri="{FF2B5EF4-FFF2-40B4-BE49-F238E27FC236}">
                    <a16:creationId xmlns:a16="http://schemas.microsoft.com/office/drawing/2014/main" id="{68737820-F0E7-4148-B683-1C3C3B382009}"/>
                  </a:ext>
                </a:extLst>
              </p:cNvPr>
              <p:cNvSpPr txBox="1"/>
              <p:nvPr/>
            </p:nvSpPr>
            <p:spPr>
              <a:xfrm>
                <a:off x="1766035" y="2241647"/>
                <a:ext cx="845082" cy="318864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th-TH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อุทัยธานี</a:t>
                </a:r>
                <a:endParaRPr lang="en-US" sz="8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03" name="TextBox 265">
              <a:extLst>
                <a:ext uri="{FF2B5EF4-FFF2-40B4-BE49-F238E27FC236}">
                  <a16:creationId xmlns:a16="http://schemas.microsoft.com/office/drawing/2014/main" id="{5A6EDF1D-D34A-48C4-8C7D-3569C9EE693D}"/>
                </a:ext>
              </a:extLst>
            </p:cNvPr>
            <p:cNvSpPr txBox="1"/>
            <p:nvPr/>
          </p:nvSpPr>
          <p:spPr>
            <a:xfrm>
              <a:off x="2795294" y="2085973"/>
              <a:ext cx="715965" cy="21844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58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หนองบัวลำภู</a:t>
              </a:r>
              <a:endParaRPr lang="en-US" sz="583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05" name="TextBox 274">
              <a:extLst>
                <a:ext uri="{FF2B5EF4-FFF2-40B4-BE49-F238E27FC236}">
                  <a16:creationId xmlns:a16="http://schemas.microsoft.com/office/drawing/2014/main" id="{81D284A9-AE39-4787-B214-45891620EBF4}"/>
                </a:ext>
              </a:extLst>
            </p:cNvPr>
            <p:cNvSpPr txBox="1"/>
            <p:nvPr/>
          </p:nvSpPr>
          <p:spPr>
            <a:xfrm>
              <a:off x="1521404" y="5299498"/>
              <a:ext cx="504369" cy="2585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8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กระบี่</a:t>
              </a:r>
              <a:endParaRPr lang="en-US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07" name="TextBox 268">
              <a:extLst>
                <a:ext uri="{FF2B5EF4-FFF2-40B4-BE49-F238E27FC236}">
                  <a16:creationId xmlns:a16="http://schemas.microsoft.com/office/drawing/2014/main" id="{E082102E-5ACD-4DD7-8D18-36A492D51F43}"/>
                </a:ext>
              </a:extLst>
            </p:cNvPr>
            <p:cNvSpPr txBox="1"/>
            <p:nvPr/>
          </p:nvSpPr>
          <p:spPr>
            <a:xfrm>
              <a:off x="1720752" y="2909816"/>
              <a:ext cx="614015" cy="21844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58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สุพรรณบุรี</a:t>
              </a:r>
              <a:endParaRPr lang="en-US" sz="583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2C1FA978-F14D-4CA1-8B90-C5058C7B599B}"/>
              </a:ext>
            </a:extLst>
          </p:cNvPr>
          <p:cNvSpPr/>
          <p:nvPr/>
        </p:nvSpPr>
        <p:spPr>
          <a:xfrm>
            <a:off x="7947842" y="1813210"/>
            <a:ext cx="1710000" cy="2646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41275" cmpd="sng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100" b="1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11. พระนครศรีอยุธยา     9.78</a:t>
            </a:r>
            <a:endParaRPr lang="en-US" sz="1100" b="1" spc="-100" dirty="0">
              <a:solidFill>
                <a:schemeClr val="tx1">
                  <a:lumMod val="95000"/>
                  <a:lumOff val="5000"/>
                </a:schemeClr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24AD8A7-D5F0-4245-AB50-7F1625A27880}"/>
              </a:ext>
            </a:extLst>
          </p:cNvPr>
          <p:cNvSpPr txBox="1"/>
          <p:nvPr/>
        </p:nvSpPr>
        <p:spPr>
          <a:xfrm>
            <a:off x="1636484" y="2800672"/>
            <a:ext cx="309700" cy="21544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10</a:t>
            </a:r>
            <a:endParaRPr lang="en-US" sz="8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13" name="TextBox 194">
            <a:extLst>
              <a:ext uri="{FF2B5EF4-FFF2-40B4-BE49-F238E27FC236}">
                <a16:creationId xmlns:a16="http://schemas.microsoft.com/office/drawing/2014/main" id="{65AC1841-4E51-4C66-9443-F39814DAE76E}"/>
              </a:ext>
            </a:extLst>
          </p:cNvPr>
          <p:cNvSpPr txBox="1"/>
          <p:nvPr/>
        </p:nvSpPr>
        <p:spPr>
          <a:xfrm>
            <a:off x="3398651" y="4032512"/>
            <a:ext cx="790601" cy="21544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สมุทรสงคราม</a:t>
            </a:r>
            <a:endParaRPr lang="en-US" sz="8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15" name="TextBox 274">
            <a:extLst>
              <a:ext uri="{FF2B5EF4-FFF2-40B4-BE49-F238E27FC236}">
                <a16:creationId xmlns:a16="http://schemas.microsoft.com/office/drawing/2014/main" id="{741BB1DC-CD48-4A33-84A6-CC8D5B5EFDA6}"/>
              </a:ext>
            </a:extLst>
          </p:cNvPr>
          <p:cNvSpPr txBox="1"/>
          <p:nvPr/>
        </p:nvSpPr>
        <p:spPr>
          <a:xfrm>
            <a:off x="1005762" y="4336423"/>
            <a:ext cx="421910" cy="21544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ภูเก็ต</a:t>
            </a:r>
            <a:endParaRPr lang="en-US" sz="8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16" name="Google Shape;246;p33">
            <a:extLst>
              <a:ext uri="{FF2B5EF4-FFF2-40B4-BE49-F238E27FC236}">
                <a16:creationId xmlns:a16="http://schemas.microsoft.com/office/drawing/2014/main" id="{7F53F4E0-87C9-4E3F-8BEB-DF14B6B22FEB}"/>
              </a:ext>
            </a:extLst>
          </p:cNvPr>
          <p:cNvSpPr/>
          <p:nvPr/>
        </p:nvSpPr>
        <p:spPr>
          <a:xfrm>
            <a:off x="3199487" y="4343400"/>
            <a:ext cx="211551" cy="251568"/>
          </a:xfrm>
          <a:custGeom>
            <a:avLst/>
            <a:gdLst/>
            <a:ahLst/>
            <a:cxnLst/>
            <a:rect l="l" t="t" r="r" b="b"/>
            <a:pathLst>
              <a:path w="11343" h="16913" extrusionOk="0">
                <a:moveTo>
                  <a:pt x="5705" y="3303"/>
                </a:moveTo>
                <a:cubicBezTo>
                  <a:pt x="7173" y="3303"/>
                  <a:pt x="8373" y="4504"/>
                  <a:pt x="8373" y="5971"/>
                </a:cubicBezTo>
                <a:cubicBezTo>
                  <a:pt x="8340" y="7472"/>
                  <a:pt x="7173" y="8640"/>
                  <a:pt x="5705" y="8640"/>
                </a:cubicBezTo>
                <a:cubicBezTo>
                  <a:pt x="4237" y="8640"/>
                  <a:pt x="3036" y="7406"/>
                  <a:pt x="3036" y="5971"/>
                </a:cubicBezTo>
                <a:cubicBezTo>
                  <a:pt x="3036" y="4504"/>
                  <a:pt x="4237" y="3303"/>
                  <a:pt x="5705" y="3303"/>
                </a:cubicBezTo>
                <a:close/>
                <a:moveTo>
                  <a:pt x="5671" y="0"/>
                </a:moveTo>
                <a:cubicBezTo>
                  <a:pt x="2569" y="0"/>
                  <a:pt x="67" y="2502"/>
                  <a:pt x="1" y="5571"/>
                </a:cubicBezTo>
                <a:lnTo>
                  <a:pt x="1" y="5638"/>
                </a:lnTo>
                <a:cubicBezTo>
                  <a:pt x="1" y="5871"/>
                  <a:pt x="1" y="6071"/>
                  <a:pt x="34" y="6305"/>
                </a:cubicBezTo>
                <a:cubicBezTo>
                  <a:pt x="301" y="8840"/>
                  <a:pt x="1669" y="12543"/>
                  <a:pt x="5671" y="16912"/>
                </a:cubicBezTo>
                <a:cubicBezTo>
                  <a:pt x="9674" y="12543"/>
                  <a:pt x="11042" y="8807"/>
                  <a:pt x="11275" y="6305"/>
                </a:cubicBezTo>
                <a:cubicBezTo>
                  <a:pt x="11342" y="6071"/>
                  <a:pt x="11342" y="5838"/>
                  <a:pt x="11342" y="5638"/>
                </a:cubicBezTo>
                <a:lnTo>
                  <a:pt x="11342" y="5571"/>
                </a:lnTo>
                <a:cubicBezTo>
                  <a:pt x="11275" y="2502"/>
                  <a:pt x="8774" y="0"/>
                  <a:pt x="5671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76188" tIns="76188" rIns="76188" bIns="76188" anchor="ctr" anchorCtr="0">
            <a:noAutofit/>
          </a:bodyPr>
          <a:lstStyle/>
          <a:p>
            <a:endParaRPr sz="150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A9BA376-9D29-402B-A1F8-6ABC44CAEB55}"/>
              </a:ext>
            </a:extLst>
          </p:cNvPr>
          <p:cNvSpPr txBox="1"/>
          <p:nvPr/>
        </p:nvSpPr>
        <p:spPr>
          <a:xfrm>
            <a:off x="3157518" y="4019198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9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10</a:t>
            </a:r>
            <a:endParaRPr lang="en-US" sz="9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A9BA376-9D29-402B-A1F8-6ABC44CAEB55}"/>
              </a:ext>
            </a:extLst>
          </p:cNvPr>
          <p:cNvSpPr txBox="1"/>
          <p:nvPr/>
        </p:nvSpPr>
        <p:spPr>
          <a:xfrm>
            <a:off x="3143757" y="4336943"/>
            <a:ext cx="3064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9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11</a:t>
            </a:r>
            <a:endParaRPr lang="en-US" sz="9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144" name="Group 143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145" name="Group 144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149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158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159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150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151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154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155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156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146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1558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EFA2CF-0B50-4A83-BB9D-E4996D768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26" y="798421"/>
            <a:ext cx="3860161" cy="4400856"/>
          </a:xfrm>
          <a:prstGeom prst="rect">
            <a:avLst/>
          </a:prstGeom>
        </p:spPr>
      </p:pic>
      <p:sp>
        <p:nvSpPr>
          <p:cNvPr id="310" name="TextBox 309">
            <a:extLst>
              <a:ext uri="{FF2B5EF4-FFF2-40B4-BE49-F238E27FC236}">
                <a16:creationId xmlns:a16="http://schemas.microsoft.com/office/drawing/2014/main" id="{DBACCF46-71A4-4F98-A38C-1A0BF97B3D16}"/>
              </a:ext>
            </a:extLst>
          </p:cNvPr>
          <p:cNvSpPr txBox="1"/>
          <p:nvPr/>
        </p:nvSpPr>
        <p:spPr>
          <a:xfrm>
            <a:off x="4755258" y="946946"/>
            <a:ext cx="4994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sz="1600" b="1" dirty="0">
                <a:ln w="9525">
                  <a:noFill/>
                  <a:prstDash val="solid"/>
                </a:ln>
                <a:latin typeface="Chulabhorn Likit Text" panose="00000500000000000000" pitchFamily="50" charset="-34"/>
                <a:ea typeface="Noto Sans" panose="020B0502040504020204" pitchFamily="34"/>
                <a:cs typeface="Chulabhorn Likit Text" panose="00000500000000000000" pitchFamily="50" charset="-34"/>
              </a:rPr>
              <a:t>หนี้เกินกำหนดชำระคงเหลือมากที่สุด 20 อันดับแรก</a:t>
            </a:r>
            <a:endParaRPr lang="en-GB" sz="1600" b="1" dirty="0">
              <a:ln w="9525">
                <a:noFill/>
                <a:prstDash val="solid"/>
              </a:ln>
              <a:latin typeface="Chulabhorn Likit Text" panose="00000500000000000000" pitchFamily="50" charset="-34"/>
              <a:ea typeface="Noto Sans" panose="020B0502040504020204" pitchFamily="34"/>
              <a:cs typeface="Chulabhorn Likit Text" panose="00000500000000000000" pitchFamily="50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49769" y="1369480"/>
            <a:ext cx="5283713" cy="2651071"/>
            <a:chOff x="4775784" y="605333"/>
            <a:chExt cx="5283713" cy="2651071"/>
          </a:xfrm>
        </p:grpSpPr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28974180-6070-44BD-AC14-CCCE448CDEE1}"/>
                </a:ext>
              </a:extLst>
            </p:cNvPr>
            <p:cNvSpPr/>
            <p:nvPr/>
          </p:nvSpPr>
          <p:spPr>
            <a:xfrm>
              <a:off x="4787881" y="994731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2. นนทบุรี              33.13</a:t>
              </a:r>
              <a:endPara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0933F02F-A3F8-494E-9FF5-B6D135377883}"/>
                </a:ext>
              </a:extLst>
            </p:cNvPr>
            <p:cNvSpPr/>
            <p:nvPr/>
          </p:nvSpPr>
          <p:spPr>
            <a:xfrm>
              <a:off x="4781955" y="1383305"/>
              <a:ext cx="1715926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3. ฉะเชิงเทรา         32.47</a:t>
              </a:r>
              <a:endPara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4FE5A391-DBB6-4DDB-8095-9B9D563C4A95}"/>
                </a:ext>
              </a:extLst>
            </p:cNvPr>
            <p:cNvSpPr/>
            <p:nvPr/>
          </p:nvSpPr>
          <p:spPr>
            <a:xfrm>
              <a:off x="4775784" y="1776175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4. </a:t>
              </a:r>
              <a:r>
                <a:rPr lang="th-TH" sz="1100" b="1" spc="-3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นครศรีธรรมราช  32.46</a:t>
              </a:r>
              <a:endParaRPr lang="en-US" sz="1100" b="1" spc="-30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3FFE8F4D-AB84-41AA-95CC-5887B3C251B1}"/>
                </a:ext>
              </a:extLst>
            </p:cNvPr>
            <p:cNvSpPr/>
            <p:nvPr/>
          </p:nvSpPr>
          <p:spPr>
            <a:xfrm>
              <a:off x="4781955" y="2168475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5. นครพนม          31.48</a:t>
              </a:r>
              <a:endPara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D55F9375-7B34-46F4-AB8B-FA005F5ED7F8}"/>
                </a:ext>
              </a:extLst>
            </p:cNvPr>
            <p:cNvSpPr/>
            <p:nvPr/>
          </p:nvSpPr>
          <p:spPr>
            <a:xfrm>
              <a:off x="6557223" y="609584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8. สุราษฎร์ธานี     30.28</a:t>
              </a:r>
              <a:endPara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2A259952-148A-42F3-AFE5-1717ED7D795E}"/>
                </a:ext>
              </a:extLst>
            </p:cNvPr>
            <p:cNvSpPr/>
            <p:nvPr/>
          </p:nvSpPr>
          <p:spPr>
            <a:xfrm>
              <a:off x="6557223" y="991584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9. หนองคาย         28.84</a:t>
              </a:r>
              <a:endPara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06756F16-0119-4E12-9808-FFC8CC88F427}"/>
                </a:ext>
              </a:extLst>
            </p:cNvPr>
            <p:cNvSpPr/>
            <p:nvPr/>
          </p:nvSpPr>
          <p:spPr>
            <a:xfrm>
              <a:off x="6554137" y="2941404"/>
              <a:ext cx="1710000" cy="297443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14. สุพรรณบุรี      24.93</a:t>
              </a:r>
              <a:endPara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A568B1DC-B20B-49F5-976F-EA1175ADD48C}"/>
                </a:ext>
              </a:extLst>
            </p:cNvPr>
            <p:cNvSpPr/>
            <p:nvPr/>
          </p:nvSpPr>
          <p:spPr>
            <a:xfrm>
              <a:off x="6555007" y="1373099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10. ชุมพร              27.26</a:t>
              </a:r>
            </a:p>
          </p:txBody>
        </p:sp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9C20FBB0-5367-45F1-99E8-E5864753B0C9}"/>
                </a:ext>
              </a:extLst>
            </p:cNvPr>
            <p:cNvSpPr/>
            <p:nvPr/>
          </p:nvSpPr>
          <p:spPr>
            <a:xfrm>
              <a:off x="8332490" y="605333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15. ยะลา               24.40 </a:t>
              </a:r>
              <a:endPara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78B7DE45-8693-4028-87D4-0B26B1B3F932}"/>
                </a:ext>
              </a:extLst>
            </p:cNvPr>
            <p:cNvSpPr/>
            <p:nvPr/>
          </p:nvSpPr>
          <p:spPr>
            <a:xfrm>
              <a:off x="8349497" y="994122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16. กระบี่              24.21</a:t>
              </a:r>
            </a:p>
          </p:txBody>
        </p:sp>
        <p:sp>
          <p:nvSpPr>
            <p:cNvPr id="109" name="Rectangle: Rounded Corners 420">
              <a:extLst>
                <a:ext uri="{FF2B5EF4-FFF2-40B4-BE49-F238E27FC236}">
                  <a16:creationId xmlns:a16="http://schemas.microsoft.com/office/drawing/2014/main" id="{F8671A55-510B-43B1-B69A-4A12F62B9EEF}"/>
                </a:ext>
              </a:extLst>
            </p:cNvPr>
            <p:cNvSpPr/>
            <p:nvPr/>
          </p:nvSpPr>
          <p:spPr>
            <a:xfrm>
              <a:off x="6554137" y="2159670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12. เลย                  26.72</a:t>
              </a:r>
              <a:endPara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10" name="Rectangle: Rounded Corners 420">
              <a:extLst>
                <a:ext uri="{FF2B5EF4-FFF2-40B4-BE49-F238E27FC236}">
                  <a16:creationId xmlns:a16="http://schemas.microsoft.com/office/drawing/2014/main" id="{F5DB57D5-3A50-4589-9CF7-5E9B8C4E4028}"/>
                </a:ext>
              </a:extLst>
            </p:cNvPr>
            <p:cNvSpPr/>
            <p:nvPr/>
          </p:nvSpPr>
          <p:spPr>
            <a:xfrm>
              <a:off x="6554137" y="2550608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13. หนองบัวลำภู   25.99</a:t>
              </a:r>
              <a:endPara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11" name="Rectangle: Rounded Corners 420">
              <a:extLst>
                <a:ext uri="{FF2B5EF4-FFF2-40B4-BE49-F238E27FC236}">
                  <a16:creationId xmlns:a16="http://schemas.microsoft.com/office/drawing/2014/main" id="{8876AECC-B961-413F-9E90-7E383B22A5DA}"/>
                </a:ext>
              </a:extLst>
            </p:cNvPr>
            <p:cNvSpPr/>
            <p:nvPr/>
          </p:nvSpPr>
          <p:spPr>
            <a:xfrm>
              <a:off x="4775784" y="2555996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6. อุดรธานี            30.74</a:t>
              </a:r>
              <a:endPara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12" name="Rectangle: Rounded Corners 420">
              <a:extLst>
                <a:ext uri="{FF2B5EF4-FFF2-40B4-BE49-F238E27FC236}">
                  <a16:creationId xmlns:a16="http://schemas.microsoft.com/office/drawing/2014/main" id="{CA471F3E-56E1-4E63-BBED-B5F8C622C11C}"/>
                </a:ext>
              </a:extLst>
            </p:cNvPr>
            <p:cNvSpPr/>
            <p:nvPr/>
          </p:nvSpPr>
          <p:spPr>
            <a:xfrm>
              <a:off x="8349497" y="1377548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17. ลำปาง              24.17</a:t>
              </a:r>
              <a:endPara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33" name="Rectangle: Rounded Corners 420">
              <a:extLst>
                <a:ext uri="{FF2B5EF4-FFF2-40B4-BE49-F238E27FC236}">
                  <a16:creationId xmlns:a16="http://schemas.microsoft.com/office/drawing/2014/main" id="{80B8E962-CF8E-47A0-8D7F-6AC395C73EB4}"/>
                </a:ext>
              </a:extLst>
            </p:cNvPr>
            <p:cNvSpPr/>
            <p:nvPr/>
          </p:nvSpPr>
          <p:spPr>
            <a:xfrm>
              <a:off x="4775784" y="2941404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7. บึงกาฬ             30.50</a:t>
              </a:r>
              <a:endPara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34" name="Rectangle: Rounded Corners 420">
              <a:extLst>
                <a:ext uri="{FF2B5EF4-FFF2-40B4-BE49-F238E27FC236}">
                  <a16:creationId xmlns:a16="http://schemas.microsoft.com/office/drawing/2014/main" id="{687102BE-BF22-47B6-B323-082ACC52C61D}"/>
                </a:ext>
              </a:extLst>
            </p:cNvPr>
            <p:cNvSpPr/>
            <p:nvPr/>
          </p:nvSpPr>
          <p:spPr>
            <a:xfrm>
              <a:off x="6545482" y="1760661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11. นครปฐม          27.18</a:t>
              </a:r>
              <a:endPara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35" name="Rectangle: Rounded Corners 420">
              <a:extLst>
                <a:ext uri="{FF2B5EF4-FFF2-40B4-BE49-F238E27FC236}">
                  <a16:creationId xmlns:a16="http://schemas.microsoft.com/office/drawing/2014/main" id="{35716768-5231-4D98-B265-C4F310990B2A}"/>
                </a:ext>
              </a:extLst>
            </p:cNvPr>
            <p:cNvSpPr/>
            <p:nvPr/>
          </p:nvSpPr>
          <p:spPr>
            <a:xfrm>
              <a:off x="8349497" y="1765958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18. พัทลุง             24.12</a:t>
              </a:r>
              <a:endPara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36" name="Rectangle: Rounded Corners 420">
              <a:extLst>
                <a:ext uri="{FF2B5EF4-FFF2-40B4-BE49-F238E27FC236}">
                  <a16:creationId xmlns:a16="http://schemas.microsoft.com/office/drawing/2014/main" id="{C3F5B463-2B37-48DD-983E-BCEF288E7BCA}"/>
                </a:ext>
              </a:extLst>
            </p:cNvPr>
            <p:cNvSpPr/>
            <p:nvPr/>
          </p:nvSpPr>
          <p:spPr>
            <a:xfrm>
              <a:off x="8349497" y="2154933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19. ภูเก็ต              23.88</a:t>
              </a:r>
              <a:endPara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37" name="Rectangle: Rounded Corners 420">
              <a:extLst>
                <a:ext uri="{FF2B5EF4-FFF2-40B4-BE49-F238E27FC236}">
                  <a16:creationId xmlns:a16="http://schemas.microsoft.com/office/drawing/2014/main" id="{F4EB20F7-C649-40B5-9FC1-4CC2052399D1}"/>
                </a:ext>
              </a:extLst>
            </p:cNvPr>
            <p:cNvSpPr/>
            <p:nvPr/>
          </p:nvSpPr>
          <p:spPr>
            <a:xfrm>
              <a:off x="8349497" y="2544094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20. ลำพูน             23.68</a:t>
              </a:r>
              <a:endPara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38" name="Rectangle: Rounded Corners 420">
              <a:extLst>
                <a:ext uri="{FF2B5EF4-FFF2-40B4-BE49-F238E27FC236}">
                  <a16:creationId xmlns:a16="http://schemas.microsoft.com/office/drawing/2014/main" id="{9AB2B3E4-A7FD-4D87-B1C7-00CAF61EBF17}"/>
                </a:ext>
              </a:extLst>
            </p:cNvPr>
            <p:cNvSpPr/>
            <p:nvPr/>
          </p:nvSpPr>
          <p:spPr>
            <a:xfrm>
              <a:off x="4781955" y="609584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1. </a:t>
              </a:r>
              <a:r>
                <a:rPr lang="th-TH" sz="1100" b="1" spc="-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กรุงเทพมหานคร 83.60</a:t>
              </a:r>
              <a:endParaRPr lang="en-US" sz="1100" b="1" spc="-50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428870" y="2392"/>
            <a:ext cx="9160684" cy="618162"/>
            <a:chOff x="428868" y="118504"/>
            <a:chExt cx="9160684" cy="618162"/>
          </a:xfrm>
        </p:grpSpPr>
        <p:sp>
          <p:nvSpPr>
            <p:cNvPr id="80" name="AutoShape 6"/>
            <p:cNvSpPr/>
            <p:nvPr/>
          </p:nvSpPr>
          <p:spPr>
            <a:xfrm>
              <a:off x="2382625" y="472624"/>
              <a:ext cx="5250829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81" name="Group 7"/>
            <p:cNvGrpSpPr/>
            <p:nvPr/>
          </p:nvGrpSpPr>
          <p:grpSpPr>
            <a:xfrm>
              <a:off x="428868" y="118504"/>
              <a:ext cx="2085269" cy="618162"/>
              <a:chOff x="-74764" y="-38100"/>
              <a:chExt cx="1085040" cy="321652"/>
            </a:xfrm>
          </p:grpSpPr>
          <p:sp>
            <p:nvSpPr>
              <p:cNvPr id="89" name="Freeform 8"/>
              <p:cNvSpPr/>
              <p:nvPr/>
            </p:nvSpPr>
            <p:spPr>
              <a:xfrm>
                <a:off x="-74764" y="775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0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82" name="Group 10"/>
            <p:cNvGrpSpPr/>
            <p:nvPr/>
          </p:nvGrpSpPr>
          <p:grpSpPr>
            <a:xfrm>
              <a:off x="7647965" y="118504"/>
              <a:ext cx="1941587" cy="603268"/>
              <a:chOff x="-1" y="-38100"/>
              <a:chExt cx="1010277" cy="313902"/>
            </a:xfrm>
          </p:grpSpPr>
          <p:sp>
            <p:nvSpPr>
              <p:cNvPr id="87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88" name="Freeform 11"/>
              <p:cNvSpPr/>
              <p:nvPr/>
            </p:nvSpPr>
            <p:spPr>
              <a:xfrm>
                <a:off x="-1" y="0"/>
                <a:ext cx="1010276" cy="253617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</p:grpSp>
        <p:sp>
          <p:nvSpPr>
            <p:cNvPr id="83" name="TextBox 13"/>
            <p:cNvSpPr txBox="1"/>
            <p:nvPr/>
          </p:nvSpPr>
          <p:spPr>
            <a:xfrm>
              <a:off x="590734" y="283436"/>
              <a:ext cx="1749456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84" name="TextBox 15"/>
            <p:cNvSpPr txBox="1"/>
            <p:nvPr/>
          </p:nvSpPr>
          <p:spPr>
            <a:xfrm>
              <a:off x="8282489" y="393702"/>
              <a:ext cx="672543" cy="148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28</a:t>
              </a:r>
            </a:p>
          </p:txBody>
        </p:sp>
        <p:sp>
          <p:nvSpPr>
            <p:cNvPr id="85" name="Freeform 16"/>
            <p:cNvSpPr/>
            <p:nvPr/>
          </p:nvSpPr>
          <p:spPr>
            <a:xfrm>
              <a:off x="9011979" y="334046"/>
              <a:ext cx="245407" cy="24540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6" name="Freeform 17"/>
            <p:cNvSpPr/>
            <p:nvPr/>
          </p:nvSpPr>
          <p:spPr>
            <a:xfrm flipH="1">
              <a:off x="7980133" y="334046"/>
              <a:ext cx="245407" cy="24540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5" name="สี่เหลี่ยมผืนผ้า 3">
            <a:extLst>
              <a:ext uri="{FF2B5EF4-FFF2-40B4-BE49-F238E27FC236}">
                <a16:creationId xmlns:a16="http://schemas.microsoft.com/office/drawing/2014/main" id="{8493D4F4-6FD8-4552-904E-DB7274115DA0}"/>
              </a:ext>
            </a:extLst>
          </p:cNvPr>
          <p:cNvSpPr/>
          <p:nvPr/>
        </p:nvSpPr>
        <p:spPr>
          <a:xfrm>
            <a:off x="2184533" y="117252"/>
            <a:ext cx="5647012" cy="236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การบริหารหนี้เกินกำหนดชำระคงเหลือมากที่สุด 20 อันดับแรก</a:t>
            </a:r>
          </a:p>
        </p:txBody>
      </p: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FC35BD83-FF54-4E22-8B51-DF8F8CB32749}"/>
              </a:ext>
            </a:extLst>
          </p:cNvPr>
          <p:cNvGrpSpPr/>
          <p:nvPr/>
        </p:nvGrpSpPr>
        <p:grpSpPr>
          <a:xfrm>
            <a:off x="1228295" y="853664"/>
            <a:ext cx="3146035" cy="4280315"/>
            <a:chOff x="1473953" y="1024396"/>
            <a:chExt cx="3775241" cy="5136379"/>
          </a:xfrm>
        </p:grpSpPr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80586D0A-C2E7-448A-838B-103CA8EB8B72}"/>
                </a:ext>
              </a:extLst>
            </p:cNvPr>
            <p:cNvGrpSpPr/>
            <p:nvPr/>
          </p:nvGrpSpPr>
          <p:grpSpPr>
            <a:xfrm>
              <a:off x="1497912" y="1024396"/>
              <a:ext cx="3751282" cy="5136379"/>
              <a:chOff x="1406760" y="242038"/>
              <a:chExt cx="4626676" cy="6334997"/>
            </a:xfrm>
          </p:grpSpPr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B10612B4-FFA0-40E7-B726-10A79787877E}"/>
                  </a:ext>
                </a:extLst>
              </p:cNvPr>
              <p:cNvGrpSpPr/>
              <p:nvPr/>
            </p:nvGrpSpPr>
            <p:grpSpPr>
              <a:xfrm>
                <a:off x="1406760" y="242038"/>
                <a:ext cx="4626676" cy="6334997"/>
                <a:chOff x="1276615" y="255092"/>
                <a:chExt cx="4626676" cy="6334997"/>
              </a:xfrm>
            </p:grpSpPr>
            <p:sp>
              <p:nvSpPr>
                <p:cNvPr id="247" name="TextBox 231">
                  <a:extLst>
                    <a:ext uri="{FF2B5EF4-FFF2-40B4-BE49-F238E27FC236}">
                      <a16:creationId xmlns:a16="http://schemas.microsoft.com/office/drawing/2014/main" id="{AEE51F87-E0E8-4891-BA51-E51FAC775E76}"/>
                    </a:ext>
                  </a:extLst>
                </p:cNvPr>
                <p:cNvSpPr txBox="1"/>
                <p:nvPr/>
              </p:nvSpPr>
              <p:spPr>
                <a:xfrm>
                  <a:off x="2538750" y="1414064"/>
                  <a:ext cx="520050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เลย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48" name="TextBox 265">
                  <a:extLst>
                    <a:ext uri="{FF2B5EF4-FFF2-40B4-BE49-F238E27FC236}">
                      <a16:creationId xmlns:a16="http://schemas.microsoft.com/office/drawing/2014/main" id="{0EC9D211-71EE-4B3C-A078-9D5DB911CAFE}"/>
                    </a:ext>
                  </a:extLst>
                </p:cNvPr>
                <p:cNvSpPr txBox="1"/>
                <p:nvPr/>
              </p:nvSpPr>
              <p:spPr>
                <a:xfrm>
                  <a:off x="3137245" y="1376772"/>
                  <a:ext cx="778653" cy="307475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75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อุดรธานี</a:t>
                  </a:r>
                  <a:endParaRPr lang="en-US" sz="75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49" name="TextBox 190">
                  <a:extLst>
                    <a:ext uri="{FF2B5EF4-FFF2-40B4-BE49-F238E27FC236}">
                      <a16:creationId xmlns:a16="http://schemas.microsoft.com/office/drawing/2014/main" id="{0438A7A9-A3C3-4DCA-973E-3273E5A7192D}"/>
                    </a:ext>
                  </a:extLst>
                </p:cNvPr>
                <p:cNvSpPr txBox="1"/>
                <p:nvPr/>
              </p:nvSpPr>
              <p:spPr>
                <a:xfrm>
                  <a:off x="2645724" y="1936395"/>
                  <a:ext cx="664773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ชัยภูมิ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50" name="TextBox 249">
                  <a:extLst>
                    <a:ext uri="{FF2B5EF4-FFF2-40B4-BE49-F238E27FC236}">
                      <a16:creationId xmlns:a16="http://schemas.microsoft.com/office/drawing/2014/main" id="{76325DF0-C4AE-4FDE-9272-C3D5F2B6AE38}"/>
                    </a:ext>
                  </a:extLst>
                </p:cNvPr>
                <p:cNvSpPr txBox="1"/>
                <p:nvPr/>
              </p:nvSpPr>
              <p:spPr>
                <a:xfrm>
                  <a:off x="2083743" y="2723663"/>
                  <a:ext cx="434640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11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51" name="TextBox 268">
                  <a:extLst>
                    <a:ext uri="{FF2B5EF4-FFF2-40B4-BE49-F238E27FC236}">
                      <a16:creationId xmlns:a16="http://schemas.microsoft.com/office/drawing/2014/main" id="{5802AF22-4D38-47DD-A577-436E47C47F7B}"/>
                    </a:ext>
                  </a:extLst>
                </p:cNvPr>
                <p:cNvSpPr txBox="1"/>
                <p:nvPr/>
              </p:nvSpPr>
              <p:spPr>
                <a:xfrm>
                  <a:off x="2439309" y="3201582"/>
                  <a:ext cx="633929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ชลบุรี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52" name="TextBox 239">
                  <a:extLst>
                    <a:ext uri="{FF2B5EF4-FFF2-40B4-BE49-F238E27FC236}">
                      <a16:creationId xmlns:a16="http://schemas.microsoft.com/office/drawing/2014/main" id="{276C38F7-464E-49DD-B918-0620CF9B0A0C}"/>
                    </a:ext>
                  </a:extLst>
                </p:cNvPr>
                <p:cNvSpPr txBox="1"/>
                <p:nvPr/>
              </p:nvSpPr>
              <p:spPr>
                <a:xfrm>
                  <a:off x="3537805" y="1039178"/>
                  <a:ext cx="743065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บึงกาฬ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53" name="TextBox 274">
                  <a:extLst>
                    <a:ext uri="{FF2B5EF4-FFF2-40B4-BE49-F238E27FC236}">
                      <a16:creationId xmlns:a16="http://schemas.microsoft.com/office/drawing/2014/main" id="{32FF1724-F94F-4133-A071-21A9A55385F9}"/>
                    </a:ext>
                  </a:extLst>
                </p:cNvPr>
                <p:cNvSpPr txBox="1"/>
                <p:nvPr/>
              </p:nvSpPr>
              <p:spPr>
                <a:xfrm>
                  <a:off x="1356338" y="4923311"/>
                  <a:ext cx="1070469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สุราษฎร์ธานี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54" name="TextBox 270">
                  <a:extLst>
                    <a:ext uri="{FF2B5EF4-FFF2-40B4-BE49-F238E27FC236}">
                      <a16:creationId xmlns:a16="http://schemas.microsoft.com/office/drawing/2014/main" id="{5826123B-BC36-4715-9B05-1B2BCB43913D}"/>
                    </a:ext>
                  </a:extLst>
                </p:cNvPr>
                <p:cNvSpPr txBox="1"/>
                <p:nvPr/>
              </p:nvSpPr>
              <p:spPr>
                <a:xfrm>
                  <a:off x="2709065" y="6232134"/>
                  <a:ext cx="864062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นราธิวาส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55" name="TextBox 228">
                  <a:extLst>
                    <a:ext uri="{FF2B5EF4-FFF2-40B4-BE49-F238E27FC236}">
                      <a16:creationId xmlns:a16="http://schemas.microsoft.com/office/drawing/2014/main" id="{E3ECACB3-4487-4CDD-BB9F-2094D5E310E4}"/>
                    </a:ext>
                  </a:extLst>
                </p:cNvPr>
                <p:cNvSpPr txBox="1"/>
                <p:nvPr/>
              </p:nvSpPr>
              <p:spPr>
                <a:xfrm>
                  <a:off x="1276615" y="1612426"/>
                  <a:ext cx="543775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ตาก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56" name="TextBox 190">
                  <a:extLst>
                    <a:ext uri="{FF2B5EF4-FFF2-40B4-BE49-F238E27FC236}">
                      <a16:creationId xmlns:a16="http://schemas.microsoft.com/office/drawing/2014/main" id="{F5EBC94F-04D2-47B1-BA4F-00D3FB21F744}"/>
                    </a:ext>
                  </a:extLst>
                </p:cNvPr>
                <p:cNvSpPr txBox="1"/>
                <p:nvPr/>
              </p:nvSpPr>
              <p:spPr>
                <a:xfrm>
                  <a:off x="1974233" y="1601343"/>
                  <a:ext cx="890160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พิษณุโลก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57" name="TextBox 268">
                  <a:extLst>
                    <a:ext uri="{FF2B5EF4-FFF2-40B4-BE49-F238E27FC236}">
                      <a16:creationId xmlns:a16="http://schemas.microsoft.com/office/drawing/2014/main" id="{95E938FD-B228-44D3-BEB9-79A3F4BE28A4}"/>
                    </a:ext>
                  </a:extLst>
                </p:cNvPr>
                <p:cNvSpPr txBox="1"/>
                <p:nvPr/>
              </p:nvSpPr>
              <p:spPr>
                <a:xfrm>
                  <a:off x="2439309" y="3008564"/>
                  <a:ext cx="973197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ฉะเชิงเทรา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58" name="TextBox 257">
                  <a:extLst>
                    <a:ext uri="{FF2B5EF4-FFF2-40B4-BE49-F238E27FC236}">
                      <a16:creationId xmlns:a16="http://schemas.microsoft.com/office/drawing/2014/main" id="{53E1399B-77D0-4A4D-A4D2-0AE931901354}"/>
                    </a:ext>
                  </a:extLst>
                </p:cNvPr>
                <p:cNvSpPr txBox="1"/>
                <p:nvPr/>
              </p:nvSpPr>
              <p:spPr>
                <a:xfrm>
                  <a:off x="2052282" y="2895666"/>
                  <a:ext cx="361095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2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59" name="TextBox 258">
                  <a:extLst>
                    <a:ext uri="{FF2B5EF4-FFF2-40B4-BE49-F238E27FC236}">
                      <a16:creationId xmlns:a16="http://schemas.microsoft.com/office/drawing/2014/main" id="{1F664033-4F7C-478F-BC92-48D3CDF59C92}"/>
                    </a:ext>
                  </a:extLst>
                </p:cNvPr>
                <p:cNvSpPr txBox="1"/>
                <p:nvPr/>
              </p:nvSpPr>
              <p:spPr>
                <a:xfrm>
                  <a:off x="2065113" y="2616032"/>
                  <a:ext cx="365840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9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60" name="TextBox 270">
                  <a:extLst>
                    <a:ext uri="{FF2B5EF4-FFF2-40B4-BE49-F238E27FC236}">
                      <a16:creationId xmlns:a16="http://schemas.microsoft.com/office/drawing/2014/main" id="{FA656C29-06CD-4257-B1AC-95A13E165804}"/>
                    </a:ext>
                  </a:extLst>
                </p:cNvPr>
                <p:cNvSpPr txBox="1"/>
                <p:nvPr/>
              </p:nvSpPr>
              <p:spPr>
                <a:xfrm>
                  <a:off x="2198497" y="6271225"/>
                  <a:ext cx="612578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ยะลา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61" name="TextBox 274">
                  <a:extLst>
                    <a:ext uri="{FF2B5EF4-FFF2-40B4-BE49-F238E27FC236}">
                      <a16:creationId xmlns:a16="http://schemas.microsoft.com/office/drawing/2014/main" id="{D9578995-591A-43DF-9BC0-0507B25223EA}"/>
                    </a:ext>
                  </a:extLst>
                </p:cNvPr>
                <p:cNvSpPr txBox="1"/>
                <p:nvPr/>
              </p:nvSpPr>
              <p:spPr>
                <a:xfrm>
                  <a:off x="1657043" y="5259072"/>
                  <a:ext cx="1305346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นครศรีธรรมราช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62" name="TextBox 274">
                  <a:extLst>
                    <a:ext uri="{FF2B5EF4-FFF2-40B4-BE49-F238E27FC236}">
                      <a16:creationId xmlns:a16="http://schemas.microsoft.com/office/drawing/2014/main" id="{E31A69B6-9657-41C2-B7E2-45E493356A29}"/>
                    </a:ext>
                  </a:extLst>
                </p:cNvPr>
                <p:cNvSpPr txBox="1"/>
                <p:nvPr/>
              </p:nvSpPr>
              <p:spPr>
                <a:xfrm>
                  <a:off x="1408495" y="4296489"/>
                  <a:ext cx="655283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ชุมพร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63" name="TextBox 239">
                  <a:extLst>
                    <a:ext uri="{FF2B5EF4-FFF2-40B4-BE49-F238E27FC236}">
                      <a16:creationId xmlns:a16="http://schemas.microsoft.com/office/drawing/2014/main" id="{F9967445-DECF-404C-BDDE-60CA78CC2E53}"/>
                    </a:ext>
                  </a:extLst>
                </p:cNvPr>
                <p:cNvSpPr txBox="1"/>
                <p:nvPr/>
              </p:nvSpPr>
              <p:spPr>
                <a:xfrm>
                  <a:off x="3805062" y="1312666"/>
                  <a:ext cx="878297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นครพนม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65" name="TextBox 264">
                  <a:extLst>
                    <a:ext uri="{FF2B5EF4-FFF2-40B4-BE49-F238E27FC236}">
                      <a16:creationId xmlns:a16="http://schemas.microsoft.com/office/drawing/2014/main" id="{A0BF1072-C5D9-453D-824F-BB0F548D8268}"/>
                    </a:ext>
                  </a:extLst>
                </p:cNvPr>
                <p:cNvSpPr txBox="1"/>
                <p:nvPr/>
              </p:nvSpPr>
              <p:spPr>
                <a:xfrm>
                  <a:off x="1854377" y="2913529"/>
                  <a:ext cx="434640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11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66" name="TextBox 200">
                  <a:extLst>
                    <a:ext uri="{FF2B5EF4-FFF2-40B4-BE49-F238E27FC236}">
                      <a16:creationId xmlns:a16="http://schemas.microsoft.com/office/drawing/2014/main" id="{FC3659FB-AB9F-4AEB-AF03-91280F18D621}"/>
                    </a:ext>
                  </a:extLst>
                </p:cNvPr>
                <p:cNvSpPr txBox="1"/>
                <p:nvPr/>
              </p:nvSpPr>
              <p:spPr>
                <a:xfrm>
                  <a:off x="1768456" y="255092"/>
                  <a:ext cx="840337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เชียงราย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67" name="TextBox 266">
                  <a:extLst>
                    <a:ext uri="{FF2B5EF4-FFF2-40B4-BE49-F238E27FC236}">
                      <a16:creationId xmlns:a16="http://schemas.microsoft.com/office/drawing/2014/main" id="{2403776B-7606-48E7-9D71-C3CD32F961B0}"/>
                    </a:ext>
                  </a:extLst>
                </p:cNvPr>
                <p:cNvSpPr txBox="1"/>
                <p:nvPr/>
              </p:nvSpPr>
              <p:spPr>
                <a:xfrm>
                  <a:off x="2196263" y="2981430"/>
                  <a:ext cx="353976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1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68" name="TextBox 194">
                  <a:extLst>
                    <a:ext uri="{FF2B5EF4-FFF2-40B4-BE49-F238E27FC236}">
                      <a16:creationId xmlns:a16="http://schemas.microsoft.com/office/drawing/2014/main" id="{1338B20A-D413-48AE-B491-15530C4CC86F}"/>
                    </a:ext>
                  </a:extLst>
                </p:cNvPr>
                <p:cNvSpPr txBox="1"/>
                <p:nvPr/>
              </p:nvSpPr>
              <p:spPr>
                <a:xfrm>
                  <a:off x="4479370" y="4569710"/>
                  <a:ext cx="800005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อ่างทอง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69" name="Google Shape;246;p33">
                  <a:extLst>
                    <a:ext uri="{FF2B5EF4-FFF2-40B4-BE49-F238E27FC236}">
                      <a16:creationId xmlns:a16="http://schemas.microsoft.com/office/drawing/2014/main" id="{32440B30-052E-4517-B29F-027E893AC40A}"/>
                    </a:ext>
                  </a:extLst>
                </p:cNvPr>
                <p:cNvSpPr/>
                <p:nvPr/>
              </p:nvSpPr>
              <p:spPr>
                <a:xfrm>
                  <a:off x="3091042" y="4113632"/>
                  <a:ext cx="304760" cy="408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3" h="16913" extrusionOk="0">
                      <a:moveTo>
                        <a:pt x="5705" y="3303"/>
                      </a:moveTo>
                      <a:cubicBezTo>
                        <a:pt x="7173" y="3303"/>
                        <a:pt x="8373" y="4504"/>
                        <a:pt x="8373" y="5971"/>
                      </a:cubicBezTo>
                      <a:cubicBezTo>
                        <a:pt x="8340" y="7472"/>
                        <a:pt x="7173" y="8640"/>
                        <a:pt x="5705" y="8640"/>
                      </a:cubicBezTo>
                      <a:cubicBezTo>
                        <a:pt x="4237" y="8640"/>
                        <a:pt x="3036" y="7406"/>
                        <a:pt x="3036" y="5971"/>
                      </a:cubicBezTo>
                      <a:cubicBezTo>
                        <a:pt x="3036" y="4504"/>
                        <a:pt x="4237" y="3303"/>
                        <a:pt x="5705" y="3303"/>
                      </a:cubicBezTo>
                      <a:close/>
                      <a:moveTo>
                        <a:pt x="5671" y="0"/>
                      </a:moveTo>
                      <a:cubicBezTo>
                        <a:pt x="2569" y="0"/>
                        <a:pt x="67" y="2502"/>
                        <a:pt x="1" y="5571"/>
                      </a:cubicBezTo>
                      <a:lnTo>
                        <a:pt x="1" y="5638"/>
                      </a:lnTo>
                      <a:cubicBezTo>
                        <a:pt x="1" y="5871"/>
                        <a:pt x="1" y="6071"/>
                        <a:pt x="34" y="6305"/>
                      </a:cubicBezTo>
                      <a:cubicBezTo>
                        <a:pt x="301" y="8840"/>
                        <a:pt x="1669" y="12543"/>
                        <a:pt x="5671" y="16912"/>
                      </a:cubicBezTo>
                      <a:cubicBezTo>
                        <a:pt x="9674" y="12543"/>
                        <a:pt x="11042" y="8807"/>
                        <a:pt x="11275" y="6305"/>
                      </a:cubicBezTo>
                      <a:cubicBezTo>
                        <a:pt x="11342" y="6071"/>
                        <a:pt x="11342" y="5838"/>
                        <a:pt x="11342" y="5638"/>
                      </a:cubicBezTo>
                      <a:lnTo>
                        <a:pt x="11342" y="5571"/>
                      </a:lnTo>
                      <a:cubicBezTo>
                        <a:pt x="11275" y="2502"/>
                        <a:pt x="8774" y="0"/>
                        <a:pt x="5671" y="0"/>
                      </a:cubicBezTo>
                      <a:close/>
                    </a:path>
                  </a:pathLst>
                </a:custGeom>
                <a:solidFill>
                  <a:srgbClr val="E84E40"/>
                </a:solidFill>
                <a:ln>
                  <a:noFill/>
                </a:ln>
              </p:spPr>
              <p:txBody>
                <a:bodyPr spcFirstLastPara="1" wrap="square" lIns="76188" tIns="76188" rIns="76188" bIns="76188" anchor="ctr" anchorCtr="0">
                  <a:noAutofit/>
                </a:bodyPr>
                <a:lstStyle/>
                <a:p>
                  <a:endParaRPr sz="1500"/>
                </a:p>
              </p:txBody>
            </p:sp>
            <p:sp>
              <p:nvSpPr>
                <p:cNvPr id="270" name="TextBox 269">
                  <a:extLst>
                    <a:ext uri="{FF2B5EF4-FFF2-40B4-BE49-F238E27FC236}">
                      <a16:creationId xmlns:a16="http://schemas.microsoft.com/office/drawing/2014/main" id="{11A66489-7E4D-4E5B-9F62-5131867232FD}"/>
                    </a:ext>
                  </a:extLst>
                </p:cNvPr>
                <p:cNvSpPr txBox="1"/>
                <p:nvPr/>
              </p:nvSpPr>
              <p:spPr>
                <a:xfrm>
                  <a:off x="3073257" y="4113782"/>
                  <a:ext cx="363466" cy="341638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9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1</a:t>
                  </a:r>
                  <a:endParaRPr lang="en-US" sz="9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71" name="TextBox 194">
                  <a:extLst>
                    <a:ext uri="{FF2B5EF4-FFF2-40B4-BE49-F238E27FC236}">
                      <a16:creationId xmlns:a16="http://schemas.microsoft.com/office/drawing/2014/main" id="{5E7105C8-CC6D-4ABD-BA73-6A92B78AD83D}"/>
                    </a:ext>
                  </a:extLst>
                </p:cNvPr>
                <p:cNvSpPr txBox="1"/>
                <p:nvPr/>
              </p:nvSpPr>
              <p:spPr>
                <a:xfrm>
                  <a:off x="3338631" y="4142792"/>
                  <a:ext cx="885415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กรุงเทพฯ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72" name="Google Shape;246;p33">
                  <a:extLst>
                    <a:ext uri="{FF2B5EF4-FFF2-40B4-BE49-F238E27FC236}">
                      <a16:creationId xmlns:a16="http://schemas.microsoft.com/office/drawing/2014/main" id="{FFD42DBE-66F9-423C-BA5B-8BBDAC8408E2}"/>
                    </a:ext>
                  </a:extLst>
                </p:cNvPr>
                <p:cNvSpPr/>
                <p:nvPr/>
              </p:nvSpPr>
              <p:spPr>
                <a:xfrm>
                  <a:off x="4166088" y="4949085"/>
                  <a:ext cx="313102" cy="408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3" h="16913" extrusionOk="0">
                      <a:moveTo>
                        <a:pt x="5705" y="3303"/>
                      </a:moveTo>
                      <a:cubicBezTo>
                        <a:pt x="7173" y="3303"/>
                        <a:pt x="8373" y="4504"/>
                        <a:pt x="8373" y="5971"/>
                      </a:cubicBezTo>
                      <a:cubicBezTo>
                        <a:pt x="8340" y="7472"/>
                        <a:pt x="7173" y="8640"/>
                        <a:pt x="5705" y="8640"/>
                      </a:cubicBezTo>
                      <a:cubicBezTo>
                        <a:pt x="4237" y="8640"/>
                        <a:pt x="3036" y="7406"/>
                        <a:pt x="3036" y="5971"/>
                      </a:cubicBezTo>
                      <a:cubicBezTo>
                        <a:pt x="3036" y="4504"/>
                        <a:pt x="4237" y="3303"/>
                        <a:pt x="5705" y="3303"/>
                      </a:cubicBezTo>
                      <a:close/>
                      <a:moveTo>
                        <a:pt x="5671" y="0"/>
                      </a:moveTo>
                      <a:cubicBezTo>
                        <a:pt x="2569" y="0"/>
                        <a:pt x="67" y="2502"/>
                        <a:pt x="1" y="5571"/>
                      </a:cubicBezTo>
                      <a:lnTo>
                        <a:pt x="1" y="5638"/>
                      </a:lnTo>
                      <a:cubicBezTo>
                        <a:pt x="1" y="5871"/>
                        <a:pt x="1" y="6071"/>
                        <a:pt x="34" y="6305"/>
                      </a:cubicBezTo>
                      <a:cubicBezTo>
                        <a:pt x="301" y="8840"/>
                        <a:pt x="1669" y="12543"/>
                        <a:pt x="5671" y="16912"/>
                      </a:cubicBezTo>
                      <a:cubicBezTo>
                        <a:pt x="9674" y="12543"/>
                        <a:pt x="11042" y="8807"/>
                        <a:pt x="11275" y="6305"/>
                      </a:cubicBezTo>
                      <a:cubicBezTo>
                        <a:pt x="11342" y="6071"/>
                        <a:pt x="11342" y="5838"/>
                        <a:pt x="11342" y="5638"/>
                      </a:cubicBezTo>
                      <a:lnTo>
                        <a:pt x="11342" y="5571"/>
                      </a:lnTo>
                      <a:cubicBezTo>
                        <a:pt x="11275" y="2502"/>
                        <a:pt x="8774" y="0"/>
                        <a:pt x="5671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spcFirstLastPara="1" wrap="square" lIns="76188" tIns="76188" rIns="76188" bIns="76188" anchor="ctr" anchorCtr="0">
                  <a:noAutofit/>
                </a:bodyPr>
                <a:lstStyle/>
                <a:p>
                  <a:endParaRPr sz="1500"/>
                </a:p>
              </p:txBody>
            </p:sp>
            <p:sp>
              <p:nvSpPr>
                <p:cNvPr id="273" name="Google Shape;246;p33">
                  <a:extLst>
                    <a:ext uri="{FF2B5EF4-FFF2-40B4-BE49-F238E27FC236}">
                      <a16:creationId xmlns:a16="http://schemas.microsoft.com/office/drawing/2014/main" id="{BB0AAFB1-868A-4241-A5FB-1D3F9FE82F2B}"/>
                    </a:ext>
                  </a:extLst>
                </p:cNvPr>
                <p:cNvSpPr/>
                <p:nvPr/>
              </p:nvSpPr>
              <p:spPr>
                <a:xfrm>
                  <a:off x="3083314" y="4520043"/>
                  <a:ext cx="304760" cy="408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3" h="16913" extrusionOk="0">
                      <a:moveTo>
                        <a:pt x="5705" y="3303"/>
                      </a:moveTo>
                      <a:cubicBezTo>
                        <a:pt x="7173" y="3303"/>
                        <a:pt x="8373" y="4504"/>
                        <a:pt x="8373" y="5971"/>
                      </a:cubicBezTo>
                      <a:cubicBezTo>
                        <a:pt x="8340" y="7472"/>
                        <a:pt x="7173" y="8640"/>
                        <a:pt x="5705" y="8640"/>
                      </a:cubicBezTo>
                      <a:cubicBezTo>
                        <a:pt x="4237" y="8640"/>
                        <a:pt x="3036" y="7406"/>
                        <a:pt x="3036" y="5971"/>
                      </a:cubicBezTo>
                      <a:cubicBezTo>
                        <a:pt x="3036" y="4504"/>
                        <a:pt x="4237" y="3303"/>
                        <a:pt x="5705" y="3303"/>
                      </a:cubicBezTo>
                      <a:close/>
                      <a:moveTo>
                        <a:pt x="5671" y="0"/>
                      </a:moveTo>
                      <a:cubicBezTo>
                        <a:pt x="2569" y="0"/>
                        <a:pt x="67" y="2502"/>
                        <a:pt x="1" y="5571"/>
                      </a:cubicBezTo>
                      <a:lnTo>
                        <a:pt x="1" y="5638"/>
                      </a:lnTo>
                      <a:cubicBezTo>
                        <a:pt x="1" y="5871"/>
                        <a:pt x="1" y="6071"/>
                        <a:pt x="34" y="6305"/>
                      </a:cubicBezTo>
                      <a:cubicBezTo>
                        <a:pt x="301" y="8840"/>
                        <a:pt x="1669" y="12543"/>
                        <a:pt x="5671" y="16912"/>
                      </a:cubicBezTo>
                      <a:cubicBezTo>
                        <a:pt x="9674" y="12543"/>
                        <a:pt x="11042" y="8807"/>
                        <a:pt x="11275" y="6305"/>
                      </a:cubicBezTo>
                      <a:cubicBezTo>
                        <a:pt x="11342" y="6071"/>
                        <a:pt x="11342" y="5838"/>
                        <a:pt x="11342" y="5638"/>
                      </a:cubicBezTo>
                      <a:lnTo>
                        <a:pt x="11342" y="5571"/>
                      </a:lnTo>
                      <a:cubicBezTo>
                        <a:pt x="11275" y="2502"/>
                        <a:pt x="8774" y="0"/>
                        <a:pt x="5671" y="0"/>
                      </a:cubicBezTo>
                      <a:close/>
                    </a:path>
                  </a:pathLst>
                </a:custGeom>
                <a:solidFill>
                  <a:srgbClr val="E84E40"/>
                </a:solidFill>
                <a:ln>
                  <a:noFill/>
                </a:ln>
              </p:spPr>
              <p:txBody>
                <a:bodyPr spcFirstLastPara="1" wrap="square" lIns="76188" tIns="76188" rIns="76188" bIns="76188" anchor="ctr" anchorCtr="0">
                  <a:noAutofit/>
                </a:bodyPr>
                <a:lstStyle/>
                <a:p>
                  <a:endParaRPr sz="1500"/>
                </a:p>
              </p:txBody>
            </p:sp>
            <p:sp>
              <p:nvSpPr>
                <p:cNvPr id="274" name="TextBox 194">
                  <a:extLst>
                    <a:ext uri="{FF2B5EF4-FFF2-40B4-BE49-F238E27FC236}">
                      <a16:creationId xmlns:a16="http://schemas.microsoft.com/office/drawing/2014/main" id="{1E17223E-A385-46D1-BD4B-B3723E3BFE5A}"/>
                    </a:ext>
                  </a:extLst>
                </p:cNvPr>
                <p:cNvSpPr txBox="1"/>
                <p:nvPr/>
              </p:nvSpPr>
              <p:spPr>
                <a:xfrm>
                  <a:off x="4453224" y="5442534"/>
                  <a:ext cx="1450067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พระนครศรีอยุธยา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75" name="TextBox 194">
                  <a:extLst>
                    <a:ext uri="{FF2B5EF4-FFF2-40B4-BE49-F238E27FC236}">
                      <a16:creationId xmlns:a16="http://schemas.microsoft.com/office/drawing/2014/main" id="{7B2FE18F-5B86-4B15-A45E-71EF25F9EF06}"/>
                    </a:ext>
                  </a:extLst>
                </p:cNvPr>
                <p:cNvSpPr txBox="1"/>
                <p:nvPr/>
              </p:nvSpPr>
              <p:spPr>
                <a:xfrm>
                  <a:off x="3358700" y="4555344"/>
                  <a:ext cx="771535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นนทบุรี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77" name="TextBox 276">
                  <a:extLst>
                    <a:ext uri="{FF2B5EF4-FFF2-40B4-BE49-F238E27FC236}">
                      <a16:creationId xmlns:a16="http://schemas.microsoft.com/office/drawing/2014/main" id="{2712F734-A253-486F-A765-ACDBB05F2A51}"/>
                    </a:ext>
                  </a:extLst>
                </p:cNvPr>
                <p:cNvSpPr txBox="1"/>
                <p:nvPr/>
              </p:nvSpPr>
              <p:spPr>
                <a:xfrm>
                  <a:off x="3058439" y="4506788"/>
                  <a:ext cx="370585" cy="3416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th-TH" sz="9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2</a:t>
                  </a:r>
                  <a:endParaRPr lang="en-US" sz="9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78" name="TextBox 194">
                  <a:extLst>
                    <a:ext uri="{FF2B5EF4-FFF2-40B4-BE49-F238E27FC236}">
                      <a16:creationId xmlns:a16="http://schemas.microsoft.com/office/drawing/2014/main" id="{E567D726-7B67-4A86-B835-8815406F4268}"/>
                    </a:ext>
                  </a:extLst>
                </p:cNvPr>
                <p:cNvSpPr txBox="1"/>
                <p:nvPr/>
              </p:nvSpPr>
              <p:spPr>
                <a:xfrm>
                  <a:off x="4474487" y="4135143"/>
                  <a:ext cx="930492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นครนายก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79" name="Google Shape;246;p33">
                  <a:extLst>
                    <a:ext uri="{FF2B5EF4-FFF2-40B4-BE49-F238E27FC236}">
                      <a16:creationId xmlns:a16="http://schemas.microsoft.com/office/drawing/2014/main" id="{FBF29D23-C40E-49B2-B1FF-824413AA68AB}"/>
                    </a:ext>
                  </a:extLst>
                </p:cNvPr>
                <p:cNvSpPr/>
                <p:nvPr/>
              </p:nvSpPr>
              <p:spPr>
                <a:xfrm>
                  <a:off x="3101161" y="4939702"/>
                  <a:ext cx="304760" cy="408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3" h="16913" extrusionOk="0">
                      <a:moveTo>
                        <a:pt x="5705" y="3303"/>
                      </a:moveTo>
                      <a:cubicBezTo>
                        <a:pt x="7173" y="3303"/>
                        <a:pt x="8373" y="4504"/>
                        <a:pt x="8373" y="5971"/>
                      </a:cubicBezTo>
                      <a:cubicBezTo>
                        <a:pt x="8340" y="7472"/>
                        <a:pt x="7173" y="8640"/>
                        <a:pt x="5705" y="8640"/>
                      </a:cubicBezTo>
                      <a:cubicBezTo>
                        <a:pt x="4237" y="8640"/>
                        <a:pt x="3036" y="7406"/>
                        <a:pt x="3036" y="5971"/>
                      </a:cubicBezTo>
                      <a:cubicBezTo>
                        <a:pt x="3036" y="4504"/>
                        <a:pt x="4237" y="3303"/>
                        <a:pt x="5705" y="3303"/>
                      </a:cubicBezTo>
                      <a:close/>
                      <a:moveTo>
                        <a:pt x="5671" y="0"/>
                      </a:moveTo>
                      <a:cubicBezTo>
                        <a:pt x="2569" y="0"/>
                        <a:pt x="67" y="2502"/>
                        <a:pt x="1" y="5571"/>
                      </a:cubicBezTo>
                      <a:lnTo>
                        <a:pt x="1" y="5638"/>
                      </a:lnTo>
                      <a:cubicBezTo>
                        <a:pt x="1" y="5871"/>
                        <a:pt x="1" y="6071"/>
                        <a:pt x="34" y="6305"/>
                      </a:cubicBezTo>
                      <a:cubicBezTo>
                        <a:pt x="301" y="8840"/>
                        <a:pt x="1669" y="12543"/>
                        <a:pt x="5671" y="16912"/>
                      </a:cubicBezTo>
                      <a:cubicBezTo>
                        <a:pt x="9674" y="12543"/>
                        <a:pt x="11042" y="8807"/>
                        <a:pt x="11275" y="6305"/>
                      </a:cubicBezTo>
                      <a:cubicBezTo>
                        <a:pt x="11342" y="6071"/>
                        <a:pt x="11342" y="5838"/>
                        <a:pt x="11342" y="5638"/>
                      </a:cubicBezTo>
                      <a:lnTo>
                        <a:pt x="11342" y="5571"/>
                      </a:lnTo>
                      <a:cubicBezTo>
                        <a:pt x="11275" y="2502"/>
                        <a:pt x="8774" y="0"/>
                        <a:pt x="5671" y="0"/>
                      </a:cubicBezTo>
                      <a:close/>
                    </a:path>
                  </a:pathLst>
                </a:custGeom>
                <a:solidFill>
                  <a:srgbClr val="E84E40"/>
                </a:solidFill>
                <a:ln>
                  <a:noFill/>
                </a:ln>
              </p:spPr>
              <p:txBody>
                <a:bodyPr spcFirstLastPara="1" wrap="square" lIns="76188" tIns="76188" rIns="76188" bIns="76188" anchor="ctr" anchorCtr="0">
                  <a:noAutofit/>
                </a:bodyPr>
                <a:lstStyle/>
                <a:p>
                  <a:endParaRPr sz="1500"/>
                </a:p>
              </p:txBody>
            </p:sp>
            <p:sp>
              <p:nvSpPr>
                <p:cNvPr id="280" name="Google Shape;246;p33">
                  <a:extLst>
                    <a:ext uri="{FF2B5EF4-FFF2-40B4-BE49-F238E27FC236}">
                      <a16:creationId xmlns:a16="http://schemas.microsoft.com/office/drawing/2014/main" id="{FB45FA28-170C-4D50-B958-24B2A3AAD275}"/>
                    </a:ext>
                  </a:extLst>
                </p:cNvPr>
                <p:cNvSpPr/>
                <p:nvPr/>
              </p:nvSpPr>
              <p:spPr>
                <a:xfrm>
                  <a:off x="4173411" y="4533247"/>
                  <a:ext cx="313102" cy="408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3" h="16913" extrusionOk="0">
                      <a:moveTo>
                        <a:pt x="5705" y="3303"/>
                      </a:moveTo>
                      <a:cubicBezTo>
                        <a:pt x="7173" y="3303"/>
                        <a:pt x="8373" y="4504"/>
                        <a:pt x="8373" y="5971"/>
                      </a:cubicBezTo>
                      <a:cubicBezTo>
                        <a:pt x="8340" y="7472"/>
                        <a:pt x="7173" y="8640"/>
                        <a:pt x="5705" y="8640"/>
                      </a:cubicBezTo>
                      <a:cubicBezTo>
                        <a:pt x="4237" y="8640"/>
                        <a:pt x="3036" y="7406"/>
                        <a:pt x="3036" y="5971"/>
                      </a:cubicBezTo>
                      <a:cubicBezTo>
                        <a:pt x="3036" y="4504"/>
                        <a:pt x="4237" y="3303"/>
                        <a:pt x="5705" y="3303"/>
                      </a:cubicBezTo>
                      <a:close/>
                      <a:moveTo>
                        <a:pt x="5671" y="0"/>
                      </a:moveTo>
                      <a:cubicBezTo>
                        <a:pt x="2569" y="0"/>
                        <a:pt x="67" y="2502"/>
                        <a:pt x="1" y="5571"/>
                      </a:cubicBezTo>
                      <a:lnTo>
                        <a:pt x="1" y="5638"/>
                      </a:lnTo>
                      <a:cubicBezTo>
                        <a:pt x="1" y="5871"/>
                        <a:pt x="1" y="6071"/>
                        <a:pt x="34" y="6305"/>
                      </a:cubicBezTo>
                      <a:cubicBezTo>
                        <a:pt x="301" y="8840"/>
                        <a:pt x="1669" y="12543"/>
                        <a:pt x="5671" y="16912"/>
                      </a:cubicBezTo>
                      <a:cubicBezTo>
                        <a:pt x="9674" y="12543"/>
                        <a:pt x="11042" y="8807"/>
                        <a:pt x="11275" y="6305"/>
                      </a:cubicBezTo>
                      <a:cubicBezTo>
                        <a:pt x="11342" y="6071"/>
                        <a:pt x="11342" y="5838"/>
                        <a:pt x="11342" y="5638"/>
                      </a:cubicBezTo>
                      <a:lnTo>
                        <a:pt x="11342" y="5571"/>
                      </a:lnTo>
                      <a:cubicBezTo>
                        <a:pt x="11275" y="2502"/>
                        <a:pt x="8774" y="0"/>
                        <a:pt x="5671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spcFirstLastPara="1" wrap="square" lIns="76188" tIns="76188" rIns="76188" bIns="76188" anchor="ctr" anchorCtr="0">
                  <a:noAutofit/>
                </a:bodyPr>
                <a:lstStyle/>
                <a:p>
                  <a:endParaRPr sz="1500"/>
                </a:p>
              </p:txBody>
            </p:sp>
            <p:sp>
              <p:nvSpPr>
                <p:cNvPr id="281" name="TextBox 280">
                  <a:extLst>
                    <a:ext uri="{FF2B5EF4-FFF2-40B4-BE49-F238E27FC236}">
                      <a16:creationId xmlns:a16="http://schemas.microsoft.com/office/drawing/2014/main" id="{A413B6C7-9AAB-4343-A11C-E1C9B5D08ACC}"/>
                    </a:ext>
                  </a:extLst>
                </p:cNvPr>
                <p:cNvSpPr txBox="1"/>
                <p:nvPr/>
              </p:nvSpPr>
              <p:spPr>
                <a:xfrm>
                  <a:off x="4154810" y="4529243"/>
                  <a:ext cx="387191" cy="3416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th-TH" sz="9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8</a:t>
                  </a:r>
                  <a:endParaRPr lang="en-US" sz="9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82" name="TextBox 281">
                  <a:extLst>
                    <a:ext uri="{FF2B5EF4-FFF2-40B4-BE49-F238E27FC236}">
                      <a16:creationId xmlns:a16="http://schemas.microsoft.com/office/drawing/2014/main" id="{2628D238-F897-44C7-A42A-266BEF0FAC0E}"/>
                    </a:ext>
                  </a:extLst>
                </p:cNvPr>
                <p:cNvSpPr txBox="1"/>
                <p:nvPr/>
              </p:nvSpPr>
              <p:spPr>
                <a:xfrm>
                  <a:off x="3048718" y="4939670"/>
                  <a:ext cx="453620" cy="341638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9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11</a:t>
                  </a:r>
                  <a:endParaRPr lang="en-US" sz="9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83" name="TextBox 194">
                  <a:extLst>
                    <a:ext uri="{FF2B5EF4-FFF2-40B4-BE49-F238E27FC236}">
                      <a16:creationId xmlns:a16="http://schemas.microsoft.com/office/drawing/2014/main" id="{DD383803-3562-47E0-A7F0-ECA6836A5932}"/>
                    </a:ext>
                  </a:extLst>
                </p:cNvPr>
                <p:cNvSpPr txBox="1"/>
                <p:nvPr/>
              </p:nvSpPr>
              <p:spPr>
                <a:xfrm>
                  <a:off x="3300037" y="4948447"/>
                  <a:ext cx="845082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นครปฐม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84" name="TextBox 239">
                  <a:extLst>
                    <a:ext uri="{FF2B5EF4-FFF2-40B4-BE49-F238E27FC236}">
                      <a16:creationId xmlns:a16="http://schemas.microsoft.com/office/drawing/2014/main" id="{006695CD-F1BD-4E62-931A-86B4F12CC5BD}"/>
                    </a:ext>
                  </a:extLst>
                </p:cNvPr>
                <p:cNvSpPr txBox="1"/>
                <p:nvPr/>
              </p:nvSpPr>
              <p:spPr>
                <a:xfrm>
                  <a:off x="2892704" y="1155951"/>
                  <a:ext cx="849827" cy="296088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7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หนองคาย</a:t>
                  </a:r>
                  <a:endParaRPr lang="en-US" sz="7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85" name="TextBox 189">
                  <a:extLst>
                    <a:ext uri="{FF2B5EF4-FFF2-40B4-BE49-F238E27FC236}">
                      <a16:creationId xmlns:a16="http://schemas.microsoft.com/office/drawing/2014/main" id="{28EC33AB-E102-42B6-80AF-8527FFEB3FA6}"/>
                    </a:ext>
                  </a:extLst>
                </p:cNvPr>
                <p:cNvSpPr txBox="1"/>
                <p:nvPr/>
              </p:nvSpPr>
              <p:spPr>
                <a:xfrm>
                  <a:off x="1640896" y="876743"/>
                  <a:ext cx="695614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ลำปาง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86" name="TextBox 285">
                  <a:extLst>
                    <a:ext uri="{FF2B5EF4-FFF2-40B4-BE49-F238E27FC236}">
                      <a16:creationId xmlns:a16="http://schemas.microsoft.com/office/drawing/2014/main" id="{1B4EE6EB-9CB8-4DA5-AC88-595413896CFC}"/>
                    </a:ext>
                  </a:extLst>
                </p:cNvPr>
                <p:cNvSpPr txBox="1"/>
                <p:nvPr/>
              </p:nvSpPr>
              <p:spPr>
                <a:xfrm>
                  <a:off x="2411672" y="2780828"/>
                  <a:ext cx="361095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2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87" name="Google Shape;246;p33">
                  <a:extLst>
                    <a:ext uri="{FF2B5EF4-FFF2-40B4-BE49-F238E27FC236}">
                      <a16:creationId xmlns:a16="http://schemas.microsoft.com/office/drawing/2014/main" id="{960531A5-CC11-40E4-8326-044B94F3579B}"/>
                    </a:ext>
                  </a:extLst>
                </p:cNvPr>
                <p:cNvSpPr/>
                <p:nvPr/>
              </p:nvSpPr>
              <p:spPr>
                <a:xfrm>
                  <a:off x="4196446" y="4106921"/>
                  <a:ext cx="313102" cy="408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3" h="16913" extrusionOk="0">
                      <a:moveTo>
                        <a:pt x="5705" y="3303"/>
                      </a:moveTo>
                      <a:cubicBezTo>
                        <a:pt x="7173" y="3303"/>
                        <a:pt x="8373" y="4504"/>
                        <a:pt x="8373" y="5971"/>
                      </a:cubicBezTo>
                      <a:cubicBezTo>
                        <a:pt x="8340" y="7472"/>
                        <a:pt x="7173" y="8640"/>
                        <a:pt x="5705" y="8640"/>
                      </a:cubicBezTo>
                      <a:cubicBezTo>
                        <a:pt x="4237" y="8640"/>
                        <a:pt x="3036" y="7406"/>
                        <a:pt x="3036" y="5971"/>
                      </a:cubicBezTo>
                      <a:cubicBezTo>
                        <a:pt x="3036" y="4504"/>
                        <a:pt x="4237" y="3303"/>
                        <a:pt x="5705" y="3303"/>
                      </a:cubicBezTo>
                      <a:close/>
                      <a:moveTo>
                        <a:pt x="5671" y="0"/>
                      </a:moveTo>
                      <a:cubicBezTo>
                        <a:pt x="2569" y="0"/>
                        <a:pt x="67" y="2502"/>
                        <a:pt x="1" y="5571"/>
                      </a:cubicBezTo>
                      <a:lnTo>
                        <a:pt x="1" y="5638"/>
                      </a:lnTo>
                      <a:cubicBezTo>
                        <a:pt x="1" y="5871"/>
                        <a:pt x="1" y="6071"/>
                        <a:pt x="34" y="6305"/>
                      </a:cubicBezTo>
                      <a:cubicBezTo>
                        <a:pt x="301" y="8840"/>
                        <a:pt x="1669" y="12543"/>
                        <a:pt x="5671" y="16912"/>
                      </a:cubicBezTo>
                      <a:cubicBezTo>
                        <a:pt x="9674" y="12543"/>
                        <a:pt x="11042" y="8807"/>
                        <a:pt x="11275" y="6305"/>
                      </a:cubicBezTo>
                      <a:cubicBezTo>
                        <a:pt x="11342" y="6071"/>
                        <a:pt x="11342" y="5838"/>
                        <a:pt x="11342" y="5638"/>
                      </a:cubicBezTo>
                      <a:lnTo>
                        <a:pt x="11342" y="5571"/>
                      </a:lnTo>
                      <a:cubicBezTo>
                        <a:pt x="11275" y="2502"/>
                        <a:pt x="8774" y="0"/>
                        <a:pt x="5671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spcFirstLastPara="1" wrap="square" lIns="76188" tIns="76188" rIns="76188" bIns="76188" anchor="ctr" anchorCtr="0">
                  <a:noAutofit/>
                </a:bodyPr>
                <a:lstStyle/>
                <a:p>
                  <a:endParaRPr sz="1500" b="1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288" name="TextBox 287">
                  <a:extLst>
                    <a:ext uri="{FF2B5EF4-FFF2-40B4-BE49-F238E27FC236}">
                      <a16:creationId xmlns:a16="http://schemas.microsoft.com/office/drawing/2014/main" id="{C49D4C40-D94B-4141-9FFA-AB0F409E01D2}"/>
                    </a:ext>
                  </a:extLst>
                </p:cNvPr>
                <p:cNvSpPr txBox="1"/>
                <p:nvPr/>
              </p:nvSpPr>
              <p:spPr>
                <a:xfrm>
                  <a:off x="4170372" y="4113632"/>
                  <a:ext cx="370585" cy="3416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th-TH" sz="9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2</a:t>
                  </a:r>
                  <a:endParaRPr lang="en-US" sz="9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</p:grpSp>
          <p:sp>
            <p:nvSpPr>
              <p:cNvPr id="244" name="TextBox 274">
                <a:extLst>
                  <a:ext uri="{FF2B5EF4-FFF2-40B4-BE49-F238E27FC236}">
                    <a16:creationId xmlns:a16="http://schemas.microsoft.com/office/drawing/2014/main" id="{2B380599-5B8D-477C-ABED-26F9D61EF218}"/>
                  </a:ext>
                </a:extLst>
              </p:cNvPr>
              <p:cNvSpPr txBox="1"/>
              <p:nvPr/>
            </p:nvSpPr>
            <p:spPr>
              <a:xfrm>
                <a:off x="1981131" y="5648163"/>
                <a:ext cx="667144" cy="318864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th-TH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พัทลุง</a:t>
                </a:r>
                <a:endParaRPr lang="en-US" sz="8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240" name="TextBox 265">
              <a:extLst>
                <a:ext uri="{FF2B5EF4-FFF2-40B4-BE49-F238E27FC236}">
                  <a16:creationId xmlns:a16="http://schemas.microsoft.com/office/drawing/2014/main" id="{D424D5EF-5823-4FAD-B042-D74B6295F75C}"/>
                </a:ext>
              </a:extLst>
            </p:cNvPr>
            <p:cNvSpPr txBox="1"/>
            <p:nvPr/>
          </p:nvSpPr>
          <p:spPr>
            <a:xfrm>
              <a:off x="2770843" y="2103871"/>
              <a:ext cx="715965" cy="21844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58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หนองบัวลำภู</a:t>
              </a:r>
              <a:endParaRPr lang="en-US" sz="583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241" name="TextBox 274">
              <a:extLst>
                <a:ext uri="{FF2B5EF4-FFF2-40B4-BE49-F238E27FC236}">
                  <a16:creationId xmlns:a16="http://schemas.microsoft.com/office/drawing/2014/main" id="{4947A20B-0712-4CF4-B405-8E9BE88394CA}"/>
                </a:ext>
              </a:extLst>
            </p:cNvPr>
            <p:cNvSpPr txBox="1"/>
            <p:nvPr/>
          </p:nvSpPr>
          <p:spPr>
            <a:xfrm>
              <a:off x="1473953" y="5218490"/>
              <a:ext cx="504369" cy="2585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8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กระบี่</a:t>
              </a:r>
              <a:endParaRPr lang="en-US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242" name="TextBox 268">
              <a:extLst>
                <a:ext uri="{FF2B5EF4-FFF2-40B4-BE49-F238E27FC236}">
                  <a16:creationId xmlns:a16="http://schemas.microsoft.com/office/drawing/2014/main" id="{958B6BA8-E6B2-42D2-B95C-4B1104FB68CD}"/>
                </a:ext>
              </a:extLst>
            </p:cNvPr>
            <p:cNvSpPr txBox="1"/>
            <p:nvPr/>
          </p:nvSpPr>
          <p:spPr>
            <a:xfrm>
              <a:off x="1700853" y="2932230"/>
              <a:ext cx="614015" cy="21844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58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สุพรรณบุรี</a:t>
              </a:r>
              <a:endParaRPr lang="en-US" sz="583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128" name="TextBox 189">
            <a:extLst>
              <a:ext uri="{FF2B5EF4-FFF2-40B4-BE49-F238E27FC236}">
                <a16:creationId xmlns:a16="http://schemas.microsoft.com/office/drawing/2014/main" id="{66C363DA-ECE0-4B91-86F3-8330195A58FE}"/>
              </a:ext>
            </a:extLst>
          </p:cNvPr>
          <p:cNvSpPr txBox="1"/>
          <p:nvPr/>
        </p:nvSpPr>
        <p:spPr>
          <a:xfrm>
            <a:off x="1330138" y="2219002"/>
            <a:ext cx="570990" cy="21544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อุทัยธานี</a:t>
            </a:r>
            <a:endParaRPr lang="en-US" sz="8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0E799E2A-44A7-49B6-8220-742E32709827}"/>
              </a:ext>
            </a:extLst>
          </p:cNvPr>
          <p:cNvSpPr txBox="1"/>
          <p:nvPr/>
        </p:nvSpPr>
        <p:spPr>
          <a:xfrm>
            <a:off x="1631112" y="2811962"/>
            <a:ext cx="309700" cy="21544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10</a:t>
            </a:r>
            <a:endParaRPr lang="en-US" sz="8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30" name="TextBox 271">
            <a:extLst>
              <a:ext uri="{FF2B5EF4-FFF2-40B4-BE49-F238E27FC236}">
                <a16:creationId xmlns:a16="http://schemas.microsoft.com/office/drawing/2014/main" id="{506FC60A-51B4-4C8C-AEA9-5B7A82868527}"/>
              </a:ext>
            </a:extLst>
          </p:cNvPr>
          <p:cNvSpPr txBox="1"/>
          <p:nvPr/>
        </p:nvSpPr>
        <p:spPr>
          <a:xfrm>
            <a:off x="1196196" y="1340018"/>
            <a:ext cx="402674" cy="19499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667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ลำพูน</a:t>
            </a:r>
            <a:endParaRPr lang="en-US" sz="667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31" name="TextBox 274">
            <a:extLst>
              <a:ext uri="{FF2B5EF4-FFF2-40B4-BE49-F238E27FC236}">
                <a16:creationId xmlns:a16="http://schemas.microsoft.com/office/drawing/2014/main" id="{A3349BA8-58E5-420B-8281-494A69401A94}"/>
              </a:ext>
            </a:extLst>
          </p:cNvPr>
          <p:cNvSpPr txBox="1"/>
          <p:nvPr/>
        </p:nvSpPr>
        <p:spPr>
          <a:xfrm>
            <a:off x="934882" y="4336423"/>
            <a:ext cx="421910" cy="21544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ภูเก็ต</a:t>
            </a:r>
            <a:endParaRPr lang="en-US" sz="8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13" name="TextBox 194">
            <a:extLst>
              <a:ext uri="{FF2B5EF4-FFF2-40B4-BE49-F238E27FC236}">
                <a16:creationId xmlns:a16="http://schemas.microsoft.com/office/drawing/2014/main" id="{65AC1841-4E51-4C66-9443-F39814DAE76E}"/>
              </a:ext>
            </a:extLst>
          </p:cNvPr>
          <p:cNvSpPr txBox="1"/>
          <p:nvPr/>
        </p:nvSpPr>
        <p:spPr>
          <a:xfrm>
            <a:off x="3387871" y="4047522"/>
            <a:ext cx="790601" cy="21544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สมุทรสงคราม</a:t>
            </a:r>
            <a:endParaRPr lang="en-US" sz="8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40" name="Google Shape;246;p33">
            <a:extLst>
              <a:ext uri="{FF2B5EF4-FFF2-40B4-BE49-F238E27FC236}">
                <a16:creationId xmlns:a16="http://schemas.microsoft.com/office/drawing/2014/main" id="{FFD42DBE-66F9-423C-BA5B-8BBDAC8408E2}"/>
              </a:ext>
            </a:extLst>
          </p:cNvPr>
          <p:cNvSpPr/>
          <p:nvPr/>
        </p:nvSpPr>
        <p:spPr>
          <a:xfrm>
            <a:off x="3210858" y="4336423"/>
            <a:ext cx="211551" cy="275975"/>
          </a:xfrm>
          <a:custGeom>
            <a:avLst/>
            <a:gdLst/>
            <a:ahLst/>
            <a:cxnLst/>
            <a:rect l="l" t="t" r="r" b="b"/>
            <a:pathLst>
              <a:path w="11343" h="16913" extrusionOk="0">
                <a:moveTo>
                  <a:pt x="5705" y="3303"/>
                </a:moveTo>
                <a:cubicBezTo>
                  <a:pt x="7173" y="3303"/>
                  <a:pt x="8373" y="4504"/>
                  <a:pt x="8373" y="5971"/>
                </a:cubicBezTo>
                <a:cubicBezTo>
                  <a:pt x="8340" y="7472"/>
                  <a:pt x="7173" y="8640"/>
                  <a:pt x="5705" y="8640"/>
                </a:cubicBezTo>
                <a:cubicBezTo>
                  <a:pt x="4237" y="8640"/>
                  <a:pt x="3036" y="7406"/>
                  <a:pt x="3036" y="5971"/>
                </a:cubicBezTo>
                <a:cubicBezTo>
                  <a:pt x="3036" y="4504"/>
                  <a:pt x="4237" y="3303"/>
                  <a:pt x="5705" y="3303"/>
                </a:cubicBezTo>
                <a:close/>
                <a:moveTo>
                  <a:pt x="5671" y="0"/>
                </a:moveTo>
                <a:cubicBezTo>
                  <a:pt x="2569" y="0"/>
                  <a:pt x="67" y="2502"/>
                  <a:pt x="1" y="5571"/>
                </a:cubicBezTo>
                <a:lnTo>
                  <a:pt x="1" y="5638"/>
                </a:lnTo>
                <a:cubicBezTo>
                  <a:pt x="1" y="5871"/>
                  <a:pt x="1" y="6071"/>
                  <a:pt x="34" y="6305"/>
                </a:cubicBezTo>
                <a:cubicBezTo>
                  <a:pt x="301" y="8840"/>
                  <a:pt x="1669" y="12543"/>
                  <a:pt x="5671" y="16912"/>
                </a:cubicBezTo>
                <a:cubicBezTo>
                  <a:pt x="9674" y="12543"/>
                  <a:pt x="11042" y="8807"/>
                  <a:pt x="11275" y="6305"/>
                </a:cubicBezTo>
                <a:cubicBezTo>
                  <a:pt x="11342" y="6071"/>
                  <a:pt x="11342" y="5838"/>
                  <a:pt x="11342" y="5638"/>
                </a:cubicBezTo>
                <a:lnTo>
                  <a:pt x="11342" y="5571"/>
                </a:lnTo>
                <a:cubicBezTo>
                  <a:pt x="11275" y="2502"/>
                  <a:pt x="8774" y="0"/>
                  <a:pt x="5671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76188" tIns="76188" rIns="76188" bIns="76188" anchor="ctr" anchorCtr="0">
            <a:noAutofit/>
          </a:bodyPr>
          <a:lstStyle/>
          <a:p>
            <a:endParaRPr sz="150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A9BA376-9D29-402B-A1F8-6ABC44CAEB55}"/>
              </a:ext>
            </a:extLst>
          </p:cNvPr>
          <p:cNvSpPr txBox="1"/>
          <p:nvPr/>
        </p:nvSpPr>
        <p:spPr>
          <a:xfrm>
            <a:off x="3143478" y="4027462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9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10</a:t>
            </a:r>
            <a:endParaRPr lang="en-US" sz="9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EA9BA376-9D29-402B-A1F8-6ABC44CAEB55}"/>
              </a:ext>
            </a:extLst>
          </p:cNvPr>
          <p:cNvSpPr txBox="1"/>
          <p:nvPr/>
        </p:nvSpPr>
        <p:spPr>
          <a:xfrm>
            <a:off x="3158718" y="4332444"/>
            <a:ext cx="3064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9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11</a:t>
            </a:r>
            <a:endParaRPr lang="en-US" sz="9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150" name="Group 149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152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158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159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153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154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155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156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157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151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8709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234352"/>
            <a:ext cx="9017000" cy="530046"/>
            <a:chOff x="0" y="0"/>
            <a:chExt cx="21640800" cy="1272111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2" name="AutoShape 12"/>
            <p:cNvSpPr/>
            <p:nvPr/>
          </p:nvSpPr>
          <p:spPr>
            <a:xfrm>
              <a:off x="4659803" y="658492"/>
              <a:ext cx="12321194" cy="0"/>
            </a:xfrm>
            <a:prstGeom prst="line">
              <a:avLst/>
            </a:prstGeom>
            <a:ln w="38100" cap="flat">
              <a:solidFill>
                <a:srgbClr val="00296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4630776" y="131657"/>
              <a:ext cx="12321194" cy="389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2"/>
                </a:lnSpc>
              </a:pPr>
              <a:r>
                <a:rPr lang="en-US" sz="1222" b="1" dirty="0" err="1">
                  <a:solidFill>
                    <a:srgbClr val="00296B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ระเบียบวาระการประชุมคณะกรรมการบริหารกองทุนพัฒนาบทบาทสตรี</a:t>
              </a:r>
              <a:r>
                <a:rPr lang="en-US" sz="1222" b="1" dirty="0">
                  <a:solidFill>
                    <a:srgbClr val="00296B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</a:t>
              </a:r>
              <a:r>
                <a:rPr lang="th-TH" sz="1222" b="1" dirty="0">
                  <a:solidFill>
                    <a:srgbClr val="00296B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(ต่อ)</a:t>
              </a:r>
              <a:endParaRPr lang="en-US" sz="1222" b="1" dirty="0">
                <a:solidFill>
                  <a:srgbClr val="00296B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02</a:t>
              </a:r>
            </a:p>
          </p:txBody>
        </p:sp>
        <p:sp>
          <p:nvSpPr>
            <p:cNvPr id="15" name="Freeform 15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408583" y="186051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1465961" y="209364"/>
              <a:ext cx="2785260" cy="861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000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กรมการพัฒนาชุมชน</a:t>
              </a:r>
              <a:endParaRPr lang="en-US" sz="1000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>
                <a:lnSpc>
                  <a:spcPts val="1400"/>
                </a:lnSpc>
              </a:pPr>
              <a:r>
                <a:rPr lang="en-US" sz="1000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กระทรวงมหาดไทย</a:t>
              </a:r>
              <a:endParaRPr lang="en-US" sz="1000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grpSp>
        <p:nvGrpSpPr>
          <p:cNvPr id="75" name="กลุ่ม 34"/>
          <p:cNvGrpSpPr/>
          <p:nvPr/>
        </p:nvGrpSpPr>
        <p:grpSpPr>
          <a:xfrm>
            <a:off x="286520" y="917340"/>
            <a:ext cx="3782589" cy="559571"/>
            <a:chOff x="204478" y="2499742"/>
            <a:chExt cx="3551339" cy="503612"/>
          </a:xfr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grpSpPr>
        <p:grpSp>
          <p:nvGrpSpPr>
            <p:cNvPr id="76" name="กลุ่ม 17"/>
            <p:cNvGrpSpPr/>
            <p:nvPr/>
          </p:nvGrpSpPr>
          <p:grpSpPr>
            <a:xfrm>
              <a:off x="204478" y="2499742"/>
              <a:ext cx="3551339" cy="470863"/>
              <a:chOff x="376926" y="1177925"/>
              <a:chExt cx="4676112" cy="470863"/>
            </a:xfrm>
          </p:grpSpPr>
          <p:sp>
            <p:nvSpPr>
              <p:cNvPr id="78" name="สี่เหลี่ยมผืนผ้ามุมมน 10"/>
              <p:cNvSpPr/>
              <p:nvPr/>
            </p:nvSpPr>
            <p:spPr>
              <a:xfrm>
                <a:off x="503239" y="1177925"/>
                <a:ext cx="4549799" cy="461963"/>
              </a:xfrm>
              <a:prstGeom prst="roundRect">
                <a:avLst/>
              </a:prstGeom>
              <a:solidFill>
                <a:srgbClr val="E7E5DD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45">
                  <a:lnSpc>
                    <a:spcPct val="120000"/>
                  </a:lnSpc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9" name="สี่เหลี่ยมผืนผ้ามุมมน 10"/>
              <p:cNvSpPr/>
              <p:nvPr/>
            </p:nvSpPr>
            <p:spPr>
              <a:xfrm>
                <a:off x="376926" y="1186825"/>
                <a:ext cx="4172666" cy="461963"/>
              </a:xfrm>
              <a:prstGeom prst="roundRect">
                <a:avLst/>
              </a:prstGeom>
              <a:solidFill>
                <a:srgbClr val="ABA387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45">
                  <a:lnSpc>
                    <a:spcPct val="120000"/>
                  </a:lnSpc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" name="สี่เหลี่ยมผืนผ้ามุมมน 10"/>
              <p:cNvSpPr/>
              <p:nvPr/>
            </p:nvSpPr>
            <p:spPr>
              <a:xfrm>
                <a:off x="376927" y="1181109"/>
                <a:ext cx="4082923" cy="464821"/>
              </a:xfrm>
              <a:prstGeom prst="roundRect">
                <a:avLst/>
              </a:prstGeom>
              <a:solidFill>
                <a:srgbClr val="D6D2C4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96188" indent="-596188">
                  <a:lnSpc>
                    <a:spcPct val="120000"/>
                  </a:lnSpc>
                  <a:defRPr/>
                </a:pP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วาระที่ </a:t>
                </a:r>
                <a:r>
                  <a:rPr lang="en-US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4</a:t>
                </a: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</a:t>
                </a:r>
                <a:r>
                  <a:rPr lang="en-US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:</a:t>
                </a: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เพื่อทราบ</a:t>
                </a:r>
              </a:p>
            </p:txBody>
          </p:sp>
        </p:grpSp>
        <p:sp>
          <p:nvSpPr>
            <p:cNvPr id="77" name="สี่เหลี่ยมผืนผ้า 36"/>
            <p:cNvSpPr/>
            <p:nvPr/>
          </p:nvSpPr>
          <p:spPr>
            <a:xfrm>
              <a:off x="3393719" y="2587857"/>
              <a:ext cx="328211" cy="415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</a:t>
              </a:r>
              <a:endParaRPr lang="th-TH" sz="2000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81" name="สี่เหลี่ยมผืนผ้า 21"/>
          <p:cNvSpPr/>
          <p:nvPr/>
        </p:nvSpPr>
        <p:spPr>
          <a:xfrm>
            <a:off x="4159165" y="911038"/>
            <a:ext cx="5797826" cy="2408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</a:pPr>
            <a:r>
              <a:rPr lang="th-TH" sz="14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4.5 การบริหารจัดการหนี้ของกองทุนพัฒนาบทบาทสตรีกรุงเทพมหานคร</a:t>
            </a:r>
          </a:p>
          <a:p>
            <a:pPr algn="thaiDist">
              <a:lnSpc>
                <a:spcPct val="120000"/>
              </a:lnSpc>
            </a:pPr>
            <a:r>
              <a:rPr lang="th-TH" sz="14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4.6 </a:t>
            </a:r>
            <a:r>
              <a:rPr lang="th-TH" sz="1400" spc="-2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รายงานผลข้อมูลการดำเนินการทางกฎหมายเกี่ยวกับการดำเนินคดีแพ่ง </a:t>
            </a:r>
            <a:br>
              <a:rPr lang="th-TH" sz="1400" spc="-2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spc="-2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และคดีอาญาของกองทุนพัฒนาบทบาทสตรี</a:t>
            </a:r>
          </a:p>
          <a:p>
            <a:pPr algn="thaiDist">
              <a:lnSpc>
                <a:spcPct val="120000"/>
              </a:lnSpc>
            </a:pPr>
            <a:r>
              <a:rPr lang="th-TH" sz="1400" spc="-2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4.7 รายงานผลการดำเนินงานตามประกาศคณะกรรมการบริหารกองทุนพัฒนาบทบาทสตรีให้ความช่วยเหลือและบรรเทาความเดือดร้อนให้แก่ลูกหนี้ </a:t>
            </a:r>
          </a:p>
          <a:p>
            <a:pPr algn="thaiDist">
              <a:lnSpc>
                <a:spcPct val="120000"/>
              </a:lnSpc>
            </a:pPr>
            <a:r>
              <a:rPr lang="th-TH" sz="1400" kern="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4.8 รายงานความก้าวหน้าการตรวจสอบและรับรองความมีอยู่จริงของลูกหนี้กองทุนพัฒนาบทบาท</a:t>
            </a:r>
            <a:r>
              <a:rPr lang="th-TH" sz="1400" kern="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สตรี</a:t>
            </a:r>
          </a:p>
          <a:p>
            <a:pPr algn="thaiDist">
              <a:lnSpc>
                <a:spcPct val="120000"/>
              </a:lnSpc>
            </a:pPr>
            <a:r>
              <a:rPr lang="th-TH" sz="14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4.9 </a:t>
            </a:r>
            <a:r>
              <a:rPr lang="th-TH" sz="1400" spc="-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การแต่งตั้งผู้ทรงคุณวุฒิในคณะกรรมการบริหารกองทุนพัฒนาบทบาทสตรี </a:t>
            </a:r>
            <a:r>
              <a:rPr lang="th-TH" sz="14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(แทนตำแหน่งที่ว่าง)</a:t>
            </a:r>
            <a:r>
              <a:rPr lang="th-TH" sz="1400" spc="-1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</p:txBody>
      </p:sp>
      <p:grpSp>
        <p:nvGrpSpPr>
          <p:cNvPr id="82" name="กลุ่ม 49">
            <a:extLst>
              <a:ext uri="{FF2B5EF4-FFF2-40B4-BE49-F238E27FC236}">
                <a16:creationId xmlns:a16="http://schemas.microsoft.com/office/drawing/2014/main" id="{469804B4-A495-6F38-48E8-62221261FFAC}"/>
              </a:ext>
            </a:extLst>
          </p:cNvPr>
          <p:cNvGrpSpPr/>
          <p:nvPr/>
        </p:nvGrpSpPr>
        <p:grpSpPr>
          <a:xfrm>
            <a:off x="285555" y="3366618"/>
            <a:ext cx="3766751" cy="518930"/>
            <a:chOff x="193090" y="1622498"/>
            <a:chExt cx="3538676" cy="467037"/>
          </a:xfr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grpSpPr>
        <p:grpSp>
          <p:nvGrpSpPr>
            <p:cNvPr id="83" name="กลุ่ม 50">
              <a:extLst>
                <a:ext uri="{FF2B5EF4-FFF2-40B4-BE49-F238E27FC236}">
                  <a16:creationId xmlns:a16="http://schemas.microsoft.com/office/drawing/2014/main" id="{F6531DA4-0FF3-4E99-0385-D2EB0EBB6832}"/>
                </a:ext>
              </a:extLst>
            </p:cNvPr>
            <p:cNvGrpSpPr/>
            <p:nvPr/>
          </p:nvGrpSpPr>
          <p:grpSpPr>
            <a:xfrm>
              <a:off x="193090" y="1622498"/>
              <a:ext cx="3538676" cy="467037"/>
              <a:chOff x="361930" y="1164777"/>
              <a:chExt cx="4659438" cy="467037"/>
            </a:xfrm>
          </p:grpSpPr>
          <p:sp>
            <p:nvSpPr>
              <p:cNvPr id="85" name="สี่เหลี่ยมผืนผ้ามุมมน 10">
                <a:extLst>
                  <a:ext uri="{FF2B5EF4-FFF2-40B4-BE49-F238E27FC236}">
                    <a16:creationId xmlns:a16="http://schemas.microsoft.com/office/drawing/2014/main" id="{4CC3EBE7-1797-E1E3-988E-67CBEF2B5202}"/>
                  </a:ext>
                </a:extLst>
              </p:cNvPr>
              <p:cNvSpPr/>
              <p:nvPr/>
            </p:nvSpPr>
            <p:spPr>
              <a:xfrm>
                <a:off x="361930" y="1184278"/>
                <a:ext cx="4659438" cy="437756"/>
              </a:xfrm>
              <a:prstGeom prst="roundRect">
                <a:avLst/>
              </a:prstGeom>
              <a:solidFill>
                <a:srgbClr val="E7E5DD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defTabSz="761945">
                  <a:defRPr/>
                </a:pPr>
                <a:endParaRPr lang="th-TH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6" name="สี่เหลี่ยมผืนผ้ามุมมน 10">
                <a:extLst>
                  <a:ext uri="{FF2B5EF4-FFF2-40B4-BE49-F238E27FC236}">
                    <a16:creationId xmlns:a16="http://schemas.microsoft.com/office/drawing/2014/main" id="{E3465719-F10D-7C06-3416-88E82730FF79}"/>
                  </a:ext>
                </a:extLst>
              </p:cNvPr>
              <p:cNvSpPr/>
              <p:nvPr/>
            </p:nvSpPr>
            <p:spPr>
              <a:xfrm>
                <a:off x="361930" y="1169851"/>
                <a:ext cx="4142851" cy="461963"/>
              </a:xfrm>
              <a:prstGeom prst="roundRect">
                <a:avLst/>
              </a:prstGeom>
              <a:solidFill>
                <a:srgbClr val="96877A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defTabSz="761945">
                  <a:defRPr/>
                </a:pPr>
                <a:endParaRPr lang="th-TH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สี่เหลี่ยมผืนผ้ามุมมน 10">
                <a:extLst>
                  <a:ext uri="{FF2B5EF4-FFF2-40B4-BE49-F238E27FC236}">
                    <a16:creationId xmlns:a16="http://schemas.microsoft.com/office/drawing/2014/main" id="{1E2A15AE-0F71-4F61-1EE5-62D34143A48D}"/>
                  </a:ext>
                </a:extLst>
              </p:cNvPr>
              <p:cNvSpPr/>
              <p:nvPr/>
            </p:nvSpPr>
            <p:spPr>
              <a:xfrm>
                <a:off x="361930" y="1164777"/>
                <a:ext cx="4046288" cy="464179"/>
              </a:xfrm>
              <a:prstGeom prst="roundRect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96188" indent="-596188">
                  <a:lnSpc>
                    <a:spcPct val="150000"/>
                  </a:lnSpc>
                  <a:defRPr/>
                </a:pP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วาระที่ 5 </a:t>
                </a:r>
                <a:r>
                  <a:rPr lang="en-US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:</a:t>
                </a: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เพื่อพิจารณา</a:t>
                </a:r>
              </a:p>
            </p:txBody>
          </p:sp>
        </p:grpSp>
        <p:sp>
          <p:nvSpPr>
            <p:cNvPr id="84" name="สี่เหลี่ยมผืนผ้า 51">
              <a:extLst>
                <a:ext uri="{FF2B5EF4-FFF2-40B4-BE49-F238E27FC236}">
                  <a16:creationId xmlns:a16="http://schemas.microsoft.com/office/drawing/2014/main" id="{4D6AE7D4-BCCE-E60C-7684-8DE97E935495}"/>
                </a:ext>
              </a:extLst>
            </p:cNvPr>
            <p:cNvSpPr/>
            <p:nvPr/>
          </p:nvSpPr>
          <p:spPr>
            <a:xfrm>
              <a:off x="3372540" y="1711085"/>
              <a:ext cx="330102" cy="3600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20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</a:t>
              </a:r>
              <a:endParaRPr lang="th-TH" sz="2000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grpSp>
        <p:nvGrpSpPr>
          <p:cNvPr id="88" name="กลุ่ม 42"/>
          <p:cNvGrpSpPr/>
          <p:nvPr/>
        </p:nvGrpSpPr>
        <p:grpSpPr>
          <a:xfrm>
            <a:off x="261053" y="4751974"/>
            <a:ext cx="3777055" cy="524073"/>
            <a:chOff x="161648" y="1636233"/>
            <a:chExt cx="3548277" cy="471663"/>
          </a:xfr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grpSpPr>
        <p:grpSp>
          <p:nvGrpSpPr>
            <p:cNvPr id="89" name="กลุ่ม 43"/>
            <p:cNvGrpSpPr/>
            <p:nvPr/>
          </p:nvGrpSpPr>
          <p:grpSpPr>
            <a:xfrm>
              <a:off x="161648" y="1636233"/>
              <a:ext cx="3548277" cy="471663"/>
              <a:chOff x="320530" y="1178512"/>
              <a:chExt cx="4672078" cy="471663"/>
            </a:xfrm>
          </p:grpSpPr>
          <p:sp>
            <p:nvSpPr>
              <p:cNvPr id="91" name="สี่เหลี่ยมผืนผ้ามุมมน 10"/>
              <p:cNvSpPr/>
              <p:nvPr/>
            </p:nvSpPr>
            <p:spPr>
              <a:xfrm>
                <a:off x="468984" y="1183256"/>
                <a:ext cx="4523624" cy="461963"/>
              </a:xfrm>
              <a:prstGeom prst="roundRect">
                <a:avLst/>
              </a:prstGeom>
              <a:solidFill>
                <a:srgbClr val="E1C7AD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61945">
                  <a:defRPr/>
                </a:pPr>
                <a:endParaRPr lang="th-TH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2" name="สี่เหลี่ยมผืนผ้ามุมมน 10"/>
              <p:cNvSpPr/>
              <p:nvPr/>
            </p:nvSpPr>
            <p:spPr>
              <a:xfrm>
                <a:off x="350838" y="1188212"/>
                <a:ext cx="4130433" cy="461963"/>
              </a:xfrm>
              <a:prstGeom prst="roundRect">
                <a:avLst/>
              </a:prstGeom>
              <a:solidFill>
                <a:srgbClr val="B0753A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61945">
                  <a:defRPr/>
                </a:pPr>
                <a:endParaRPr lang="th-TH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3" name="สี่เหลี่ยมผืนผ้ามุมมน 10"/>
              <p:cNvSpPr/>
              <p:nvPr/>
            </p:nvSpPr>
            <p:spPr>
              <a:xfrm>
                <a:off x="320530" y="1178512"/>
                <a:ext cx="4037948" cy="466067"/>
              </a:xfrm>
              <a:prstGeom prst="roundRect">
                <a:avLst/>
              </a:prstGeom>
              <a:solidFill>
                <a:srgbClr val="D5AB81">
                  <a:alpha val="6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96188" indent="-596188">
                  <a:lnSpc>
                    <a:spcPct val="150000"/>
                  </a:lnSpc>
                  <a:defRPr/>
                </a:pP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วาระที่ 6 </a:t>
                </a:r>
                <a:r>
                  <a:rPr lang="en-US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:</a:t>
                </a: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เรื่องอื่น ๆ</a:t>
                </a:r>
              </a:p>
            </p:txBody>
          </p:sp>
        </p:grpSp>
        <p:sp>
          <p:nvSpPr>
            <p:cNvPr id="90" name="สี่เหลี่ยมผืนผ้า 44"/>
            <p:cNvSpPr/>
            <p:nvPr/>
          </p:nvSpPr>
          <p:spPr>
            <a:xfrm>
              <a:off x="3367755" y="1721372"/>
              <a:ext cx="335328" cy="3600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</a:t>
              </a:r>
              <a:endParaRPr lang="th-TH" sz="2000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4190345" y="4904966"/>
            <a:ext cx="55462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4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</a:t>
            </a:r>
            <a:endParaRPr lang="en-US" sz="14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158200" y="3375667"/>
            <a:ext cx="5692897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th-TH" sz="14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5.1 </a:t>
            </a:r>
            <a:r>
              <a:rPr lang="th-TH" sz="1400" spc="-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ร่างประกาศคณะกรรมการบริหารกองทุนพัฒนาบทบาทสตรี เรื่อง หลักเกณฑ์ </a:t>
            </a:r>
            <a:r>
              <a:rPr lang="th-TH" sz="14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วิธีการ และเงื่อนไขเกี่ยวกับเงื่อนไขการใช้จ่ายเงินประเภทเงินทุนหมุนเวียน และประเภทเงินอุดหนุนของกองทุนพัฒนาบทบาทสตรี (ฉบับที่ 5) พ.ศ. ... </a:t>
            </a:r>
          </a:p>
          <a:p>
            <a:pPr>
              <a:lnSpc>
                <a:spcPct val="130000"/>
              </a:lnSpc>
            </a:pPr>
            <a:r>
              <a:rPr lang="th-TH" sz="14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5.2 </a:t>
            </a:r>
            <a:r>
              <a:rPr lang="th-TH" sz="1400" spc="-1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ร่างแผนปฏิบัติการระยะยาว 5 ปี (พ.ศ. </a:t>
            </a:r>
            <a:r>
              <a:rPr lang="th-TH" sz="1400" spc="-1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2566 </a:t>
            </a:r>
            <a:r>
              <a:rPr lang="th-TH" sz="1400" spc="-1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- 2570) กองทุนพัฒนาบทบาทสตรี </a:t>
            </a:r>
          </a:p>
          <a:p>
            <a:pPr>
              <a:lnSpc>
                <a:spcPct val="130000"/>
              </a:lnSpc>
            </a:pPr>
            <a:r>
              <a:rPr lang="th-TH" sz="1400" spc="-1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และร่างแผนปฏิบัติการประจำปีบัญชี </a:t>
            </a:r>
            <a:r>
              <a:rPr lang="th-TH" sz="1400" spc="-1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2568 </a:t>
            </a:r>
            <a:r>
              <a:rPr lang="th-TH" sz="1400" spc="-1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69" name="Group 68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71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98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99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72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73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74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96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97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70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805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618AFEDB-AFB2-5AC3-AE56-B3D8B60F4F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53873"/>
              </p:ext>
            </p:extLst>
          </p:nvPr>
        </p:nvGraphicFramePr>
        <p:xfrm>
          <a:off x="85153" y="702450"/>
          <a:ext cx="10005397" cy="4331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705">
                  <a:extLst>
                    <a:ext uri="{9D8B030D-6E8A-4147-A177-3AD203B41FA5}">
                      <a16:colId xmlns:a16="http://schemas.microsoft.com/office/drawing/2014/main" val="3952550476"/>
                    </a:ext>
                  </a:extLst>
                </a:gridCol>
                <a:gridCol w="767111">
                  <a:extLst>
                    <a:ext uri="{9D8B030D-6E8A-4147-A177-3AD203B41FA5}">
                      <a16:colId xmlns:a16="http://schemas.microsoft.com/office/drawing/2014/main" val="2490489024"/>
                    </a:ext>
                  </a:extLst>
                </a:gridCol>
                <a:gridCol w="761272">
                  <a:extLst>
                    <a:ext uri="{9D8B030D-6E8A-4147-A177-3AD203B41FA5}">
                      <a16:colId xmlns:a16="http://schemas.microsoft.com/office/drawing/2014/main" val="2602076316"/>
                    </a:ext>
                  </a:extLst>
                </a:gridCol>
                <a:gridCol w="728192">
                  <a:extLst>
                    <a:ext uri="{9D8B030D-6E8A-4147-A177-3AD203B41FA5}">
                      <a16:colId xmlns:a16="http://schemas.microsoft.com/office/drawing/2014/main" val="1605280982"/>
                    </a:ext>
                  </a:extLst>
                </a:gridCol>
                <a:gridCol w="780087">
                  <a:extLst>
                    <a:ext uri="{9D8B030D-6E8A-4147-A177-3AD203B41FA5}">
                      <a16:colId xmlns:a16="http://schemas.microsoft.com/office/drawing/2014/main" val="1380282958"/>
                    </a:ext>
                  </a:extLst>
                </a:gridCol>
                <a:gridCol w="240027">
                  <a:extLst>
                    <a:ext uri="{9D8B030D-6E8A-4147-A177-3AD203B41FA5}">
                      <a16:colId xmlns:a16="http://schemas.microsoft.com/office/drawing/2014/main" val="3383654365"/>
                    </a:ext>
                  </a:extLst>
                </a:gridCol>
                <a:gridCol w="777533">
                  <a:extLst>
                    <a:ext uri="{9D8B030D-6E8A-4147-A177-3AD203B41FA5}">
                      <a16:colId xmlns:a16="http://schemas.microsoft.com/office/drawing/2014/main" val="786590358"/>
                    </a:ext>
                  </a:extLst>
                </a:gridCol>
                <a:gridCol w="722634">
                  <a:extLst>
                    <a:ext uri="{9D8B030D-6E8A-4147-A177-3AD203B41FA5}">
                      <a16:colId xmlns:a16="http://schemas.microsoft.com/office/drawing/2014/main" val="68699037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825258399"/>
                    </a:ext>
                  </a:extLst>
                </a:gridCol>
                <a:gridCol w="780087">
                  <a:extLst>
                    <a:ext uri="{9D8B030D-6E8A-4147-A177-3AD203B41FA5}">
                      <a16:colId xmlns:a16="http://schemas.microsoft.com/office/drawing/2014/main" val="4107178332"/>
                    </a:ext>
                  </a:extLst>
                </a:gridCol>
                <a:gridCol w="300033">
                  <a:extLst>
                    <a:ext uri="{9D8B030D-6E8A-4147-A177-3AD203B41FA5}">
                      <a16:colId xmlns:a16="http://schemas.microsoft.com/office/drawing/2014/main" val="1838736925"/>
                    </a:ext>
                  </a:extLst>
                </a:gridCol>
                <a:gridCol w="840093">
                  <a:extLst>
                    <a:ext uri="{9D8B030D-6E8A-4147-A177-3AD203B41FA5}">
                      <a16:colId xmlns:a16="http://schemas.microsoft.com/office/drawing/2014/main" val="2399242051"/>
                    </a:ext>
                  </a:extLst>
                </a:gridCol>
                <a:gridCol w="780087">
                  <a:extLst>
                    <a:ext uri="{9D8B030D-6E8A-4147-A177-3AD203B41FA5}">
                      <a16:colId xmlns:a16="http://schemas.microsoft.com/office/drawing/2014/main" val="3845887104"/>
                    </a:ext>
                  </a:extLst>
                </a:gridCol>
                <a:gridCol w="780087">
                  <a:extLst>
                    <a:ext uri="{9D8B030D-6E8A-4147-A177-3AD203B41FA5}">
                      <a16:colId xmlns:a16="http://schemas.microsoft.com/office/drawing/2014/main" val="2706290948"/>
                    </a:ext>
                  </a:extLst>
                </a:gridCol>
                <a:gridCol w="764369">
                  <a:extLst>
                    <a:ext uri="{9D8B030D-6E8A-4147-A177-3AD203B41FA5}">
                      <a16:colId xmlns:a16="http://schemas.microsoft.com/office/drawing/2014/main" val="4059278194"/>
                    </a:ext>
                  </a:extLst>
                </a:gridCol>
              </a:tblGrid>
              <a:tr h="86126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</a:t>
                      </a: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E7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E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ร้อยละหนี้เกินกำหนดชำระ </a:t>
                      </a:r>
                      <a:b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 ต.ค. 66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ร้อยละหนี้เกินกำหนดชำระ</a:t>
                      </a:r>
                    </a:p>
                    <a:p>
                      <a:pPr algn="ctr" fontAlgn="b"/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22 ก.พ. 67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</a:p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เปรียบเทียบกับ </a:t>
                      </a:r>
                    </a:p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22 </a:t>
                      </a: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ก.พ. 67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</a:t>
                      </a: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E7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E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ร้อยละหนี้เกินกำหนดชำระ </a:t>
                      </a:r>
                      <a:b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 ต.ค. 66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ร้อยละหนี้เกินกำหนดชำระ</a:t>
                      </a:r>
                    </a:p>
                    <a:p>
                      <a:pPr algn="ctr" fontAlgn="b"/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22 ก.พ. 67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</a:p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เปรียบเทียบกับ </a:t>
                      </a:r>
                    </a:p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22 </a:t>
                      </a: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ก.พ. 67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</a:t>
                      </a: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E7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E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ร้อยละหนี้เกินกำหนดชำระ </a:t>
                      </a:r>
                      <a:b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 ต.ค. 66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ร้อยละหนี้เกินกำหนดชำระ</a:t>
                      </a:r>
                    </a:p>
                    <a:p>
                      <a:pPr algn="ctr" fontAlgn="b"/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22 ก.พ. 67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</a:p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spc="-4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เปรียบเทียบกับ </a:t>
                      </a:r>
                    </a:p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22 </a:t>
                      </a: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ก.พ. 67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444233"/>
                  </a:ext>
                </a:extLst>
              </a:tr>
              <a:tr h="28303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นครสวรรค์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24.36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10.63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▼13.73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3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นนทบุรี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32.14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33.13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ชัยภูมิ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4.84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7.43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▲2.59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620945"/>
                  </a:ext>
                </a:extLst>
              </a:tr>
              <a:tr h="233738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ปทุมธานี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30.63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23.47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▼7.16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3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ตาก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6.92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8.13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▲1.21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อุตรดิตถ์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19.60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22.31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▲2.71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814410"/>
                  </a:ext>
                </a:extLst>
              </a:tr>
              <a:tr h="25368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ร้อยเอ็ด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27.12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23.51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▼3.61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3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มหาสารคาม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▲1.29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ชุมพร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24.24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27.26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▲3.02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033125"/>
                  </a:ext>
                </a:extLst>
              </a:tr>
              <a:tr h="26426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เชียงราย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7.83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▼2.34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3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ชลบุรี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6.62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7.99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▲1.37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นครพนม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28.13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31.48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▲3.35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090703"/>
                  </a:ext>
                </a:extLst>
              </a:tr>
              <a:tr h="26046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ลพบุรี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11.77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10.58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▼1.19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3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เลย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26.72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▲1.97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8.76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▲3.41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947480"/>
                  </a:ext>
                </a:extLst>
              </a:tr>
              <a:tr h="23345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ฉะเชิงเทรา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33.26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32.47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▼0.79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3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สุราษฎร์ธานี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30.28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▲2.07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พิษณุโลก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5.63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9.24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▲3.61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401133"/>
                  </a:ext>
                </a:extLst>
              </a:tr>
              <a:tr h="23618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อุทัยธานี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8.34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7.61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▼0.73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3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น่าน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▲2.07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นครปฐม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23.55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27.18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▲3.63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184613"/>
                  </a:ext>
                </a:extLst>
              </a:tr>
              <a:tr h="23618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แพร่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ลำปาง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▲2.15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สุโขทัย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16.34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▲3.69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762985"/>
                  </a:ext>
                </a:extLst>
              </a:tr>
              <a:tr h="254923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นครนายก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7.11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พัทลุง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21.83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24.12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▲2.29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 spc="-40" baseline="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นครศรีธรรมราช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28.73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32.46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▲3.73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493587"/>
                  </a:ext>
                </a:extLst>
              </a:tr>
              <a:tr h="24504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อุบลราชธานี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10.45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พะเยา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10.33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▲2.34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สตูล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7.47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11.20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▲3.73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859996"/>
                  </a:ext>
                </a:extLst>
              </a:tr>
              <a:tr h="226083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ยะลา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23.82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24.40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900" b="1" i="0" u="none" strike="noStrike" spc="-100" baseline="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พระนครศรีอยุธยา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7.37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9.78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▲2.41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ปราจีนบุรี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15.74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19.50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▲3.76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660378"/>
                  </a:ext>
                </a:extLst>
              </a:tr>
              <a:tr h="24439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นราธิวาส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1.31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บุรีรัมย์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10.20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▲2.55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ตราด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11.30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15.14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▲3.84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264859"/>
                  </a:ext>
                </a:extLst>
              </a:tr>
              <a:tr h="25392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เชียงใหม่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16.13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เพชรบูรณ์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10.32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▲2.56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สระแก้ว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▲3.93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761697"/>
                  </a:ext>
                </a:extLst>
              </a:tr>
              <a:tr h="24439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สมุทรสงคราม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8.68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9.58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อุดรธานี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30.74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▲2.57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สิงห์บุรี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8.85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▲4.12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602335"/>
                  </a:ext>
                </a:extLst>
              </a:tr>
            </a:tbl>
          </a:graphicData>
        </a:graphic>
      </p:graphicFrame>
      <p:sp>
        <p:nvSpPr>
          <p:cNvPr id="37" name="สี่เหลี่ยมผืนผ้า 3">
            <a:extLst>
              <a:ext uri="{FF2B5EF4-FFF2-40B4-BE49-F238E27FC236}">
                <a16:creationId xmlns:a16="http://schemas.microsoft.com/office/drawing/2014/main" id="{8493D4F4-6FD8-4552-904E-DB7274115DA0}"/>
              </a:ext>
            </a:extLst>
          </p:cNvPr>
          <p:cNvSpPr/>
          <p:nvPr/>
        </p:nvSpPr>
        <p:spPr>
          <a:xfrm>
            <a:off x="1818824" y="-5963"/>
            <a:ext cx="6477577" cy="480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ผลการบริหารจัดการหนี้ เปรียบเทียบ 1 ตุลาคม 2566 กับ 22 กุมภาพันธ์ 2567</a:t>
            </a:r>
          </a:p>
        </p:txBody>
      </p:sp>
      <p:sp>
        <p:nvSpPr>
          <p:cNvPr id="38" name="สี่เหลี่ยมผืนผ้ามุมมน 31"/>
          <p:cNvSpPr/>
          <p:nvPr/>
        </p:nvSpPr>
        <p:spPr>
          <a:xfrm>
            <a:off x="7563873" y="5148469"/>
            <a:ext cx="2454598" cy="242905"/>
          </a:xfrm>
          <a:prstGeom prst="rect">
            <a:avLst/>
          </a:prstGeom>
          <a:solidFill>
            <a:srgbClr val="D1D7E1">
              <a:alpha val="80000"/>
            </a:srgbClr>
          </a:solidFill>
          <a:ln w="15875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th-TH" sz="12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 ณ วันที่ 22 ก.พ. 2567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28869" y="2392"/>
            <a:ext cx="9160684" cy="618162"/>
            <a:chOff x="428868" y="118504"/>
            <a:chExt cx="9160684" cy="618162"/>
          </a:xfrm>
        </p:grpSpPr>
        <p:sp>
          <p:nvSpPr>
            <p:cNvPr id="8" name="AutoShape 6"/>
            <p:cNvSpPr/>
            <p:nvPr/>
          </p:nvSpPr>
          <p:spPr>
            <a:xfrm>
              <a:off x="2382625" y="472624"/>
              <a:ext cx="5250829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9" name="Group 7"/>
            <p:cNvGrpSpPr/>
            <p:nvPr/>
          </p:nvGrpSpPr>
          <p:grpSpPr>
            <a:xfrm>
              <a:off x="428868" y="118504"/>
              <a:ext cx="2085269" cy="618162"/>
              <a:chOff x="-74764" y="-38100"/>
              <a:chExt cx="1085040" cy="321652"/>
            </a:xfrm>
          </p:grpSpPr>
          <p:sp>
            <p:nvSpPr>
              <p:cNvPr id="17" name="Freeform 8"/>
              <p:cNvSpPr/>
              <p:nvPr/>
            </p:nvSpPr>
            <p:spPr>
              <a:xfrm>
                <a:off x="-74764" y="775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8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7647965" y="118504"/>
              <a:ext cx="1941587" cy="603268"/>
              <a:chOff x="-1" y="-38100"/>
              <a:chExt cx="1010277" cy="313902"/>
            </a:xfrm>
          </p:grpSpPr>
          <p:sp>
            <p:nvSpPr>
              <p:cNvPr id="15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16" name="Freeform 11"/>
              <p:cNvSpPr/>
              <p:nvPr/>
            </p:nvSpPr>
            <p:spPr>
              <a:xfrm>
                <a:off x="-1" y="0"/>
                <a:ext cx="1010276" cy="253617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</p:grpSp>
        <p:sp>
          <p:nvSpPr>
            <p:cNvPr id="11" name="TextBox 13"/>
            <p:cNvSpPr txBox="1"/>
            <p:nvPr/>
          </p:nvSpPr>
          <p:spPr>
            <a:xfrm>
              <a:off x="590734" y="283436"/>
              <a:ext cx="1749456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2" name="TextBox 15"/>
            <p:cNvSpPr txBox="1"/>
            <p:nvPr/>
          </p:nvSpPr>
          <p:spPr>
            <a:xfrm>
              <a:off x="8282489" y="393702"/>
              <a:ext cx="672543" cy="148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29</a:t>
              </a:r>
            </a:p>
          </p:txBody>
        </p:sp>
        <p:sp>
          <p:nvSpPr>
            <p:cNvPr id="13" name="Freeform 16"/>
            <p:cNvSpPr/>
            <p:nvPr/>
          </p:nvSpPr>
          <p:spPr>
            <a:xfrm>
              <a:off x="9011979" y="334046"/>
              <a:ext cx="245407" cy="24540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7"/>
            <p:cNvSpPr/>
            <p:nvPr/>
          </p:nvSpPr>
          <p:spPr>
            <a:xfrm flipH="1">
              <a:off x="7980133" y="334046"/>
              <a:ext cx="245407" cy="24540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3" name="Group 42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4" name="Group 43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46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2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3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47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48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49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0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1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5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56702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618AFEDB-AFB2-5AC3-AE56-B3D8B60F4F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006191"/>
              </p:ext>
            </p:extLst>
          </p:nvPr>
        </p:nvGraphicFramePr>
        <p:xfrm>
          <a:off x="68878" y="706057"/>
          <a:ext cx="10005397" cy="4335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705">
                  <a:extLst>
                    <a:ext uri="{9D8B030D-6E8A-4147-A177-3AD203B41FA5}">
                      <a16:colId xmlns:a16="http://schemas.microsoft.com/office/drawing/2014/main" val="3952550476"/>
                    </a:ext>
                  </a:extLst>
                </a:gridCol>
                <a:gridCol w="767111">
                  <a:extLst>
                    <a:ext uri="{9D8B030D-6E8A-4147-A177-3AD203B41FA5}">
                      <a16:colId xmlns:a16="http://schemas.microsoft.com/office/drawing/2014/main" val="2490489024"/>
                    </a:ext>
                  </a:extLst>
                </a:gridCol>
                <a:gridCol w="761272">
                  <a:extLst>
                    <a:ext uri="{9D8B030D-6E8A-4147-A177-3AD203B41FA5}">
                      <a16:colId xmlns:a16="http://schemas.microsoft.com/office/drawing/2014/main" val="2602076316"/>
                    </a:ext>
                  </a:extLst>
                </a:gridCol>
                <a:gridCol w="728192">
                  <a:extLst>
                    <a:ext uri="{9D8B030D-6E8A-4147-A177-3AD203B41FA5}">
                      <a16:colId xmlns:a16="http://schemas.microsoft.com/office/drawing/2014/main" val="1605280982"/>
                    </a:ext>
                  </a:extLst>
                </a:gridCol>
                <a:gridCol w="780087">
                  <a:extLst>
                    <a:ext uri="{9D8B030D-6E8A-4147-A177-3AD203B41FA5}">
                      <a16:colId xmlns:a16="http://schemas.microsoft.com/office/drawing/2014/main" val="1380282958"/>
                    </a:ext>
                  </a:extLst>
                </a:gridCol>
                <a:gridCol w="240027">
                  <a:extLst>
                    <a:ext uri="{9D8B030D-6E8A-4147-A177-3AD203B41FA5}">
                      <a16:colId xmlns:a16="http://schemas.microsoft.com/office/drawing/2014/main" val="3383654365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786590358"/>
                    </a:ext>
                  </a:extLst>
                </a:gridCol>
                <a:gridCol w="780087">
                  <a:extLst>
                    <a:ext uri="{9D8B030D-6E8A-4147-A177-3AD203B41FA5}">
                      <a16:colId xmlns:a16="http://schemas.microsoft.com/office/drawing/2014/main" val="68699037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825258399"/>
                    </a:ext>
                  </a:extLst>
                </a:gridCol>
                <a:gridCol w="780087">
                  <a:extLst>
                    <a:ext uri="{9D8B030D-6E8A-4147-A177-3AD203B41FA5}">
                      <a16:colId xmlns:a16="http://schemas.microsoft.com/office/drawing/2014/main" val="4107178332"/>
                    </a:ext>
                  </a:extLst>
                </a:gridCol>
                <a:gridCol w="300033">
                  <a:extLst>
                    <a:ext uri="{9D8B030D-6E8A-4147-A177-3AD203B41FA5}">
                      <a16:colId xmlns:a16="http://schemas.microsoft.com/office/drawing/2014/main" val="1838736925"/>
                    </a:ext>
                  </a:extLst>
                </a:gridCol>
                <a:gridCol w="840093">
                  <a:extLst>
                    <a:ext uri="{9D8B030D-6E8A-4147-A177-3AD203B41FA5}">
                      <a16:colId xmlns:a16="http://schemas.microsoft.com/office/drawing/2014/main" val="2399242051"/>
                    </a:ext>
                  </a:extLst>
                </a:gridCol>
                <a:gridCol w="780087">
                  <a:extLst>
                    <a:ext uri="{9D8B030D-6E8A-4147-A177-3AD203B41FA5}">
                      <a16:colId xmlns:a16="http://schemas.microsoft.com/office/drawing/2014/main" val="3845887104"/>
                    </a:ext>
                  </a:extLst>
                </a:gridCol>
                <a:gridCol w="780087">
                  <a:extLst>
                    <a:ext uri="{9D8B030D-6E8A-4147-A177-3AD203B41FA5}">
                      <a16:colId xmlns:a16="http://schemas.microsoft.com/office/drawing/2014/main" val="2706290948"/>
                    </a:ext>
                  </a:extLst>
                </a:gridCol>
                <a:gridCol w="764369">
                  <a:extLst>
                    <a:ext uri="{9D8B030D-6E8A-4147-A177-3AD203B41FA5}">
                      <a16:colId xmlns:a16="http://schemas.microsoft.com/office/drawing/2014/main" val="4059278194"/>
                    </a:ext>
                  </a:extLst>
                </a:gridCol>
              </a:tblGrid>
              <a:tr h="83542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</a:t>
                      </a: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E7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E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ร้อยละหนี้เกินกำหนดชำระ </a:t>
                      </a:r>
                      <a:b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 ต.ค. 66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ร้อยละหนี้เกินกำหนดชำระ</a:t>
                      </a:r>
                    </a:p>
                    <a:p>
                      <a:pPr algn="ctr" fontAlgn="b"/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22 ก.พ. 67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</a:p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เปรียบเทียบกับ </a:t>
                      </a:r>
                    </a:p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22 </a:t>
                      </a: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ก.พ. 67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</a:t>
                      </a: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E7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E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ร้อยละหนี้เกินกำหนดชำระ </a:t>
                      </a:r>
                      <a:b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 ต.ค. 66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ร้อยละหนี้เกินกำหนดชำระ</a:t>
                      </a:r>
                    </a:p>
                    <a:p>
                      <a:pPr algn="ctr" fontAlgn="b"/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22 ก.พ. 67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</a:p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เปรียบเทียบกับ </a:t>
                      </a:r>
                    </a:p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22 </a:t>
                      </a: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ก.พ. 67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</a:t>
                      </a: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E7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E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ร้อยละหนี้เกินกำหนดชำระ </a:t>
                      </a:r>
                      <a:b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 ต.ค. 66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ร้อยละหนี้เกินกำหนดชำระ</a:t>
                      </a:r>
                    </a:p>
                    <a:p>
                      <a:pPr algn="ctr" fontAlgn="b"/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22 ก.พ. 67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</a:p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spc="-4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เปรียบเทียบกับ </a:t>
                      </a:r>
                    </a:p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22 </a:t>
                      </a: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ก.พ. 67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444233"/>
                  </a:ext>
                </a:extLst>
              </a:tr>
              <a:tr h="27454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จันทบุรี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13.70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17.83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▲4.13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ยโสธร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16.58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▲5.23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สกลนคร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11.72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19.34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▲7.62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620945"/>
                  </a:ext>
                </a:extLst>
              </a:tr>
              <a:tr h="27690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ตรัง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▲4.13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กาญจนบุรี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15.76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▲5.49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หนองบัวลำภู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25.99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▲7.64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814410"/>
                  </a:ext>
                </a:extLst>
              </a:tr>
              <a:tr h="24607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ลำพูน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19.52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23.68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▲4.16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24.93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▲5.72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ระนอง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20.22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▲7.91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033125"/>
                  </a:ext>
                </a:extLst>
              </a:tr>
              <a:tr h="25633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ระยอง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9.57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13.77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▲4.20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นครราชสีมา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15.56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21.32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▲5.76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พิจิตร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11.29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▲7.92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090703"/>
                  </a:ext>
                </a:extLst>
              </a:tr>
              <a:tr h="25265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อ่างทอง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4.88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9.11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▲4.23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ราชบุรี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15.07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▲5.90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แม่ฮ่องสอน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20.99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▲8.70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947480"/>
                  </a:ext>
                </a:extLst>
              </a:tr>
              <a:tr h="26173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สมุทรสาคร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8.83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13.11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▲4.28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ชัยนาท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11.96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17.92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▲5.96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หนองคาย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28.84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▲9.89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401133"/>
                  </a:ext>
                </a:extLst>
              </a:tr>
              <a:tr h="22909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กาฬสินธุ์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9.76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14.22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▲4.46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ขอนแก่น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10.22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16.30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▲6.08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กระบี่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13.29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▲10.92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184613"/>
                  </a:ext>
                </a:extLst>
              </a:tr>
              <a:tr h="22909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สุรินทร์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15.77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▲4.52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บึงกาฬ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30.50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▲6.15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16.84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20.49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▲3.65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762985"/>
                  </a:ext>
                </a:extLst>
              </a:tr>
              <a:tr h="25789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ปัตตานี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15.49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▲4.60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สระบุรี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17.41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▲6.16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lang="th-TH" sz="1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493587"/>
                  </a:ext>
                </a:extLst>
              </a:tr>
              <a:tr h="23769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พังงา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14.63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▲4.61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กำแพงเพชร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14.37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20.70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▲6.33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th-TH" sz="1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859996"/>
                  </a:ext>
                </a:extLst>
              </a:tr>
              <a:tr h="23139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สมุทรปราการ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16.56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21.45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▲4.89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900" b="1" i="0" u="none" strike="noStrike" spc="-100" baseline="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กรุงเทพมหานคร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77.07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83.60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▲6.53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th-TH" sz="1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th-TH" sz="10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660378"/>
                  </a:ext>
                </a:extLst>
              </a:tr>
              <a:tr h="23706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สงขลา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17.69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▲4.98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อำนาจเจริญ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9.22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15.80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▲6.58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th-TH" sz="10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264859"/>
                  </a:ext>
                </a:extLst>
              </a:tr>
              <a:tr h="27254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ศรีสะเกษ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15.19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▲5.02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มุกดาหาร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16.43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▲7.43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761697"/>
                  </a:ext>
                </a:extLst>
              </a:tr>
              <a:tr h="23706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เพชรบุรี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15.66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20.78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▲5.12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ภูเก็ต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16.41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23.88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▲7.47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602335"/>
                  </a:ext>
                </a:extLst>
              </a:tr>
            </a:tbl>
          </a:graphicData>
        </a:graphic>
      </p:graphicFrame>
      <p:sp>
        <p:nvSpPr>
          <p:cNvPr id="38" name="สี่เหลี่ยมผืนผ้ามุมมน 31"/>
          <p:cNvSpPr/>
          <p:nvPr/>
        </p:nvSpPr>
        <p:spPr>
          <a:xfrm>
            <a:off x="7241798" y="4974179"/>
            <a:ext cx="2454598" cy="305012"/>
          </a:xfrm>
          <a:prstGeom prst="rect">
            <a:avLst/>
          </a:prstGeom>
          <a:solidFill>
            <a:srgbClr val="D1D7E1">
              <a:alpha val="80000"/>
            </a:srgbClr>
          </a:solidFill>
          <a:ln w="15875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th-TH" sz="12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 ณ วันที่ 22 ก.พ. 2567</a:t>
            </a:r>
          </a:p>
        </p:txBody>
      </p:sp>
      <p:graphicFrame>
        <p:nvGraphicFramePr>
          <p:cNvPr id="1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2473672"/>
              </p:ext>
            </p:extLst>
          </p:nvPr>
        </p:nvGraphicFramePr>
        <p:xfrm>
          <a:off x="7397026" y="3600634"/>
          <a:ext cx="1898974" cy="1448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"/>
          <p:cNvSpPr txBox="1"/>
          <p:nvPr/>
        </p:nvSpPr>
        <p:spPr>
          <a:xfrm>
            <a:off x="8127935" y="3779575"/>
            <a:ext cx="676746" cy="22592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b="1" dirty="0">
                <a:solidFill>
                  <a:schemeClr val="accent6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9.09</a:t>
            </a:r>
          </a:p>
        </p:txBody>
      </p:sp>
      <p:sp>
        <p:nvSpPr>
          <p:cNvPr id="17" name="TextBox 1"/>
          <p:cNvSpPr txBox="1"/>
          <p:nvPr/>
        </p:nvSpPr>
        <p:spPr>
          <a:xfrm>
            <a:off x="8788423" y="3709902"/>
            <a:ext cx="1311234" cy="48006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th-TH" sz="900" b="1" dirty="0">
                <a:solidFill>
                  <a:schemeClr val="accent6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จังหวัดหนี้เกิน</a:t>
            </a:r>
            <a:br>
              <a:rPr lang="th-TH" sz="900" b="1" dirty="0">
                <a:solidFill>
                  <a:schemeClr val="accent6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900" b="1" dirty="0">
                <a:solidFill>
                  <a:schemeClr val="accent6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กำหนดชำระลดลง</a:t>
            </a:r>
            <a:br>
              <a:rPr lang="th-TH" sz="900" b="1" dirty="0">
                <a:solidFill>
                  <a:schemeClr val="accent6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900" b="1" dirty="0">
                <a:solidFill>
                  <a:schemeClr val="accent6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7 จังหวัด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A5FF0B-A882-66AD-65F3-27806C7401F6}"/>
              </a:ext>
            </a:extLst>
          </p:cNvPr>
          <p:cNvSpPr/>
          <p:nvPr/>
        </p:nvSpPr>
        <p:spPr>
          <a:xfrm>
            <a:off x="6473448" y="3748709"/>
            <a:ext cx="1536700" cy="459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th-TH" sz="900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จังหวัดหนี้เกิน</a:t>
            </a:r>
            <a:br>
              <a:rPr lang="th-TH" sz="900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900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กำหนดชำระเพิ่มขึ้น</a:t>
            </a:r>
            <a:br>
              <a:rPr lang="th-TH" sz="900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900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70 จังหวัด</a:t>
            </a:r>
          </a:p>
        </p:txBody>
      </p:sp>
      <p:cxnSp>
        <p:nvCxnSpPr>
          <p:cNvPr id="20" name="ลูกศรเชื่อมต่อแบบตรง 8"/>
          <p:cNvCxnSpPr/>
          <p:nvPr/>
        </p:nvCxnSpPr>
        <p:spPr>
          <a:xfrm>
            <a:off x="7610342" y="4284906"/>
            <a:ext cx="282054" cy="11112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ลูกศรเชื่อมต่อแบบตรง 8"/>
          <p:cNvCxnSpPr/>
          <p:nvPr/>
        </p:nvCxnSpPr>
        <p:spPr>
          <a:xfrm flipH="1">
            <a:off x="8561469" y="3779552"/>
            <a:ext cx="393564" cy="1499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สี่เหลี่ยมผืนผ้า 3">
            <a:extLst>
              <a:ext uri="{FF2B5EF4-FFF2-40B4-BE49-F238E27FC236}">
                <a16:creationId xmlns:a16="http://schemas.microsoft.com/office/drawing/2014/main" id="{8493D4F4-6FD8-4552-904E-DB7274115DA0}"/>
              </a:ext>
            </a:extLst>
          </p:cNvPr>
          <p:cNvSpPr/>
          <p:nvPr/>
        </p:nvSpPr>
        <p:spPr>
          <a:xfrm>
            <a:off x="1818824" y="-5963"/>
            <a:ext cx="6477577" cy="480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ผลการบริหารจัดการหนี้ เปรียบเทียบ 1 ตุลาคม 2566 กับ 22 กุมภาพันธ์ 2567 (ต่อ)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28869" y="2392"/>
            <a:ext cx="9160684" cy="618162"/>
            <a:chOff x="428868" y="118504"/>
            <a:chExt cx="9160684" cy="618162"/>
          </a:xfrm>
        </p:grpSpPr>
        <p:sp>
          <p:nvSpPr>
            <p:cNvPr id="22" name="AutoShape 6"/>
            <p:cNvSpPr/>
            <p:nvPr/>
          </p:nvSpPr>
          <p:spPr>
            <a:xfrm>
              <a:off x="2382625" y="472624"/>
              <a:ext cx="5250829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3" name="Group 7"/>
            <p:cNvGrpSpPr/>
            <p:nvPr/>
          </p:nvGrpSpPr>
          <p:grpSpPr>
            <a:xfrm>
              <a:off x="428868" y="118504"/>
              <a:ext cx="2085269" cy="618162"/>
              <a:chOff x="-74764" y="-38100"/>
              <a:chExt cx="1085040" cy="321652"/>
            </a:xfrm>
          </p:grpSpPr>
          <p:sp>
            <p:nvSpPr>
              <p:cNvPr id="31" name="Freeform 8"/>
              <p:cNvSpPr/>
              <p:nvPr/>
            </p:nvSpPr>
            <p:spPr>
              <a:xfrm>
                <a:off x="-74764" y="775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3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24" name="Group 10"/>
            <p:cNvGrpSpPr/>
            <p:nvPr/>
          </p:nvGrpSpPr>
          <p:grpSpPr>
            <a:xfrm>
              <a:off x="7647965" y="118504"/>
              <a:ext cx="1941587" cy="603268"/>
              <a:chOff x="-1" y="-38100"/>
              <a:chExt cx="1010277" cy="313902"/>
            </a:xfrm>
          </p:grpSpPr>
          <p:sp>
            <p:nvSpPr>
              <p:cNvPr id="29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30" name="Freeform 11"/>
              <p:cNvSpPr/>
              <p:nvPr/>
            </p:nvSpPr>
            <p:spPr>
              <a:xfrm>
                <a:off x="-1" y="0"/>
                <a:ext cx="1010276" cy="253617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</p:grpSp>
        <p:sp>
          <p:nvSpPr>
            <p:cNvPr id="25" name="TextBox 13"/>
            <p:cNvSpPr txBox="1"/>
            <p:nvPr/>
          </p:nvSpPr>
          <p:spPr>
            <a:xfrm>
              <a:off x="590734" y="283436"/>
              <a:ext cx="1749456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26" name="TextBox 15"/>
            <p:cNvSpPr txBox="1"/>
            <p:nvPr/>
          </p:nvSpPr>
          <p:spPr>
            <a:xfrm>
              <a:off x="8282489" y="393702"/>
              <a:ext cx="672543" cy="148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30</a:t>
              </a:r>
            </a:p>
          </p:txBody>
        </p:sp>
        <p:sp>
          <p:nvSpPr>
            <p:cNvPr id="27" name="Freeform 16"/>
            <p:cNvSpPr/>
            <p:nvPr/>
          </p:nvSpPr>
          <p:spPr>
            <a:xfrm>
              <a:off x="9011979" y="334046"/>
              <a:ext cx="245407" cy="24540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17"/>
            <p:cNvSpPr/>
            <p:nvPr/>
          </p:nvSpPr>
          <p:spPr>
            <a:xfrm flipH="1">
              <a:off x="7980133" y="334046"/>
              <a:ext cx="245407" cy="24540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5" name="Group 54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56" name="Group 55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8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64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65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9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60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61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62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/>
                  </a:stretch>
                </a:blipFill>
              </p:spPr>
            </p:sp>
            <p:sp>
              <p:nvSpPr>
                <p:cNvPr id="63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9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57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5388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202522"/>
              </p:ext>
            </p:extLst>
          </p:nvPr>
        </p:nvGraphicFramePr>
        <p:xfrm>
          <a:off x="0" y="679428"/>
          <a:ext cx="10153534" cy="4640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249">
                  <a:extLst>
                    <a:ext uri="{9D8B030D-6E8A-4147-A177-3AD203B41FA5}">
                      <a16:colId xmlns:a16="http://schemas.microsoft.com/office/drawing/2014/main" val="1630948032"/>
                    </a:ext>
                  </a:extLst>
                </a:gridCol>
                <a:gridCol w="723626">
                  <a:extLst>
                    <a:ext uri="{9D8B030D-6E8A-4147-A177-3AD203B41FA5}">
                      <a16:colId xmlns:a16="http://schemas.microsoft.com/office/drawing/2014/main" val="3101460004"/>
                    </a:ext>
                  </a:extLst>
                </a:gridCol>
                <a:gridCol w="1112303">
                  <a:extLst>
                    <a:ext uri="{9D8B030D-6E8A-4147-A177-3AD203B41FA5}">
                      <a16:colId xmlns:a16="http://schemas.microsoft.com/office/drawing/2014/main" val="2035488076"/>
                    </a:ext>
                  </a:extLst>
                </a:gridCol>
                <a:gridCol w="1161090">
                  <a:extLst>
                    <a:ext uri="{9D8B030D-6E8A-4147-A177-3AD203B41FA5}">
                      <a16:colId xmlns:a16="http://schemas.microsoft.com/office/drawing/2014/main" val="2032447378"/>
                    </a:ext>
                  </a:extLst>
                </a:gridCol>
                <a:gridCol w="1161090">
                  <a:extLst>
                    <a:ext uri="{9D8B030D-6E8A-4147-A177-3AD203B41FA5}">
                      <a16:colId xmlns:a16="http://schemas.microsoft.com/office/drawing/2014/main" val="726747450"/>
                    </a:ext>
                  </a:extLst>
                </a:gridCol>
                <a:gridCol w="1112304">
                  <a:extLst>
                    <a:ext uri="{9D8B030D-6E8A-4147-A177-3AD203B41FA5}">
                      <a16:colId xmlns:a16="http://schemas.microsoft.com/office/drawing/2014/main" val="202237379"/>
                    </a:ext>
                  </a:extLst>
                </a:gridCol>
                <a:gridCol w="1122060">
                  <a:extLst>
                    <a:ext uri="{9D8B030D-6E8A-4147-A177-3AD203B41FA5}">
                      <a16:colId xmlns:a16="http://schemas.microsoft.com/office/drawing/2014/main" val="246568643"/>
                    </a:ext>
                  </a:extLst>
                </a:gridCol>
                <a:gridCol w="995220">
                  <a:extLst>
                    <a:ext uri="{9D8B030D-6E8A-4147-A177-3AD203B41FA5}">
                      <a16:colId xmlns:a16="http://schemas.microsoft.com/office/drawing/2014/main" val="2889303155"/>
                    </a:ext>
                  </a:extLst>
                </a:gridCol>
                <a:gridCol w="1014733">
                  <a:extLst>
                    <a:ext uri="{9D8B030D-6E8A-4147-A177-3AD203B41FA5}">
                      <a16:colId xmlns:a16="http://schemas.microsoft.com/office/drawing/2014/main" val="4286912854"/>
                    </a:ext>
                  </a:extLst>
                </a:gridCol>
                <a:gridCol w="1264859">
                  <a:extLst>
                    <a:ext uri="{9D8B030D-6E8A-4147-A177-3AD203B41FA5}">
                      <a16:colId xmlns:a16="http://schemas.microsoft.com/office/drawing/2014/main" val="1831641637"/>
                    </a:ext>
                  </a:extLst>
                </a:gridCol>
              </a:tblGrid>
              <a:tr h="290242">
                <a:tc rowSpan="2">
                  <a:txBody>
                    <a:bodyPr/>
                    <a:lstStyle/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FD3">
                        <a:alpha val="8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FD3">
                        <a:alpha val="80000"/>
                      </a:srgb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รวมทั้งหมด 2556 - 2566 (ข้อมูล ณ</a:t>
                      </a:r>
                      <a:r>
                        <a:rPr lang="th-TH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วันที่ 22 ก.พ</a:t>
                      </a: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 67)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FD3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08092"/>
                  </a:ext>
                </a:extLst>
              </a:tr>
              <a:tr h="1447584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เงินที่อนุมัติ 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2556 - 2566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FD3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ณ 1 ต.ค. 66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FD3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ชำระคืน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FD3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FD3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หนี้ยังไม่ถึง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FD3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ดำเนินคดี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FD3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หนี้เกิน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  <a:b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ของหนี้เกิน</a:t>
                      </a:r>
                      <a:b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(ฐานจากลูกหนี้คงเหลือ)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FD3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34452"/>
                  </a:ext>
                </a:extLst>
              </a:tr>
              <a:tr h="29024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นราธิวาส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141,577,494.00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59,040,773.33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88,096,997.88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53,480,496.12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51,669,292.63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527,216.71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1,283,986.78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2.17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130893"/>
                  </a:ext>
                </a:extLst>
              </a:tr>
              <a:tr h="29024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นครนายก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123,584,119.00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41,631,257.12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84,475,755.84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39,108,363.16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29,261,495.32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6,786,033.30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3,060,834.54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7.35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582032"/>
                  </a:ext>
                </a:extLst>
              </a:tr>
              <a:tr h="29024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ชัยภูมิ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427,623,174.00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39,164,773.40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396,219,357.54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31,403,816.46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23,999,734.52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4,492,895.11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2,911,186.83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7.43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08893"/>
                  </a:ext>
                </a:extLst>
              </a:tr>
              <a:tr h="29024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อุทัยธานี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148,862,865.00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29,851,354.24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126,445,644.16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22,417,220.84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16,308,964.48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3,835,854.31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2,272,402.05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7.61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485161"/>
                  </a:ext>
                </a:extLst>
              </a:tr>
              <a:tr h="29024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เชียงราย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290,401,303.00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33,109,323.18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266,684,002.08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23,717,300.92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18,765,044.47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2,361,391.80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2,590,864.65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7.83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069562"/>
                  </a:ext>
                </a:extLst>
              </a:tr>
              <a:tr h="29024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ชลบุรี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171,169,490.00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35,209,323.53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141,020,380.63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30,149,109.37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11,298,973.68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16,036,259.45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2,813,876.24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7.99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655652"/>
                  </a:ext>
                </a:extLst>
              </a:tr>
              <a:tr h="29024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ตาก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195,496,931.00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35,072,257.05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166,831,637.95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28,665,293.05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25,066,668.28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746,982.43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2,851,642.34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8.13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452409"/>
                  </a:ext>
                </a:extLst>
              </a:tr>
              <a:tr h="29024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อ่างทอง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181,660,365.00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41,871,927.80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145,060,368.22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36,599,996.78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23,666,602.14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9,117,016.32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3,816,378.32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9.11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036521"/>
                  </a:ext>
                </a:extLst>
              </a:tr>
              <a:tr h="29024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พิษณุโลก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198,407,200.00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35,544,101.03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169,745,978.38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28,661,221.62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21,579,323.44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3,796,690.91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3,285,207.27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9.24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91998"/>
                  </a:ext>
                </a:extLst>
              </a:tr>
              <a:tr h="29024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 spc="-70" baseline="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สมุทรสงคราม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92,071,422.00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26,419,451.07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68,296,573.32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23,774,848.68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12,799,562.78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8,444,891.60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2,530,394.30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9.58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706610"/>
                  </a:ext>
                </a:extLst>
              </a:tr>
            </a:tbl>
          </a:graphicData>
        </a:graphic>
      </p:graphicFrame>
      <p:sp>
        <p:nvSpPr>
          <p:cNvPr id="9" name="สี่เหลี่ยมผืนผ้า 3">
            <a:extLst>
              <a:ext uri="{FF2B5EF4-FFF2-40B4-BE49-F238E27FC236}">
                <a16:creationId xmlns:a16="http://schemas.microsoft.com/office/drawing/2014/main" id="{8493D4F4-6FD8-4552-904E-DB7274115DA0}"/>
              </a:ext>
            </a:extLst>
          </p:cNvPr>
          <p:cNvSpPr/>
          <p:nvPr/>
        </p:nvSpPr>
        <p:spPr>
          <a:xfrm>
            <a:off x="2731552" y="112724"/>
            <a:ext cx="4470400" cy="24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ผลการจัดอันดับการบริหารหนี้ของจังหวัด ประจำปีงบประมาณ พ.ศ. 2567</a:t>
            </a:r>
          </a:p>
        </p:txBody>
      </p:sp>
      <p:grpSp>
        <p:nvGrpSpPr>
          <p:cNvPr id="22" name="Group 5"/>
          <p:cNvGrpSpPr/>
          <p:nvPr/>
        </p:nvGrpSpPr>
        <p:grpSpPr>
          <a:xfrm>
            <a:off x="458252" y="2938"/>
            <a:ext cx="9017000" cy="603268"/>
            <a:chOff x="0" y="-175733"/>
            <a:chExt cx="21640800" cy="1447844"/>
          </a:xfrm>
        </p:grpSpPr>
        <p:sp>
          <p:nvSpPr>
            <p:cNvPr id="23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4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32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33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25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30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31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26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27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31</a:t>
              </a:r>
            </a:p>
          </p:txBody>
        </p:sp>
        <p:sp>
          <p:nvSpPr>
            <p:cNvPr id="28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5" name="Group 54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56" name="Group 55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8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64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65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9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60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61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62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63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57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85881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65950"/>
              </p:ext>
            </p:extLst>
          </p:nvPr>
        </p:nvGraphicFramePr>
        <p:xfrm>
          <a:off x="0" y="705665"/>
          <a:ext cx="10153534" cy="4640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249">
                  <a:extLst>
                    <a:ext uri="{9D8B030D-6E8A-4147-A177-3AD203B41FA5}">
                      <a16:colId xmlns:a16="http://schemas.microsoft.com/office/drawing/2014/main" val="1630948032"/>
                    </a:ext>
                  </a:extLst>
                </a:gridCol>
                <a:gridCol w="723626">
                  <a:extLst>
                    <a:ext uri="{9D8B030D-6E8A-4147-A177-3AD203B41FA5}">
                      <a16:colId xmlns:a16="http://schemas.microsoft.com/office/drawing/2014/main" val="3101460004"/>
                    </a:ext>
                  </a:extLst>
                </a:gridCol>
                <a:gridCol w="1112303">
                  <a:extLst>
                    <a:ext uri="{9D8B030D-6E8A-4147-A177-3AD203B41FA5}">
                      <a16:colId xmlns:a16="http://schemas.microsoft.com/office/drawing/2014/main" val="2035488076"/>
                    </a:ext>
                  </a:extLst>
                </a:gridCol>
                <a:gridCol w="1161090">
                  <a:extLst>
                    <a:ext uri="{9D8B030D-6E8A-4147-A177-3AD203B41FA5}">
                      <a16:colId xmlns:a16="http://schemas.microsoft.com/office/drawing/2014/main" val="2032447378"/>
                    </a:ext>
                  </a:extLst>
                </a:gridCol>
                <a:gridCol w="1161090">
                  <a:extLst>
                    <a:ext uri="{9D8B030D-6E8A-4147-A177-3AD203B41FA5}">
                      <a16:colId xmlns:a16="http://schemas.microsoft.com/office/drawing/2014/main" val="726747450"/>
                    </a:ext>
                  </a:extLst>
                </a:gridCol>
                <a:gridCol w="1112304">
                  <a:extLst>
                    <a:ext uri="{9D8B030D-6E8A-4147-A177-3AD203B41FA5}">
                      <a16:colId xmlns:a16="http://schemas.microsoft.com/office/drawing/2014/main" val="202237379"/>
                    </a:ext>
                  </a:extLst>
                </a:gridCol>
                <a:gridCol w="1122060">
                  <a:extLst>
                    <a:ext uri="{9D8B030D-6E8A-4147-A177-3AD203B41FA5}">
                      <a16:colId xmlns:a16="http://schemas.microsoft.com/office/drawing/2014/main" val="246568643"/>
                    </a:ext>
                  </a:extLst>
                </a:gridCol>
                <a:gridCol w="995220">
                  <a:extLst>
                    <a:ext uri="{9D8B030D-6E8A-4147-A177-3AD203B41FA5}">
                      <a16:colId xmlns:a16="http://schemas.microsoft.com/office/drawing/2014/main" val="2889303155"/>
                    </a:ext>
                  </a:extLst>
                </a:gridCol>
                <a:gridCol w="1014733">
                  <a:extLst>
                    <a:ext uri="{9D8B030D-6E8A-4147-A177-3AD203B41FA5}">
                      <a16:colId xmlns:a16="http://schemas.microsoft.com/office/drawing/2014/main" val="4286912854"/>
                    </a:ext>
                  </a:extLst>
                </a:gridCol>
                <a:gridCol w="1264859">
                  <a:extLst>
                    <a:ext uri="{9D8B030D-6E8A-4147-A177-3AD203B41FA5}">
                      <a16:colId xmlns:a16="http://schemas.microsoft.com/office/drawing/2014/main" val="1831641637"/>
                    </a:ext>
                  </a:extLst>
                </a:gridCol>
              </a:tblGrid>
              <a:tr h="290246">
                <a:tc rowSpan="2">
                  <a:txBody>
                    <a:bodyPr/>
                    <a:lstStyle/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รวมทั้งหมด 2556 - 2566 (ข้อมูล ณ</a:t>
                      </a:r>
                      <a:r>
                        <a:rPr lang="th-TH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วันที่ 22 ก.พ</a:t>
                      </a: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 67)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08092"/>
                  </a:ext>
                </a:extLst>
              </a:tr>
              <a:tr h="1447598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เงินที่อนุมัติ 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2556 - 2566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ณ 1 ต.ค. 66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ชำระคืน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หนี้ยังไม่ถึง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ดำเนินคดี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หนี้เกิน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  <a:b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ของหนี้เกิน</a:t>
                      </a:r>
                      <a:b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(ฐานจากลูกหนี้คงเหลือ)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34452"/>
                  </a:ext>
                </a:extLst>
              </a:tr>
              <a:tr h="29024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850" b="1" i="0" u="none" strike="noStrike" spc="-100" baseline="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พระนครศรีอยุธยา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175,672,301.00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50,097,923.58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129,926,081.30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45,746,219.70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35,240,392.74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5,604,367.25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4,901,459.71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9.78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130893"/>
                  </a:ext>
                </a:extLst>
              </a:tr>
              <a:tr h="29024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อุบลราชธานี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311,706,590.00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61,173,211.87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256,549,412.92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55,157,177.08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47,242,135.89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1,522,121.47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6,392,919.72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10.45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582032"/>
                  </a:ext>
                </a:extLst>
              </a:tr>
              <a:tr h="29024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ลพบุรี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178,159,197.00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48,060,293.26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135,543,767.42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42,615,429.58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37,532,808.65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5,082,620.93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10.58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08893"/>
                  </a:ext>
                </a:extLst>
              </a:tr>
              <a:tr h="29024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นครสวรรค์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288,468,348.00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51,212,591.24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243,360,540.82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45,107,807.18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32,896,703.83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6,767,537.25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5,443,566.10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10.63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485161"/>
                  </a:ext>
                </a:extLst>
              </a:tr>
              <a:tr h="29024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สตูล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117,469,363.00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28,774,099.23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90,582,244.07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26,887,118.93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16,425,712.51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7,238,630.34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3,222,776.08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11.20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069562"/>
                  </a:ext>
                </a:extLst>
              </a:tr>
              <a:tr h="29024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สระแก้ว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201,986,522.00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32,280,176.19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173,104,489.39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28,882,032.61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24,790,851.15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173,974.40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3,917,207.06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12.14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655652"/>
                  </a:ext>
                </a:extLst>
              </a:tr>
              <a:tr h="29024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900" b="1" i="0" u="none" strike="noStrike" spc="-100" baseline="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154,510,770.00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40,127,542.06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120,046,641.26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34,464,128.74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25,740,072.91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3,841,712.34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4,882,343.49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12.17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452409"/>
                  </a:ext>
                </a:extLst>
              </a:tr>
              <a:tr h="29024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มหาสารคาม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266,737,948.00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47,697,725.00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226,242,264.00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40,495,684.00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33,680,193.00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945,420.00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5,870,071.00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12.31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036521"/>
                  </a:ext>
                </a:extLst>
              </a:tr>
              <a:tr h="29024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พะเยา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192,609,105.00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23,460,810.87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172,871,835.77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19,737,269.23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15,082,151.70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1,682,127.52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2,972,990.01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12.67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91998"/>
                  </a:ext>
                </a:extLst>
              </a:tr>
              <a:tr h="29024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บุรีรัมย์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359,069,020.00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61,797,480.48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307,218,396.78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51,850,623.22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43,334,451.22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639,942.97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7,876,229.03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12.75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706610"/>
                  </a:ext>
                </a:extLst>
              </a:tr>
            </a:tbl>
          </a:graphicData>
        </a:graphic>
      </p:graphicFrame>
      <p:sp>
        <p:nvSpPr>
          <p:cNvPr id="22" name="สี่เหลี่ยมผืนผ้า 3">
            <a:extLst>
              <a:ext uri="{FF2B5EF4-FFF2-40B4-BE49-F238E27FC236}">
                <a16:creationId xmlns:a16="http://schemas.microsoft.com/office/drawing/2014/main" id="{8493D4F4-6FD8-4552-904E-DB7274115DA0}"/>
              </a:ext>
            </a:extLst>
          </p:cNvPr>
          <p:cNvSpPr/>
          <p:nvPr/>
        </p:nvSpPr>
        <p:spPr>
          <a:xfrm>
            <a:off x="2708713" y="169028"/>
            <a:ext cx="4621748" cy="135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ผลการจัดอันดับการบริหารหนี้ของจังหวัด ประจำปีงบประมาณ พ.ศ. 2567 (ต่อ)</a:t>
            </a:r>
          </a:p>
        </p:txBody>
      </p:sp>
      <p:grpSp>
        <p:nvGrpSpPr>
          <p:cNvPr id="23" name="Group 5"/>
          <p:cNvGrpSpPr/>
          <p:nvPr/>
        </p:nvGrpSpPr>
        <p:grpSpPr>
          <a:xfrm>
            <a:off x="458252" y="2938"/>
            <a:ext cx="9017000" cy="603268"/>
            <a:chOff x="0" y="-175733"/>
            <a:chExt cx="21640800" cy="1447844"/>
          </a:xfrm>
        </p:grpSpPr>
        <p:sp>
          <p:nvSpPr>
            <p:cNvPr id="24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5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33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34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26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3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3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27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28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32</a:t>
              </a:r>
            </a:p>
          </p:txBody>
        </p:sp>
        <p:sp>
          <p:nvSpPr>
            <p:cNvPr id="29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6" name="Group 55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57" name="Group 56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9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65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66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60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61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62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63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64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58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10012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658562"/>
              </p:ext>
            </p:extLst>
          </p:nvPr>
        </p:nvGraphicFramePr>
        <p:xfrm>
          <a:off x="0" y="744785"/>
          <a:ext cx="10153534" cy="45822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249">
                  <a:extLst>
                    <a:ext uri="{9D8B030D-6E8A-4147-A177-3AD203B41FA5}">
                      <a16:colId xmlns:a16="http://schemas.microsoft.com/office/drawing/2014/main" val="1630948032"/>
                    </a:ext>
                  </a:extLst>
                </a:gridCol>
                <a:gridCol w="723626">
                  <a:extLst>
                    <a:ext uri="{9D8B030D-6E8A-4147-A177-3AD203B41FA5}">
                      <a16:colId xmlns:a16="http://schemas.microsoft.com/office/drawing/2014/main" val="3101460004"/>
                    </a:ext>
                  </a:extLst>
                </a:gridCol>
                <a:gridCol w="1112303">
                  <a:extLst>
                    <a:ext uri="{9D8B030D-6E8A-4147-A177-3AD203B41FA5}">
                      <a16:colId xmlns:a16="http://schemas.microsoft.com/office/drawing/2014/main" val="2035488076"/>
                    </a:ext>
                  </a:extLst>
                </a:gridCol>
                <a:gridCol w="1161090">
                  <a:extLst>
                    <a:ext uri="{9D8B030D-6E8A-4147-A177-3AD203B41FA5}">
                      <a16:colId xmlns:a16="http://schemas.microsoft.com/office/drawing/2014/main" val="2032447378"/>
                    </a:ext>
                  </a:extLst>
                </a:gridCol>
                <a:gridCol w="1161090">
                  <a:extLst>
                    <a:ext uri="{9D8B030D-6E8A-4147-A177-3AD203B41FA5}">
                      <a16:colId xmlns:a16="http://schemas.microsoft.com/office/drawing/2014/main" val="726747450"/>
                    </a:ext>
                  </a:extLst>
                </a:gridCol>
                <a:gridCol w="1112304">
                  <a:extLst>
                    <a:ext uri="{9D8B030D-6E8A-4147-A177-3AD203B41FA5}">
                      <a16:colId xmlns:a16="http://schemas.microsoft.com/office/drawing/2014/main" val="202237379"/>
                    </a:ext>
                  </a:extLst>
                </a:gridCol>
                <a:gridCol w="1122060">
                  <a:extLst>
                    <a:ext uri="{9D8B030D-6E8A-4147-A177-3AD203B41FA5}">
                      <a16:colId xmlns:a16="http://schemas.microsoft.com/office/drawing/2014/main" val="246568643"/>
                    </a:ext>
                  </a:extLst>
                </a:gridCol>
                <a:gridCol w="995220">
                  <a:extLst>
                    <a:ext uri="{9D8B030D-6E8A-4147-A177-3AD203B41FA5}">
                      <a16:colId xmlns:a16="http://schemas.microsoft.com/office/drawing/2014/main" val="2889303155"/>
                    </a:ext>
                  </a:extLst>
                </a:gridCol>
                <a:gridCol w="1014733">
                  <a:extLst>
                    <a:ext uri="{9D8B030D-6E8A-4147-A177-3AD203B41FA5}">
                      <a16:colId xmlns:a16="http://schemas.microsoft.com/office/drawing/2014/main" val="4286912854"/>
                    </a:ext>
                  </a:extLst>
                </a:gridCol>
                <a:gridCol w="1264859">
                  <a:extLst>
                    <a:ext uri="{9D8B030D-6E8A-4147-A177-3AD203B41FA5}">
                      <a16:colId xmlns:a16="http://schemas.microsoft.com/office/drawing/2014/main" val="1831641637"/>
                    </a:ext>
                  </a:extLst>
                </a:gridCol>
              </a:tblGrid>
              <a:tr h="289489">
                <a:tc rowSpan="2">
                  <a:txBody>
                    <a:bodyPr/>
                    <a:lstStyle/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รวมทั้งหมด 2556 - 2566 (ข้อมูล ณ</a:t>
                      </a:r>
                      <a:r>
                        <a:rPr lang="th-TH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วันที่ 22 ก.พ</a:t>
                      </a: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 67)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08092"/>
                  </a:ext>
                </a:extLst>
              </a:tr>
              <a:tr h="1397903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เงินที่อนุมัติ 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2556 - 2566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ณ 1 ต.ค. 66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ชำระคืน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หนี้ยังไม่ถึง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ดำเนินคดี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หนี้เกิน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  <a:b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ของหนี้เกิน</a:t>
                      </a:r>
                      <a:b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(ฐานจากลูกหนี้คงเหลือ)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34452"/>
                  </a:ext>
                </a:extLst>
              </a:tr>
              <a:tr h="2894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เพชรบูรณ์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321,525,371.00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27,921,390.87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299,160,193.28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22,365,177.72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17,771,006.91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997,780.03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3,596,390.78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12.88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130893"/>
                  </a:ext>
                </a:extLst>
              </a:tr>
              <a:tr h="2894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สิงห์บุรี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111,263,487.00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34,651,528.47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78,034,200.96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33,229,286.04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28,111,278.10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623,873.69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4,494,134.25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12.97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582032"/>
                  </a:ext>
                </a:extLst>
              </a:tr>
              <a:tr h="2894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สมุทรสาคร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113,782,864.00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38,932,833.10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78,988,119.76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34,794,744.24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24,547,735.73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5,141,254.25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5,105,754.26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13.11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08893"/>
                  </a:ext>
                </a:extLst>
              </a:tr>
              <a:tr h="2894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ระยอง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176,118,699.00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23,522,963.38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156,332,970.84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19,785,728.16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13,416,979.72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3,128,904.44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3,239,844.00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13.77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485161"/>
                  </a:ext>
                </a:extLst>
              </a:tr>
              <a:tr h="2894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กาฬสินธุ์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282,948,330.00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56,617,667.37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232,886,873.13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50,061,456.87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42,011,602.41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8,049,854.46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14.22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069562"/>
                  </a:ext>
                </a:extLst>
              </a:tr>
              <a:tr h="2894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พังงา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135,303,894.00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52,664,779.50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86,708,959.76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48,594,934.24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32,651,221.57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8,238,098.36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7,705,614.31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14.63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655652"/>
                  </a:ext>
                </a:extLst>
              </a:tr>
              <a:tr h="2894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ราชบุรี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229,999,056.00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36,716,943.74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199,238,247.08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30,760,808.92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23,999,032.76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1,229,406.00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5,532,370.16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15.07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452409"/>
                  </a:ext>
                </a:extLst>
              </a:tr>
              <a:tr h="2894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ตราด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173,600,044.00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36,728,828.49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140,908,455.90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32,691,588.10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20,638,853.89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6,492,276.91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5,560,457.30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15.14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036521"/>
                  </a:ext>
                </a:extLst>
              </a:tr>
              <a:tr h="2894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สุรินทร์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346,838,065.00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61,316,575.49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295,081,704.67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51,756,360.33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41,162,680.83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921,283.40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9,672,396.10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15.77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91998"/>
                  </a:ext>
                </a:extLst>
              </a:tr>
              <a:tr h="2894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อำนาจเจริญ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226,479,930.00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41,222,677.16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188,321,819.98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38,158,110.02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20,584,580.04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11,059,857.54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6,513,672.44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15.80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706610"/>
                  </a:ext>
                </a:extLst>
              </a:tr>
            </a:tbl>
          </a:graphicData>
        </a:graphic>
      </p:graphicFrame>
      <p:sp>
        <p:nvSpPr>
          <p:cNvPr id="8" name="สี่เหลี่ยมผืนผ้า 3">
            <a:extLst>
              <a:ext uri="{FF2B5EF4-FFF2-40B4-BE49-F238E27FC236}">
                <a16:creationId xmlns:a16="http://schemas.microsoft.com/office/drawing/2014/main" id="{8493D4F4-6FD8-4552-904E-DB7274115DA0}"/>
              </a:ext>
            </a:extLst>
          </p:cNvPr>
          <p:cNvSpPr/>
          <p:nvPr/>
        </p:nvSpPr>
        <p:spPr>
          <a:xfrm>
            <a:off x="2708713" y="169028"/>
            <a:ext cx="4621748" cy="135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ผลการจัดอันดับการบริหารหนี้ของจังหวัด ประจำปีงบประมาณ พ.ศ. 2567 (ต่อ)</a:t>
            </a:r>
          </a:p>
        </p:txBody>
      </p:sp>
      <p:grpSp>
        <p:nvGrpSpPr>
          <p:cNvPr id="11" name="Group 5"/>
          <p:cNvGrpSpPr/>
          <p:nvPr/>
        </p:nvGrpSpPr>
        <p:grpSpPr>
          <a:xfrm>
            <a:off x="458252" y="2938"/>
            <a:ext cx="9017000" cy="603268"/>
            <a:chOff x="0" y="-175733"/>
            <a:chExt cx="21640800" cy="1447844"/>
          </a:xfrm>
        </p:grpSpPr>
        <p:sp>
          <p:nvSpPr>
            <p:cNvPr id="12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2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2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2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5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33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7" name="Group 4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53932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689138"/>
              </p:ext>
            </p:extLst>
          </p:nvPr>
        </p:nvGraphicFramePr>
        <p:xfrm>
          <a:off x="0" y="744785"/>
          <a:ext cx="10153534" cy="4601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249">
                  <a:extLst>
                    <a:ext uri="{9D8B030D-6E8A-4147-A177-3AD203B41FA5}">
                      <a16:colId xmlns:a16="http://schemas.microsoft.com/office/drawing/2014/main" val="1630948032"/>
                    </a:ext>
                  </a:extLst>
                </a:gridCol>
                <a:gridCol w="723626">
                  <a:extLst>
                    <a:ext uri="{9D8B030D-6E8A-4147-A177-3AD203B41FA5}">
                      <a16:colId xmlns:a16="http://schemas.microsoft.com/office/drawing/2014/main" val="3101460004"/>
                    </a:ext>
                  </a:extLst>
                </a:gridCol>
                <a:gridCol w="1112303">
                  <a:extLst>
                    <a:ext uri="{9D8B030D-6E8A-4147-A177-3AD203B41FA5}">
                      <a16:colId xmlns:a16="http://schemas.microsoft.com/office/drawing/2014/main" val="2035488076"/>
                    </a:ext>
                  </a:extLst>
                </a:gridCol>
                <a:gridCol w="1161090">
                  <a:extLst>
                    <a:ext uri="{9D8B030D-6E8A-4147-A177-3AD203B41FA5}">
                      <a16:colId xmlns:a16="http://schemas.microsoft.com/office/drawing/2014/main" val="2032447378"/>
                    </a:ext>
                  </a:extLst>
                </a:gridCol>
                <a:gridCol w="1161090">
                  <a:extLst>
                    <a:ext uri="{9D8B030D-6E8A-4147-A177-3AD203B41FA5}">
                      <a16:colId xmlns:a16="http://schemas.microsoft.com/office/drawing/2014/main" val="726747450"/>
                    </a:ext>
                  </a:extLst>
                </a:gridCol>
                <a:gridCol w="1112304">
                  <a:extLst>
                    <a:ext uri="{9D8B030D-6E8A-4147-A177-3AD203B41FA5}">
                      <a16:colId xmlns:a16="http://schemas.microsoft.com/office/drawing/2014/main" val="202237379"/>
                    </a:ext>
                  </a:extLst>
                </a:gridCol>
                <a:gridCol w="1122060">
                  <a:extLst>
                    <a:ext uri="{9D8B030D-6E8A-4147-A177-3AD203B41FA5}">
                      <a16:colId xmlns:a16="http://schemas.microsoft.com/office/drawing/2014/main" val="246568643"/>
                    </a:ext>
                  </a:extLst>
                </a:gridCol>
                <a:gridCol w="995220">
                  <a:extLst>
                    <a:ext uri="{9D8B030D-6E8A-4147-A177-3AD203B41FA5}">
                      <a16:colId xmlns:a16="http://schemas.microsoft.com/office/drawing/2014/main" val="2889303155"/>
                    </a:ext>
                  </a:extLst>
                </a:gridCol>
                <a:gridCol w="1014733">
                  <a:extLst>
                    <a:ext uri="{9D8B030D-6E8A-4147-A177-3AD203B41FA5}">
                      <a16:colId xmlns:a16="http://schemas.microsoft.com/office/drawing/2014/main" val="4286912854"/>
                    </a:ext>
                  </a:extLst>
                </a:gridCol>
                <a:gridCol w="1264859">
                  <a:extLst>
                    <a:ext uri="{9D8B030D-6E8A-4147-A177-3AD203B41FA5}">
                      <a16:colId xmlns:a16="http://schemas.microsoft.com/office/drawing/2014/main" val="1831641637"/>
                    </a:ext>
                  </a:extLst>
                </a:gridCol>
              </a:tblGrid>
              <a:tr h="290683">
                <a:tc rowSpan="2">
                  <a:txBody>
                    <a:bodyPr/>
                    <a:lstStyle/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รวมทั้งหมด 2556 - 2566 (ข้อมูล ณ</a:t>
                      </a:r>
                      <a:r>
                        <a:rPr lang="th-TH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วันที่ 22 ก.พ</a:t>
                      </a: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 67)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08092"/>
                  </a:ext>
                </a:extLst>
              </a:tr>
              <a:tr h="1403669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เงินที่อนุมัติ 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2556 - 2566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ณ 1 ต.ค. 66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ชำระคืน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หนี้ยังไม่ถึง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ดำเนินคดี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หนี้เกิน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  <a:b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ของหนี้เกิน</a:t>
                      </a:r>
                      <a:b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(ฐานจากลูกหนี้คงเหลือ)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34452"/>
                  </a:ext>
                </a:extLst>
              </a:tr>
              <a:tr h="290683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ขอนแก่น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328,457,889.00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52,529,770.16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281,218,775.95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47,239,113.05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37,852,393.15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826,279.87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8,560,440.03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16.30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130893"/>
                  </a:ext>
                </a:extLst>
              </a:tr>
              <a:tr h="290683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สุโขทัย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265,881,415.00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36,575,829.17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233,745,451.66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32,135,963.34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26,160,480.67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5,975,482.67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16.34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582032"/>
                  </a:ext>
                </a:extLst>
              </a:tr>
              <a:tr h="290683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มุกดาหาร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184,190,854.00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54,865,589.77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133,226,504.94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50,964,349.06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29,843,509.43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12,104,949.99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9,015,889.64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16.43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08893"/>
                  </a:ext>
                </a:extLst>
              </a:tr>
              <a:tr h="290683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ยโสธร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199,462,139.00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36,848,024.19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167,476,748.41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31,985,390.59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24,538,429.30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1,336,234.22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6,110,727.07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16.58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485161"/>
                  </a:ext>
                </a:extLst>
              </a:tr>
              <a:tr h="290683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เชียงใหม่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297,434,952.00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39,764,333.04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265,128,797.70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32,306,154.30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22,864,739.25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2,675,354.95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6,766,060.10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17.02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069562"/>
                  </a:ext>
                </a:extLst>
              </a:tr>
              <a:tr h="290683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สระบุรี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211,223,380.00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57,570,036.86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158,705,832.54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52,517,547.46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42,278,343.83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213,670.00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10,025,533.63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17.41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655652"/>
                  </a:ext>
                </a:extLst>
              </a:tr>
              <a:tr h="290683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สงขลา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303,056,024.00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90,477,314.96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220,027,394.68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83,028,629.32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37,179,938.50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29,839,015.96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16,009,674.86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17.69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452409"/>
                  </a:ext>
                </a:extLst>
              </a:tr>
              <a:tr h="290683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จันทบุรี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145,234,889.75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45,001,740.86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104,274,458.06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40,960,431.69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25,948,290.37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6,989,890.14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8,022,251.18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17.83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036521"/>
                  </a:ext>
                </a:extLst>
              </a:tr>
              <a:tr h="290683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ชัยนาท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222,661,698.00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56,803,408.69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169,171,674.36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53,490,023.64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41,978,065.07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1,332,436.49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10,179,522.08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17.92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91998"/>
                  </a:ext>
                </a:extLst>
              </a:tr>
              <a:tr h="290683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แพร่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178,999,500.00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27,235,234.82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157,979,587.99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21,019,912.01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15,877,727.29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64,418.02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5,077,766.70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18.64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706610"/>
                  </a:ext>
                </a:extLst>
              </a:tr>
            </a:tbl>
          </a:graphicData>
        </a:graphic>
      </p:graphicFrame>
      <p:sp>
        <p:nvSpPr>
          <p:cNvPr id="8" name="สี่เหลี่ยมผืนผ้า 3">
            <a:extLst>
              <a:ext uri="{FF2B5EF4-FFF2-40B4-BE49-F238E27FC236}">
                <a16:creationId xmlns:a16="http://schemas.microsoft.com/office/drawing/2014/main" id="{8493D4F4-6FD8-4552-904E-DB7274115DA0}"/>
              </a:ext>
            </a:extLst>
          </p:cNvPr>
          <p:cNvSpPr/>
          <p:nvPr/>
        </p:nvSpPr>
        <p:spPr>
          <a:xfrm>
            <a:off x="2708713" y="169028"/>
            <a:ext cx="4621748" cy="135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ผลการจัดอันดับการบริหารหนี้ของจังหวัด ประจำปีงบประมาณ พ.ศ. 2567 (ต่อ)</a:t>
            </a:r>
          </a:p>
        </p:txBody>
      </p:sp>
      <p:grpSp>
        <p:nvGrpSpPr>
          <p:cNvPr id="10" name="Group 5"/>
          <p:cNvGrpSpPr/>
          <p:nvPr/>
        </p:nvGrpSpPr>
        <p:grpSpPr>
          <a:xfrm>
            <a:off x="458252" y="2938"/>
            <a:ext cx="9017000" cy="603268"/>
            <a:chOff x="0" y="-175733"/>
            <a:chExt cx="21640800" cy="1447844"/>
          </a:xfrm>
        </p:grpSpPr>
        <p:sp>
          <p:nvSpPr>
            <p:cNvPr id="11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2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20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21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3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8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9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34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6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7" name="Group 4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34343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068932"/>
              </p:ext>
            </p:extLst>
          </p:nvPr>
        </p:nvGraphicFramePr>
        <p:xfrm>
          <a:off x="0" y="765318"/>
          <a:ext cx="10153534" cy="4568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249">
                  <a:extLst>
                    <a:ext uri="{9D8B030D-6E8A-4147-A177-3AD203B41FA5}">
                      <a16:colId xmlns:a16="http://schemas.microsoft.com/office/drawing/2014/main" val="1630948032"/>
                    </a:ext>
                  </a:extLst>
                </a:gridCol>
                <a:gridCol w="723626">
                  <a:extLst>
                    <a:ext uri="{9D8B030D-6E8A-4147-A177-3AD203B41FA5}">
                      <a16:colId xmlns:a16="http://schemas.microsoft.com/office/drawing/2014/main" val="3101460004"/>
                    </a:ext>
                  </a:extLst>
                </a:gridCol>
                <a:gridCol w="1112303">
                  <a:extLst>
                    <a:ext uri="{9D8B030D-6E8A-4147-A177-3AD203B41FA5}">
                      <a16:colId xmlns:a16="http://schemas.microsoft.com/office/drawing/2014/main" val="2035488076"/>
                    </a:ext>
                  </a:extLst>
                </a:gridCol>
                <a:gridCol w="1161090">
                  <a:extLst>
                    <a:ext uri="{9D8B030D-6E8A-4147-A177-3AD203B41FA5}">
                      <a16:colId xmlns:a16="http://schemas.microsoft.com/office/drawing/2014/main" val="2032447378"/>
                    </a:ext>
                  </a:extLst>
                </a:gridCol>
                <a:gridCol w="1161090">
                  <a:extLst>
                    <a:ext uri="{9D8B030D-6E8A-4147-A177-3AD203B41FA5}">
                      <a16:colId xmlns:a16="http://schemas.microsoft.com/office/drawing/2014/main" val="726747450"/>
                    </a:ext>
                  </a:extLst>
                </a:gridCol>
                <a:gridCol w="1112304">
                  <a:extLst>
                    <a:ext uri="{9D8B030D-6E8A-4147-A177-3AD203B41FA5}">
                      <a16:colId xmlns:a16="http://schemas.microsoft.com/office/drawing/2014/main" val="202237379"/>
                    </a:ext>
                  </a:extLst>
                </a:gridCol>
                <a:gridCol w="1122060">
                  <a:extLst>
                    <a:ext uri="{9D8B030D-6E8A-4147-A177-3AD203B41FA5}">
                      <a16:colId xmlns:a16="http://schemas.microsoft.com/office/drawing/2014/main" val="246568643"/>
                    </a:ext>
                  </a:extLst>
                </a:gridCol>
                <a:gridCol w="995220">
                  <a:extLst>
                    <a:ext uri="{9D8B030D-6E8A-4147-A177-3AD203B41FA5}">
                      <a16:colId xmlns:a16="http://schemas.microsoft.com/office/drawing/2014/main" val="2889303155"/>
                    </a:ext>
                  </a:extLst>
                </a:gridCol>
                <a:gridCol w="1014733">
                  <a:extLst>
                    <a:ext uri="{9D8B030D-6E8A-4147-A177-3AD203B41FA5}">
                      <a16:colId xmlns:a16="http://schemas.microsoft.com/office/drawing/2014/main" val="4286912854"/>
                    </a:ext>
                  </a:extLst>
                </a:gridCol>
                <a:gridCol w="1264859">
                  <a:extLst>
                    <a:ext uri="{9D8B030D-6E8A-4147-A177-3AD203B41FA5}">
                      <a16:colId xmlns:a16="http://schemas.microsoft.com/office/drawing/2014/main" val="1831641637"/>
                    </a:ext>
                  </a:extLst>
                </a:gridCol>
              </a:tblGrid>
              <a:tr h="286735">
                <a:tc rowSpan="2">
                  <a:txBody>
                    <a:bodyPr/>
                    <a:lstStyle/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รวมทั้งหมด 2556 - 2566 (ข้อมูล ณ</a:t>
                      </a:r>
                      <a:r>
                        <a:rPr lang="th-TH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วันที่ 22 ก.พ</a:t>
                      </a: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 67)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08092"/>
                  </a:ext>
                </a:extLst>
              </a:tr>
              <a:tr h="1414463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เงินที่อนุมัติ 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2556 - 2566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ณ 1 ต.ค. 66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ชำระคืน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หนี้ยังไม่ถึง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ดำเนินคดี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หนี้เกิน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  <a:b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ของหนี้เกิน</a:t>
                      </a:r>
                      <a:b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(ฐานจากลูกหนี้คงเหลือ)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34452"/>
                  </a:ext>
                </a:extLst>
              </a:tr>
              <a:tr h="28673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น่าน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224,865,701.00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19,264,141.16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209,049,561.36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15,816,139.64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11,570,558.60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552,536.39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3,693,044.65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19.17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130893"/>
                  </a:ext>
                </a:extLst>
              </a:tr>
              <a:tr h="28673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พิจิตร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180,656,575.00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42,657,661.33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143,744,594.77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36,911,980.23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26,341,062.18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2,375,128.29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8,195,789.76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19.21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582032"/>
                  </a:ext>
                </a:extLst>
              </a:tr>
              <a:tr h="28673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สกลนคร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385,651,521.00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87,298,749.32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307,061,770.37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78,589,750.63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61,000,573.82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705,927.50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16,883,249.31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19.34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08893"/>
                  </a:ext>
                </a:extLst>
              </a:tr>
              <a:tr h="28673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ปราจีนบุรี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189,511,725.00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42,223,355.43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150,691,349.98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38,820,375.02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25,756,118.49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4,831,920.85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8,232,335.68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19.50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485161"/>
                  </a:ext>
                </a:extLst>
              </a:tr>
              <a:tr h="28673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ปัตตานี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195,223,802.00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63,216,989.41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135,913,523.15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59,310,278.85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43,407,580.54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3,201,380.29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12,701,318.02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20.09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069562"/>
                  </a:ext>
                </a:extLst>
              </a:tr>
              <a:tr h="28673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ศรีสะเกษ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387,404,148.00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56,729,544.56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340,226,690.25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47,177,457.75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28,137,820.59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7,575,110.73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11,464,526.43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20.21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655652"/>
                  </a:ext>
                </a:extLst>
              </a:tr>
              <a:tr h="28673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ระนอง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123,764,200.00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46,046,905.73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80,211,133.62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43,553,066.38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21,722,726.75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12,521,074.85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9,309,264.78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20.22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452409"/>
                  </a:ext>
                </a:extLst>
              </a:tr>
              <a:tr h="28673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กำแพงเพชร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279,222,520.00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32,471,711.94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251,276,329.13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27,946,190.87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18,388,085.27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2,837,082.00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6,721,023.60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20.70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036521"/>
                  </a:ext>
                </a:extLst>
              </a:tr>
              <a:tr h="28673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เพชรบุรี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123,744,085.00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35,441,246.39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91,931,705.53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31,812,379.47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24,200,016.54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247,310.88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7,365,052.05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20.78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91998"/>
                  </a:ext>
                </a:extLst>
              </a:tr>
              <a:tr h="28673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แม่ฮ่องสอน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192,502,513.00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37,266,504.22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160,574,995.46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31,927,517.54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24,106,791.21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7,820,726.33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20.99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706610"/>
                  </a:ext>
                </a:extLst>
              </a:tr>
            </a:tbl>
          </a:graphicData>
        </a:graphic>
      </p:graphicFrame>
      <p:sp>
        <p:nvSpPr>
          <p:cNvPr id="13" name="สี่เหลี่ยมผืนผ้า 3">
            <a:extLst>
              <a:ext uri="{FF2B5EF4-FFF2-40B4-BE49-F238E27FC236}">
                <a16:creationId xmlns:a16="http://schemas.microsoft.com/office/drawing/2014/main" id="{8493D4F4-6FD8-4552-904E-DB7274115DA0}"/>
              </a:ext>
            </a:extLst>
          </p:cNvPr>
          <p:cNvSpPr/>
          <p:nvPr/>
        </p:nvSpPr>
        <p:spPr>
          <a:xfrm>
            <a:off x="2708713" y="169028"/>
            <a:ext cx="4621748" cy="135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ผลการจัดอันดับการบริหารหนี้ของจังหวัด ประจำปีงบประมาณ พ.ศ. 2567 (ต่อ)</a:t>
            </a:r>
          </a:p>
        </p:txBody>
      </p:sp>
      <p:grpSp>
        <p:nvGrpSpPr>
          <p:cNvPr id="14" name="Group 5"/>
          <p:cNvGrpSpPr/>
          <p:nvPr/>
        </p:nvGrpSpPr>
        <p:grpSpPr>
          <a:xfrm>
            <a:off x="458252" y="2938"/>
            <a:ext cx="9017000" cy="603268"/>
            <a:chOff x="0" y="-175733"/>
            <a:chExt cx="21640800" cy="1447844"/>
          </a:xfrm>
        </p:grpSpPr>
        <p:sp>
          <p:nvSpPr>
            <p:cNvPr id="15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6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24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25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7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22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23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35</a:t>
              </a: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0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7" name="Group 4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33553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82486"/>
              </p:ext>
            </p:extLst>
          </p:nvPr>
        </p:nvGraphicFramePr>
        <p:xfrm>
          <a:off x="0" y="744785"/>
          <a:ext cx="10153534" cy="46624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249">
                  <a:extLst>
                    <a:ext uri="{9D8B030D-6E8A-4147-A177-3AD203B41FA5}">
                      <a16:colId xmlns:a16="http://schemas.microsoft.com/office/drawing/2014/main" val="1630948032"/>
                    </a:ext>
                  </a:extLst>
                </a:gridCol>
                <a:gridCol w="723626">
                  <a:extLst>
                    <a:ext uri="{9D8B030D-6E8A-4147-A177-3AD203B41FA5}">
                      <a16:colId xmlns:a16="http://schemas.microsoft.com/office/drawing/2014/main" val="3101460004"/>
                    </a:ext>
                  </a:extLst>
                </a:gridCol>
                <a:gridCol w="1112303">
                  <a:extLst>
                    <a:ext uri="{9D8B030D-6E8A-4147-A177-3AD203B41FA5}">
                      <a16:colId xmlns:a16="http://schemas.microsoft.com/office/drawing/2014/main" val="2035488076"/>
                    </a:ext>
                  </a:extLst>
                </a:gridCol>
                <a:gridCol w="1161090">
                  <a:extLst>
                    <a:ext uri="{9D8B030D-6E8A-4147-A177-3AD203B41FA5}">
                      <a16:colId xmlns:a16="http://schemas.microsoft.com/office/drawing/2014/main" val="2032447378"/>
                    </a:ext>
                  </a:extLst>
                </a:gridCol>
                <a:gridCol w="1161090">
                  <a:extLst>
                    <a:ext uri="{9D8B030D-6E8A-4147-A177-3AD203B41FA5}">
                      <a16:colId xmlns:a16="http://schemas.microsoft.com/office/drawing/2014/main" val="726747450"/>
                    </a:ext>
                  </a:extLst>
                </a:gridCol>
                <a:gridCol w="1112304">
                  <a:extLst>
                    <a:ext uri="{9D8B030D-6E8A-4147-A177-3AD203B41FA5}">
                      <a16:colId xmlns:a16="http://schemas.microsoft.com/office/drawing/2014/main" val="202237379"/>
                    </a:ext>
                  </a:extLst>
                </a:gridCol>
                <a:gridCol w="1122060">
                  <a:extLst>
                    <a:ext uri="{9D8B030D-6E8A-4147-A177-3AD203B41FA5}">
                      <a16:colId xmlns:a16="http://schemas.microsoft.com/office/drawing/2014/main" val="246568643"/>
                    </a:ext>
                  </a:extLst>
                </a:gridCol>
                <a:gridCol w="995220">
                  <a:extLst>
                    <a:ext uri="{9D8B030D-6E8A-4147-A177-3AD203B41FA5}">
                      <a16:colId xmlns:a16="http://schemas.microsoft.com/office/drawing/2014/main" val="2889303155"/>
                    </a:ext>
                  </a:extLst>
                </a:gridCol>
                <a:gridCol w="1014733">
                  <a:extLst>
                    <a:ext uri="{9D8B030D-6E8A-4147-A177-3AD203B41FA5}">
                      <a16:colId xmlns:a16="http://schemas.microsoft.com/office/drawing/2014/main" val="4286912854"/>
                    </a:ext>
                  </a:extLst>
                </a:gridCol>
                <a:gridCol w="1264859">
                  <a:extLst>
                    <a:ext uri="{9D8B030D-6E8A-4147-A177-3AD203B41FA5}">
                      <a16:colId xmlns:a16="http://schemas.microsoft.com/office/drawing/2014/main" val="1831641637"/>
                    </a:ext>
                  </a:extLst>
                </a:gridCol>
              </a:tblGrid>
              <a:tr h="292195">
                <a:tc rowSpan="2">
                  <a:txBody>
                    <a:bodyPr/>
                    <a:lstStyle/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รวมทั้งหมด 2556 - 2566 (ข้อมูล ณ</a:t>
                      </a:r>
                      <a:r>
                        <a:rPr lang="th-TH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วันที่ 22 ก.พ</a:t>
                      </a: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 67)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08092"/>
                  </a:ext>
                </a:extLst>
              </a:tr>
              <a:tr h="1410974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เงินที่อนุมัติ 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2556 - 2566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ณ 1 ต.ค. 66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ชำระคืน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หนี้ยังไม่ถึง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ดำเนินคดี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หนี้เกิน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  <a:b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ของหนี้เกิน</a:t>
                      </a:r>
                      <a:b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(ฐานจากลูกหนี้คงเหลือ)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34452"/>
                  </a:ext>
                </a:extLst>
              </a:tr>
              <a:tr h="29219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กาญจนบุรี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275,512,119.00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33,200,335.18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248,940,818.42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26,571,300.58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17,472,159.05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2,043,063.24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7,056,078.29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21.25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130893"/>
                  </a:ext>
                </a:extLst>
              </a:tr>
              <a:tr h="29219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นครราชสีมา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447,112,310.00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47,457,611.55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404,998,721.35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42,113,588.65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29,069,160.10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2,924,462.49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10,119,966.06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21.32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582032"/>
                  </a:ext>
                </a:extLst>
              </a:tr>
              <a:tr h="29219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สมุทรปราการ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171,648,806.00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69,581,317.75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104,525,006.31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67,123,799.69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30,098,413.78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22,102,157.37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14,923,228.54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21.45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08893"/>
                  </a:ext>
                </a:extLst>
              </a:tr>
              <a:tr h="29219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ตรัง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192,153,330.00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62,195,240.02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136,636,175.31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55,517,154.69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37,976,723.55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3,702,813.03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13,837,618.11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22.25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485161"/>
                  </a:ext>
                </a:extLst>
              </a:tr>
              <a:tr h="29219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อุตรดิตถ์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237,789,690.00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29,134,704.95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214,261,607.13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23,528,082.87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16,791,304.66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237,749.50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6,499,028.71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22.31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069562"/>
                  </a:ext>
                </a:extLst>
              </a:tr>
              <a:tr h="29219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ปทุมธานี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144,479,218.00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32,201,014.57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114,573,326.42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29,905,891.58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21,331,190.45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1,016,541.69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7,558,159.44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23.47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655652"/>
                  </a:ext>
                </a:extLst>
              </a:tr>
              <a:tr h="29219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ร้อยเอ็ด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357,092,600.00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24,785,831.94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336,206,204.86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20,886,395.14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13,325,303.76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1,732,853.00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5,828,238.38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23.51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452409"/>
                  </a:ext>
                </a:extLst>
              </a:tr>
              <a:tr h="29219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ลำพูน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171,403,850.00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35,658,186.90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140,001,726.65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31,402,123.35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21,995,621.94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963,850.00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8,442,651.41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23.68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036521"/>
                  </a:ext>
                </a:extLst>
              </a:tr>
              <a:tr h="29219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ภูเก็ต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105,205,517.00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31,333,465.04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75,770,987.90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29,434,529.10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11,426,034.84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10,526,431.47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7,482,062.79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23.88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91998"/>
                  </a:ext>
                </a:extLst>
              </a:tr>
              <a:tr h="29219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พัทลุง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115,236,449.00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30,190,139.63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87,682,689.56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27,553,759.44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13,302,494.42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6,967,960.16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7,283,304.86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24.12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706610"/>
                  </a:ext>
                </a:extLst>
              </a:tr>
            </a:tbl>
          </a:graphicData>
        </a:graphic>
      </p:graphicFrame>
      <p:sp>
        <p:nvSpPr>
          <p:cNvPr id="8" name="สี่เหลี่ยมผืนผ้า 3">
            <a:extLst>
              <a:ext uri="{FF2B5EF4-FFF2-40B4-BE49-F238E27FC236}">
                <a16:creationId xmlns:a16="http://schemas.microsoft.com/office/drawing/2014/main" id="{8493D4F4-6FD8-4552-904E-DB7274115DA0}"/>
              </a:ext>
            </a:extLst>
          </p:cNvPr>
          <p:cNvSpPr/>
          <p:nvPr/>
        </p:nvSpPr>
        <p:spPr>
          <a:xfrm>
            <a:off x="2708713" y="169028"/>
            <a:ext cx="4621748" cy="135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ผลการจัดอันดับการบริหารหนี้ของจังหวัด ประจำปีงบประมาณ พ.ศ. 2567 (ต่อ)</a:t>
            </a:r>
          </a:p>
        </p:txBody>
      </p:sp>
      <p:grpSp>
        <p:nvGrpSpPr>
          <p:cNvPr id="10" name="Group 5"/>
          <p:cNvGrpSpPr/>
          <p:nvPr/>
        </p:nvGrpSpPr>
        <p:grpSpPr>
          <a:xfrm>
            <a:off x="458252" y="2938"/>
            <a:ext cx="9017000" cy="603268"/>
            <a:chOff x="0" y="-175733"/>
            <a:chExt cx="21640800" cy="1447844"/>
          </a:xfrm>
        </p:grpSpPr>
        <p:sp>
          <p:nvSpPr>
            <p:cNvPr id="11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2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20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21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3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8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9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36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6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7" name="Group 4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78340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3072864"/>
              </p:ext>
            </p:extLst>
          </p:nvPr>
        </p:nvGraphicFramePr>
        <p:xfrm>
          <a:off x="0" y="744785"/>
          <a:ext cx="10153534" cy="4625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249">
                  <a:extLst>
                    <a:ext uri="{9D8B030D-6E8A-4147-A177-3AD203B41FA5}">
                      <a16:colId xmlns:a16="http://schemas.microsoft.com/office/drawing/2014/main" val="1630948032"/>
                    </a:ext>
                  </a:extLst>
                </a:gridCol>
                <a:gridCol w="723626">
                  <a:extLst>
                    <a:ext uri="{9D8B030D-6E8A-4147-A177-3AD203B41FA5}">
                      <a16:colId xmlns:a16="http://schemas.microsoft.com/office/drawing/2014/main" val="3101460004"/>
                    </a:ext>
                  </a:extLst>
                </a:gridCol>
                <a:gridCol w="1112303">
                  <a:extLst>
                    <a:ext uri="{9D8B030D-6E8A-4147-A177-3AD203B41FA5}">
                      <a16:colId xmlns:a16="http://schemas.microsoft.com/office/drawing/2014/main" val="2035488076"/>
                    </a:ext>
                  </a:extLst>
                </a:gridCol>
                <a:gridCol w="1161090">
                  <a:extLst>
                    <a:ext uri="{9D8B030D-6E8A-4147-A177-3AD203B41FA5}">
                      <a16:colId xmlns:a16="http://schemas.microsoft.com/office/drawing/2014/main" val="2032447378"/>
                    </a:ext>
                  </a:extLst>
                </a:gridCol>
                <a:gridCol w="1161090">
                  <a:extLst>
                    <a:ext uri="{9D8B030D-6E8A-4147-A177-3AD203B41FA5}">
                      <a16:colId xmlns:a16="http://schemas.microsoft.com/office/drawing/2014/main" val="726747450"/>
                    </a:ext>
                  </a:extLst>
                </a:gridCol>
                <a:gridCol w="1112304">
                  <a:extLst>
                    <a:ext uri="{9D8B030D-6E8A-4147-A177-3AD203B41FA5}">
                      <a16:colId xmlns:a16="http://schemas.microsoft.com/office/drawing/2014/main" val="202237379"/>
                    </a:ext>
                  </a:extLst>
                </a:gridCol>
                <a:gridCol w="1122060">
                  <a:extLst>
                    <a:ext uri="{9D8B030D-6E8A-4147-A177-3AD203B41FA5}">
                      <a16:colId xmlns:a16="http://schemas.microsoft.com/office/drawing/2014/main" val="246568643"/>
                    </a:ext>
                  </a:extLst>
                </a:gridCol>
                <a:gridCol w="995220">
                  <a:extLst>
                    <a:ext uri="{9D8B030D-6E8A-4147-A177-3AD203B41FA5}">
                      <a16:colId xmlns:a16="http://schemas.microsoft.com/office/drawing/2014/main" val="2889303155"/>
                    </a:ext>
                  </a:extLst>
                </a:gridCol>
                <a:gridCol w="1014733">
                  <a:extLst>
                    <a:ext uri="{9D8B030D-6E8A-4147-A177-3AD203B41FA5}">
                      <a16:colId xmlns:a16="http://schemas.microsoft.com/office/drawing/2014/main" val="4286912854"/>
                    </a:ext>
                  </a:extLst>
                </a:gridCol>
                <a:gridCol w="1264859">
                  <a:extLst>
                    <a:ext uri="{9D8B030D-6E8A-4147-A177-3AD203B41FA5}">
                      <a16:colId xmlns:a16="http://schemas.microsoft.com/office/drawing/2014/main" val="1831641637"/>
                    </a:ext>
                  </a:extLst>
                </a:gridCol>
              </a:tblGrid>
              <a:tr h="292196">
                <a:tc rowSpan="2">
                  <a:txBody>
                    <a:bodyPr/>
                    <a:lstStyle/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รวมทั้งหมด 2556 - 2566 (ข้อมูล ณ</a:t>
                      </a:r>
                      <a:r>
                        <a:rPr lang="th-TH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วันที่ 22 ก.พ</a:t>
                      </a: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 67)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08092"/>
                  </a:ext>
                </a:extLst>
              </a:tr>
              <a:tr h="1410972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เงินที่อนุมัติ 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2556 - 2566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ณ 1 ต.ค. 66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ชำระคืน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หนี้ยังไม่ถึง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ดำเนินคดี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หนี้เกิน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  <a:b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ของหนี้เกิน</a:t>
                      </a:r>
                      <a:b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(ฐานจากลูกหนี้คงเหลือ)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34452"/>
                  </a:ext>
                </a:extLst>
              </a:tr>
              <a:tr h="29219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ลำปาง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209,316,150.00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47,161,497.89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168,021,983.83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41,294,166.17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27,925,090.96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1,971,901.00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11,397,174.21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24.17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130893"/>
                  </a:ext>
                </a:extLst>
              </a:tr>
              <a:tr h="29219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กระบี่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144,107,351.00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50,328,870.54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96,606,215.99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47,501,135.01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18,894,621.77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16,423,848.88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12,182,664.36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24.21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582032"/>
                  </a:ext>
                </a:extLst>
              </a:tr>
              <a:tr h="29219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ยะลา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135,592,990.00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52,442,359.33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85,491,856.30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50,101,133.70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32,699,331.95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4,605,804.13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12,795,997.62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24.40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08893"/>
                  </a:ext>
                </a:extLst>
              </a:tr>
              <a:tr h="29219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209,736,399.00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26,487,496.54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188,844,427.01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20,891,971.99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13,905,171.47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384,578.56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6,602,221.96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24.93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485161"/>
                  </a:ext>
                </a:extLst>
              </a:tr>
              <a:tr h="29219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 spc="-80" baseline="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หนองบัวลำภู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180,308,243.00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53,840,746.86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130,743,858.14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49,564,384.86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33,858,200.27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1,714,667.30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13,991,517.29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25.99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069562"/>
                  </a:ext>
                </a:extLst>
              </a:tr>
              <a:tr h="29219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เลย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284,345,526.00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75,735,000.35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214,690,713.97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69,654,812.03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44,024,819.11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5,394,318.68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20,235,674.24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26.72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655652"/>
                  </a:ext>
                </a:extLst>
              </a:tr>
              <a:tr h="29219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นครปฐม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215,101,300.00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38,024,133.95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183,315,170.64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31,786,129.36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18,600,387.73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2,849,077.87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10,336,663.76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27.18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452409"/>
                  </a:ext>
                </a:extLst>
              </a:tr>
              <a:tr h="29219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ชุมพร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170,603,670.00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31,029,351.57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143,185,081.03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27,418,588.97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18,605,385.47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355,898.86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8,457,304.64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27.26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036521"/>
                  </a:ext>
                </a:extLst>
              </a:tr>
              <a:tr h="29219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หนองคาย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255,893,040.00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68,564,770.95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192,862,984.81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63,030,055.19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43,254,452.57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19,775,602.62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28.84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91998"/>
                  </a:ext>
                </a:extLst>
              </a:tr>
              <a:tr h="29219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สุราษฎร์ธานี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229,679,653.00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69,140,330.63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168,118,606.43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61,561,046.57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30,646,915.57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9,979,045.00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20,935,086.00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30.28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706610"/>
                  </a:ext>
                </a:extLst>
              </a:tr>
            </a:tbl>
          </a:graphicData>
        </a:graphic>
      </p:graphicFrame>
      <p:sp>
        <p:nvSpPr>
          <p:cNvPr id="8" name="สี่เหลี่ยมผืนผ้า 3">
            <a:extLst>
              <a:ext uri="{FF2B5EF4-FFF2-40B4-BE49-F238E27FC236}">
                <a16:creationId xmlns:a16="http://schemas.microsoft.com/office/drawing/2014/main" id="{8493D4F4-6FD8-4552-904E-DB7274115DA0}"/>
              </a:ext>
            </a:extLst>
          </p:cNvPr>
          <p:cNvSpPr/>
          <p:nvPr/>
        </p:nvSpPr>
        <p:spPr>
          <a:xfrm>
            <a:off x="2708713" y="169028"/>
            <a:ext cx="4621748" cy="135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ผลการจัดอันดับการบริหารหนี้ของจังหวัด ประจำปีงบประมาณ พ.ศ. 2567 (ต่อ)</a:t>
            </a:r>
          </a:p>
        </p:txBody>
      </p:sp>
      <p:grpSp>
        <p:nvGrpSpPr>
          <p:cNvPr id="10" name="Group 5"/>
          <p:cNvGrpSpPr/>
          <p:nvPr/>
        </p:nvGrpSpPr>
        <p:grpSpPr>
          <a:xfrm>
            <a:off x="458252" y="2938"/>
            <a:ext cx="9017000" cy="603268"/>
            <a:chOff x="0" y="-175733"/>
            <a:chExt cx="21640800" cy="1447844"/>
          </a:xfrm>
        </p:grpSpPr>
        <p:sp>
          <p:nvSpPr>
            <p:cNvPr id="11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2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20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21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3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8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9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37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6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7" name="Group 4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38932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789146"/>
              </p:ext>
            </p:extLst>
          </p:nvPr>
        </p:nvGraphicFramePr>
        <p:xfrm>
          <a:off x="0" y="761244"/>
          <a:ext cx="10153534" cy="4558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249">
                  <a:extLst>
                    <a:ext uri="{9D8B030D-6E8A-4147-A177-3AD203B41FA5}">
                      <a16:colId xmlns:a16="http://schemas.microsoft.com/office/drawing/2014/main" val="1630948032"/>
                    </a:ext>
                  </a:extLst>
                </a:gridCol>
                <a:gridCol w="723626">
                  <a:extLst>
                    <a:ext uri="{9D8B030D-6E8A-4147-A177-3AD203B41FA5}">
                      <a16:colId xmlns:a16="http://schemas.microsoft.com/office/drawing/2014/main" val="3101460004"/>
                    </a:ext>
                  </a:extLst>
                </a:gridCol>
                <a:gridCol w="1112303">
                  <a:extLst>
                    <a:ext uri="{9D8B030D-6E8A-4147-A177-3AD203B41FA5}">
                      <a16:colId xmlns:a16="http://schemas.microsoft.com/office/drawing/2014/main" val="2035488076"/>
                    </a:ext>
                  </a:extLst>
                </a:gridCol>
                <a:gridCol w="1161090">
                  <a:extLst>
                    <a:ext uri="{9D8B030D-6E8A-4147-A177-3AD203B41FA5}">
                      <a16:colId xmlns:a16="http://schemas.microsoft.com/office/drawing/2014/main" val="2032447378"/>
                    </a:ext>
                  </a:extLst>
                </a:gridCol>
                <a:gridCol w="1161090">
                  <a:extLst>
                    <a:ext uri="{9D8B030D-6E8A-4147-A177-3AD203B41FA5}">
                      <a16:colId xmlns:a16="http://schemas.microsoft.com/office/drawing/2014/main" val="726747450"/>
                    </a:ext>
                  </a:extLst>
                </a:gridCol>
                <a:gridCol w="1112304">
                  <a:extLst>
                    <a:ext uri="{9D8B030D-6E8A-4147-A177-3AD203B41FA5}">
                      <a16:colId xmlns:a16="http://schemas.microsoft.com/office/drawing/2014/main" val="202237379"/>
                    </a:ext>
                  </a:extLst>
                </a:gridCol>
                <a:gridCol w="1122060">
                  <a:extLst>
                    <a:ext uri="{9D8B030D-6E8A-4147-A177-3AD203B41FA5}">
                      <a16:colId xmlns:a16="http://schemas.microsoft.com/office/drawing/2014/main" val="246568643"/>
                    </a:ext>
                  </a:extLst>
                </a:gridCol>
                <a:gridCol w="995220">
                  <a:extLst>
                    <a:ext uri="{9D8B030D-6E8A-4147-A177-3AD203B41FA5}">
                      <a16:colId xmlns:a16="http://schemas.microsoft.com/office/drawing/2014/main" val="2889303155"/>
                    </a:ext>
                  </a:extLst>
                </a:gridCol>
                <a:gridCol w="1014733">
                  <a:extLst>
                    <a:ext uri="{9D8B030D-6E8A-4147-A177-3AD203B41FA5}">
                      <a16:colId xmlns:a16="http://schemas.microsoft.com/office/drawing/2014/main" val="4286912854"/>
                    </a:ext>
                  </a:extLst>
                </a:gridCol>
                <a:gridCol w="1264859">
                  <a:extLst>
                    <a:ext uri="{9D8B030D-6E8A-4147-A177-3AD203B41FA5}">
                      <a16:colId xmlns:a16="http://schemas.microsoft.com/office/drawing/2014/main" val="1831641637"/>
                    </a:ext>
                  </a:extLst>
                </a:gridCol>
              </a:tblGrid>
              <a:tr h="326189">
                <a:tc rowSpan="2">
                  <a:txBody>
                    <a:bodyPr/>
                    <a:lstStyle/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รวมทั้งหมด 2556 - 2566 (ข้อมูล ณ</a:t>
                      </a:r>
                      <a:r>
                        <a:rPr lang="th-TH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วันที่ 22 ก.พ</a:t>
                      </a: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 67)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08092"/>
                  </a:ext>
                </a:extLst>
              </a:tr>
              <a:tr h="157511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เงินที่อนุมัติ 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2556 - 2566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ณ 1 ต.ค. 66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ชำระคืน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หนี้ยังไม่ถึง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ดำเนินคดี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หนี้เกิน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  <a:b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ของหนี้เกิน</a:t>
                      </a:r>
                      <a:b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(ฐานจากลูกหนี้คงเหลือ)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34452"/>
                  </a:ext>
                </a:extLst>
              </a:tr>
              <a:tr h="3261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บึงกาฬ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173,986,580.00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48,152,661.82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130,058,957.79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43,927,622.21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28,902,072.64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337,231.69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14,688,317.88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30.50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130893"/>
                  </a:ext>
                </a:extLst>
              </a:tr>
              <a:tr h="33727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อุดรธานี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287,797,510.00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63,788,701.13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228,656,785.05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59,140,724.95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38,446,131.69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1,083,119.64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19,611,473.62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30.74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582032"/>
                  </a:ext>
                </a:extLst>
              </a:tr>
              <a:tr h="3261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นครพนม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363,760,366.00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49,710,399.72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321,182,937.10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42,577,428.90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26,769,867.05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160,000.00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15,647,561.85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31.48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08893"/>
                  </a:ext>
                </a:extLst>
              </a:tr>
              <a:tr h="3261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900" b="1" i="0" u="none" strike="noStrike" spc="-100" baseline="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นครศรีธรรมราช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318,631,400.00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72,431,955.62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254,498,124.99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64,133,275.01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35,528,551.74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5,093,157.64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23,511,565.63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32.46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485161"/>
                  </a:ext>
                </a:extLst>
              </a:tr>
              <a:tr h="3261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ฉะเชิงเทรา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234,995,635.00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41,012,022.44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201,378,160.05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33,617,474.95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19,183,004.78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1,119,556.99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13,314,913.18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32.47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069562"/>
                  </a:ext>
                </a:extLst>
              </a:tr>
              <a:tr h="36271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นนทบุรี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207,781,411.00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67,441,186.16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144,699,800.55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63,081,610.45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35,660,107.77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5,079,164.56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22,342,338.12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33.13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655652"/>
                  </a:ext>
                </a:extLst>
              </a:tr>
              <a:tr h="3261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900" b="1" i="0" u="none" strike="noStrike" spc="-80" baseline="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กรุงเทพมหานคร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216,533,676.94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87,355,711.81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131,519,669.06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85,014,007.88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11,982,097.15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73,031,910.73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83.60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452409"/>
                  </a:ext>
                </a:extLst>
              </a:tr>
              <a:tr h="326189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endParaRPr lang="th-TH" sz="11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 spc="-60" baseline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17,010,057,587.69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 spc="-60" baseline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3,530,565,719.95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 spc="-60" baseline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13,873,093,391.65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 spc="-60" baseline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3,136,964,196.04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 spc="-60" baseline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2,092,103,974.39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 spc="-60" baseline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321,392,774.27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 spc="-60" baseline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723,467,447.38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 spc="-60" baseline="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20.49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036521"/>
                  </a:ext>
                </a:extLst>
              </a:tr>
            </a:tbl>
          </a:graphicData>
        </a:graphic>
      </p:graphicFrame>
      <p:sp>
        <p:nvSpPr>
          <p:cNvPr id="8" name="สี่เหลี่ยมผืนผ้า 3">
            <a:extLst>
              <a:ext uri="{FF2B5EF4-FFF2-40B4-BE49-F238E27FC236}">
                <a16:creationId xmlns:a16="http://schemas.microsoft.com/office/drawing/2014/main" id="{8493D4F4-6FD8-4552-904E-DB7274115DA0}"/>
              </a:ext>
            </a:extLst>
          </p:cNvPr>
          <p:cNvSpPr/>
          <p:nvPr/>
        </p:nvSpPr>
        <p:spPr>
          <a:xfrm>
            <a:off x="2708713" y="169028"/>
            <a:ext cx="4621748" cy="135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ผลการจัดอันดับการบริหารหนี้ของจังหวัด ประจำปีงบประมาณ พ.ศ. 2567 (ต่อ)</a:t>
            </a:r>
          </a:p>
        </p:txBody>
      </p:sp>
      <p:grpSp>
        <p:nvGrpSpPr>
          <p:cNvPr id="10" name="Group 5"/>
          <p:cNvGrpSpPr/>
          <p:nvPr/>
        </p:nvGrpSpPr>
        <p:grpSpPr>
          <a:xfrm>
            <a:off x="458252" y="2938"/>
            <a:ext cx="9017000" cy="603268"/>
            <a:chOff x="0" y="-175733"/>
            <a:chExt cx="21640800" cy="1447844"/>
          </a:xfrm>
        </p:grpSpPr>
        <p:sp>
          <p:nvSpPr>
            <p:cNvPr id="11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2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20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21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3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8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9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38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6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7" name="Group 4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0170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80484" y="323708"/>
            <a:ext cx="9017000" cy="530046"/>
            <a:chOff x="0" y="0"/>
            <a:chExt cx="21640800" cy="1272111"/>
          </a:xfrm>
        </p:grpSpPr>
        <p:sp>
          <p:nvSpPr>
            <p:cNvPr id="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27735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ระเบียบวาระที่ 1 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ประธานแจ้งให้ที่ประชุมทราบ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4659804" y="167160"/>
              <a:ext cx="12321194" cy="389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2"/>
                </a:lnSpc>
              </a:pPr>
              <a:endParaRPr lang="en-US" sz="1222" b="1" dirty="0">
                <a:solidFill>
                  <a:srgbClr val="00296B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03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Rectangle 33"/>
          <p:cNvSpPr/>
          <p:nvPr/>
        </p:nvSpPr>
        <p:spPr>
          <a:xfrm>
            <a:off x="1702861" y="2668568"/>
            <a:ext cx="6764313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1.1 ........................................................................</a:t>
            </a:r>
            <a:endParaRPr lang="en-US" sz="2000" b="1" dirty="0">
              <a:ln>
                <a:solidFill>
                  <a:schemeClr val="tx1"/>
                </a:solidFill>
              </a:ln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60" name="Group 59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62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68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69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63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64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65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66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67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61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592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249130"/>
            <a:ext cx="9017000" cy="603268"/>
            <a:chOff x="0" y="-175733"/>
            <a:chExt cx="21640800" cy="1447844"/>
          </a:xfrm>
        </p:grpSpPr>
        <p:sp>
          <p:nvSpPr>
            <p:cNvPr id="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39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Rectangle 33"/>
          <p:cNvSpPr/>
          <p:nvPr/>
        </p:nvSpPr>
        <p:spPr>
          <a:xfrm>
            <a:off x="919286" y="2640752"/>
            <a:ext cx="8323531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4.5 การบริหารจัดการหนี้ของกองทุนพัฒนาบทบาทสตรีกรุงเทพมหานคร</a:t>
            </a:r>
            <a:endParaRPr lang="en-US" sz="2000" b="1" dirty="0">
              <a:ln>
                <a:solidFill>
                  <a:schemeClr val="tx1"/>
                </a:solidFill>
              </a:ln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17058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สี่เหลี่ยมผืนผ้ามุมมน 18"/>
          <p:cNvSpPr/>
          <p:nvPr/>
        </p:nvSpPr>
        <p:spPr>
          <a:xfrm>
            <a:off x="7909340" y="4846431"/>
            <a:ext cx="2202531" cy="365178"/>
          </a:xfrm>
          <a:prstGeom prst="roundRect">
            <a:avLst/>
          </a:prstGeom>
          <a:solidFill>
            <a:srgbClr val="002060"/>
          </a:solidFill>
          <a:ln w="190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11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 ณ วันที่ 1 กุมภาพันธ์ 2567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831744" y="739432"/>
            <a:ext cx="5455110" cy="4472012"/>
            <a:chOff x="3632683" y="701714"/>
            <a:chExt cx="6382980" cy="4547833"/>
          </a:xfrm>
        </p:grpSpPr>
        <p:cxnSp>
          <p:nvCxnSpPr>
            <p:cNvPr id="15" name="ตัวเชื่อมต่อตรง 37">
              <a:extLst>
                <a:ext uri="{FF2B5EF4-FFF2-40B4-BE49-F238E27FC236}">
                  <a16:creationId xmlns:a16="http://schemas.microsoft.com/office/drawing/2014/main" id="{59F8F964-F519-2F08-7F1B-93D93C249E49}"/>
                </a:ext>
              </a:extLst>
            </p:cNvPr>
            <p:cNvCxnSpPr>
              <a:cxnSpLocks/>
            </p:cNvCxnSpPr>
            <p:nvPr/>
          </p:nvCxnSpPr>
          <p:spPr>
            <a:xfrm>
              <a:off x="5744811" y="4007210"/>
              <a:ext cx="0" cy="188209"/>
            </a:xfrm>
            <a:prstGeom prst="line">
              <a:avLst/>
            </a:prstGeom>
            <a:solidFill>
              <a:srgbClr val="92D050"/>
            </a:solidFill>
            <a:ln w="57150">
              <a:solidFill>
                <a:srgbClr val="0020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/>
            <p:cNvGrpSpPr/>
            <p:nvPr/>
          </p:nvGrpSpPr>
          <p:grpSpPr>
            <a:xfrm>
              <a:off x="3632683" y="701714"/>
              <a:ext cx="6382980" cy="4547833"/>
              <a:chOff x="3632683" y="701714"/>
              <a:chExt cx="6382980" cy="4547833"/>
            </a:xfrm>
          </p:grpSpPr>
          <p:cxnSp>
            <p:nvCxnSpPr>
              <p:cNvPr id="51" name="ตัวเชื่อมต่อตรง 50">
                <a:extLst>
                  <a:ext uri="{FF2B5EF4-FFF2-40B4-BE49-F238E27FC236}">
                    <a16:creationId xmlns:a16="http://schemas.microsoft.com/office/drawing/2014/main" id="{D3335C1E-9519-DC69-31BB-B8EC2A88C0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34637" y="2340088"/>
                <a:ext cx="0" cy="234648"/>
              </a:xfrm>
              <a:prstGeom prst="line">
                <a:avLst/>
              </a:prstGeom>
              <a:solidFill>
                <a:srgbClr val="92D050"/>
              </a:solidFill>
              <a:ln w="57150">
                <a:solidFill>
                  <a:srgbClr val="00206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Group 7"/>
              <p:cNvGrpSpPr/>
              <p:nvPr/>
            </p:nvGrpSpPr>
            <p:grpSpPr>
              <a:xfrm>
                <a:off x="3632683" y="701714"/>
                <a:ext cx="6382980" cy="4547833"/>
                <a:chOff x="3632683" y="701714"/>
                <a:chExt cx="6382980" cy="4547833"/>
              </a:xfrm>
            </p:grpSpPr>
            <p:cxnSp>
              <p:nvCxnSpPr>
                <p:cNvPr id="49" name="ตัวเชื่อมต่อตรง 33"/>
                <p:cNvCxnSpPr>
                  <a:cxnSpLocks/>
                </p:cNvCxnSpPr>
                <p:nvPr/>
              </p:nvCxnSpPr>
              <p:spPr>
                <a:xfrm>
                  <a:off x="9119216" y="2550094"/>
                  <a:ext cx="0" cy="197363"/>
                </a:xfrm>
                <a:prstGeom prst="line">
                  <a:avLst/>
                </a:prstGeom>
                <a:solidFill>
                  <a:srgbClr val="92D050"/>
                </a:solidFill>
                <a:ln w="57150">
                  <a:solidFill>
                    <a:srgbClr val="00206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8" name="กลุ่ม 47">
                  <a:extLst>
                    <a:ext uri="{FF2B5EF4-FFF2-40B4-BE49-F238E27FC236}">
                      <a16:creationId xmlns:a16="http://schemas.microsoft.com/office/drawing/2014/main" id="{E6EB328C-E784-00A8-5C46-1941F1F13D05}"/>
                    </a:ext>
                  </a:extLst>
                </p:cNvPr>
                <p:cNvGrpSpPr/>
                <p:nvPr/>
              </p:nvGrpSpPr>
              <p:grpSpPr>
                <a:xfrm>
                  <a:off x="3632683" y="701714"/>
                  <a:ext cx="6382980" cy="4547833"/>
                  <a:chOff x="3618395" y="730751"/>
                  <a:chExt cx="6382980" cy="4547833"/>
                </a:xfrm>
              </p:grpSpPr>
              <p:cxnSp>
                <p:nvCxnSpPr>
                  <p:cNvPr id="45" name="ตัวเชื่อมต่อตรง 44">
                    <a:extLst>
                      <a:ext uri="{FF2B5EF4-FFF2-40B4-BE49-F238E27FC236}">
                        <a16:creationId xmlns:a16="http://schemas.microsoft.com/office/drawing/2014/main" id="{1A394A33-4E98-22B3-DD77-2DBCCFEE2DB2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846292" y="1754593"/>
                    <a:ext cx="1" cy="328148"/>
                  </a:xfrm>
                  <a:prstGeom prst="line">
                    <a:avLst/>
                  </a:prstGeom>
                  <a:solidFill>
                    <a:srgbClr val="92D050"/>
                  </a:solidFill>
                  <a:ln w="57150">
                    <a:solidFill>
                      <a:srgbClr val="00206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" name="Group 5"/>
                  <p:cNvGrpSpPr/>
                  <p:nvPr/>
                </p:nvGrpSpPr>
                <p:grpSpPr>
                  <a:xfrm>
                    <a:off x="3637018" y="730751"/>
                    <a:ext cx="5943355" cy="4547833"/>
                    <a:chOff x="3470758" y="424047"/>
                    <a:chExt cx="5943355" cy="4547833"/>
                  </a:xfrm>
                </p:grpSpPr>
                <p:cxnSp>
                  <p:nvCxnSpPr>
                    <p:cNvPr id="23" name="ตัวเชื่อมต่อตรง 37"/>
                    <p:cNvCxnSpPr>
                      <a:cxnSpLocks/>
                    </p:cNvCxnSpPr>
                    <p:nvPr/>
                  </p:nvCxnSpPr>
                  <p:spPr>
                    <a:xfrm>
                      <a:off x="7851168" y="3729543"/>
                      <a:ext cx="0" cy="159516"/>
                    </a:xfrm>
                    <a:prstGeom prst="line">
                      <a:avLst/>
                    </a:prstGeom>
                    <a:solidFill>
                      <a:srgbClr val="92D050"/>
                    </a:solidFill>
                    <a:ln w="57150">
                      <a:solidFill>
                        <a:srgbClr val="002060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4" name="Group 3"/>
                    <p:cNvGrpSpPr/>
                    <p:nvPr/>
                  </p:nvGrpSpPr>
                  <p:grpSpPr>
                    <a:xfrm>
                      <a:off x="3470758" y="424047"/>
                      <a:ext cx="5943355" cy="4547833"/>
                      <a:chOff x="1775308" y="466816"/>
                      <a:chExt cx="5943355" cy="4547833"/>
                    </a:xfrm>
                  </p:grpSpPr>
                  <p:cxnSp>
                    <p:nvCxnSpPr>
                      <p:cNvPr id="24" name="ตัวเชื่อมต่อตรง 23"/>
                      <p:cNvCxnSpPr>
                        <a:cxnSpLocks/>
                      </p:cNvCxnSpPr>
                      <p:nvPr/>
                    </p:nvCxnSpPr>
                    <p:spPr>
                      <a:xfrm>
                        <a:off x="6944609" y="3541848"/>
                        <a:ext cx="0" cy="253613"/>
                      </a:xfrm>
                      <a:prstGeom prst="line">
                        <a:avLst/>
                      </a:prstGeom>
                      <a:solidFill>
                        <a:srgbClr val="92D050"/>
                      </a:solidFill>
                      <a:ln w="57150">
                        <a:solidFill>
                          <a:srgbClr val="002060"/>
                        </a:solidFill>
                        <a:prstDash val="soli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27" name="กลุ่ม 26"/>
                      <p:cNvGrpSpPr/>
                      <p:nvPr/>
                    </p:nvGrpSpPr>
                    <p:grpSpPr>
                      <a:xfrm>
                        <a:off x="1775308" y="466816"/>
                        <a:ext cx="5943355" cy="4547833"/>
                        <a:chOff x="-104472" y="800240"/>
                        <a:chExt cx="10066924" cy="4565382"/>
                      </a:xfrm>
                      <a:solidFill>
                        <a:srgbClr val="92D050"/>
                      </a:solidFill>
                    </p:grpSpPr>
                    <p:cxnSp>
                      <p:nvCxnSpPr>
                        <p:cNvPr id="34" name="ตัวเชื่อมต่อตรง 33"/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196527" y="2627293"/>
                          <a:ext cx="0" cy="210020"/>
                        </a:xfrm>
                        <a:prstGeom prst="line">
                          <a:avLst/>
                        </a:prstGeom>
                        <a:grpFill/>
                        <a:ln w="57150">
                          <a:solidFill>
                            <a:srgbClr val="002060"/>
                          </a:solidFill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9" name="สี่เหลี่ยมผืนผ้ามุมมน 28"/>
                        <p:cNvSpPr/>
                        <p:nvPr/>
                      </p:nvSpPr>
                      <p:spPr>
                        <a:xfrm>
                          <a:off x="-104472" y="2843688"/>
                          <a:ext cx="3447289" cy="1066809"/>
                        </a:xfrm>
                        <a:prstGeom prst="roundRect">
                          <a:avLst/>
                        </a:prstGeom>
                        <a:solidFill>
                          <a:srgbClr val="F6F4D2">
                            <a:alpha val="90000"/>
                          </a:srgbClr>
                        </a:solidFill>
                        <a:ln>
                          <a:noFill/>
                        </a:ln>
                        <a:effectLst>
                          <a:outerShdw blurRad="57785" dist="33020" dir="3180000" algn="ctr">
                            <a:srgbClr val="000000">
                              <a:alpha val="30000"/>
                            </a:srgbClr>
                          </a:outerShdw>
                        </a:effectLst>
                        <a:scene3d>
                          <a:camera prst="orthographicFront">
                            <a:rot lat="0" lon="0" rev="0"/>
                          </a:camera>
                          <a:lightRig rig="brightRoom" dir="t">
                            <a:rot lat="0" lon="0" rev="600000"/>
                          </a:lightRig>
                        </a:scene3d>
                        <a:sp3d prstMaterial="metal">
                          <a:bevelT w="38100" h="57150" prst="angle"/>
                        </a:sp3d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>
                            <a:lnSpc>
                              <a:spcPct val="130000"/>
                            </a:lnSpc>
                          </a:pPr>
                          <a:r>
                            <a:rPr lang="th-TH" sz="11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hulabhorn Likit Text" panose="00000500000000000000" pitchFamily="50" charset="-34"/>
                              <a:cs typeface="Chulabhorn Likit Text" panose="00000500000000000000" pitchFamily="50" charset="-34"/>
                            </a:rPr>
                            <a:t> </a:t>
                          </a:r>
                          <a:r>
                            <a:rPr lang="th-TH" sz="1100" b="1" dirty="0">
                              <a:solidFill>
                                <a:schemeClr val="tx1"/>
                              </a:solidFill>
                              <a:latin typeface="Chulabhorn Likit Text" panose="00000500000000000000" pitchFamily="50" charset="-34"/>
                              <a:cs typeface="Chulabhorn Likit Text" panose="00000500000000000000" pitchFamily="50" charset="-34"/>
                            </a:rPr>
                            <a:t>หนี้ยังไม่ถึงกำหนดชำระ</a:t>
                          </a:r>
                          <a:endParaRPr lang="en-US" sz="1100" b="1" dirty="0">
                            <a:solidFill>
                              <a:schemeClr val="tx1"/>
                            </a:solidFill>
                            <a:latin typeface="Chulabhorn Likit Text" panose="00000500000000000000" pitchFamily="50" charset="-34"/>
                            <a:cs typeface="Chulabhorn Likit Text" panose="00000500000000000000" pitchFamily="50" charset="-34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</a:pPr>
                          <a:r>
                            <a:rPr lang="th-TH" sz="1100" b="1" dirty="0">
                              <a:solidFill>
                                <a:schemeClr val="tx1"/>
                              </a:solidFill>
                              <a:latin typeface="Chulabhorn Likit Text" panose="00000500000000000000" pitchFamily="50" charset="-34"/>
                              <a:cs typeface="Chulabhorn Likit Text" panose="00000500000000000000" pitchFamily="50" charset="-34"/>
                            </a:rPr>
                            <a:t> 13,590,140.22 </a:t>
                          </a:r>
                          <a:r>
                            <a:rPr lang="th-TH" sz="1100" b="1" spc="-20" dirty="0">
                              <a:solidFill>
                                <a:schemeClr val="tx1"/>
                              </a:solidFill>
                              <a:latin typeface="Chulabhorn Likit Text" panose="00000500000000000000" pitchFamily="50" charset="-34"/>
                              <a:cs typeface="Chulabhorn Likit Text" panose="00000500000000000000" pitchFamily="50" charset="-34"/>
                            </a:rPr>
                            <a:t>บาท</a:t>
                          </a:r>
                          <a:endParaRPr lang="en-GB" sz="1100" b="1" spc="-20" dirty="0">
                            <a:solidFill>
                              <a:schemeClr val="tx1"/>
                            </a:solidFill>
                            <a:latin typeface="Chulabhorn Likit Text" panose="00000500000000000000" pitchFamily="50" charset="-34"/>
                            <a:cs typeface="Chulabhorn Likit Text" panose="00000500000000000000" pitchFamily="50" charset="-34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</a:pPr>
                          <a:r>
                            <a:rPr lang="th-TH" sz="1100" b="1" dirty="0">
                              <a:solidFill>
                                <a:schemeClr val="tx1"/>
                              </a:solidFill>
                              <a:latin typeface="Chulabhorn Likit Text" panose="00000500000000000000" pitchFamily="50" charset="-34"/>
                              <a:cs typeface="Chulabhorn Likit Text" panose="00000500000000000000" pitchFamily="50" charset="-34"/>
                            </a:rPr>
                            <a:t>(ร้อยละ </a:t>
                          </a:r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latin typeface="Chulabhorn Likit Text" panose="00000500000000000000" pitchFamily="50" charset="-34"/>
                              <a:cs typeface="Chulabhorn Likit Text" panose="00000500000000000000" pitchFamily="50" charset="-34"/>
                            </a:rPr>
                            <a:t>15.56</a:t>
                          </a:r>
                          <a:r>
                            <a:rPr lang="th-TH" sz="1100" b="1" dirty="0">
                              <a:solidFill>
                                <a:schemeClr val="tx1"/>
                              </a:solidFill>
                              <a:latin typeface="Chulabhorn Likit Text" panose="00000500000000000000" pitchFamily="50" charset="-34"/>
                              <a:cs typeface="Chulabhorn Likit Text" panose="00000500000000000000" pitchFamily="50" charset="-34"/>
                            </a:rPr>
                            <a:t>)</a:t>
                          </a:r>
                        </a:p>
                      </p:txBody>
                    </p:sp>
                    <p:sp>
                      <p:nvSpPr>
                        <p:cNvPr id="30" name="สี่เหลี่ยมผืนผ้ามุมมน 29"/>
                        <p:cNvSpPr/>
                        <p:nvPr/>
                      </p:nvSpPr>
                      <p:spPr>
                        <a:xfrm>
                          <a:off x="6251454" y="2855417"/>
                          <a:ext cx="3710998" cy="1062530"/>
                        </a:xfrm>
                        <a:prstGeom prst="roundRect">
                          <a:avLst/>
                        </a:prstGeom>
                        <a:solidFill>
                          <a:srgbClr val="FFCDCE">
                            <a:alpha val="80000"/>
                          </a:srgbClr>
                        </a:solidFill>
                        <a:ln>
                          <a:noFill/>
                        </a:ln>
                        <a:effectLst>
                          <a:outerShdw blurRad="57785" dist="33020" dir="3180000" algn="ctr">
                            <a:srgbClr val="000000">
                              <a:alpha val="30000"/>
                            </a:srgbClr>
                          </a:outerShdw>
                        </a:effectLst>
                        <a:scene3d>
                          <a:camera prst="orthographicFront">
                            <a:rot lat="0" lon="0" rev="0"/>
                          </a:camera>
                          <a:lightRig rig="brightRoom" dir="t">
                            <a:rot lat="0" lon="0" rev="600000"/>
                          </a:lightRig>
                        </a:scene3d>
                        <a:sp3d prstMaterial="metal">
                          <a:bevelT w="38100" h="57150" prst="angle"/>
                        </a:sp3d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>
                            <a:lnSpc>
                              <a:spcPct val="130000"/>
                            </a:lnSpc>
                          </a:pPr>
                          <a:r>
                            <a:rPr lang="th-TH" sz="11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hulabhorn Likit Text" panose="00000500000000000000" pitchFamily="50" charset="-34"/>
                              <a:cs typeface="Chulabhorn Likit Text" panose="00000500000000000000" pitchFamily="50" charset="-34"/>
                            </a:rPr>
                            <a:t> </a:t>
                          </a:r>
                          <a:r>
                            <a:rPr lang="th-TH" sz="1100" b="1" dirty="0">
                              <a:solidFill>
                                <a:schemeClr val="tx1"/>
                              </a:solidFill>
                              <a:latin typeface="Chulabhorn Likit Text" panose="00000500000000000000" pitchFamily="50" charset="-34"/>
                              <a:cs typeface="Chulabhorn Likit Text" panose="00000500000000000000" pitchFamily="50" charset="-34"/>
                            </a:rPr>
                            <a:t>หนี้เกินกำหนดชำระ</a:t>
                          </a:r>
                          <a:endParaRPr lang="en-US" sz="1100" b="1" dirty="0">
                            <a:solidFill>
                              <a:schemeClr val="tx1"/>
                            </a:solidFill>
                            <a:latin typeface="Chulabhorn Likit Text" panose="00000500000000000000" pitchFamily="50" charset="-34"/>
                            <a:cs typeface="Chulabhorn Likit Text" panose="00000500000000000000" pitchFamily="50" charset="-34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</a:pPr>
                          <a:r>
                            <a:rPr lang="th-TH" sz="1100" b="1" dirty="0">
                              <a:solidFill>
                                <a:schemeClr val="tx1"/>
                              </a:solidFill>
                              <a:latin typeface="Chulabhorn Likit Text" panose="00000500000000000000" pitchFamily="50" charset="-34"/>
                              <a:cs typeface="Chulabhorn Likit Text" panose="00000500000000000000" pitchFamily="50" charset="-34"/>
                            </a:rPr>
                            <a:t> 71,739,351.47 บาท</a:t>
                          </a:r>
                          <a:endParaRPr lang="en-GB" sz="1100" b="1" dirty="0">
                            <a:solidFill>
                              <a:schemeClr val="tx1"/>
                            </a:solidFill>
                            <a:latin typeface="Chulabhorn Likit Text" panose="00000500000000000000" pitchFamily="50" charset="-34"/>
                            <a:cs typeface="Chulabhorn Likit Text" panose="00000500000000000000" pitchFamily="50" charset="-34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</a:pPr>
                          <a:r>
                            <a:rPr lang="th-TH" sz="1100" b="1" spc="-50" dirty="0">
                              <a:solidFill>
                                <a:schemeClr val="tx1"/>
                              </a:solidFill>
                              <a:latin typeface="Chulabhorn Likit Text" panose="00000500000000000000" pitchFamily="50" charset="-34"/>
                              <a:cs typeface="Chulabhorn Likit Text" panose="00000500000000000000" pitchFamily="50" charset="-34"/>
                            </a:rPr>
                            <a:t>(คิดเป็นร้อยละ 82.12 )</a:t>
                          </a:r>
                          <a:endParaRPr lang="en-US" sz="1100" b="1" dirty="0">
                            <a:solidFill>
                              <a:schemeClr val="tx1"/>
                            </a:solidFill>
                            <a:latin typeface="Chulabhorn Likit Text" panose="00000500000000000000" pitchFamily="50" charset="-34"/>
                            <a:cs typeface="Chulabhorn Likit Text" panose="00000500000000000000" pitchFamily="50" charset="-34"/>
                          </a:endParaRPr>
                        </a:p>
                      </p:txBody>
                    </p:sp>
                    <p:sp>
                      <p:nvSpPr>
                        <p:cNvPr id="31" name="สี่เหลี่ยมผืนผ้ามุมมน 30"/>
                        <p:cNvSpPr/>
                        <p:nvPr/>
                      </p:nvSpPr>
                      <p:spPr>
                        <a:xfrm>
                          <a:off x="25001" y="4298811"/>
                          <a:ext cx="3745638" cy="1066811"/>
                        </a:xfrm>
                        <a:prstGeom prst="roundRect">
                          <a:avLst/>
                        </a:prstGeom>
                        <a:solidFill>
                          <a:srgbClr val="F2E5FF"/>
                        </a:solidFill>
                        <a:ln w="38100">
                          <a:noFill/>
                        </a:ln>
                        <a:effectLst>
                          <a:outerShdw blurRad="57785" dist="33020" dir="3180000" algn="ctr">
                            <a:srgbClr val="000000">
                              <a:alpha val="30000"/>
                            </a:srgbClr>
                          </a:outerShdw>
                        </a:effectLst>
                        <a:scene3d>
                          <a:camera prst="orthographicFront">
                            <a:rot lat="0" lon="0" rev="0"/>
                          </a:camera>
                          <a:lightRig rig="brightRoom" dir="t">
                            <a:rot lat="0" lon="0" rev="600000"/>
                          </a:lightRig>
                        </a:scene3d>
                        <a:sp3d prstMaterial="metal">
                          <a:bevelT w="38100" h="57150" prst="angle"/>
                        </a:sp3d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th-TH" sz="11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hulabhorn Likit Text" panose="00000500000000000000" pitchFamily="50" charset="-34"/>
                              <a:cs typeface="Chulabhorn Likit Text" panose="00000500000000000000" pitchFamily="50" charset="-34"/>
                            </a:rPr>
                            <a:t> </a:t>
                          </a:r>
                        </a:p>
                        <a:p>
                          <a:pPr algn="ctr"/>
                          <a:endParaRPr lang="th-TH" sz="11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hulabhorn Likit Text" panose="00000500000000000000" pitchFamily="50" charset="-34"/>
                            <a:cs typeface="Chulabhorn Likit Text" panose="00000500000000000000" pitchFamily="50" charset="-34"/>
                          </a:endParaRPr>
                        </a:p>
                        <a:p>
                          <a:pPr algn="ctr"/>
                          <a:endParaRPr lang="th-TH" sz="1100" b="1" dirty="0">
                            <a:solidFill>
                              <a:schemeClr val="tx1"/>
                            </a:solidFill>
                            <a:latin typeface="Chulabhorn Likit Text" panose="00000500000000000000" pitchFamily="50" charset="-34"/>
                            <a:cs typeface="Chulabhorn Likit Text" panose="00000500000000000000" pitchFamily="50" charset="-34"/>
                          </a:endParaRPr>
                        </a:p>
                        <a:p>
                          <a:pPr algn="ctr">
                            <a:lnSpc>
                              <a:spcPct val="120000"/>
                            </a:lnSpc>
                            <a:spcBef>
                              <a:spcPts val="400"/>
                            </a:spcBef>
                          </a:pPr>
                          <a:r>
                            <a:rPr lang="th-TH" sz="1100" b="1" dirty="0">
                              <a:solidFill>
                                <a:schemeClr val="tx1"/>
                              </a:solidFill>
                              <a:latin typeface="Chulabhorn Likit Text" panose="00000500000000000000" pitchFamily="50" charset="-34"/>
                              <a:cs typeface="Chulabhorn Likit Text" panose="00000500000000000000" pitchFamily="50" charset="-34"/>
                            </a:rPr>
                            <a:t>หนี้กองทุนเดิม</a:t>
                          </a:r>
                        </a:p>
                        <a:p>
                          <a:pPr algn="ctr">
                            <a:lnSpc>
                              <a:spcPct val="120000"/>
                            </a:lnSpc>
                          </a:pPr>
                          <a:r>
                            <a:rPr lang="th-TH" sz="1100" b="1" dirty="0">
                              <a:solidFill>
                                <a:schemeClr val="tx1"/>
                              </a:solidFill>
                              <a:latin typeface="Chulabhorn Likit Text" panose="00000500000000000000" pitchFamily="50" charset="-34"/>
                              <a:cs typeface="Chulabhorn Likit Text" panose="00000500000000000000" pitchFamily="50" charset="-34"/>
                            </a:rPr>
                            <a:t> 42,461,212.37 บาท</a:t>
                          </a:r>
                          <a:endParaRPr lang="en-GB" sz="1100" b="1" dirty="0">
                            <a:solidFill>
                              <a:schemeClr val="tx1"/>
                            </a:solidFill>
                            <a:latin typeface="Chulabhorn Likit Text" panose="00000500000000000000" pitchFamily="50" charset="-34"/>
                            <a:cs typeface="Chulabhorn Likit Text" panose="00000500000000000000" pitchFamily="50" charset="-34"/>
                          </a:endParaRPr>
                        </a:p>
                        <a:p>
                          <a:pPr algn="ctr">
                            <a:lnSpc>
                              <a:spcPct val="120000"/>
                            </a:lnSpc>
                          </a:pPr>
                          <a:r>
                            <a:rPr lang="th-TH" sz="1100" b="1" dirty="0">
                              <a:solidFill>
                                <a:schemeClr val="tx1"/>
                              </a:solidFill>
                              <a:latin typeface="Chulabhorn Likit Text" panose="00000500000000000000" pitchFamily="50" charset="-34"/>
                              <a:cs typeface="Chulabhorn Likit Text" panose="00000500000000000000" pitchFamily="50" charset="-34"/>
                            </a:rPr>
                            <a:t>(ร้อยละ 48.61)</a:t>
                          </a:r>
                          <a:endParaRPr lang="en-US" sz="1100" b="1" dirty="0">
                            <a:solidFill>
                              <a:schemeClr val="tx1"/>
                            </a:solidFill>
                            <a:latin typeface="Chulabhorn Likit Text" panose="00000500000000000000" pitchFamily="50" charset="-34"/>
                            <a:cs typeface="Chulabhorn Likit Text" panose="00000500000000000000" pitchFamily="50" charset="-34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en-US" sz="1100" b="1" dirty="0">
                            <a:solidFill>
                              <a:schemeClr val="tx1"/>
                            </a:solidFill>
                            <a:latin typeface="Chulabhorn Likit Text" panose="00000500000000000000" pitchFamily="50" charset="-34"/>
                            <a:cs typeface="Chulabhorn Likit Text" panose="00000500000000000000" pitchFamily="50" charset="-34"/>
                          </a:endParaRPr>
                        </a:p>
                        <a:p>
                          <a:pPr algn="ctr"/>
                          <a:endParaRPr lang="en-US" sz="11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hulabhorn Likit Text" panose="00000500000000000000" pitchFamily="50" charset="-34"/>
                            <a:cs typeface="Chulabhorn Likit Text" panose="00000500000000000000" pitchFamily="50" charset="-34"/>
                          </a:endParaRPr>
                        </a:p>
                        <a:p>
                          <a:pPr algn="ctr"/>
                          <a:endParaRPr lang="th-TH" sz="1100" b="1" dirty="0">
                            <a:solidFill>
                              <a:schemeClr val="tx1"/>
                            </a:solidFill>
                            <a:latin typeface="Chulabhorn Likit Text" panose="00000500000000000000" pitchFamily="50" charset="-34"/>
                            <a:cs typeface="Chulabhorn Likit Text" panose="00000500000000000000" pitchFamily="50" charset="-34"/>
                          </a:endParaRPr>
                        </a:p>
                      </p:txBody>
                    </p:sp>
                    <p:sp>
                      <p:nvSpPr>
                        <p:cNvPr id="32" name="สี่เหลี่ยมผืนผ้ามุมมน 31"/>
                        <p:cNvSpPr/>
                        <p:nvPr/>
                      </p:nvSpPr>
                      <p:spPr>
                        <a:xfrm>
                          <a:off x="4196654" y="4267508"/>
                          <a:ext cx="3565065" cy="1066811"/>
                        </a:xfrm>
                        <a:prstGeom prst="roundRect">
                          <a:avLst/>
                        </a:prstGeom>
                        <a:solidFill>
                          <a:srgbClr val="FFE8D1"/>
                        </a:solidFill>
                        <a:ln w="38100">
                          <a:noFill/>
                        </a:ln>
                        <a:effectLst>
                          <a:outerShdw blurRad="57785" dist="33020" dir="3180000" algn="ctr">
                            <a:srgbClr val="000000">
                              <a:alpha val="30000"/>
                            </a:srgbClr>
                          </a:outerShdw>
                        </a:effectLst>
                        <a:scene3d>
                          <a:camera prst="orthographicFront">
                            <a:rot lat="0" lon="0" rev="0"/>
                          </a:camera>
                          <a:lightRig rig="brightRoom" dir="t">
                            <a:rot lat="0" lon="0" rev="600000"/>
                          </a:lightRig>
                        </a:scene3d>
                        <a:sp3d prstMaterial="metal">
                          <a:bevelT w="38100" h="57150" prst="angle"/>
                        </a:sp3d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th-TH" sz="11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hulabhorn Likit Text" panose="00000500000000000000" pitchFamily="50" charset="-34"/>
                              <a:cs typeface="Chulabhorn Likit Text" panose="00000500000000000000" pitchFamily="50" charset="-34"/>
                            </a:rPr>
                            <a:t> </a:t>
                          </a:r>
                        </a:p>
                        <a:p>
                          <a:pPr algn="ctr">
                            <a:lnSpc>
                              <a:spcPct val="120000"/>
                            </a:lnSpc>
                          </a:pPr>
                          <a:r>
                            <a:rPr lang="th-TH" sz="1100" b="1" dirty="0">
                              <a:solidFill>
                                <a:schemeClr val="tx1"/>
                              </a:solidFill>
                              <a:latin typeface="Chulabhorn Likit Text" panose="00000500000000000000" pitchFamily="50" charset="-34"/>
                              <a:cs typeface="Chulabhorn Likit Text" panose="00000500000000000000" pitchFamily="50" charset="-34"/>
                            </a:rPr>
                            <a:t>หนี้กองทุนใหม่          29,278,139.10 บาท</a:t>
                          </a:r>
                          <a:endParaRPr lang="en-GB" sz="1100" b="1" dirty="0">
                            <a:solidFill>
                              <a:schemeClr val="tx1"/>
                            </a:solidFill>
                            <a:latin typeface="Chulabhorn Likit Text" panose="00000500000000000000" pitchFamily="50" charset="-34"/>
                            <a:cs typeface="Chulabhorn Likit Text" panose="00000500000000000000" pitchFamily="50" charset="-34"/>
                          </a:endParaRPr>
                        </a:p>
                        <a:p>
                          <a:pPr algn="ctr">
                            <a:lnSpc>
                              <a:spcPct val="120000"/>
                            </a:lnSpc>
                          </a:pPr>
                          <a:r>
                            <a:rPr lang="th-TH" sz="1100" b="1" dirty="0">
                              <a:solidFill>
                                <a:schemeClr val="tx1"/>
                              </a:solidFill>
                              <a:latin typeface="Chulabhorn Likit Text" panose="00000500000000000000" pitchFamily="50" charset="-34"/>
                              <a:cs typeface="Chulabhorn Likit Text" panose="00000500000000000000" pitchFamily="50" charset="-34"/>
                            </a:rPr>
                            <a:t>(ร้อยละ 33.52)</a:t>
                          </a:r>
                          <a:endParaRPr lang="en-US" sz="1100" b="1" dirty="0">
                            <a:solidFill>
                              <a:schemeClr val="tx1"/>
                            </a:solidFill>
                            <a:latin typeface="Chulabhorn Likit Text" panose="00000500000000000000" pitchFamily="50" charset="-34"/>
                            <a:cs typeface="Chulabhorn Likit Text" panose="00000500000000000000" pitchFamily="50" charset="-34"/>
                          </a:endParaRPr>
                        </a:p>
                        <a:p>
                          <a:pPr algn="ctr"/>
                          <a:endParaRPr lang="th-TH" sz="1100" b="1" dirty="0">
                            <a:solidFill>
                              <a:schemeClr val="tx1"/>
                            </a:solidFill>
                            <a:latin typeface="Chulabhorn Likit Text" panose="00000500000000000000" pitchFamily="50" charset="-34"/>
                            <a:cs typeface="Chulabhorn Likit Text" panose="00000500000000000000" pitchFamily="50" charset="-34"/>
                          </a:endParaRPr>
                        </a:p>
                      </p:txBody>
                    </p:sp>
                    <p:sp>
                      <p:nvSpPr>
                        <p:cNvPr id="28" name="สี่เหลี่ยมผืนผ้ามุมมน 27"/>
                        <p:cNvSpPr/>
                        <p:nvPr/>
                      </p:nvSpPr>
                      <p:spPr>
                        <a:xfrm>
                          <a:off x="3537201" y="800240"/>
                          <a:ext cx="3465132" cy="1048279"/>
                        </a:xfrm>
                        <a:prstGeom prst="roundRect">
                          <a:avLst/>
                        </a:prstGeom>
                        <a:solidFill>
                          <a:srgbClr val="FFFFD5"/>
                        </a:solidFill>
                        <a:ln>
                          <a:noFill/>
                        </a:ln>
                        <a:effectLst>
                          <a:outerShdw blurRad="57785" dist="33020" dir="3180000" algn="ctr">
                            <a:srgbClr val="000000">
                              <a:alpha val="30000"/>
                            </a:srgbClr>
                          </a:outerShdw>
                        </a:effectLst>
                        <a:scene3d>
                          <a:camera prst="orthographicFront">
                            <a:rot lat="0" lon="0" rev="0"/>
                          </a:camera>
                          <a:lightRig rig="brightRoom" dir="t">
                            <a:rot lat="0" lon="0" rev="600000"/>
                          </a:lightRig>
                        </a:scene3d>
                        <a:sp3d prstMaterial="metal">
                          <a:bevelT w="38100" h="57150" prst="angle"/>
                        </a:sp3d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th-TH" sz="1100" b="1" dirty="0">
                              <a:solidFill>
                                <a:schemeClr val="tx1"/>
                              </a:solidFill>
                              <a:latin typeface="Chulabhorn Likit Text" panose="00000500000000000000" pitchFamily="50" charset="-34"/>
                              <a:cs typeface="Chulabhorn Likit Text" panose="00000500000000000000" pitchFamily="50" charset="-34"/>
                            </a:rPr>
                            <a:t> </a:t>
                          </a:r>
                        </a:p>
                        <a:p>
                          <a:pPr algn="ctr">
                            <a:lnSpc>
                              <a:spcPct val="130000"/>
                            </a:lnSpc>
                          </a:pPr>
                          <a:r>
                            <a:rPr lang="th-TH" sz="1100" b="1" dirty="0">
                              <a:solidFill>
                                <a:schemeClr val="tx1"/>
                              </a:solidFill>
                              <a:latin typeface="Chulabhorn Likit Text" panose="00000500000000000000" pitchFamily="50" charset="-34"/>
                              <a:cs typeface="Chulabhorn Likit Text" panose="00000500000000000000" pitchFamily="50" charset="-34"/>
                            </a:rPr>
                            <a:t>ยอดลูกหนี้คงเหลือ</a:t>
                          </a:r>
                          <a:endParaRPr lang="en-US" sz="1100" b="1" dirty="0">
                            <a:solidFill>
                              <a:schemeClr val="tx1"/>
                            </a:solidFill>
                            <a:latin typeface="Chulabhorn Likit Text" panose="00000500000000000000" pitchFamily="50" charset="-34"/>
                            <a:cs typeface="Chulabhorn Likit Text" panose="00000500000000000000" pitchFamily="50" charset="-34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</a:pPr>
                          <a:r>
                            <a:rPr lang="th-TH" sz="1100" b="1" dirty="0">
                              <a:solidFill>
                                <a:schemeClr val="tx1"/>
                              </a:solidFill>
                              <a:latin typeface="Chulabhorn Likit Text" panose="00000500000000000000" pitchFamily="50" charset="-34"/>
                              <a:cs typeface="Chulabhorn Likit Text" panose="00000500000000000000" pitchFamily="50" charset="-34"/>
                            </a:rPr>
                            <a:t>(ณ วันที่ 30 ก.ย. 66)</a:t>
                          </a:r>
                          <a:endParaRPr lang="en-US" sz="1100" b="1" dirty="0">
                            <a:solidFill>
                              <a:schemeClr val="tx1"/>
                            </a:solidFill>
                            <a:latin typeface="Chulabhorn Likit Text" panose="00000500000000000000" pitchFamily="50" charset="-34"/>
                            <a:cs typeface="Chulabhorn Likit Text" panose="00000500000000000000" pitchFamily="50" charset="-34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</a:pPr>
                          <a:r>
                            <a:rPr lang="th-TH" sz="1100" b="1" dirty="0">
                              <a:solidFill>
                                <a:schemeClr val="tx1"/>
                              </a:solidFill>
                              <a:latin typeface="Chulabhorn Likit Text" panose="00000500000000000000" pitchFamily="50" charset="-34"/>
                              <a:cs typeface="Chulabhorn Likit Text" panose="00000500000000000000" pitchFamily="50" charset="-34"/>
                            </a:rPr>
                            <a:t> 87,355,711.81 บาท</a:t>
                          </a:r>
                          <a:endParaRPr lang="en-GB" sz="1100" b="1" dirty="0">
                            <a:solidFill>
                              <a:schemeClr val="tx1"/>
                            </a:solidFill>
                            <a:latin typeface="Chulabhorn Likit Text" panose="00000500000000000000" pitchFamily="50" charset="-34"/>
                            <a:cs typeface="Chulabhorn Likit Text" panose="00000500000000000000" pitchFamily="50" charset="-34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</a:pPr>
                          <a:endParaRPr lang="th-TH" sz="1100" dirty="0">
                            <a:solidFill>
                              <a:schemeClr val="tx1"/>
                            </a:solidFill>
                            <a:latin typeface="Chulabhorn Likit Text" panose="00000500000000000000" pitchFamily="50" charset="-34"/>
                            <a:cs typeface="Chulabhorn Likit Text" panose="00000500000000000000" pitchFamily="50" charset="-34"/>
                          </a:endParaRPr>
                        </a:p>
                      </p:txBody>
                    </p:sp>
                    <p:cxnSp>
                      <p:nvCxnSpPr>
                        <p:cNvPr id="33" name="ตัวเชื่อมต่อตรง 32"/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171352" y="2655753"/>
                          <a:ext cx="7033475" cy="21946"/>
                        </a:xfrm>
                        <a:prstGeom prst="line">
                          <a:avLst/>
                        </a:prstGeom>
                        <a:grpFill/>
                        <a:ln w="57150">
                          <a:solidFill>
                            <a:srgbClr val="002060"/>
                          </a:solidFill>
                          <a:prstDash val="solid"/>
                        </a:ln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7" name="ตัวเชื่อมต่อตรง 36"/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3390767" y="4141730"/>
                          <a:ext cx="5306342" cy="0"/>
                        </a:xfrm>
                        <a:prstGeom prst="line">
                          <a:avLst/>
                        </a:prstGeom>
                        <a:grpFill/>
                        <a:ln w="57150">
                          <a:solidFill>
                            <a:srgbClr val="002060"/>
                          </a:solidFill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cxnSp>
                <p:nvCxnSpPr>
                  <p:cNvPr id="46" name="ตัวเชื่อมต่อตรง 45">
                    <a:extLst>
                      <a:ext uri="{FF2B5EF4-FFF2-40B4-BE49-F238E27FC236}">
                        <a16:creationId xmlns:a16="http://schemas.microsoft.com/office/drawing/2014/main" id="{C5330703-FA2F-7287-807D-ECD005952C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62266" y="2045439"/>
                    <a:ext cx="2295238" cy="16572"/>
                  </a:xfrm>
                  <a:prstGeom prst="line">
                    <a:avLst/>
                  </a:prstGeom>
                  <a:solidFill>
                    <a:srgbClr val="92D050"/>
                  </a:solidFill>
                  <a:ln w="57150">
                    <a:solidFill>
                      <a:srgbClr val="002060"/>
                    </a:solidFill>
                    <a:prstDash val="soli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" name="สี่เหลี่ยมผืนผ้ามุมมน 27">
                    <a:extLst>
                      <a:ext uri="{FF2B5EF4-FFF2-40B4-BE49-F238E27FC236}">
                        <a16:creationId xmlns:a16="http://schemas.microsoft.com/office/drawing/2014/main" id="{7383D712-2CD8-D5D3-7918-1941D64EC3D8}"/>
                      </a:ext>
                    </a:extLst>
                  </p:cNvPr>
                  <p:cNvSpPr/>
                  <p:nvPr/>
                </p:nvSpPr>
                <p:spPr>
                  <a:xfrm>
                    <a:off x="3618395" y="1352348"/>
                    <a:ext cx="2045760" cy="1135432"/>
                  </a:xfrm>
                  <a:prstGeom prst="round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noFill/>
                  </a:ln>
                  <a:effectLst>
                    <a:outerShdw blurRad="57785" dist="33020" dir="318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rightRoom" dir="t">
                      <a:rot lat="0" lon="0" rev="600000"/>
                    </a:lightRig>
                  </a:scene3d>
                  <a:sp3d prstMaterial="metal">
                    <a:bevelT w="38100" h="57150" prst="angl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30000"/>
                      </a:lnSpc>
                    </a:pPr>
                    <a:r>
                      <a:rPr lang="th-TH" sz="11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 เงินรับชำระคืน</a:t>
                    </a:r>
                    <a:br>
                      <a:rPr lang="th-TH" sz="11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</a:br>
                    <a:r>
                      <a:rPr lang="th-TH" sz="11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ในปีบัญชี 2567</a:t>
                    </a:r>
                    <a:endParaRPr lang="en-US" sz="1100" b="1" dirty="0">
                      <a:solidFill>
                        <a:schemeClr val="tx1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  <a:p>
                    <a:pPr algn="ctr">
                      <a:lnSpc>
                        <a:spcPct val="130000"/>
                      </a:lnSpc>
                    </a:pPr>
                    <a:r>
                      <a:rPr lang="th-TH" sz="11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 2,026,220.12 บาท</a:t>
                    </a:r>
                    <a:endParaRPr lang="en-GB" sz="1100" b="1" dirty="0">
                      <a:solidFill>
                        <a:schemeClr val="tx1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  <a:p>
                    <a:pPr algn="ctr">
                      <a:lnSpc>
                        <a:spcPct val="130000"/>
                      </a:lnSpc>
                    </a:pPr>
                    <a:r>
                      <a:rPr lang="th-TH" sz="11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ร้อยละ 2.32</a:t>
                    </a:r>
                    <a:endParaRPr lang="th-TH" sz="1100" dirty="0">
                      <a:solidFill>
                        <a:schemeClr val="tx1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3" name="สี่เหลี่ยมผืนผ้ามุมมน 27">
                    <a:extLst>
                      <a:ext uri="{FF2B5EF4-FFF2-40B4-BE49-F238E27FC236}">
                        <a16:creationId xmlns:a16="http://schemas.microsoft.com/office/drawing/2014/main" id="{64697FB7-E0A2-4C59-B2D6-0BD0EFA7383B}"/>
                      </a:ext>
                    </a:extLst>
                  </p:cNvPr>
                  <p:cNvSpPr/>
                  <p:nvPr/>
                </p:nvSpPr>
                <p:spPr>
                  <a:xfrm>
                    <a:off x="7955615" y="1337662"/>
                    <a:ext cx="2045760" cy="1044245"/>
                  </a:xfrm>
                  <a:prstGeom prst="roundRect">
                    <a:avLst/>
                  </a:prstGeom>
                  <a:solidFill>
                    <a:srgbClr val="EDDBC9"/>
                  </a:solidFill>
                  <a:ln>
                    <a:noFill/>
                  </a:ln>
                  <a:effectLst>
                    <a:outerShdw blurRad="57785" dist="33020" dir="318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rightRoom" dir="t">
                      <a:rot lat="0" lon="0" rev="600000"/>
                    </a:lightRig>
                  </a:scene3d>
                  <a:sp3d prstMaterial="metal">
                    <a:bevelT w="38100" h="57150" prst="angl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30000"/>
                      </a:lnSpc>
                    </a:pPr>
                    <a:r>
                      <a:rPr lang="th-TH" sz="11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 </a:t>
                    </a:r>
                  </a:p>
                  <a:p>
                    <a:pPr algn="ctr">
                      <a:lnSpc>
                        <a:spcPct val="130000"/>
                      </a:lnSpc>
                    </a:pPr>
                    <a:r>
                      <a:rPr lang="th-TH" sz="11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ยอดลูกหนี้คงเหลือ</a:t>
                    </a:r>
                    <a:endParaRPr lang="en-US" sz="1100" b="1" dirty="0">
                      <a:solidFill>
                        <a:schemeClr val="tx1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  <a:p>
                    <a:pPr algn="ctr">
                      <a:lnSpc>
                        <a:spcPct val="130000"/>
                      </a:lnSpc>
                    </a:pPr>
                    <a:r>
                      <a:rPr lang="th-TH" sz="11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(ณ วันที่ 1 ก.พ. 67)</a:t>
                    </a:r>
                    <a:endParaRPr lang="en-US" sz="1100" b="1" dirty="0">
                      <a:solidFill>
                        <a:schemeClr val="tx1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  <a:p>
                    <a:pPr algn="ctr">
                      <a:lnSpc>
                        <a:spcPct val="130000"/>
                      </a:lnSpc>
                    </a:pPr>
                    <a:r>
                      <a:rPr lang="th-TH" sz="11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85,329,491.69 </a:t>
                    </a:r>
                    <a:r>
                      <a:rPr lang="th-TH" sz="1100" b="1" spc="-5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บาท</a:t>
                    </a:r>
                    <a:br>
                      <a:rPr lang="th-TH" sz="1100" b="1" spc="-5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</a:br>
                    <a:r>
                      <a:rPr lang="th-TH" sz="1100" b="1" spc="-2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(ร้อยละ 97.68)</a:t>
                    </a:r>
                    <a:endParaRPr lang="en-GB" sz="1100" b="1" spc="-20" dirty="0">
                      <a:solidFill>
                        <a:schemeClr val="tx1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  <a:p>
                    <a:pPr algn="ctr">
                      <a:lnSpc>
                        <a:spcPct val="130000"/>
                      </a:lnSpc>
                    </a:pPr>
                    <a:endParaRPr lang="th-TH" sz="1100" dirty="0">
                      <a:solidFill>
                        <a:schemeClr val="tx1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</p:grpSp>
          </p:grpSp>
        </p:grpSp>
      </p:grpSp>
      <p:graphicFrame>
        <p:nvGraphicFramePr>
          <p:cNvPr id="56" name="Table 55"/>
          <p:cNvGraphicFramePr>
            <a:graphicFrameLocks noGrp="1"/>
          </p:cNvGraphicFramePr>
          <p:nvPr/>
        </p:nvGraphicFramePr>
        <p:xfrm>
          <a:off x="209352" y="1120069"/>
          <a:ext cx="3250984" cy="3908952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542637">
                  <a:extLst>
                    <a:ext uri="{9D8B030D-6E8A-4147-A177-3AD203B41FA5}">
                      <a16:colId xmlns:a16="http://schemas.microsoft.com/office/drawing/2014/main" val="60828630"/>
                    </a:ext>
                  </a:extLst>
                </a:gridCol>
                <a:gridCol w="1708347">
                  <a:extLst>
                    <a:ext uri="{9D8B030D-6E8A-4147-A177-3AD203B41FA5}">
                      <a16:colId xmlns:a16="http://schemas.microsoft.com/office/drawing/2014/main" val="274901648"/>
                    </a:ext>
                  </a:extLst>
                </a:gridCol>
              </a:tblGrid>
              <a:tr h="163379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เงินทุนหมุนเวียน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สำหรับปล่อยกู้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เป็นยอดสะสม</a:t>
                      </a:r>
                      <a:r>
                        <a:rPr lang="th-TH" sz="1200" b="1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br>
                        <a:rPr lang="th-TH" sz="1200" b="1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รวมทั้งสิ้น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200" b="1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(ปี 2556 - 2565)</a:t>
                      </a:r>
                      <a:endParaRPr lang="th-TH" sz="12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AD9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1200" b="1" i="0" u="none" strike="noStrike" spc="-3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/>
                      <a:r>
                        <a:rPr lang="th-TH" sz="1200" b="1" i="0" u="none" strike="noStrike" spc="-3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216,533,676.94 </a:t>
                      </a:r>
                      <a:r>
                        <a:rPr lang="th-TH" sz="1200" b="1" i="0" u="none" strike="noStrike" spc="-5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บาท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AD9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598374"/>
                  </a:ext>
                </a:extLst>
              </a:tr>
              <a:tr h="94086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รับชำระคืน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200" b="1" spc="-9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(ณ</a:t>
                      </a:r>
                      <a:r>
                        <a:rPr lang="th-TH" sz="1200" b="1" spc="-9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วันที่ 1 ก.พ. 2567)</a:t>
                      </a:r>
                      <a:endParaRPr lang="th-TH" sz="1200" b="1" spc="-9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spc="-3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131,204,185.25 บาท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DA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314620"/>
                  </a:ext>
                </a:extLst>
              </a:tr>
              <a:tr h="133429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ยอดหนี้คงเหลือ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spc="-9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(ณ</a:t>
                      </a:r>
                      <a:r>
                        <a:rPr lang="th-TH" sz="1200" b="1" spc="-9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วันที่ 1 ก.พ. 2567)</a:t>
                      </a:r>
                      <a:endParaRPr lang="th-TH" sz="1200" b="1" spc="-9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2C4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85,329,491.69 </a:t>
                      </a: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บาท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2C4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252482"/>
                  </a:ext>
                </a:extLst>
              </a:tr>
            </a:tbl>
          </a:graphicData>
        </a:graphic>
      </p:graphicFrame>
      <p:sp>
        <p:nvSpPr>
          <p:cNvPr id="5" name="สี่เหลี่ยมผืนผ้า 3">
            <a:extLst>
              <a:ext uri="{FF2B5EF4-FFF2-40B4-BE49-F238E27FC236}">
                <a16:creationId xmlns:a16="http://schemas.microsoft.com/office/drawing/2014/main" id="{99E64A17-8721-996C-1D1F-34A99EF85202}"/>
              </a:ext>
            </a:extLst>
          </p:cNvPr>
          <p:cNvSpPr/>
          <p:nvPr/>
        </p:nvSpPr>
        <p:spPr>
          <a:xfrm>
            <a:off x="2708713" y="181728"/>
            <a:ext cx="4621748" cy="135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4.5 การบริหารจัดการหนี้ของกองทุนพัฒนาบทบาทสตรีกรุงเทพมหานคร</a:t>
            </a:r>
          </a:p>
        </p:txBody>
      </p:sp>
      <p:grpSp>
        <p:nvGrpSpPr>
          <p:cNvPr id="35" name="Group 5">
            <a:extLst>
              <a:ext uri="{FF2B5EF4-FFF2-40B4-BE49-F238E27FC236}">
                <a16:creationId xmlns:a16="http://schemas.microsoft.com/office/drawing/2014/main" id="{4DFD64B2-82BA-C9FB-8B38-0F72E1F61661}"/>
              </a:ext>
            </a:extLst>
          </p:cNvPr>
          <p:cNvGrpSpPr/>
          <p:nvPr/>
        </p:nvGrpSpPr>
        <p:grpSpPr>
          <a:xfrm>
            <a:off x="458252" y="41038"/>
            <a:ext cx="9017000" cy="603268"/>
            <a:chOff x="0" y="-175733"/>
            <a:chExt cx="21640800" cy="1447844"/>
          </a:xfrm>
        </p:grpSpPr>
        <p:sp>
          <p:nvSpPr>
            <p:cNvPr id="36" name="AutoShape 6">
              <a:extLst>
                <a:ext uri="{FF2B5EF4-FFF2-40B4-BE49-F238E27FC236}">
                  <a16:creationId xmlns:a16="http://schemas.microsoft.com/office/drawing/2014/main" id="{B5201A5A-AC08-964B-89DC-A00629BA88D6}"/>
                </a:ext>
              </a:extLst>
            </p:cNvPr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8" name="Group 7">
              <a:extLst>
                <a:ext uri="{FF2B5EF4-FFF2-40B4-BE49-F238E27FC236}">
                  <a16:creationId xmlns:a16="http://schemas.microsoft.com/office/drawing/2014/main" id="{836D9F47-4C16-C938-9BBE-0F227189F6B7}"/>
                </a:ext>
              </a:extLst>
            </p:cNvPr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69" name="Freeform 8">
                <a:extLst>
                  <a:ext uri="{FF2B5EF4-FFF2-40B4-BE49-F238E27FC236}">
                    <a16:creationId xmlns:a16="http://schemas.microsoft.com/office/drawing/2014/main" id="{C7AF1FDF-5C03-6676-1BE6-F99A95E82C11}"/>
                  </a:ext>
                </a:extLst>
              </p:cNvPr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0" name="TextBox 9">
                <a:extLst>
                  <a:ext uri="{FF2B5EF4-FFF2-40B4-BE49-F238E27FC236}">
                    <a16:creationId xmlns:a16="http://schemas.microsoft.com/office/drawing/2014/main" id="{A42C215D-138F-46F6-1CBA-AC1B89BF63C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39" name="Group 10">
              <a:extLst>
                <a:ext uri="{FF2B5EF4-FFF2-40B4-BE49-F238E27FC236}">
                  <a16:creationId xmlns:a16="http://schemas.microsoft.com/office/drawing/2014/main" id="{3E849223-D920-EB34-6CEA-C95D778794A5}"/>
                </a:ext>
              </a:extLst>
            </p:cNvPr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7" name="Freeform 11">
                <a:extLst>
                  <a:ext uri="{FF2B5EF4-FFF2-40B4-BE49-F238E27FC236}">
                    <a16:creationId xmlns:a16="http://schemas.microsoft.com/office/drawing/2014/main" id="{32EA4FFF-E815-138A-7BFF-B7DD1307B385}"/>
                  </a:ext>
                </a:extLst>
              </p:cNvPr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68" name="TextBox 12">
                <a:extLst>
                  <a:ext uri="{FF2B5EF4-FFF2-40B4-BE49-F238E27FC236}">
                    <a16:creationId xmlns:a16="http://schemas.microsoft.com/office/drawing/2014/main" id="{D13CA124-9273-251E-0BFA-D5F2761D300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40" name="TextBox 40">
              <a:extLst>
                <a:ext uri="{FF2B5EF4-FFF2-40B4-BE49-F238E27FC236}">
                  <a16:creationId xmlns:a16="http://schemas.microsoft.com/office/drawing/2014/main" id="{96434D89-532B-FE14-D49A-2DC847B0B6DD}"/>
                </a:ext>
              </a:extLst>
            </p:cNvPr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41" name="TextBox 41">
              <a:extLst>
                <a:ext uri="{FF2B5EF4-FFF2-40B4-BE49-F238E27FC236}">
                  <a16:creationId xmlns:a16="http://schemas.microsoft.com/office/drawing/2014/main" id="{F7622719-E5C9-3E32-B673-C0C9F902BD61}"/>
                </a:ext>
              </a:extLst>
            </p:cNvPr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40</a:t>
              </a:r>
            </a:p>
          </p:txBody>
        </p:sp>
        <p:sp>
          <p:nvSpPr>
            <p:cNvPr id="65" name="Freeform 42">
              <a:extLst>
                <a:ext uri="{FF2B5EF4-FFF2-40B4-BE49-F238E27FC236}">
                  <a16:creationId xmlns:a16="http://schemas.microsoft.com/office/drawing/2014/main" id="{7D390592-1004-D304-B146-16949D08273A}"/>
                </a:ext>
              </a:extLst>
            </p:cNvPr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6" name="Freeform 43">
              <a:extLst>
                <a:ext uri="{FF2B5EF4-FFF2-40B4-BE49-F238E27FC236}">
                  <a16:creationId xmlns:a16="http://schemas.microsoft.com/office/drawing/2014/main" id="{AF9E912D-CC63-7788-1049-B4A99851EC76}"/>
                </a:ext>
              </a:extLst>
            </p:cNvPr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4" name="Group 63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81" name="Group 80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83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89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90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84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85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86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87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88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82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83969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สี่เหลี่ยมผืนผ้า 3">
            <a:extLst>
              <a:ext uri="{FF2B5EF4-FFF2-40B4-BE49-F238E27FC236}">
                <a16:creationId xmlns:a16="http://schemas.microsoft.com/office/drawing/2014/main" id="{8493D4F4-6FD8-4552-904E-DB7274115DA0}"/>
              </a:ext>
            </a:extLst>
          </p:cNvPr>
          <p:cNvSpPr/>
          <p:nvPr/>
        </p:nvSpPr>
        <p:spPr>
          <a:xfrm>
            <a:off x="1469234" y="132313"/>
            <a:ext cx="7173606" cy="2790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การจัดทำหนังสือทวงถามหนี้ค้างชำระถึงลูกหนี้ ในระหว่างเดือนมกราคม 2567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61091915"/>
              </p:ext>
            </p:extLst>
          </p:nvPr>
        </p:nvGraphicFramePr>
        <p:xfrm>
          <a:off x="122864" y="599723"/>
          <a:ext cx="9914272" cy="4515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oup 5">
            <a:extLst>
              <a:ext uri="{FF2B5EF4-FFF2-40B4-BE49-F238E27FC236}">
                <a16:creationId xmlns:a16="http://schemas.microsoft.com/office/drawing/2014/main" id="{E6FB73F7-02D4-8B46-A145-0FCA0063A303}"/>
              </a:ext>
            </a:extLst>
          </p:cNvPr>
          <p:cNvGrpSpPr/>
          <p:nvPr/>
        </p:nvGrpSpPr>
        <p:grpSpPr>
          <a:xfrm>
            <a:off x="458252" y="41038"/>
            <a:ext cx="9017000" cy="603268"/>
            <a:chOff x="0" y="-175733"/>
            <a:chExt cx="21640800" cy="1447844"/>
          </a:xfrm>
        </p:grpSpPr>
        <p:sp>
          <p:nvSpPr>
            <p:cNvPr id="4" name="AutoShape 6">
              <a:extLst>
                <a:ext uri="{FF2B5EF4-FFF2-40B4-BE49-F238E27FC236}">
                  <a16:creationId xmlns:a16="http://schemas.microsoft.com/office/drawing/2014/main" id="{DDDCAD5A-241C-EEF7-2D41-4CFACF7D160B}"/>
                </a:ext>
              </a:extLst>
            </p:cNvPr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325D1117-13E4-26D3-3E06-71846D349EF7}"/>
                </a:ext>
              </a:extLst>
            </p:cNvPr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0DDB1799-7C97-DBC0-4787-70C3A0B23F55}"/>
                  </a:ext>
                </a:extLst>
              </p:cNvPr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26" name="TextBox 9">
                <a:extLst>
                  <a:ext uri="{FF2B5EF4-FFF2-40B4-BE49-F238E27FC236}">
                    <a16:creationId xmlns:a16="http://schemas.microsoft.com/office/drawing/2014/main" id="{E5C380B1-A555-354C-BEFA-A26BC86AE63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" name="Group 10">
              <a:extLst>
                <a:ext uri="{FF2B5EF4-FFF2-40B4-BE49-F238E27FC236}">
                  <a16:creationId xmlns:a16="http://schemas.microsoft.com/office/drawing/2014/main" id="{DFD65BE7-ACBD-77EB-20EF-14F138DF3506}"/>
                </a:ext>
              </a:extLst>
            </p:cNvPr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AB9B086C-1978-80F7-A9F1-4D0ECC433C72}"/>
                  </a:ext>
                </a:extLst>
              </p:cNvPr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BD730D9A-806E-38AC-03D4-DA40456F0C2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7" name="TextBox 40">
              <a:extLst>
                <a:ext uri="{FF2B5EF4-FFF2-40B4-BE49-F238E27FC236}">
                  <a16:creationId xmlns:a16="http://schemas.microsoft.com/office/drawing/2014/main" id="{C387923E-2B16-0950-35C2-5BE0F040DE71}"/>
                </a:ext>
              </a:extLst>
            </p:cNvPr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8" name="TextBox 41">
              <a:extLst>
                <a:ext uri="{FF2B5EF4-FFF2-40B4-BE49-F238E27FC236}">
                  <a16:creationId xmlns:a16="http://schemas.microsoft.com/office/drawing/2014/main" id="{180EA2C8-13B9-2530-E6F4-D4E8C345897A}"/>
                </a:ext>
              </a:extLst>
            </p:cNvPr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41</a:t>
              </a:r>
            </a:p>
          </p:txBody>
        </p:sp>
        <p:sp>
          <p:nvSpPr>
            <p:cNvPr id="9" name="Freeform 42">
              <a:extLst>
                <a:ext uri="{FF2B5EF4-FFF2-40B4-BE49-F238E27FC236}">
                  <a16:creationId xmlns:a16="http://schemas.microsoft.com/office/drawing/2014/main" id="{126B43E7-7287-8568-440F-03C0C41CFA5F}"/>
                </a:ext>
              </a:extLst>
            </p:cNvPr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43">
              <a:extLst>
                <a:ext uri="{FF2B5EF4-FFF2-40B4-BE49-F238E27FC236}">
                  <a16:creationId xmlns:a16="http://schemas.microsoft.com/office/drawing/2014/main" id="{EC7BCD7C-EF5C-4457-9675-7C6C73A50496}"/>
                </a:ext>
              </a:extLst>
            </p:cNvPr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9" name="Group 48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50" name="Group 49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2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8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9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3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4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0"/>
                  <a:stretch>
                    <a:fillRect/>
                  </a:stretch>
                </a:blipFill>
              </p:spPr>
            </p:sp>
            <p:sp>
              <p:nvSpPr>
                <p:cNvPr id="55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/>
                  <a:stretch>
                    <a:fillRect/>
                  </a:stretch>
                </a:blipFill>
              </p:spPr>
            </p:sp>
            <p:sp>
              <p:nvSpPr>
                <p:cNvPr id="56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2"/>
                  <a:stretch>
                    <a:fillRect/>
                  </a:stretch>
                </a:blipFill>
              </p:spPr>
            </p:sp>
            <p:sp>
              <p:nvSpPr>
                <p:cNvPr id="57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3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51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91078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entagon 31"/>
          <p:cNvSpPr/>
          <p:nvPr/>
        </p:nvSpPr>
        <p:spPr>
          <a:xfrm>
            <a:off x="72192" y="967320"/>
            <a:ext cx="2743200" cy="321623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/>
          </a:p>
        </p:txBody>
      </p:sp>
      <p:sp>
        <p:nvSpPr>
          <p:cNvPr id="33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0" y="899378"/>
            <a:ext cx="2746223" cy="32282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457163"/>
            <a:r>
              <a:rPr lang="th-TH" sz="1667" b="1" spc="-10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การดำเนินการทางกฎหมาย</a:t>
            </a:r>
          </a:p>
        </p:txBody>
      </p:sp>
      <p:sp>
        <p:nvSpPr>
          <p:cNvPr id="35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4311534" y="1361046"/>
            <a:ext cx="5705661" cy="25390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thaiDist">
              <a:lnSpc>
                <a:spcPct val="150000"/>
              </a:lnSpc>
            </a:pPr>
            <a:r>
              <a:rPr lang="th-TH" sz="1200" b="1" u="sng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ความคืบหน้า</a:t>
            </a:r>
          </a:p>
          <a:p>
            <a:pPr algn="thaiDist">
              <a:lnSpc>
                <a:spcPct val="150000"/>
              </a:lnSpc>
            </a:pPr>
            <a:r>
              <a:rPr lang="th-TH" sz="12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คณะอนุกรรมการบริหารกองทุนพัฒนาบทบาทสตรีกรุงเทพมหานคร ได้มีมติ</a:t>
            </a:r>
            <a:br>
              <a:rPr lang="th-TH" sz="12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ที่ประชุมอกส.กทม. ครั้งที่ 1/2567 เมื่อวันพฤหัสบดีที่ 8 กุมภาพันธ์ 2567 ระเบียบวาระที่ 4 เรื่อง</a:t>
            </a:r>
            <a:r>
              <a:rPr lang="th-TH" sz="1200" b="1" spc="-33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เพื่อทราบ 4.5 รายงานผลการดำเนินงานตามกฎหมายแก่ลูกหนี้กองทุนพัฒนาบทบาทสตรี</a:t>
            </a:r>
            <a:r>
              <a:rPr lang="th-TH" sz="12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กรุงเทพมหานคร ที่ประชุมมีมติให้สำนักงานเลขานุการ อกส.กทม. ดำเนินการรวบรวมเอกสารหลักฐานของโครงการอินเตอร์เน็ตคลองเตยในใฝ่อาเซียน เขตคลองเตย ส่งให้แก่กลุ่มกฎหมาย สำนักงานกองทุนพัฒนาบทบาทสตรีต่อไป</a:t>
            </a:r>
            <a:endParaRPr lang="th-TH" sz="1200" b="1" spc="-100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301447"/>
              </p:ext>
            </p:extLst>
          </p:nvPr>
        </p:nvGraphicFramePr>
        <p:xfrm>
          <a:off x="142805" y="1450327"/>
          <a:ext cx="4069975" cy="243723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09269">
                  <a:extLst>
                    <a:ext uri="{9D8B030D-6E8A-4147-A177-3AD203B41FA5}">
                      <a16:colId xmlns:a16="http://schemas.microsoft.com/office/drawing/2014/main" val="3012178704"/>
                    </a:ext>
                  </a:extLst>
                </a:gridCol>
                <a:gridCol w="1937084">
                  <a:extLst>
                    <a:ext uri="{9D8B030D-6E8A-4147-A177-3AD203B41FA5}">
                      <a16:colId xmlns:a16="http://schemas.microsoft.com/office/drawing/2014/main" val="2512096926"/>
                    </a:ext>
                  </a:extLst>
                </a:gridCol>
                <a:gridCol w="723622">
                  <a:extLst>
                    <a:ext uri="{9D8B030D-6E8A-4147-A177-3AD203B41FA5}">
                      <a16:colId xmlns:a16="http://schemas.microsoft.com/office/drawing/2014/main" val="3574586817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โครงการ</a:t>
                      </a:r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สมาชิกผู้กู้</a:t>
                      </a:r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เขต</a:t>
                      </a:r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836499"/>
                  </a:ext>
                </a:extLst>
              </a:tr>
              <a:tr h="2178150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</a:pPr>
                      <a:r>
                        <a:rPr lang="th-TH" sz="1200" spc="-7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โครงการอินเตอร์เน็ต</a:t>
                      </a:r>
                      <a:r>
                        <a:rPr lang="th-TH" sz="1200" spc="-10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คลองเตยในใฝ่อาเซียน</a:t>
                      </a:r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thaiDist">
                        <a:lnSpc>
                          <a:spcPct val="110000"/>
                        </a:lnSpc>
                        <a:buFontTx/>
                        <a:buNone/>
                      </a:pPr>
                      <a:r>
                        <a:rPr lang="th-TH" sz="120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1. นางลักษณา  ศรีใส </a:t>
                      </a:r>
                    </a:p>
                    <a:p>
                      <a:pPr marL="0" indent="0" algn="thaiDist">
                        <a:lnSpc>
                          <a:spcPct val="110000"/>
                        </a:lnSpc>
                        <a:buNone/>
                      </a:pPr>
                      <a:r>
                        <a:rPr lang="th-TH" sz="120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2. นางสาวอนันทพร  โชตินัย </a:t>
                      </a:r>
                    </a:p>
                    <a:p>
                      <a:pPr marL="0" indent="0" algn="thaiDist">
                        <a:lnSpc>
                          <a:spcPct val="110000"/>
                        </a:lnSpc>
                        <a:buNone/>
                      </a:pPr>
                      <a:r>
                        <a:rPr lang="th-TH" sz="120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3. นางสาวหัสรินทร์  ฉิมพลี </a:t>
                      </a:r>
                    </a:p>
                    <a:p>
                      <a:pPr marL="0" indent="0" algn="thaiDist">
                        <a:lnSpc>
                          <a:spcPct val="110000"/>
                        </a:lnSpc>
                        <a:buNone/>
                      </a:pPr>
                      <a:r>
                        <a:rPr lang="th-TH" sz="120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4. นางศรีทรัพย์ ไทรนนทรี </a:t>
                      </a:r>
                    </a:p>
                    <a:p>
                      <a:pPr marL="0" indent="0" algn="thaiDist">
                        <a:lnSpc>
                          <a:spcPct val="110000"/>
                        </a:lnSpc>
                        <a:buNone/>
                      </a:pPr>
                      <a:r>
                        <a:rPr lang="th-TH" sz="120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5. นางสาววีรภัทรา  คำอ่ำ</a:t>
                      </a:r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th-TH" sz="1200" spc="-4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คลองเตย </a:t>
                      </a:r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888703"/>
                  </a:ext>
                </a:extLst>
              </a:tr>
            </a:tbl>
          </a:graphicData>
        </a:graphic>
      </p:graphicFrame>
      <p:sp>
        <p:nvSpPr>
          <p:cNvPr id="3" name="สี่เหลี่ยมผืนผ้า 3">
            <a:extLst>
              <a:ext uri="{FF2B5EF4-FFF2-40B4-BE49-F238E27FC236}">
                <a16:creationId xmlns:a16="http://schemas.microsoft.com/office/drawing/2014/main" id="{C5472259-53AA-D1F5-A5E1-EE1737DC9A49}"/>
              </a:ext>
            </a:extLst>
          </p:cNvPr>
          <p:cNvSpPr/>
          <p:nvPr/>
        </p:nvSpPr>
        <p:spPr>
          <a:xfrm>
            <a:off x="1469234" y="132313"/>
            <a:ext cx="7173606" cy="2790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5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D934184A-1AC7-18DE-0A1F-D001985E0407}"/>
              </a:ext>
            </a:extLst>
          </p:cNvPr>
          <p:cNvGrpSpPr/>
          <p:nvPr/>
        </p:nvGrpSpPr>
        <p:grpSpPr>
          <a:xfrm>
            <a:off x="458252" y="41038"/>
            <a:ext cx="9017000" cy="603268"/>
            <a:chOff x="0" y="-175733"/>
            <a:chExt cx="21640800" cy="1447844"/>
          </a:xfrm>
        </p:grpSpPr>
        <p:sp>
          <p:nvSpPr>
            <p:cNvPr id="5" name="AutoShape 6">
              <a:extLst>
                <a:ext uri="{FF2B5EF4-FFF2-40B4-BE49-F238E27FC236}">
                  <a16:creationId xmlns:a16="http://schemas.microsoft.com/office/drawing/2014/main" id="{176C51F3-4469-1A50-D858-D1412E384C05}"/>
                </a:ext>
              </a:extLst>
            </p:cNvPr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85EBE38E-B42C-C215-50F5-2396D8083D10}"/>
                </a:ext>
              </a:extLst>
            </p:cNvPr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EBA1C4A7-27D7-4749-5CB2-E0B51AF77F32}"/>
                  </a:ext>
                </a:extLst>
              </p:cNvPr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5" name="TextBox 9">
                <a:extLst>
                  <a:ext uri="{FF2B5EF4-FFF2-40B4-BE49-F238E27FC236}">
                    <a16:creationId xmlns:a16="http://schemas.microsoft.com/office/drawing/2014/main" id="{F559E58F-AEC7-9E7B-773E-7BDC7A73196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7" name="Group 10">
              <a:extLst>
                <a:ext uri="{FF2B5EF4-FFF2-40B4-BE49-F238E27FC236}">
                  <a16:creationId xmlns:a16="http://schemas.microsoft.com/office/drawing/2014/main" id="{C988E0EB-C1E4-A052-80B5-2040B5AB3AFF}"/>
                </a:ext>
              </a:extLst>
            </p:cNvPr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5BDED7B3-8D0D-CE8D-0060-21F58B9E9CE7}"/>
                  </a:ext>
                </a:extLst>
              </p:cNvPr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19585C-503E-29D9-07E2-60CB8BEFACE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8" name="TextBox 40">
              <a:extLst>
                <a:ext uri="{FF2B5EF4-FFF2-40B4-BE49-F238E27FC236}">
                  <a16:creationId xmlns:a16="http://schemas.microsoft.com/office/drawing/2014/main" id="{0B041583-F052-34AF-907A-B423D9B252E8}"/>
                </a:ext>
              </a:extLst>
            </p:cNvPr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9" name="TextBox 41">
              <a:extLst>
                <a:ext uri="{FF2B5EF4-FFF2-40B4-BE49-F238E27FC236}">
                  <a16:creationId xmlns:a16="http://schemas.microsoft.com/office/drawing/2014/main" id="{B3710CAF-DCB8-DA05-46DB-6DB2C7DFE30F}"/>
                </a:ext>
              </a:extLst>
            </p:cNvPr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42</a:t>
              </a:r>
            </a:p>
          </p:txBody>
        </p:sp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id="{FEF125E1-5521-0B1F-A7A5-5D4725D1A3A3}"/>
                </a:ext>
              </a:extLst>
            </p:cNvPr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B1B06B13-C66B-C2FD-8D7D-8AD7D5F1706B}"/>
                </a:ext>
              </a:extLst>
            </p:cNvPr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3" name="Group 42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4" name="Group 43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46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2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3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47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48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49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0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1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5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11935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1948703" y="130078"/>
            <a:ext cx="6262594" cy="322823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07000"/>
              </a:lnSpc>
              <a:spcAft>
                <a:spcPts val="667"/>
              </a:spcAft>
            </a:pP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ความแตกต่างในขั้นตอนการดำเนินคดีของจังหวัดและกรุงเทพมหานคร</a:t>
            </a:r>
            <a:endParaRPr lang="en-US" sz="1050" b="1" dirty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777554"/>
              </p:ext>
            </p:extLst>
          </p:nvPr>
        </p:nvGraphicFramePr>
        <p:xfrm>
          <a:off x="114300" y="760123"/>
          <a:ext cx="9944100" cy="45671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72050">
                  <a:extLst>
                    <a:ext uri="{9D8B030D-6E8A-4147-A177-3AD203B41FA5}">
                      <a16:colId xmlns:a16="http://schemas.microsoft.com/office/drawing/2014/main" val="1544738302"/>
                    </a:ext>
                  </a:extLst>
                </a:gridCol>
                <a:gridCol w="4972050">
                  <a:extLst>
                    <a:ext uri="{9D8B030D-6E8A-4147-A177-3AD203B41FA5}">
                      <a16:colId xmlns:a16="http://schemas.microsoft.com/office/drawing/2014/main" val="2813558118"/>
                    </a:ext>
                  </a:extLst>
                </a:gridCol>
              </a:tblGrid>
              <a:tr h="3355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สำนักงานกองทุนพัฒนาบทบาทสตรีจังหวัด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19163" marR="1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สำนักงานกองทุนพัฒนาบทบาทสตรี กรุงเทพมหานคร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9163" marR="1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243733"/>
                  </a:ext>
                </a:extLst>
              </a:tr>
              <a:tr h="417711">
                <a:tc>
                  <a:txBody>
                    <a:bodyPr/>
                    <a:lstStyle/>
                    <a:p>
                      <a:pPr algn="thaiDi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h-TH" sz="1200" b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1. สพจ. ในฐานะสำนักงานเลขานุการ</a:t>
                      </a:r>
                      <a:r>
                        <a:rPr lang="th-TH" sz="1200" b="0" baseline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200" b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อกส.จ. เสนอเรื่องให้ อกส.จ. เพื่อพิจารณามีมติเห็นชอบให้ดำเนินคดี </a:t>
                      </a:r>
                      <a:endParaRPr lang="en-US" sz="1200" b="0" dirty="0">
                        <a:solidFill>
                          <a:srgbClr val="C0000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19163" marR="1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h-TH" sz="1200" b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1. สำนักงานเลขานุการ อกส.กทม. เสนอเรื่องต่อ อกส.กทม. เพื่อพิจารณามีมติเห็นชอบให้ดำเนินคดี</a:t>
                      </a:r>
                      <a:endParaRPr lang="en-US" sz="1200" b="0" dirty="0">
                        <a:solidFill>
                          <a:srgbClr val="C0000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19163" marR="1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226764"/>
                  </a:ext>
                </a:extLst>
              </a:tr>
              <a:tr h="311753">
                <a:tc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 อกส.จ. มีมติเห็นชอบให้ดำเนินคดี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19163" marR="1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2. อกส.กทม. มีมติเห็นชอบให้ดำเนินคดี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19163" marR="1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773260"/>
                  </a:ext>
                </a:extLst>
              </a:tr>
              <a:tr h="346000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3. เจ้าหน้าที่รวบรวมพยานหลักฐานดังต่อไปนี้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 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สัญญากู้ยืมเงิน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3.2 หลักฐานการปรับของโครงสร้างหนี้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3.3 หลักฐานการใช้สิทธิ์ตามมาตรการต่างๆ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200" b="0" spc="-7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  <a:r>
                        <a:rPr lang="th-TH" sz="1200" b="0" spc="-7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</a:t>
                      </a:r>
                      <a:r>
                        <a:rPr lang="en-US" sz="1200" b="0" spc="-7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 </a:t>
                      </a:r>
                      <a:r>
                        <a:rPr lang="th-TH" sz="1200" b="0" spc="-7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หลักฐานเกี่ยวกับกับการชำระหนี้ (สำเนาใบเสร็จรับเงินหลักฐาน/หลักฐานการรับเงิน)</a:t>
                      </a:r>
                      <a:endParaRPr lang="en-US" sz="1200" b="0" spc="-7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 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หลักฐานเกี่ยวกับทวงถาม เช่น สำเนาหนังสือทวงถามให้ชำระหนี้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3.6 หลักฐานการรับหนังสือทวงถามหรือหนังสือบอกกล่าว (ใบตอบรับไปรษณีย์)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3.7 หลักฐานเกี่ยวกับยอดหนี้ค้างชำระ เช่น 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-สำเนารายการคำนวณยอดหนี้ 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Statement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ของลูกหนี้ โดยการแสดงรายการหนี้เงินต้น อัตราดอกเบี้ย วันครบกำหนัดชำระ และวันที่ที่สมาชิกผู้กู้ได้ชำระไว้ รายการที่ค้างชำระเงินต้น จำนวนดอกเบี้ยผิดนัด โดยคำนวณยอดหนี้ตั้งแต่วันทำสัญญาจนถึงวันส่งเรื่องให้พนักงานอัยการ พร้อมลงลายมือชื่อเจ้าหน้าที่ผู้จัดทำเอกสารและคิดคำนวณไว้ด้วย หากพนักงานอัยการกำหนดวันยื่นฟ้องได้แล้ว จะต้องจัดทำเอกสารคำนวณยอดหนี้ใหม่ โดยคำนวณจนถึงวันยื่นฟ้อง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3.8 หนังสือยินยอมชดใช้หนี้ (ถ้ามี)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9163" marR="191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เจ้าหน้าที่รวบรวมพยานหลักฐานดังต่อไปนี้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 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สัญญากู้ยืมเงิน</a:t>
                      </a:r>
                      <a:b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3.2 หลักฐานการปรับของโครงสร้างหนี้</a:t>
                      </a:r>
                      <a:b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3.3 หลักฐานการใช้สิทธิ์ตามมาตรการต่างๆ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200" b="0" spc="-7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  <a:r>
                        <a:rPr lang="th-TH" sz="1200" b="0" spc="-7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</a:t>
                      </a:r>
                      <a:r>
                        <a:rPr lang="en-US" sz="1200" b="0" spc="-7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 </a:t>
                      </a:r>
                      <a:r>
                        <a:rPr lang="th-TH" sz="1200" b="0" spc="-7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หลักฐานเกี่ยวกับกับการชำระหนี้ (สำเนาใบเสร็จรับเงินหลักฐาน/หลักฐานการรับเงิน)</a:t>
                      </a:r>
                      <a:endParaRPr lang="en-US" sz="1200" b="0" spc="-7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หลักฐานเกี่ยวกับทวงถาม เช่น สำเนาหนังสือทวงถามให้ชำระหนี้</a:t>
                      </a:r>
                      <a:b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3.6 หลักฐานการรับหนังสือทวงถามหรือหนังสือบอกกล่าว (ใบตอบรับไปรษณีย์)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3.7 หลักฐานเกี่ยวกับยอดหนี้ค้างชำระ เช่น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สำเนารายการคำนวณยอดหนี้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Statement 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ของลูกหนี้ โดยการแสดงรายการหนี้ เงินต้น อัตราดอกเบี้ย วันครบกำหนดชำระ และวันที่ที่สมาชิกผู้กู้ได้ชำระไว้ รายการที่ค้างชำระเงินต้น จำนวนดอกเบี้ยผิดนัด โดยคำนวณยอดหนี้ตั้งแต่วันทำสัญญาจนถึงวันส่งเรื่องให้พนักงานอัยการ พร้อมลงลายมือชื่อเจ้าหน้าที่ผู้จัดทำเอกสารและคิดคำนวณไว้ด้วย หากพนักงานอัยการกำหนดวันยื่นฟ้องได้แล้ว จะต้องจัดทำเอกสารคำนวณยอดหนี้ใหม่ โดยคำนวณจนถึงวันยื่นฟ้อง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3.8 หนังสือยินยอมชดใช้หนี้ (ถ้ามี)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19163" marR="191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774360"/>
                  </a:ext>
                </a:extLst>
              </a:tr>
            </a:tbl>
          </a:graphicData>
        </a:graphic>
      </p:graphicFrame>
      <p:grpSp>
        <p:nvGrpSpPr>
          <p:cNvPr id="2" name="Group 5">
            <a:extLst>
              <a:ext uri="{FF2B5EF4-FFF2-40B4-BE49-F238E27FC236}">
                <a16:creationId xmlns:a16="http://schemas.microsoft.com/office/drawing/2014/main" id="{01875877-B221-30D7-18C7-DECF2A1BD60C}"/>
              </a:ext>
            </a:extLst>
          </p:cNvPr>
          <p:cNvGrpSpPr/>
          <p:nvPr/>
        </p:nvGrpSpPr>
        <p:grpSpPr>
          <a:xfrm>
            <a:off x="458252" y="41038"/>
            <a:ext cx="9017000" cy="603268"/>
            <a:chOff x="0" y="-175733"/>
            <a:chExt cx="21640800" cy="1447844"/>
          </a:xfrm>
        </p:grpSpPr>
        <p:sp>
          <p:nvSpPr>
            <p:cNvPr id="4" name="AutoShape 6">
              <a:extLst>
                <a:ext uri="{FF2B5EF4-FFF2-40B4-BE49-F238E27FC236}">
                  <a16:creationId xmlns:a16="http://schemas.microsoft.com/office/drawing/2014/main" id="{9F528061-F190-27EE-6624-E8B1A1F2FCDF}"/>
                </a:ext>
              </a:extLst>
            </p:cNvPr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9CF31CDA-1337-1DC9-1557-68036BCAF2EB}"/>
                </a:ext>
              </a:extLst>
            </p:cNvPr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1A7CE06F-0B40-23EF-9152-37AD6C427B75}"/>
                  </a:ext>
                </a:extLst>
              </p:cNvPr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4" name="TextBox 9">
                <a:extLst>
                  <a:ext uri="{FF2B5EF4-FFF2-40B4-BE49-F238E27FC236}">
                    <a16:creationId xmlns:a16="http://schemas.microsoft.com/office/drawing/2014/main" id="{0410F682-AF35-300F-2FE6-5543EF60AAE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" name="Group 10">
              <a:extLst>
                <a:ext uri="{FF2B5EF4-FFF2-40B4-BE49-F238E27FC236}">
                  <a16:creationId xmlns:a16="http://schemas.microsoft.com/office/drawing/2014/main" id="{3FD4092F-5CA4-F83C-7A32-210A6DC4A7ED}"/>
                </a:ext>
              </a:extLst>
            </p:cNvPr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4FB0D8FE-C3A9-D90B-8AD3-ACDB3DC2531E}"/>
                  </a:ext>
                </a:extLst>
              </p:cNvPr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F52ED84C-2637-8EAB-2371-3B90EB1AE10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7" name="TextBox 40">
              <a:extLst>
                <a:ext uri="{FF2B5EF4-FFF2-40B4-BE49-F238E27FC236}">
                  <a16:creationId xmlns:a16="http://schemas.microsoft.com/office/drawing/2014/main" id="{0B5B9031-BC5B-258A-23F2-988DF5DCA32F}"/>
                </a:ext>
              </a:extLst>
            </p:cNvPr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8" name="TextBox 41">
              <a:extLst>
                <a:ext uri="{FF2B5EF4-FFF2-40B4-BE49-F238E27FC236}">
                  <a16:creationId xmlns:a16="http://schemas.microsoft.com/office/drawing/2014/main" id="{45250DCE-5E8F-460B-70CE-D5A7E2EC6C4C}"/>
                </a:ext>
              </a:extLst>
            </p:cNvPr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43</a:t>
              </a:r>
            </a:p>
          </p:txBody>
        </p:sp>
        <p:sp>
          <p:nvSpPr>
            <p:cNvPr id="9" name="Freeform 42">
              <a:extLst>
                <a:ext uri="{FF2B5EF4-FFF2-40B4-BE49-F238E27FC236}">
                  <a16:creationId xmlns:a16="http://schemas.microsoft.com/office/drawing/2014/main" id="{BF76BFB0-D050-19FE-F1DA-BC6914CE1673}"/>
                </a:ext>
              </a:extLst>
            </p:cNvPr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43">
              <a:extLst>
                <a:ext uri="{FF2B5EF4-FFF2-40B4-BE49-F238E27FC236}">
                  <a16:creationId xmlns:a16="http://schemas.microsoft.com/office/drawing/2014/main" id="{F745F580-71BD-8918-8963-8020471959AF}"/>
                </a:ext>
              </a:extLst>
            </p:cNvPr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8" name="Group 37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39" name="Group 38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41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47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48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42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43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44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45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46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0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23154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414987"/>
              </p:ext>
            </p:extLst>
          </p:nvPr>
        </p:nvGraphicFramePr>
        <p:xfrm>
          <a:off x="127000" y="1169077"/>
          <a:ext cx="9893300" cy="26112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46650">
                  <a:extLst>
                    <a:ext uri="{9D8B030D-6E8A-4147-A177-3AD203B41FA5}">
                      <a16:colId xmlns:a16="http://schemas.microsoft.com/office/drawing/2014/main" val="1544738302"/>
                    </a:ext>
                  </a:extLst>
                </a:gridCol>
                <a:gridCol w="4946650">
                  <a:extLst>
                    <a:ext uri="{9D8B030D-6E8A-4147-A177-3AD203B41FA5}">
                      <a16:colId xmlns:a16="http://schemas.microsoft.com/office/drawing/2014/main" val="2813558118"/>
                    </a:ext>
                  </a:extLst>
                </a:gridCol>
              </a:tblGrid>
              <a:tr h="3162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สำนักงานกองทุนพัฒนาบทบาทสตรีจังหวัด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19163" marR="1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สำนักงานกองทุนพัฒนาบทบาทสตรี กรุงเทพมหานคร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9163" marR="1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243733"/>
                  </a:ext>
                </a:extLst>
              </a:tr>
              <a:tr h="705172">
                <a:tc>
                  <a:txBody>
                    <a:bodyPr/>
                    <a:lstStyle/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3.9 จัดทำสรุปข้อเท็จจริงพร้อมพยานหลักฐานส่งเรื่องให้พนักงานอัยการ </a:t>
                      </a:r>
                      <a:r>
                        <a:rPr lang="th-TH" sz="1200" b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โดยผู้มีอำนาจ (ผวจ. หรือ พจ.) ลงนาม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ในใบแต่งทนายความส่งให้พนักงานอัยการในการดำเนินคดี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19163" marR="191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3.9 จัดทำสรุปข้อเท็จจริงพร้อมพยานหลักฐานส่งเรื่องให้พนักงานอัยการ </a:t>
                      </a:r>
                      <a:r>
                        <a:rPr lang="th-TH" sz="1200" b="0" dirty="0" smtClean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/>
                      </a:r>
                      <a:br>
                        <a:rPr lang="th-TH" sz="1200" b="0" dirty="0" smtClean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0" dirty="0" smtClean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โดย</a:t>
                      </a:r>
                      <a:r>
                        <a:rPr lang="th-TH" sz="1200" b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อธิบดีกรมการพัฒนาชุมชนเป็นผู้ลงนาม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ในใบแต่งทนายความส่งให้พนักงานอัยการในการดำเนินคดี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9163" marR="191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176396"/>
                  </a:ext>
                </a:extLst>
              </a:tr>
              <a:tr h="504791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 สพจ. แต่งตั้งหรือมอบหมายเจ้าหน้าที่พัฒนาชุมชนที่รับผิดชอบงานกองทุนพัฒนาบทบาทสตรี/</a:t>
                      </a:r>
                      <a:r>
                        <a:rPr lang="th-TH" sz="1200" b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นิติกร กองทุนพัฒนาบาทสตรี 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เป็นผู้ประสานคดี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9163" marR="1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 </a:t>
                      </a:r>
                      <a:r>
                        <a:rPr lang="th-TH" sz="1200" b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สำนักงานเลขานุการ อกส.กทม. ร่วมกับกลุ่มกฎหมายสำนักงานกองทุนพัฒนาบทบาทสตรี 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แต่งตั้งหรือมอบหมายผู้ประสานคดี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9163" marR="1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468931"/>
                  </a:ext>
                </a:extLst>
              </a:tr>
              <a:tr h="542505">
                <a:tc>
                  <a:txBody>
                    <a:bodyPr/>
                    <a:lstStyle/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 สำนักงานอัยการมีหนังสือแจ้งค่าใช้จ่ายในการดำเนินคดี </a:t>
                      </a:r>
                      <a:r>
                        <a:rPr lang="th-TH" sz="1200" b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ซึ่ง สกส. ได้โอนจัดสรรค่าใช้จ่ายในการดำเนินคดีให้กับทุกจังหวัดแล้ว</a:t>
                      </a:r>
                      <a:endParaRPr lang="en-US" sz="1200" b="0" dirty="0">
                        <a:solidFill>
                          <a:srgbClr val="C0000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19163" marR="1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5. สำนักงานอัยการมีหนังสือแจ้งค่าใช้จ่ายในการดำเนินคดี </a:t>
                      </a:r>
                      <a:r>
                        <a:rPr lang="th-TH" sz="1200" b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ซึ่ง สกส. โดยกลุ่มกฎหมายจะแจ้งกลุ่มอำนวยการเพื่อเบิกเงินค่าใช้จ่ายในการดำเนินคดี</a:t>
                      </a:r>
                      <a:endParaRPr lang="en-US" sz="1200" b="0" dirty="0">
                        <a:solidFill>
                          <a:srgbClr val="C0000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19163" marR="1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076530"/>
                  </a:ext>
                </a:extLst>
              </a:tr>
              <a:tr h="542505">
                <a:tc>
                  <a:txBody>
                    <a:bodyPr/>
                    <a:lstStyle/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 </a:t>
                      </a:r>
                      <a:r>
                        <a:rPr lang="th-TH" sz="1200" b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สพจ. ในฐานะสำนักงานเลขานุการ อกส.จ. 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ติดตามผลการดำเนินคดีพร้อมทั้งรายงานให้กรมการพัฒนาชุมชนทราบต่อไป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19163" marR="1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6. </a:t>
                      </a:r>
                      <a:r>
                        <a:rPr lang="th-TH" sz="1200" b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สกส. โดยกลุ่มกฎหมาย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ติดตามผลการดำเนินคดีพร้อมทั้งรายงานให้อธิบดีกรมการพัฒนาชุมชนทราบต่อไป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19163" marR="1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581589"/>
                  </a:ext>
                </a:extLst>
              </a:tr>
            </a:tbl>
          </a:graphicData>
        </a:graphic>
      </p:graphicFrame>
      <p:sp>
        <p:nvSpPr>
          <p:cNvPr id="2" name="สี่เหลี่ยมผืนผ้า: มุมมน 24">
            <a:extLst>
              <a:ext uri="{FF2B5EF4-FFF2-40B4-BE49-F238E27FC236}">
                <a16:creationId xmlns:a16="http://schemas.microsoft.com/office/drawing/2014/main" id="{9542F04A-EEDA-15B5-4BC1-408EB022E346}"/>
              </a:ext>
            </a:extLst>
          </p:cNvPr>
          <p:cNvSpPr/>
          <p:nvPr/>
        </p:nvSpPr>
        <p:spPr>
          <a:xfrm>
            <a:off x="2111319" y="205005"/>
            <a:ext cx="5754513" cy="322823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07000"/>
              </a:lnSpc>
              <a:spcAft>
                <a:spcPts val="667"/>
              </a:spcAft>
            </a:pP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ความแตกต่างในขั้นตอนการดำเนินคดีของจังหวัดและกรุงเทพมหานคร (ต่อ)</a:t>
            </a:r>
            <a:endParaRPr lang="en-US" sz="1050" b="1" dirty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DC7724FA-69B8-45B7-9DDE-8628AA1A7068}"/>
              </a:ext>
            </a:extLst>
          </p:cNvPr>
          <p:cNvGrpSpPr/>
          <p:nvPr/>
        </p:nvGrpSpPr>
        <p:grpSpPr>
          <a:xfrm>
            <a:off x="458252" y="125262"/>
            <a:ext cx="9017000" cy="603268"/>
            <a:chOff x="0" y="-175733"/>
            <a:chExt cx="21640800" cy="1447844"/>
          </a:xfrm>
        </p:grpSpPr>
        <p:sp>
          <p:nvSpPr>
            <p:cNvPr id="5" name="AutoShape 6">
              <a:extLst>
                <a:ext uri="{FF2B5EF4-FFF2-40B4-BE49-F238E27FC236}">
                  <a16:creationId xmlns:a16="http://schemas.microsoft.com/office/drawing/2014/main" id="{475DA3B8-9BBD-AF4C-B7C2-7C3658FBAE87}"/>
                </a:ext>
              </a:extLst>
            </p:cNvPr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9527E50B-9D34-8302-5572-2081AFAD75B1}"/>
                </a:ext>
              </a:extLst>
            </p:cNvPr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2316F2D5-1B18-79AB-7476-1B715E3BE884}"/>
                  </a:ext>
                </a:extLst>
              </p:cNvPr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5" name="TextBox 9">
                <a:extLst>
                  <a:ext uri="{FF2B5EF4-FFF2-40B4-BE49-F238E27FC236}">
                    <a16:creationId xmlns:a16="http://schemas.microsoft.com/office/drawing/2014/main" id="{5277DA9A-9A3B-FB78-0BB3-51A874CE62E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7" name="Group 10">
              <a:extLst>
                <a:ext uri="{FF2B5EF4-FFF2-40B4-BE49-F238E27FC236}">
                  <a16:creationId xmlns:a16="http://schemas.microsoft.com/office/drawing/2014/main" id="{82C11A97-3C53-9B8A-A551-DC4835F22B1F}"/>
                </a:ext>
              </a:extLst>
            </p:cNvPr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93D935B1-A4D7-C755-C722-2A8F977F2D18}"/>
                  </a:ext>
                </a:extLst>
              </p:cNvPr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54628B8-FA32-34B2-D8C3-2FB4440FB8E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8" name="TextBox 40">
              <a:extLst>
                <a:ext uri="{FF2B5EF4-FFF2-40B4-BE49-F238E27FC236}">
                  <a16:creationId xmlns:a16="http://schemas.microsoft.com/office/drawing/2014/main" id="{2A5BD23B-0CDC-EFAD-CD94-52AB195D73A5}"/>
                </a:ext>
              </a:extLst>
            </p:cNvPr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9" name="TextBox 41">
              <a:extLst>
                <a:ext uri="{FF2B5EF4-FFF2-40B4-BE49-F238E27FC236}">
                  <a16:creationId xmlns:a16="http://schemas.microsoft.com/office/drawing/2014/main" id="{AE8EDFA3-636F-30AC-7677-A5972B076B99}"/>
                </a:ext>
              </a:extLst>
            </p:cNvPr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44</a:t>
              </a:r>
            </a:p>
          </p:txBody>
        </p:sp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id="{2E55BD37-7D42-FC2A-6AA3-97EEAE9FF895}"/>
                </a:ext>
              </a:extLst>
            </p:cNvPr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686BA9DD-C444-C8CD-9C4A-44BC03B2321B}"/>
                </a:ext>
              </a:extLst>
            </p:cNvPr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7" name="Group 4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43350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249130"/>
            <a:ext cx="9017000" cy="603268"/>
            <a:chOff x="0" y="-175733"/>
            <a:chExt cx="21640800" cy="1447844"/>
          </a:xfrm>
        </p:grpSpPr>
        <p:sp>
          <p:nvSpPr>
            <p:cNvPr id="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45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Rectangle 33"/>
          <p:cNvSpPr/>
          <p:nvPr/>
        </p:nvSpPr>
        <p:spPr>
          <a:xfrm>
            <a:off x="919286" y="2640752"/>
            <a:ext cx="8323531" cy="86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4.6 รายงานผลข้อมูลการดำเนินการทางกฎหมายเกี่ยวกับการดำเนินคดีแพ่ง และคดีอาญาของกองทุนพัฒนาบทบาทสตรี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58919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547934" y="158746"/>
            <a:ext cx="4790448" cy="439834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4.6 รายงานผลข้อมูลการดำเนินการทางกฎหมายเกี่ยวกับการดำเนินคดีแพ่ง </a:t>
            </a:r>
            <a:b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และคดีอาญาของกองทุนพัฒนาบทบาทสตรี</a:t>
            </a:r>
          </a:p>
          <a:p>
            <a:pPr algn="ctr">
              <a:lnSpc>
                <a:spcPct val="110000"/>
              </a:lnSpc>
            </a:pPr>
            <a:endParaRPr lang="en-GB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0" name="กล่องข้อความ 5">
            <a:extLst>
              <a:ext uri="{FF2B5EF4-FFF2-40B4-BE49-F238E27FC236}">
                <a16:creationId xmlns:a16="http://schemas.microsoft.com/office/drawing/2014/main" id="{2DD0237E-CB90-CDCB-D5AF-92A4413812AC}"/>
              </a:ext>
            </a:extLst>
          </p:cNvPr>
          <p:cNvSpPr txBox="1"/>
          <p:nvPr/>
        </p:nvSpPr>
        <p:spPr>
          <a:xfrm>
            <a:off x="6894779" y="1414513"/>
            <a:ext cx="302976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th-TH" sz="14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 ณ วันที่ 12 กุมภาพันธ์ 2567</a:t>
            </a:r>
          </a:p>
        </p:txBody>
      </p:sp>
      <p:grpSp>
        <p:nvGrpSpPr>
          <p:cNvPr id="61" name="Group 5"/>
          <p:cNvGrpSpPr/>
          <p:nvPr/>
        </p:nvGrpSpPr>
        <p:grpSpPr>
          <a:xfrm>
            <a:off x="572552" y="249131"/>
            <a:ext cx="9017000" cy="603268"/>
            <a:chOff x="0" y="-175733"/>
            <a:chExt cx="21640800" cy="1447844"/>
          </a:xfrm>
        </p:grpSpPr>
        <p:sp>
          <p:nvSpPr>
            <p:cNvPr id="62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5" name="TextBox 13"/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6" name="TextBox 15"/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46</a:t>
              </a:r>
            </a:p>
          </p:txBody>
        </p:sp>
        <p:sp>
          <p:nvSpPr>
            <p:cNvPr id="6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C6448F81-CF2D-FE6C-3D79-0A8DE0119C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74"/>
          <a:stretch/>
        </p:blipFill>
        <p:spPr>
          <a:xfrm>
            <a:off x="-70591" y="1687473"/>
            <a:ext cx="10155641" cy="3068312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51" name="Group 50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3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9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60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4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5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6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7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8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52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33412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249130"/>
            <a:ext cx="9017000" cy="603268"/>
            <a:chOff x="0" y="-175733"/>
            <a:chExt cx="21640800" cy="1447844"/>
          </a:xfrm>
        </p:grpSpPr>
        <p:sp>
          <p:nvSpPr>
            <p:cNvPr id="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47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Rectangle 33"/>
          <p:cNvSpPr/>
          <p:nvPr/>
        </p:nvSpPr>
        <p:spPr>
          <a:xfrm>
            <a:off x="919286" y="2640752"/>
            <a:ext cx="8323531" cy="86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4.7 รายงานผลการดำเนินงานตามประกาศคณะกรรมการบริหารกองทุนพัฒนาบทบาทสตรีให้ความช่วยเหลือและบรรเทาความเดือดร้อนให้แก่ลูกหนี้ 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53309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แผนภูมิ 12">
            <a:extLst>
              <a:ext uri="{FF2B5EF4-FFF2-40B4-BE49-F238E27FC236}">
                <a16:creationId xmlns:a16="http://schemas.microsoft.com/office/drawing/2014/main" id="{0C0900E2-8509-616E-9E09-76A79C7E31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576610"/>
              </p:ext>
            </p:extLst>
          </p:nvPr>
        </p:nvGraphicFramePr>
        <p:xfrm>
          <a:off x="629119" y="1758612"/>
          <a:ext cx="8751477" cy="3553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A2980B4E-3250-3AD8-6C5D-95F2BCEA6976}"/>
              </a:ext>
            </a:extLst>
          </p:cNvPr>
          <p:cNvSpPr txBox="1"/>
          <p:nvPr/>
        </p:nvSpPr>
        <p:spPr>
          <a:xfrm>
            <a:off x="20542" y="896615"/>
            <a:ext cx="8991437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2.1 ประกาศคณะกรรมการบริหารกองทุนพัฒนาบทบาทสตรี เรื่อง มาตรการยกเลิก</a:t>
            </a:r>
            <a:b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สัญญาค้ำประกันเงินกู้รายบุคคล และการปลดหนี้รายบุคคลของกองทุนพัฒนาบทบาทสตรี พ.ศ 2565</a:t>
            </a:r>
            <a:b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ลูกหนี้เข้าร่วมมาตรการทั้งสิ้น 969 ราย เป็นจำนวนเงินทั้งสิ้น 24,901,337.78  บาท </a:t>
            </a:r>
          </a:p>
        </p:txBody>
      </p:sp>
      <p:sp>
        <p:nvSpPr>
          <p:cNvPr id="30" name="สี่เหลี่ยมผืนผ้ามุมมน 189"/>
          <p:cNvSpPr/>
          <p:nvPr/>
        </p:nvSpPr>
        <p:spPr>
          <a:xfrm>
            <a:off x="7591019" y="1392260"/>
            <a:ext cx="2480412" cy="31925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69804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 ณ วันที่ 20 กุมภาพันธ์ 2567</a:t>
            </a:r>
          </a:p>
        </p:txBody>
      </p:sp>
      <p:sp>
        <p:nvSpPr>
          <p:cNvPr id="43" name="TextBox 1"/>
          <p:cNvSpPr txBox="1"/>
          <p:nvPr/>
        </p:nvSpPr>
        <p:spPr>
          <a:xfrm>
            <a:off x="320456" y="4884293"/>
            <a:ext cx="889006" cy="33020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4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ราย</a:t>
            </a:r>
          </a:p>
        </p:txBody>
      </p:sp>
      <p:sp>
        <p:nvSpPr>
          <p:cNvPr id="42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463777" y="99704"/>
            <a:ext cx="5127241" cy="471525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20000"/>
              </a:lnSpc>
            </a:pP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4.7 รายงานผลการดำเนินงานตามประกาศคณะกรรมการบริหารกองทุนพัฒนาบทบาทสตรี</a:t>
            </a:r>
            <a:b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ให้ความช่วยเหลือและบรรเทาความเดือดร้อนให้แก่ลูกหนี้</a:t>
            </a:r>
          </a:p>
          <a:p>
            <a:pPr algn="ctr">
              <a:lnSpc>
                <a:spcPct val="120000"/>
              </a:lnSpc>
            </a:pPr>
            <a:endParaRPr lang="en-GB" sz="11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2" name="Group 5"/>
          <p:cNvGrpSpPr/>
          <p:nvPr/>
        </p:nvGrpSpPr>
        <p:grpSpPr>
          <a:xfrm>
            <a:off x="572552" y="285232"/>
            <a:ext cx="9017000" cy="530046"/>
            <a:chOff x="0" y="0"/>
            <a:chExt cx="21640800" cy="1272111"/>
          </a:xfrm>
        </p:grpSpPr>
        <p:sp>
          <p:nvSpPr>
            <p:cNvPr id="63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4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3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4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5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7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6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8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48</a:t>
              </a:r>
            </a:p>
          </p:txBody>
        </p:sp>
        <p:sp>
          <p:nvSpPr>
            <p:cNvPr id="69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4" name="สี่เหลี่ยมผืนผ้ามุมมน 189"/>
          <p:cNvSpPr/>
          <p:nvPr/>
        </p:nvSpPr>
        <p:spPr>
          <a:xfrm>
            <a:off x="5554981" y="3172962"/>
            <a:ext cx="849458" cy="5800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เพิ่มขึ้น</a:t>
            </a:r>
            <a:b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จาก ธ.ค. 66</a:t>
            </a:r>
          </a:p>
          <a:p>
            <a:pPr algn="ctr">
              <a:lnSpc>
                <a:spcPct val="120000"/>
              </a:lnSpc>
            </a:pPr>
            <a: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35 ราย</a:t>
            </a:r>
          </a:p>
        </p:txBody>
      </p:sp>
      <p:sp>
        <p:nvSpPr>
          <p:cNvPr id="39" name="สี่เหลี่ยมผืนผ้ามุมมน 189"/>
          <p:cNvSpPr/>
          <p:nvPr/>
        </p:nvSpPr>
        <p:spPr>
          <a:xfrm>
            <a:off x="2837987" y="2436125"/>
            <a:ext cx="860610" cy="634735"/>
          </a:xfrm>
          <a:prstGeom prst="roundRect">
            <a:avLst/>
          </a:prstGeom>
          <a:solidFill>
            <a:srgbClr val="FFD5D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ลดลง</a:t>
            </a:r>
            <a:b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จาก ต.ค. 66</a:t>
            </a:r>
          </a:p>
          <a:p>
            <a:pPr algn="ctr">
              <a:lnSpc>
                <a:spcPct val="120000"/>
              </a:lnSpc>
            </a:pPr>
            <a: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85 ราย</a:t>
            </a:r>
          </a:p>
        </p:txBody>
      </p:sp>
      <p:sp>
        <p:nvSpPr>
          <p:cNvPr id="45" name="สี่เหลี่ยมผืนผ้ามุมมน 189"/>
          <p:cNvSpPr/>
          <p:nvPr/>
        </p:nvSpPr>
        <p:spPr>
          <a:xfrm>
            <a:off x="4282632" y="3411940"/>
            <a:ext cx="867279" cy="580939"/>
          </a:xfrm>
          <a:prstGeom prst="roundRect">
            <a:avLst/>
          </a:prstGeom>
          <a:solidFill>
            <a:srgbClr val="FFD5D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ลดลง</a:t>
            </a:r>
            <a:b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จาก พ.ย. 66</a:t>
            </a:r>
          </a:p>
          <a:p>
            <a:pPr algn="ctr">
              <a:lnSpc>
                <a:spcPct val="120000"/>
              </a:lnSpc>
            </a:pPr>
            <a: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26 ราย</a:t>
            </a:r>
          </a:p>
        </p:txBody>
      </p:sp>
      <p:sp>
        <p:nvSpPr>
          <p:cNvPr id="46" name="สี่เหลี่ยมผืนผ้ามุมมน 189"/>
          <p:cNvSpPr/>
          <p:nvPr/>
        </p:nvSpPr>
        <p:spPr>
          <a:xfrm>
            <a:off x="7361011" y="3172962"/>
            <a:ext cx="525689" cy="41568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คงที่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59" name="Group 58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61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79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80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67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75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76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77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78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60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9459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322352"/>
            <a:ext cx="9017000" cy="530046"/>
            <a:chOff x="0" y="0"/>
            <a:chExt cx="21640800" cy="1272111"/>
          </a:xfrm>
        </p:grpSpPr>
        <p:sp>
          <p:nvSpPr>
            <p:cNvPr id="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2</a:t>
              </a:r>
            </a:p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รับรองรายงานการประชุม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4659804" y="167160"/>
              <a:ext cx="12321194" cy="389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2"/>
                </a:lnSpc>
              </a:pPr>
              <a:endParaRPr lang="en-US" sz="1222" b="1" dirty="0">
                <a:solidFill>
                  <a:srgbClr val="00296B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04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9" name="สี่เหลี่ยมผืนผ้า 7">
            <a:extLst>
              <a:ext uri="{FF2B5EF4-FFF2-40B4-BE49-F238E27FC236}">
                <a16:creationId xmlns:a16="http://schemas.microsoft.com/office/drawing/2014/main" id="{5EBF8325-010C-4714-8148-33F2B0757EC1}"/>
              </a:ext>
            </a:extLst>
          </p:cNvPr>
          <p:cNvSpPr/>
          <p:nvPr/>
        </p:nvSpPr>
        <p:spPr>
          <a:xfrm>
            <a:off x="970104" y="1988781"/>
            <a:ext cx="8023860" cy="1948793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500"/>
              </a:spcAft>
            </a:pPr>
            <a:r>
              <a:rPr lang="th-TH" sz="200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สำนักงานกองทุนพัฒนาบทบาทสตรี (สกส.) </a:t>
            </a:r>
          </a:p>
          <a:p>
            <a:pPr algn="ctr">
              <a:spcAft>
                <a:spcPts val="500"/>
              </a:spcAft>
            </a:pPr>
            <a:r>
              <a:rPr lang="th-TH" sz="200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ได้จัดทำรายงานการ</a:t>
            </a:r>
            <a:r>
              <a:rPr lang="th-TH" sz="2000" spc="-4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ประชุม</a:t>
            </a:r>
            <a:r>
              <a:rPr lang="th-TH" sz="2000" spc="-9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คณะกรรมการบริหารกองทุนฯ </a:t>
            </a:r>
          </a:p>
          <a:p>
            <a:pPr algn="ctr">
              <a:spcAft>
                <a:spcPts val="500"/>
              </a:spcAft>
            </a:pPr>
            <a:r>
              <a:rPr lang="th-TH" sz="2000" spc="-9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ครั้งที่ 1/2567 เมื่อวันจันทร์ที่ 22 มกราคม 2567 </a:t>
            </a:r>
          </a:p>
          <a:p>
            <a:pPr algn="ctr">
              <a:spcAft>
                <a:spcPts val="500"/>
              </a:spcAft>
            </a:pPr>
            <a:r>
              <a:rPr lang="th-TH" sz="2000" spc="-4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และจัดส่งให้</a:t>
            </a:r>
            <a:r>
              <a:rPr lang="th-TH" sz="200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คณะกรรมการบริหารกองทุนฯ ทุกท่านทราบล่วงหน้าเรียบร้อยแล้ว</a:t>
            </a:r>
          </a:p>
          <a:p>
            <a:pPr algn="ctr">
              <a:spcAft>
                <a:spcPts val="500"/>
              </a:spcAft>
            </a:pPr>
            <a:r>
              <a:rPr lang="th-TH" sz="200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ปรากฏว่าไม่มีคณะกรรมการฯ แก้ไขหรือให้ข้อมูลเพิ่มเติม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11530" y="1668780"/>
            <a:ext cx="8298180" cy="256032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52" y="3756463"/>
            <a:ext cx="1002224" cy="1002224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64" name="Group 63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66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72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73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67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68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69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70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71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65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53279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C2509-DECD-FF18-A68A-2AC2E01E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418" y="1051449"/>
            <a:ext cx="8763000" cy="1114770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th-TH" sz="15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2.2 ประกาศคณะกรรมการบริหารกองทุนพัฒนาบทบาทสตรี เรื่อง หลักเกณฑ์ วิธีการ และเงื่อนไข</a:t>
            </a:r>
            <a:br>
              <a:rPr lang="th-TH" sz="15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5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การพิจารณา ลดหรืองดเบี้ยปรับ/ดอกเบี้ยผิดนัดตามสัญญากู้ยืมเงินของกองทุนพัฒนาบทบาทสตรี</a:t>
            </a:r>
            <a:endParaRPr lang="en-US" sz="15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33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35" name="สี่เหลี่ยมผืนผ้ามุมมน 189"/>
          <p:cNvSpPr/>
          <p:nvPr/>
        </p:nvSpPr>
        <p:spPr>
          <a:xfrm>
            <a:off x="6027281" y="2216475"/>
            <a:ext cx="2984698" cy="358048"/>
          </a:xfrm>
          <a:prstGeom prst="roundRect">
            <a:avLst/>
          </a:prstGeom>
          <a:solidFill>
            <a:srgbClr val="D2E7EA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 ณ วันที่ 20 กุมภาพันธ์ 2567</a:t>
            </a:r>
          </a:p>
        </p:txBody>
      </p:sp>
      <p:sp>
        <p:nvSpPr>
          <p:cNvPr id="32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463777" y="99704"/>
            <a:ext cx="5127241" cy="471525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20000"/>
              </a:lnSpc>
            </a:pP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4.7 รายงานผลการดำเนินงานตามประกาศคณะกรรมการบริหารกองทุนพัฒนาบทบาทสตรี</a:t>
            </a:r>
            <a:b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ให้ความช่วยเหลือและบรรเทาความเดือดร้อนให้แก่ลูกหนี้</a:t>
            </a:r>
          </a:p>
          <a:p>
            <a:pPr algn="ctr">
              <a:lnSpc>
                <a:spcPct val="120000"/>
              </a:lnSpc>
            </a:pPr>
            <a:endParaRPr lang="en-GB" sz="11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34" name="Group 5"/>
          <p:cNvGrpSpPr/>
          <p:nvPr/>
        </p:nvGrpSpPr>
        <p:grpSpPr>
          <a:xfrm>
            <a:off x="572552" y="285232"/>
            <a:ext cx="9017000" cy="530046"/>
            <a:chOff x="0" y="0"/>
            <a:chExt cx="21640800" cy="1272111"/>
          </a:xfrm>
        </p:grpSpPr>
        <p:sp>
          <p:nvSpPr>
            <p:cNvPr id="63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4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2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3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5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70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1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6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7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49</a:t>
              </a:r>
            </a:p>
          </p:txBody>
        </p:sp>
        <p:sp>
          <p:nvSpPr>
            <p:cNvPr id="68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9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44" name="Table 5">
            <a:extLst>
              <a:ext uri="{FF2B5EF4-FFF2-40B4-BE49-F238E27FC236}">
                <a16:creationId xmlns:a16="http://schemas.microsoft.com/office/drawing/2014/main" id="{77080724-0CAC-EE56-183D-5B239514B6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026867"/>
              </p:ext>
            </p:extLst>
          </p:nvPr>
        </p:nvGraphicFramePr>
        <p:xfrm>
          <a:off x="1325364" y="2868657"/>
          <a:ext cx="7412236" cy="117917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732904">
                  <a:extLst>
                    <a:ext uri="{9D8B030D-6E8A-4147-A177-3AD203B41FA5}">
                      <a16:colId xmlns:a16="http://schemas.microsoft.com/office/drawing/2014/main" val="2283681804"/>
                    </a:ext>
                  </a:extLst>
                </a:gridCol>
                <a:gridCol w="3679332">
                  <a:extLst>
                    <a:ext uri="{9D8B030D-6E8A-4147-A177-3AD203B41FA5}">
                      <a16:colId xmlns:a16="http://schemas.microsoft.com/office/drawing/2014/main" val="2764421394"/>
                    </a:ext>
                  </a:extLst>
                </a:gridCol>
              </a:tblGrid>
              <a:tr h="6619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ลูกหนี้ขอเข้าร่วมมาตรการ 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(โครงการ)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CD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จำนวนเงินที่ได้รับชำระคืน 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CD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02492"/>
                  </a:ext>
                </a:extLst>
              </a:tr>
              <a:tr h="5172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2,191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35,516,947.27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357520"/>
                  </a:ext>
                </a:extLst>
              </a:tr>
            </a:tbl>
          </a:graphicData>
        </a:graphic>
      </p:graphicFrame>
      <p:grpSp>
        <p:nvGrpSpPr>
          <p:cNvPr id="55" name="Group 54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56" name="Group 55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8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75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76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9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60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61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62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74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57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24358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991647" y="4861661"/>
            <a:ext cx="2836033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anchor="ctr">
            <a:spAutoFit/>
          </a:bodyPr>
          <a:lstStyle/>
          <a:p>
            <a:r>
              <a:rPr lang="th-TH" sz="14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 ณ วันที่ 20 กุมภาพันธ์ 2567</a:t>
            </a:r>
            <a:endParaRPr lang="th-TH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D23196-60D8-FF7B-D452-5FDCCFD0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302" y="1189146"/>
            <a:ext cx="9207500" cy="598594"/>
          </a:xfrm>
        </p:spPr>
        <p:txBody>
          <a:bodyPr>
            <a:noAutofit/>
          </a:bodyPr>
          <a:lstStyle/>
          <a:p>
            <a:pPr algn="ctr">
              <a:lnSpc>
                <a:spcPct val="130000"/>
              </a:lnSpc>
            </a:pPr>
            <a:r>
              <a:rPr lang="th-TH" sz="14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2.3 ประกาศคณะกรรมการบริหารกองทุนพัฒนาบทบาทสตรี เรื่อง หลักเกณฑ์ วิธีการ และเงื่อนไข</a:t>
            </a:r>
            <a:br>
              <a:rPr lang="th-TH" sz="14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เกี่ยวกับการลดอัตราดอกเบี้ยเงินกู้และอัตราดอกเบี้ยผิดนัดกองทุนพัฒนาบทบาทสตรี พ.ศ. 2566 </a:t>
            </a:r>
            <a:endParaRPr lang="en-US" sz="14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39" name="Group 5"/>
          <p:cNvGrpSpPr/>
          <p:nvPr/>
        </p:nvGrpSpPr>
        <p:grpSpPr>
          <a:xfrm>
            <a:off x="572552" y="285232"/>
            <a:ext cx="9017000" cy="530046"/>
            <a:chOff x="0" y="0"/>
            <a:chExt cx="21640800" cy="1272111"/>
          </a:xfrm>
        </p:grpSpPr>
        <p:sp>
          <p:nvSpPr>
            <p:cNvPr id="40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41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49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50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42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47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8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43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44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50</a:t>
              </a:r>
            </a:p>
          </p:txBody>
        </p:sp>
        <p:sp>
          <p:nvSpPr>
            <p:cNvPr id="45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8729" b="38826"/>
          <a:stretch/>
        </p:blipFill>
        <p:spPr>
          <a:xfrm>
            <a:off x="241570" y="1829228"/>
            <a:ext cx="9713110" cy="3008471"/>
          </a:xfrm>
          <a:prstGeom prst="rect">
            <a:avLst/>
          </a:prstGeom>
        </p:spPr>
      </p:pic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91A3E237-FD69-4D37-403B-5482EBFE3890}"/>
              </a:ext>
            </a:extLst>
          </p:cNvPr>
          <p:cNvSpPr/>
          <p:nvPr/>
        </p:nvSpPr>
        <p:spPr>
          <a:xfrm>
            <a:off x="2463777" y="99704"/>
            <a:ext cx="5127241" cy="471525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20000"/>
              </a:lnSpc>
            </a:pP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4.7 รายงานผลการดำเนินงานตามประกาศคณะกรรมการบริหารกองทุนพัฒนาบทบาทสตรี</a:t>
            </a:r>
            <a:b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ให้ความช่วยเหลือและบรรเทาความเดือดร้อนให้แก่ลูกหนี้</a:t>
            </a:r>
          </a:p>
          <a:p>
            <a:pPr algn="ctr">
              <a:lnSpc>
                <a:spcPct val="120000"/>
              </a:lnSpc>
            </a:pPr>
            <a:endParaRPr lang="en-GB" sz="11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62" name="Group 61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64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70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71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65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66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67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68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69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63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36412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249130"/>
            <a:ext cx="9017000" cy="603268"/>
            <a:chOff x="0" y="-175733"/>
            <a:chExt cx="21640800" cy="1447844"/>
          </a:xfrm>
        </p:grpSpPr>
        <p:sp>
          <p:nvSpPr>
            <p:cNvPr id="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51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Rectangle 33"/>
          <p:cNvSpPr/>
          <p:nvPr/>
        </p:nvSpPr>
        <p:spPr>
          <a:xfrm>
            <a:off x="572552" y="2640752"/>
            <a:ext cx="8938693" cy="86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4.8 </a:t>
            </a:r>
            <a:r>
              <a:rPr lang="th-TH" sz="2000" b="1" spc="-100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รายงานความก้าวหน้าการตรวจสอบและรับรองความมีอยู่จริงของ</a:t>
            </a:r>
            <a:r>
              <a:rPr lang="th-TH" sz="2000" b="1" spc="-100" dirty="0" smtClean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ลูกหนี้</a:t>
            </a:r>
            <a:br>
              <a:rPr lang="th-TH" sz="2000" b="1" spc="-100" dirty="0" smtClean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2000" b="1" spc="-100" dirty="0" smtClean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กองทุน</a:t>
            </a:r>
            <a:r>
              <a:rPr lang="th-TH" sz="2000" b="1" spc="-100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พัฒนาบทบาทสตรี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482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78541" y="813165"/>
            <a:ext cx="8178845" cy="4599702"/>
            <a:chOff x="0" y="0"/>
            <a:chExt cx="10160000" cy="5713884"/>
          </a:xfrm>
        </p:grpSpPr>
        <p:pic>
          <p:nvPicPr>
            <p:cNvPr id="3" name="รูปภาพ 2">
              <a:extLst>
                <a:ext uri="{FF2B5EF4-FFF2-40B4-BE49-F238E27FC236}">
                  <a16:creationId xmlns:a16="http://schemas.microsoft.com/office/drawing/2014/main" id="{DAC1A7AE-06AD-36D5-5B82-CD12EDC18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160000" cy="5713884"/>
            </a:xfrm>
            <a:prstGeom prst="rect">
              <a:avLst/>
            </a:prstGeom>
          </p:spPr>
        </p:pic>
        <p:cxnSp>
          <p:nvCxnSpPr>
            <p:cNvPr id="6" name="ตัวเชื่อมต่อตรง 5">
              <a:extLst>
                <a:ext uri="{FF2B5EF4-FFF2-40B4-BE49-F238E27FC236}">
                  <a16:creationId xmlns:a16="http://schemas.microsoft.com/office/drawing/2014/main" id="{FBDE8474-A7DF-9427-D2BA-52939EE72ABF}"/>
                </a:ext>
              </a:extLst>
            </p:cNvPr>
            <p:cNvCxnSpPr/>
            <p:nvPr/>
          </p:nvCxnSpPr>
          <p:spPr>
            <a:xfrm>
              <a:off x="3471333" y="3280833"/>
              <a:ext cx="0" cy="198966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ED6579BA-F20D-A22C-0B9D-8299D1C024B5}"/>
                </a:ext>
              </a:extLst>
            </p:cNvPr>
            <p:cNvCxnSpPr/>
            <p:nvPr/>
          </p:nvCxnSpPr>
          <p:spPr>
            <a:xfrm>
              <a:off x="6720840" y="3280833"/>
              <a:ext cx="0" cy="198966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A6E47267-667C-5D39-58EA-50BF33025D7A}"/>
                </a:ext>
              </a:extLst>
            </p:cNvPr>
            <p:cNvCxnSpPr>
              <a:cxnSpLocks/>
            </p:cNvCxnSpPr>
            <p:nvPr/>
          </p:nvCxnSpPr>
          <p:spPr>
            <a:xfrm>
              <a:off x="3471333" y="3280833"/>
              <a:ext cx="3259667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7A55F153-0FC6-7C0F-7262-21B7D2632CB4}"/>
                </a:ext>
              </a:extLst>
            </p:cNvPr>
            <p:cNvCxnSpPr>
              <a:cxnSpLocks/>
            </p:cNvCxnSpPr>
            <p:nvPr/>
          </p:nvCxnSpPr>
          <p:spPr>
            <a:xfrm>
              <a:off x="3450167" y="5270500"/>
              <a:ext cx="3259667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5"/>
          <p:cNvGrpSpPr/>
          <p:nvPr/>
        </p:nvGrpSpPr>
        <p:grpSpPr>
          <a:xfrm>
            <a:off x="572552" y="133380"/>
            <a:ext cx="9017000" cy="603268"/>
            <a:chOff x="0" y="-175733"/>
            <a:chExt cx="21640800" cy="1447844"/>
          </a:xfrm>
        </p:grpSpPr>
        <p:sp>
          <p:nvSpPr>
            <p:cNvPr id="10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1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20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21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3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8" name="Freeform 17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9" name="TextBox 18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52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2" name="Rectangle 31"/>
          <p:cNvSpPr/>
          <p:nvPr/>
        </p:nvSpPr>
        <p:spPr>
          <a:xfrm>
            <a:off x="2386887" y="206579"/>
            <a:ext cx="5298060" cy="290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4.8 </a:t>
            </a:r>
            <a:r>
              <a:rPr lang="th-TH" sz="1050" b="1" spc="-100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รายงานความก้าวหน้าการตรวจสอบและรับรองความมีอยู่จริงของลูกหนี้กองทุนพัฒนาบทบาทสตรี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5" name="Group 44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47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3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4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48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49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0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1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2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6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184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52699" y="1344110"/>
            <a:ext cx="6481073" cy="636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333"/>
              </a:spcAft>
              <a:tabLst>
                <a:tab pos="850262" algn="l"/>
              </a:tabLst>
            </a:pPr>
            <a:r>
              <a:rPr lang="th-TH" sz="1400" b="1" dirty="0"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สรุปผลการตรวจสอบและรับรองความมีอยู่จริงของลูกหนี้กองทุนพัฒนาบทบาทสตรี </a:t>
            </a:r>
            <a:br>
              <a:rPr lang="th-TH" sz="1400" b="1" dirty="0"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400" b="1" dirty="0"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กรมการพัฒนาชุมชน 76 จังหวัด (ข้อมูล ณ วันที่ 20 กุมภาพันธ์ 2567)</a:t>
            </a:r>
            <a:endParaRPr lang="en-US" sz="1400" b="1" dirty="0"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183890"/>
              </p:ext>
            </p:extLst>
          </p:nvPr>
        </p:nvGraphicFramePr>
        <p:xfrm>
          <a:off x="734418" y="2336805"/>
          <a:ext cx="8346851" cy="14432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7288">
                  <a:extLst>
                    <a:ext uri="{9D8B030D-6E8A-4147-A177-3AD203B41FA5}">
                      <a16:colId xmlns:a16="http://schemas.microsoft.com/office/drawing/2014/main" val="1632617878"/>
                    </a:ext>
                  </a:extLst>
                </a:gridCol>
                <a:gridCol w="2180351">
                  <a:extLst>
                    <a:ext uri="{9D8B030D-6E8A-4147-A177-3AD203B41FA5}">
                      <a16:colId xmlns:a16="http://schemas.microsoft.com/office/drawing/2014/main" val="1696680878"/>
                    </a:ext>
                  </a:extLst>
                </a:gridCol>
                <a:gridCol w="1031368">
                  <a:extLst>
                    <a:ext uri="{9D8B030D-6E8A-4147-A177-3AD203B41FA5}">
                      <a16:colId xmlns:a16="http://schemas.microsoft.com/office/drawing/2014/main" val="1822244282"/>
                    </a:ext>
                  </a:extLst>
                </a:gridCol>
                <a:gridCol w="1666476">
                  <a:extLst>
                    <a:ext uri="{9D8B030D-6E8A-4147-A177-3AD203B41FA5}">
                      <a16:colId xmlns:a16="http://schemas.microsoft.com/office/drawing/2014/main" val="189131290"/>
                    </a:ext>
                  </a:extLst>
                </a:gridCol>
                <a:gridCol w="1031368">
                  <a:extLst>
                    <a:ext uri="{9D8B030D-6E8A-4147-A177-3AD203B41FA5}">
                      <a16:colId xmlns:a16="http://schemas.microsoft.com/office/drawing/2014/main" val="735791805"/>
                    </a:ext>
                  </a:extLst>
                </a:gridCol>
              </a:tblGrid>
              <a:tr h="114717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530350" algn="l"/>
                        </a:tabLst>
                      </a:pPr>
                      <a:r>
                        <a:rPr lang="th-TH" sz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จำนวนเป้าหมาย</a:t>
                      </a:r>
                      <a:br>
                        <a:rPr lang="th-TH" sz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การตรวจสอบและรับรองความมีอยู่จริงของลูกหนี้ฯ</a:t>
                      </a:r>
                      <a:br>
                        <a:rPr lang="th-TH" sz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(ณ 30 กันยายน 2566)</a:t>
                      </a:r>
                      <a:endParaRPr lang="en-US" sz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53" marR="51453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530350" algn="l"/>
                        </a:tabLst>
                      </a:pPr>
                      <a:r>
                        <a:rPr lang="th-TH" sz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จำนวนเป้าหมาย</a:t>
                      </a:r>
                      <a:br>
                        <a:rPr lang="th-TH" sz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ที่ดำเนินการสำรวจและรับรองเสร็จเรียบร้อยแล้ว</a:t>
                      </a:r>
                      <a:endParaRPr lang="en-US" sz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53" marR="51453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530350" algn="l"/>
                        </a:tabLst>
                      </a:pPr>
                      <a:r>
                        <a:rPr lang="th-TH" sz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คิดเป็นร้อยละ</a:t>
                      </a:r>
                      <a:endParaRPr lang="en-US" sz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53" marR="51453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530350" algn="l"/>
                        </a:tabLst>
                      </a:pPr>
                      <a:r>
                        <a:rPr lang="th-TH" sz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จำนวนเป้าหมาย</a:t>
                      </a:r>
                      <a:br>
                        <a:rPr lang="th-TH" sz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ที่อยู่ระหว่างการตรวจสอบข้อมูลฯ</a:t>
                      </a:r>
                      <a:endParaRPr lang="en-US" sz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53" marR="51453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530350" algn="l"/>
                        </a:tabLst>
                      </a:pPr>
                      <a:r>
                        <a:rPr lang="th-TH" sz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คิดเป็นร้อยละ</a:t>
                      </a:r>
                      <a:endParaRPr lang="en-US" sz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53" marR="51453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4844494"/>
                  </a:ext>
                </a:extLst>
              </a:tr>
              <a:tr h="296058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1530350" algn="l"/>
                        </a:tabLst>
                      </a:pPr>
                      <a:r>
                        <a:rPr lang="th-TH" sz="1400" b="1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49,058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53" marR="51453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1530350" algn="l"/>
                        </a:tabLst>
                      </a:pPr>
                      <a:r>
                        <a:rPr lang="th-TH" sz="1400" b="1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32,115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53" marR="51453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1530350" algn="l"/>
                        </a:tabLst>
                      </a:pPr>
                      <a:r>
                        <a:rPr lang="th-TH" sz="1400" b="1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65.46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53" marR="51453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1530350" algn="l"/>
                        </a:tabLst>
                      </a:pPr>
                      <a:r>
                        <a:rPr lang="th-TH" sz="1400" b="1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16,943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53" marR="51453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1530350" algn="l"/>
                        </a:tabLs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34.54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53" marR="51453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7821684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572552" y="133380"/>
            <a:ext cx="9017000" cy="603268"/>
            <a:chOff x="0" y="-175733"/>
            <a:chExt cx="21640800" cy="1447844"/>
          </a:xfrm>
        </p:grpSpPr>
        <p:sp>
          <p:nvSpPr>
            <p:cNvPr id="7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8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16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7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9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5" name="TextBox 14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0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1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53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2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8" name="Rectangle 27"/>
          <p:cNvSpPr/>
          <p:nvPr/>
        </p:nvSpPr>
        <p:spPr>
          <a:xfrm>
            <a:off x="2412287" y="206579"/>
            <a:ext cx="5298060" cy="290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4.8 </a:t>
            </a:r>
            <a:r>
              <a:rPr lang="th-TH" sz="1050" b="1" spc="-100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รายงานความก้าวหน้าการตรวจสอบและรับรองความมีอยู่จริงของลูกหนี้กองทุนพัฒนาบทบาทสตรี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1" name="Group 40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43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49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0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44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45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46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47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48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2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084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653797" y="2580608"/>
            <a:ext cx="8804479" cy="86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4.9 การแต่งตั้งผู้ทรงคุณวุฒิในคณะกรรมการบริหารกองทุนพัฒนาบทบาทสตรี (แทนตำแหน่งที่ว่าง)</a:t>
            </a:r>
          </a:p>
        </p:txBody>
      </p:sp>
      <p:grpSp>
        <p:nvGrpSpPr>
          <p:cNvPr id="36" name="Group 5"/>
          <p:cNvGrpSpPr/>
          <p:nvPr/>
        </p:nvGrpSpPr>
        <p:grpSpPr>
          <a:xfrm>
            <a:off x="572552" y="249130"/>
            <a:ext cx="9017000" cy="603268"/>
            <a:chOff x="0" y="-175733"/>
            <a:chExt cx="21640800" cy="1447844"/>
          </a:xfrm>
        </p:grpSpPr>
        <p:sp>
          <p:nvSpPr>
            <p:cNvPr id="37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8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46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7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39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44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5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40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41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54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42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9" name="Group 58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60" name="Group 59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62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68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69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63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64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9"/>
                  <a:stretch>
                    <a:fillRect/>
                  </a:stretch>
                </a:blipFill>
              </p:spPr>
            </p:sp>
            <p:sp>
              <p:nvSpPr>
                <p:cNvPr id="65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0"/>
                  <a:stretch>
                    <a:fillRect/>
                  </a:stretch>
                </a:blipFill>
              </p:spPr>
            </p:sp>
            <p:sp>
              <p:nvSpPr>
                <p:cNvPr id="66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/>
                  <a:stretch>
                    <a:fillRect/>
                  </a:stretch>
                </a:blipFill>
              </p:spPr>
            </p:sp>
            <p:sp>
              <p:nvSpPr>
                <p:cNvPr id="67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2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61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808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868809" y="1944380"/>
            <a:ext cx="8265873" cy="368610"/>
          </a:xfrm>
          <a:custGeom>
            <a:avLst/>
            <a:gdLst/>
            <a:ahLst/>
            <a:cxnLst/>
            <a:rect l="l" t="t" r="r" b="b"/>
            <a:pathLst>
              <a:path w="6679267" h="6679267">
                <a:moveTo>
                  <a:pt x="0" y="0"/>
                </a:moveTo>
                <a:lnTo>
                  <a:pt x="6679267" y="0"/>
                </a:lnTo>
                <a:lnTo>
                  <a:pt x="6679267" y="6679266"/>
                </a:lnTo>
                <a:lnTo>
                  <a:pt x="0" y="66792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pPr algn="ctr"/>
            <a:r>
              <a:rPr lang="th-TH" sz="1500" b="1" dirty="0"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ข้อ</a:t>
            </a:r>
            <a:r>
              <a:rPr lang="en-US" sz="1500" b="1" dirty="0"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7 </a:t>
            </a:r>
            <a:r>
              <a:rPr lang="th-TH" sz="1500" b="1" dirty="0"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ให้มีคณะกรรมการบริหารกองทุนพัฒนาบทบาทสตรี เรียกโดยย่อว่า “คกส.” ประกอบด้วย </a:t>
            </a:r>
            <a:endParaRPr lang="th-TH" sz="15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8E69D7E-D360-99B0-4E5D-79E92B079307}"/>
              </a:ext>
            </a:extLst>
          </p:cNvPr>
          <p:cNvSpPr/>
          <p:nvPr/>
        </p:nvSpPr>
        <p:spPr>
          <a:xfrm>
            <a:off x="2798644" y="217807"/>
            <a:ext cx="462072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4.9 การแต่งตั้งผู้ทรงคุณวุฒิในคณะกรรมการบริหารกองทุนพัฒนาบทบาทสตรี (แทนตำแหน่งที่ว่าง)</a:t>
            </a:r>
          </a:p>
        </p:txBody>
      </p:sp>
      <p:grpSp>
        <p:nvGrpSpPr>
          <p:cNvPr id="31" name="Group 5">
            <a:extLst>
              <a:ext uri="{FF2B5EF4-FFF2-40B4-BE49-F238E27FC236}">
                <a16:creationId xmlns:a16="http://schemas.microsoft.com/office/drawing/2014/main" id="{12301C01-8928-32AD-342C-D7BFD87DDC43}"/>
              </a:ext>
            </a:extLst>
          </p:cNvPr>
          <p:cNvGrpSpPr/>
          <p:nvPr/>
        </p:nvGrpSpPr>
        <p:grpSpPr>
          <a:xfrm>
            <a:off x="572552" y="249130"/>
            <a:ext cx="9017000" cy="603268"/>
            <a:chOff x="0" y="-175733"/>
            <a:chExt cx="21640800" cy="1447844"/>
          </a:xfrm>
        </p:grpSpPr>
        <p:sp>
          <p:nvSpPr>
            <p:cNvPr id="32" name="AutoShape 6">
              <a:extLst>
                <a:ext uri="{FF2B5EF4-FFF2-40B4-BE49-F238E27FC236}">
                  <a16:creationId xmlns:a16="http://schemas.microsoft.com/office/drawing/2014/main" id="{9379B8D9-EDC4-47FB-EF3B-AAB608C74EC6}"/>
                </a:ext>
              </a:extLst>
            </p:cNvPr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3" name="Group 7">
              <a:extLst>
                <a:ext uri="{FF2B5EF4-FFF2-40B4-BE49-F238E27FC236}">
                  <a16:creationId xmlns:a16="http://schemas.microsoft.com/office/drawing/2014/main" id="{B2E91B2A-715B-90D6-5ADC-83039CE92B81}"/>
                </a:ext>
              </a:extLst>
            </p:cNvPr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41" name="Freeform 8">
                <a:extLst>
                  <a:ext uri="{FF2B5EF4-FFF2-40B4-BE49-F238E27FC236}">
                    <a16:creationId xmlns:a16="http://schemas.microsoft.com/office/drawing/2014/main" id="{C58D1DAE-B668-9794-4080-1CFA1A02E9A1}"/>
                  </a:ext>
                </a:extLst>
              </p:cNvPr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2" name="TextBox 9">
                <a:extLst>
                  <a:ext uri="{FF2B5EF4-FFF2-40B4-BE49-F238E27FC236}">
                    <a16:creationId xmlns:a16="http://schemas.microsoft.com/office/drawing/2014/main" id="{772A61F4-B260-849C-6D97-3FEA071ADA0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34" name="Group 10">
              <a:extLst>
                <a:ext uri="{FF2B5EF4-FFF2-40B4-BE49-F238E27FC236}">
                  <a16:creationId xmlns:a16="http://schemas.microsoft.com/office/drawing/2014/main" id="{F105846E-7E62-769F-2296-0F32B098B259}"/>
                </a:ext>
              </a:extLst>
            </p:cNvPr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39" name="Freeform 11">
                <a:extLst>
                  <a:ext uri="{FF2B5EF4-FFF2-40B4-BE49-F238E27FC236}">
                    <a16:creationId xmlns:a16="http://schemas.microsoft.com/office/drawing/2014/main" id="{F15FF9C9-46AB-FE1C-BDCD-2DA5765D6398}"/>
                  </a:ext>
                </a:extLst>
              </p:cNvPr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0" name="TextBox 12">
                <a:extLst>
                  <a:ext uri="{FF2B5EF4-FFF2-40B4-BE49-F238E27FC236}">
                    <a16:creationId xmlns:a16="http://schemas.microsoft.com/office/drawing/2014/main" id="{F27462C8-D4F7-CF6C-C6E1-6849A123E4C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35" name="TextBox 13">
              <a:extLst>
                <a:ext uri="{FF2B5EF4-FFF2-40B4-BE49-F238E27FC236}">
                  <a16:creationId xmlns:a16="http://schemas.microsoft.com/office/drawing/2014/main" id="{D52E6FB5-4A09-4213-E9D7-9F8CD66623E9}"/>
                </a:ext>
              </a:extLst>
            </p:cNvPr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36" name="TextBox 15">
              <a:extLst>
                <a:ext uri="{FF2B5EF4-FFF2-40B4-BE49-F238E27FC236}">
                  <a16:creationId xmlns:a16="http://schemas.microsoft.com/office/drawing/2014/main" id="{A4EFE7A5-B14C-F2B8-3BA0-F642B7051C5D}"/>
                </a:ext>
              </a:extLst>
            </p:cNvPr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55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68D87272-AB93-4598-2CC3-3C64352F8DD2}"/>
                </a:ext>
              </a:extLst>
            </p:cNvPr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AD1EBD33-4FF2-6531-8705-F5CF139EF969}"/>
                </a:ext>
              </a:extLst>
            </p:cNvPr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7" name="Freeform 15"/>
          <p:cNvSpPr/>
          <p:nvPr/>
        </p:nvSpPr>
        <p:spPr>
          <a:xfrm flipH="1">
            <a:off x="2693204" y="1724070"/>
            <a:ext cx="4954763" cy="70551"/>
          </a:xfrm>
          <a:custGeom>
            <a:avLst/>
            <a:gdLst/>
            <a:ahLst/>
            <a:cxnLst/>
            <a:rect l="l" t="t" r="r" b="b"/>
            <a:pathLst>
              <a:path w="2799639" h="315596">
                <a:moveTo>
                  <a:pt x="2799640" y="0"/>
                </a:moveTo>
                <a:lnTo>
                  <a:pt x="0" y="0"/>
                </a:lnTo>
                <a:lnTo>
                  <a:pt x="0" y="315596"/>
                </a:lnTo>
                <a:lnTo>
                  <a:pt x="2799640" y="315596"/>
                </a:lnTo>
                <a:lnTo>
                  <a:pt x="2799640" y="0"/>
                </a:lnTo>
                <a:close/>
              </a:path>
            </a:pathLst>
          </a:custGeom>
          <a:solidFill>
            <a:srgbClr val="EBD5E7"/>
          </a:solidFill>
        </p:spPr>
      </p:sp>
      <p:grpSp>
        <p:nvGrpSpPr>
          <p:cNvPr id="59" name="Group 58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60" name="Group 59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62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68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69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63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64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8"/>
                  <a:stretch>
                    <a:fillRect/>
                  </a:stretch>
                </a:blipFill>
              </p:spPr>
            </p:sp>
            <p:sp>
              <p:nvSpPr>
                <p:cNvPr id="65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9"/>
                  <a:stretch>
                    <a:fillRect/>
                  </a:stretch>
                </a:blipFill>
              </p:spPr>
            </p:sp>
            <p:sp>
              <p:nvSpPr>
                <p:cNvPr id="66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0"/>
                  <a:stretch>
                    <a:fillRect/>
                  </a:stretch>
                </a:blipFill>
              </p:spPr>
            </p:sp>
            <p:sp>
              <p:nvSpPr>
                <p:cNvPr id="67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1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61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  <p:sp>
        <p:nvSpPr>
          <p:cNvPr id="71" name="Rectangle 70"/>
          <p:cNvSpPr/>
          <p:nvPr/>
        </p:nvSpPr>
        <p:spPr>
          <a:xfrm>
            <a:off x="2519706" y="1043331"/>
            <a:ext cx="5299243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  <a:tabLst>
                <a:tab pos="457200" algn="l"/>
                <a:tab pos="1350645" algn="l"/>
              </a:tabLst>
            </a:pPr>
            <a:r>
              <a:rPr lang="th-TH" sz="1600" b="1" dirty="0"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ข้อบังคับคณะกรรมการบริหารกองทุนพัฒนาบทบาทสตรี </a:t>
            </a:r>
            <a:r>
              <a:rPr lang="th-TH" sz="1600" b="1" dirty="0" smtClean="0"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/>
            </a:r>
            <a:br>
              <a:rPr lang="th-TH" sz="1600" b="1" dirty="0" smtClean="0"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600" b="1" dirty="0" smtClean="0"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ว่า</a:t>
            </a:r>
            <a:r>
              <a:rPr lang="th-TH" sz="1600" b="1" dirty="0"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ด้วยการบริหารกองทุนพัฒนาบทบาทสตรี พ.ศ. </a:t>
            </a:r>
            <a:r>
              <a:rPr lang="en-US" sz="1600" b="1" dirty="0"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2559</a:t>
            </a:r>
            <a:endParaRPr lang="en-US" b="1" dirty="0">
              <a:effectLst/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868809" y="2455830"/>
            <a:ext cx="8265873" cy="2160591"/>
          </a:xfrm>
          <a:prstGeom prst="rect">
            <a:avLst/>
          </a:prstGeom>
          <a:solidFill>
            <a:srgbClr val="FEE6E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tabLst>
                <a:tab pos="0" algn="l"/>
                <a:tab pos="1619250" algn="l"/>
              </a:tabLst>
            </a:pPr>
            <a:r>
              <a:rPr lang="th-TH" sz="1600" dirty="0" smtClean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(</a:t>
            </a:r>
            <a:r>
              <a:rPr lang="th-TH" sz="160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1) อธิบดีกรมการพัฒนาชุมชน เป็นประธานกรรมการ</a:t>
            </a:r>
            <a:endParaRPr lang="en-US" sz="1600" dirty="0"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0" algn="l"/>
                <a:tab pos="1619250" algn="l"/>
              </a:tabLst>
            </a:pPr>
            <a:r>
              <a:rPr lang="th-TH" sz="1600" dirty="0" smtClean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(</a:t>
            </a:r>
            <a:r>
              <a:rPr lang="th-TH" sz="160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2) รองอธิบดีกรมการพัฒนาชุมชนที่ได้รับมอบหมายให้กำกับดูแลงานกองทุนพัฒนาบทบาทสตรี</a:t>
            </a:r>
            <a:endParaRPr lang="en-US" sz="1600" dirty="0"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0" algn="l"/>
                <a:tab pos="1619250" algn="l"/>
              </a:tabLst>
            </a:pPr>
            <a:r>
              <a:rPr lang="th-TH" sz="1600" dirty="0" smtClean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(</a:t>
            </a:r>
            <a:r>
              <a:rPr lang="en-GB" sz="160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3</a:t>
            </a:r>
            <a:r>
              <a:rPr lang="th-TH" sz="160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) ผู้แทนกระทรวงการคลัง เป็นกรรมการ</a:t>
            </a:r>
            <a:endParaRPr lang="en-US" sz="1600" dirty="0"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0" algn="l"/>
                <a:tab pos="1619250" algn="l"/>
              </a:tabLst>
            </a:pPr>
            <a:r>
              <a:rPr lang="th-TH" sz="1600" dirty="0" smtClean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(</a:t>
            </a:r>
            <a:r>
              <a:rPr lang="th-TH" sz="160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4) ผู้แทนสำนักงบประมาณ เป็นกรรมการ</a:t>
            </a:r>
            <a:endParaRPr lang="en-US" sz="1600" dirty="0"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  <a:p>
            <a:pPr algn="thaiDist">
              <a:lnSpc>
                <a:spcPct val="120000"/>
              </a:lnSpc>
              <a:spcAft>
                <a:spcPts val="0"/>
              </a:spcAft>
              <a:tabLst>
                <a:tab pos="0" algn="l"/>
                <a:tab pos="1619250" algn="l"/>
              </a:tabLst>
            </a:pPr>
            <a:r>
              <a:rPr lang="th-TH" sz="1600" dirty="0" smtClean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(</a:t>
            </a:r>
            <a:r>
              <a:rPr lang="en-US" sz="160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</a:t>
            </a:r>
            <a:r>
              <a:rPr lang="th-TH" sz="160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) ผู้ทรงคุณวุฒิซึ่งอธิบดีกรมการพัฒนาชุมชนแต่งตั้งโดยความ</a:t>
            </a:r>
            <a:r>
              <a:rPr lang="th-TH" sz="1600" dirty="0" smtClean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เห็นชอบของ</a:t>
            </a:r>
            <a:r>
              <a:rPr lang="th-TH" sz="160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กระทรวงการคลัง</a:t>
            </a:r>
            <a:r>
              <a:rPr lang="th-TH" sz="1600" spc="-5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จำนวนสามคน จากผู้ที่มีความรู้ด้านการเงิน เศรษฐศาสตร์ การลงทุน ด้านกฎหมาย ด้านการพัฒนาชุมชน </a:t>
            </a:r>
            <a:r>
              <a:rPr lang="th-TH" sz="160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และการพัฒนาองค์กรสตรี หรือด้านอื่นที่เกี่ยวข้องกับกองทุน เป็นกรรมการ </a:t>
            </a:r>
            <a:endParaRPr lang="th-TH" sz="16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253633" y="4842580"/>
            <a:ext cx="9703167" cy="297004"/>
          </a:xfrm>
          <a:prstGeom prst="rect">
            <a:avLst/>
          </a:prstGeom>
          <a:solidFill>
            <a:srgbClr val="F4F9F1"/>
          </a:solidFill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Aft>
                <a:spcPts val="600"/>
              </a:spcAft>
              <a:tabLst>
                <a:tab pos="1350645" algn="l"/>
              </a:tabLst>
            </a:pPr>
            <a:r>
              <a:rPr lang="th-TH" sz="1400" b="1" dirty="0" smtClean="0"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ทั้งนี้ จะเสนอ</a:t>
            </a:r>
            <a:r>
              <a:rPr lang="th-TH" sz="1400" b="1" dirty="0"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ชื่อผู้มีคุณสมบัติส่งให้กระทรวงการคลังเห็นชอบ ก่อนประธานกรรมการบริหารกองทุนพัฒนาบทบาทสตรีแต่งตั้ง</a:t>
            </a:r>
            <a:endParaRPr lang="en-US" sz="1600" b="1" dirty="0">
              <a:effectLst/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0421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322352"/>
            <a:ext cx="9017000" cy="530046"/>
            <a:chOff x="0" y="0"/>
            <a:chExt cx="21640800" cy="1272111"/>
          </a:xfrm>
        </p:grpSpPr>
        <p:sp>
          <p:nvSpPr>
            <p:cNvPr id="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5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เพื่อพิจารณา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56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Rectangle 33"/>
          <p:cNvSpPr/>
          <p:nvPr/>
        </p:nvSpPr>
        <p:spPr>
          <a:xfrm>
            <a:off x="760057" y="2280574"/>
            <a:ext cx="8591959" cy="1669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5.1 ร่างประกาศคณะกรรมการบริหารกองทุนพัฒนาบทบาทสตรี </a:t>
            </a:r>
            <a:b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เรื่อง หลักเกณฑ์ วิธีการ และเงื่อนไขเกี่ยวกับเงื่อนไขการใช้จ่ายเงินประเภทเงินทุนหมุนเวียน และประเภทเงินอุดหนุนของกองทุนพัฒนาบทบาทสตรี </a:t>
            </a:r>
            <a:b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(ฉบับที่ 5) พ.ศ. ...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514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/>
          <p:nvPr/>
        </p:nvGrpSpPr>
        <p:grpSpPr>
          <a:xfrm>
            <a:off x="572552" y="275509"/>
            <a:ext cx="9017000" cy="530046"/>
            <a:chOff x="0" y="0"/>
            <a:chExt cx="21640800" cy="1272111"/>
          </a:xfrm>
        </p:grpSpPr>
        <p:sp>
          <p:nvSpPr>
            <p:cNvPr id="4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5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13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4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7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5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เพื่อพิจารณา</a:t>
              </a:r>
            </a:p>
          </p:txBody>
        </p:sp>
        <p:sp>
          <p:nvSpPr>
            <p:cNvPr id="8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57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9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5" name="Rectangle 24"/>
          <p:cNvSpPr/>
          <p:nvPr/>
        </p:nvSpPr>
        <p:spPr>
          <a:xfrm>
            <a:off x="2621994" y="74610"/>
            <a:ext cx="469380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9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5.1 ร่างประกาศคณะกรรมการบริหารกองทุนพัฒนาบทบาทสตรี  เรื่อง หลักเกณฑ์ วิธีการ </a:t>
            </a:r>
            <a:br>
              <a:rPr lang="th-TH" sz="9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9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และเงื่อนไขเกี่ยวกับเงื่อนไขการใช้จ่ายเงินประเภทเงินทุนหมุนเวียน และประเภทเงินอุดหนุนของกองทุนพัฒนาบทบาทสตรี (ฉบับที่ 5) พ.ศ. ...</a:t>
            </a:r>
            <a:endParaRPr lang="th-TH" sz="900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3" name="Group 42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45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1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2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46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47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48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49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0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4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" t="7000" r="2777" b="5666"/>
          <a:stretch/>
        </p:blipFill>
        <p:spPr>
          <a:xfrm>
            <a:off x="1763999" y="865212"/>
            <a:ext cx="6854760" cy="454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6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/>
          <p:nvPr/>
        </p:nvGrpSpPr>
        <p:grpSpPr>
          <a:xfrm>
            <a:off x="572552" y="275509"/>
            <a:ext cx="9017000" cy="530046"/>
            <a:chOff x="0" y="0"/>
            <a:chExt cx="21640800" cy="1272111"/>
          </a:xfrm>
        </p:grpSpPr>
        <p:sp>
          <p:nvSpPr>
            <p:cNvPr id="4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5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13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4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7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5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เพื่อพิจารณา</a:t>
              </a:r>
            </a:p>
          </p:txBody>
        </p:sp>
        <p:sp>
          <p:nvSpPr>
            <p:cNvPr id="8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58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9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5" name="Rectangle 24"/>
          <p:cNvSpPr/>
          <p:nvPr/>
        </p:nvSpPr>
        <p:spPr>
          <a:xfrm>
            <a:off x="2621994" y="74610"/>
            <a:ext cx="469380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9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5.1 ร่างประกาศคณะกรรมการบริหารกองทุนพัฒนาบทบาทสตรี </a:t>
            </a:r>
            <a:r>
              <a:rPr lang="th-TH" sz="9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 เรื่อง </a:t>
            </a:r>
            <a:r>
              <a:rPr lang="th-TH" sz="9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หลักเกณฑ์ วิธีการ </a:t>
            </a:r>
            <a:r>
              <a:rPr lang="th-TH" sz="9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/>
            </a:r>
            <a:br>
              <a:rPr lang="th-TH" sz="9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9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และ</a:t>
            </a:r>
            <a:r>
              <a:rPr lang="th-TH" sz="9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เงื่อนไขเกี่ยวกับเงื่อนไขการใช้จ่ายเงินประเภทเงินทุนหมุนเวียน และประเภทเงินอุดหนุนของกองทุนพัฒนาบทบาทสตรี </a:t>
            </a:r>
            <a:r>
              <a:rPr lang="th-TH" sz="9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(</a:t>
            </a:r>
            <a:r>
              <a:rPr lang="th-TH" sz="9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ฉบับที่ 5) พ.ศ. </a:t>
            </a:r>
            <a:r>
              <a:rPr lang="th-TH" sz="9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... (ต่อ)</a:t>
            </a:r>
            <a:endParaRPr lang="th-TH" sz="900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0" name="Group 39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42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48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49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43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44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45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46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47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1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6831" r="2897" b="43335"/>
          <a:stretch/>
        </p:blipFill>
        <p:spPr>
          <a:xfrm>
            <a:off x="532652" y="1207120"/>
            <a:ext cx="8872490" cy="336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4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322352"/>
            <a:ext cx="9017000" cy="530046"/>
            <a:chOff x="0" y="0"/>
            <a:chExt cx="21640800" cy="1272111"/>
          </a:xfrm>
        </p:grpSpPr>
        <p:sp>
          <p:nvSpPr>
            <p:cNvPr id="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3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สืบเนื่องจากการประชุม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4659804" y="167160"/>
              <a:ext cx="12321194" cy="389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2"/>
                </a:lnSpc>
              </a:pPr>
              <a:endParaRPr lang="en-US" sz="1222" b="1" dirty="0">
                <a:solidFill>
                  <a:srgbClr val="00296B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05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Rectangle 33"/>
          <p:cNvSpPr/>
          <p:nvPr/>
        </p:nvSpPr>
        <p:spPr>
          <a:xfrm>
            <a:off x="1702861" y="2668568"/>
            <a:ext cx="6764313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2000" b="1" kern="0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3.1 เรื่องสืบเนื่องจากการประชุม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60" name="Group 59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62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68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69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63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64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65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66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67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61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51509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322352"/>
            <a:ext cx="9017000" cy="530046"/>
            <a:chOff x="0" y="0"/>
            <a:chExt cx="21640800" cy="1272111"/>
          </a:xfrm>
        </p:grpSpPr>
        <p:sp>
          <p:nvSpPr>
            <p:cNvPr id="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5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เพื่อพิจารณา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59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Rectangle 33"/>
          <p:cNvSpPr/>
          <p:nvPr/>
        </p:nvSpPr>
        <p:spPr>
          <a:xfrm>
            <a:off x="653797" y="2469087"/>
            <a:ext cx="880447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5.2</a:t>
            </a:r>
            <a:r>
              <a:rPr lang="th-TH" sz="2000" b="1" spc="-70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 ร่างแผนปฏิบัติการระยะยาว 5 ปี (พ.ศ. </a:t>
            </a:r>
            <a:r>
              <a:rPr lang="th-TH" sz="2000" b="1" spc="-70" dirty="0" smtClean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2566 </a:t>
            </a:r>
            <a:r>
              <a:rPr lang="th-TH" sz="2000" b="1" spc="-70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- 2570) กองทุนพัฒนาบทบาทสตรี </a:t>
            </a:r>
          </a:p>
          <a:p>
            <a:pPr algn="ctr">
              <a:lnSpc>
                <a:spcPct val="130000"/>
              </a:lnSpc>
            </a:pPr>
            <a:r>
              <a:rPr lang="th-TH" sz="2000" b="1" spc="-60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และร่างแผนปฏิบัติการประจำปีบัญชี </a:t>
            </a:r>
            <a:r>
              <a:rPr lang="th-TH" sz="2000" b="1" spc="-60" dirty="0" smtClean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2568 </a:t>
            </a:r>
            <a:r>
              <a:rPr lang="th-TH" sz="2000" b="1" spc="-60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กองทุนพัฒนาบทบาทสตรี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59" name="Group 58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61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67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68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62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63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64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65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66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60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776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322352"/>
            <a:ext cx="9017000" cy="530046"/>
            <a:chOff x="0" y="0"/>
            <a:chExt cx="21640800" cy="1272111"/>
          </a:xfrm>
        </p:grpSpPr>
        <p:sp>
          <p:nvSpPr>
            <p:cNvPr id="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6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อื่น ๆ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60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0" y="2857500"/>
            <a:ext cx="10160000" cy="826182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th-TH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6.1 ........................................................................</a:t>
            </a:r>
            <a:endParaRPr lang="en-US" sz="24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581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938275"/>
            <a:ext cx="10160000" cy="2004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8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KodchiangUPC" panose="02020603050405020304" pitchFamily="18" charset="-34"/>
              <a:cs typeface="KodchiangUPC" panose="02020603050405020304" pitchFamily="18" charset="-34"/>
            </a:endParaRP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3893981" y="828152"/>
            <a:ext cx="2186246" cy="469644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จบการนำเสนอ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6F3EC21-AAC5-476B-B1C1-35D49DD355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195" y="1493166"/>
            <a:ext cx="2270699" cy="3406049"/>
          </a:xfrm>
          <a:prstGeom prst="rect">
            <a:avLst/>
          </a:prstGeom>
        </p:spPr>
      </p:pic>
      <p:pic>
        <p:nvPicPr>
          <p:cNvPr id="31" name="Picture 8">
            <a:extLst>
              <a:ext uri="{FF2B5EF4-FFF2-40B4-BE49-F238E27FC236}">
                <a16:creationId xmlns:a16="http://schemas.microsoft.com/office/drawing/2014/main" id="{47B5F5A1-60DF-468C-BD07-82DE86DAF5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84" y="1925656"/>
            <a:ext cx="2386479" cy="2617111"/>
          </a:xfrm>
          <a:prstGeom prst="rect">
            <a:avLst/>
          </a:prstGeom>
        </p:spPr>
      </p:pic>
      <p:grpSp>
        <p:nvGrpSpPr>
          <p:cNvPr id="22" name="Graphic 308">
            <a:extLst>
              <a:ext uri="{FF2B5EF4-FFF2-40B4-BE49-F238E27FC236}">
                <a16:creationId xmlns:a16="http://schemas.microsoft.com/office/drawing/2014/main" id="{B6740ED8-7285-4532-ACCD-7C68593CB5FA}"/>
              </a:ext>
            </a:extLst>
          </p:cNvPr>
          <p:cNvGrpSpPr/>
          <p:nvPr/>
        </p:nvGrpSpPr>
        <p:grpSpPr>
          <a:xfrm flipV="1">
            <a:off x="2877374" y="4884057"/>
            <a:ext cx="4219460" cy="372678"/>
            <a:chOff x="4767262" y="3338512"/>
            <a:chExt cx="2654141" cy="179451"/>
          </a:xfrm>
          <a:solidFill>
            <a:srgbClr val="B97449"/>
          </a:solidFill>
        </p:grpSpPr>
        <p:sp>
          <p:nvSpPr>
            <p:cNvPr id="23" name="Freeform: Shape 2">
              <a:extLst>
                <a:ext uri="{FF2B5EF4-FFF2-40B4-BE49-F238E27FC236}">
                  <a16:creationId xmlns:a16="http://schemas.microsoft.com/office/drawing/2014/main" id="{12C14B07-ECB8-445A-9838-01C37EA58196}"/>
                </a:ext>
              </a:extLst>
            </p:cNvPr>
            <p:cNvSpPr/>
            <p:nvPr/>
          </p:nvSpPr>
          <p:spPr>
            <a:xfrm>
              <a:off x="6013798" y="3338512"/>
              <a:ext cx="158305" cy="179451"/>
            </a:xfrm>
            <a:custGeom>
              <a:avLst/>
              <a:gdLst>
                <a:gd name="connsiteX0" fmla="*/ 110585 w 158305"/>
                <a:gd name="connsiteY0" fmla="*/ 59722 h 179451"/>
                <a:gd name="connsiteX1" fmla="*/ 79153 w 158305"/>
                <a:gd name="connsiteY1" fmla="*/ 0 h 179451"/>
                <a:gd name="connsiteX2" fmla="*/ 47720 w 158305"/>
                <a:gd name="connsiteY2" fmla="*/ 59722 h 179451"/>
                <a:gd name="connsiteX3" fmla="*/ 0 w 158305"/>
                <a:gd name="connsiteY3" fmla="*/ 89726 h 179451"/>
                <a:gd name="connsiteX4" fmla="*/ 47720 w 158305"/>
                <a:gd name="connsiteY4" fmla="*/ 119729 h 179451"/>
                <a:gd name="connsiteX5" fmla="*/ 79153 w 158305"/>
                <a:gd name="connsiteY5" fmla="*/ 179451 h 179451"/>
                <a:gd name="connsiteX6" fmla="*/ 110585 w 158305"/>
                <a:gd name="connsiteY6" fmla="*/ 119729 h 179451"/>
                <a:gd name="connsiteX7" fmla="*/ 158306 w 158305"/>
                <a:gd name="connsiteY7" fmla="*/ 89726 h 17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305" h="179451">
                  <a:moveTo>
                    <a:pt x="110585" y="59722"/>
                  </a:moveTo>
                  <a:lnTo>
                    <a:pt x="79153" y="0"/>
                  </a:lnTo>
                  <a:lnTo>
                    <a:pt x="47720" y="59722"/>
                  </a:lnTo>
                  <a:lnTo>
                    <a:pt x="0" y="89726"/>
                  </a:lnTo>
                  <a:lnTo>
                    <a:pt x="47720" y="119729"/>
                  </a:lnTo>
                  <a:lnTo>
                    <a:pt x="79153" y="179451"/>
                  </a:lnTo>
                  <a:lnTo>
                    <a:pt x="110585" y="119729"/>
                  </a:lnTo>
                  <a:lnTo>
                    <a:pt x="158306" y="897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4" name="Freeform: Shape 3">
              <a:extLst>
                <a:ext uri="{FF2B5EF4-FFF2-40B4-BE49-F238E27FC236}">
                  <a16:creationId xmlns:a16="http://schemas.microsoft.com/office/drawing/2014/main" id="{6F480818-8BBD-4D89-9762-95F220C1E8DB}"/>
                </a:ext>
              </a:extLst>
            </p:cNvPr>
            <p:cNvSpPr/>
            <p:nvPr/>
          </p:nvSpPr>
          <p:spPr>
            <a:xfrm>
              <a:off x="4767262" y="3417188"/>
              <a:ext cx="1143381" cy="22097"/>
            </a:xfrm>
            <a:custGeom>
              <a:avLst/>
              <a:gdLst>
                <a:gd name="connsiteX0" fmla="*/ 1143381 w 1143381"/>
                <a:gd name="connsiteY0" fmla="*/ 11049 h 22097"/>
                <a:gd name="connsiteX1" fmla="*/ 857536 w 1143381"/>
                <a:gd name="connsiteY1" fmla="*/ 19621 h 22097"/>
                <a:gd name="connsiteX2" fmla="*/ 571691 w 1143381"/>
                <a:gd name="connsiteY2" fmla="*/ 22098 h 22097"/>
                <a:gd name="connsiteX3" fmla="*/ 285845 w 1143381"/>
                <a:gd name="connsiteY3" fmla="*/ 19717 h 22097"/>
                <a:gd name="connsiteX4" fmla="*/ 0 w 1143381"/>
                <a:gd name="connsiteY4" fmla="*/ 11049 h 22097"/>
                <a:gd name="connsiteX5" fmla="*/ 285845 w 1143381"/>
                <a:gd name="connsiteY5" fmla="*/ 2381 h 22097"/>
                <a:gd name="connsiteX6" fmla="*/ 571691 w 1143381"/>
                <a:gd name="connsiteY6" fmla="*/ 0 h 22097"/>
                <a:gd name="connsiteX7" fmla="*/ 857536 w 1143381"/>
                <a:gd name="connsiteY7" fmla="*/ 2477 h 22097"/>
                <a:gd name="connsiteX8" fmla="*/ 1143381 w 1143381"/>
                <a:gd name="connsiteY8" fmla="*/ 11049 h 2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381" h="22097">
                  <a:moveTo>
                    <a:pt x="1143381" y="11049"/>
                  </a:moveTo>
                  <a:cubicBezTo>
                    <a:pt x="1048131" y="15335"/>
                    <a:pt x="952786" y="18193"/>
                    <a:pt x="857536" y="19621"/>
                  </a:cubicBezTo>
                  <a:cubicBezTo>
                    <a:pt x="762286" y="21431"/>
                    <a:pt x="666940" y="21812"/>
                    <a:pt x="571691" y="22098"/>
                  </a:cubicBezTo>
                  <a:cubicBezTo>
                    <a:pt x="476441" y="21908"/>
                    <a:pt x="381095" y="21431"/>
                    <a:pt x="285845" y="19717"/>
                  </a:cubicBezTo>
                  <a:cubicBezTo>
                    <a:pt x="190595" y="18193"/>
                    <a:pt x="95250" y="15335"/>
                    <a:pt x="0" y="11049"/>
                  </a:cubicBezTo>
                  <a:cubicBezTo>
                    <a:pt x="95250" y="6763"/>
                    <a:pt x="190595" y="3905"/>
                    <a:pt x="285845" y="2381"/>
                  </a:cubicBezTo>
                  <a:cubicBezTo>
                    <a:pt x="381095" y="667"/>
                    <a:pt x="476441" y="190"/>
                    <a:pt x="571691" y="0"/>
                  </a:cubicBezTo>
                  <a:cubicBezTo>
                    <a:pt x="666940" y="190"/>
                    <a:pt x="762286" y="667"/>
                    <a:pt x="857536" y="2477"/>
                  </a:cubicBezTo>
                  <a:cubicBezTo>
                    <a:pt x="952881" y="3905"/>
                    <a:pt x="1048131" y="6763"/>
                    <a:pt x="1143381" y="11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5" name="Freeform: Shape 4">
              <a:extLst>
                <a:ext uri="{FF2B5EF4-FFF2-40B4-BE49-F238E27FC236}">
                  <a16:creationId xmlns:a16="http://schemas.microsoft.com/office/drawing/2014/main" id="{09103FAC-4F6E-4B33-AE91-CEB00BC1E487}"/>
                </a:ext>
              </a:extLst>
            </p:cNvPr>
            <p:cNvSpPr/>
            <p:nvPr/>
          </p:nvSpPr>
          <p:spPr>
            <a:xfrm>
              <a:off x="6278022" y="3417188"/>
              <a:ext cx="1143380" cy="22097"/>
            </a:xfrm>
            <a:custGeom>
              <a:avLst/>
              <a:gdLst>
                <a:gd name="connsiteX0" fmla="*/ 1143381 w 1143380"/>
                <a:gd name="connsiteY0" fmla="*/ 11049 h 22097"/>
                <a:gd name="connsiteX1" fmla="*/ 857536 w 1143380"/>
                <a:gd name="connsiteY1" fmla="*/ 19621 h 22097"/>
                <a:gd name="connsiteX2" fmla="*/ 571691 w 1143380"/>
                <a:gd name="connsiteY2" fmla="*/ 22098 h 22097"/>
                <a:gd name="connsiteX3" fmla="*/ 285845 w 1143380"/>
                <a:gd name="connsiteY3" fmla="*/ 19717 h 22097"/>
                <a:gd name="connsiteX4" fmla="*/ 0 w 1143380"/>
                <a:gd name="connsiteY4" fmla="*/ 11049 h 22097"/>
                <a:gd name="connsiteX5" fmla="*/ 285845 w 1143380"/>
                <a:gd name="connsiteY5" fmla="*/ 2381 h 22097"/>
                <a:gd name="connsiteX6" fmla="*/ 571691 w 1143380"/>
                <a:gd name="connsiteY6" fmla="*/ 0 h 22097"/>
                <a:gd name="connsiteX7" fmla="*/ 857536 w 1143380"/>
                <a:gd name="connsiteY7" fmla="*/ 2477 h 22097"/>
                <a:gd name="connsiteX8" fmla="*/ 1143381 w 1143380"/>
                <a:gd name="connsiteY8" fmla="*/ 11049 h 2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380" h="22097">
                  <a:moveTo>
                    <a:pt x="1143381" y="11049"/>
                  </a:moveTo>
                  <a:cubicBezTo>
                    <a:pt x="1048131" y="15335"/>
                    <a:pt x="952786" y="18193"/>
                    <a:pt x="857536" y="19621"/>
                  </a:cubicBezTo>
                  <a:cubicBezTo>
                    <a:pt x="762286" y="21431"/>
                    <a:pt x="666941" y="21812"/>
                    <a:pt x="571691" y="22098"/>
                  </a:cubicBezTo>
                  <a:cubicBezTo>
                    <a:pt x="476441" y="21908"/>
                    <a:pt x="381095" y="21431"/>
                    <a:pt x="285845" y="19717"/>
                  </a:cubicBezTo>
                  <a:cubicBezTo>
                    <a:pt x="190595" y="18288"/>
                    <a:pt x="95250" y="15430"/>
                    <a:pt x="0" y="11049"/>
                  </a:cubicBezTo>
                  <a:cubicBezTo>
                    <a:pt x="95250" y="6763"/>
                    <a:pt x="190595" y="3905"/>
                    <a:pt x="285845" y="2381"/>
                  </a:cubicBezTo>
                  <a:cubicBezTo>
                    <a:pt x="381095" y="667"/>
                    <a:pt x="476441" y="190"/>
                    <a:pt x="571691" y="0"/>
                  </a:cubicBezTo>
                  <a:cubicBezTo>
                    <a:pt x="666941" y="190"/>
                    <a:pt x="762286" y="667"/>
                    <a:pt x="857536" y="2477"/>
                  </a:cubicBezTo>
                  <a:cubicBezTo>
                    <a:pt x="952786" y="3905"/>
                    <a:pt x="1048131" y="6763"/>
                    <a:pt x="1143381" y="11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67" name="Group 5"/>
          <p:cNvGrpSpPr/>
          <p:nvPr/>
        </p:nvGrpSpPr>
        <p:grpSpPr>
          <a:xfrm>
            <a:off x="572552" y="209183"/>
            <a:ext cx="9017000" cy="530046"/>
            <a:chOff x="0" y="0"/>
            <a:chExt cx="21640800" cy="1272111"/>
          </a:xfrm>
        </p:grpSpPr>
        <p:sp>
          <p:nvSpPr>
            <p:cNvPr id="68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9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7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8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70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75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6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71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6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อื่น ๆ</a:t>
              </a:r>
            </a:p>
          </p:txBody>
        </p:sp>
        <p:sp>
          <p:nvSpPr>
            <p:cNvPr id="72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End</a:t>
              </a:r>
            </a:p>
          </p:txBody>
        </p:sp>
        <p:sp>
          <p:nvSpPr>
            <p:cNvPr id="73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4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3" name="Group 52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54" name="Group 53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6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62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63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7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8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9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/>
                  </a:stretch>
                </a:blipFill>
              </p:spPr>
            </p:sp>
            <p:sp>
              <p:nvSpPr>
                <p:cNvPr id="60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9"/>
                  <a:stretch>
                    <a:fillRect/>
                  </a:stretch>
                </a:blipFill>
              </p:spPr>
            </p:sp>
            <p:sp>
              <p:nvSpPr>
                <p:cNvPr id="61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0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55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673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749160"/>
              </p:ext>
            </p:extLst>
          </p:nvPr>
        </p:nvGraphicFramePr>
        <p:xfrm>
          <a:off x="230629" y="929214"/>
          <a:ext cx="9702158" cy="43816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77979">
                  <a:extLst>
                    <a:ext uri="{9D8B030D-6E8A-4147-A177-3AD203B41FA5}">
                      <a16:colId xmlns:a16="http://schemas.microsoft.com/office/drawing/2014/main" val="2931929888"/>
                    </a:ext>
                  </a:extLst>
                </a:gridCol>
                <a:gridCol w="4724179">
                  <a:extLst>
                    <a:ext uri="{9D8B030D-6E8A-4147-A177-3AD203B41FA5}">
                      <a16:colId xmlns:a16="http://schemas.microsoft.com/office/drawing/2014/main" val="4135339946"/>
                    </a:ext>
                  </a:extLst>
                </a:gridCol>
              </a:tblGrid>
              <a:tr h="854275"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600" b="1" i="0" u="sng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ระเบียบวาระที่ </a:t>
                      </a:r>
                      <a:r>
                        <a:rPr lang="en-US" sz="1600" b="1" i="0" u="sng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4 </a:t>
                      </a:r>
                      <a:r>
                        <a:rPr lang="th-TH" sz="1600" b="1" i="0" u="sng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เรื่องเพื่อทราบ</a:t>
                      </a:r>
                      <a:endParaRPr lang="en-US" sz="1600" b="1" i="0" u="sng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200"/>
                        </a:spcAft>
                      </a:pPr>
                      <a:r>
                        <a:rPr lang="th-TH" sz="1400" b="1" kern="1200" spc="-3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4.1 รายงานผลการเบิกจ่ายตามแผนการดำเนินงานและแผนการใช้จ่ายงบประมาณ กองทุนพัฒนาบทบาทสตรี </a:t>
                      </a:r>
                      <a:br>
                        <a:rPr lang="th-TH" sz="1400" b="1" kern="1200" spc="-3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kern="1200" spc="-3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ประจำปีงบประมาณ พ.ศ. 2567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A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80162"/>
                  </a:ext>
                </a:extLst>
              </a:tr>
              <a:tr h="3229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เรื่อง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ผลการดำเนินการ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157069"/>
                  </a:ext>
                </a:extLst>
              </a:tr>
              <a:tr h="3204413"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1500" b="1" u="sng" kern="1200" spc="-7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ที่ประชุมได้ร่วมพิจารณาและมีข้อเสนอแนะ/ข้อสังเกต ดังนี้</a:t>
                      </a:r>
                      <a:endParaRPr lang="en-US" sz="1500" b="1" kern="1200" spc="-7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63550" algn="l"/>
                        </a:tabLst>
                      </a:pPr>
                      <a:r>
                        <a:rPr lang="th-TH" sz="1500" b="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</a:t>
                      </a:r>
                      <a:r>
                        <a:rPr lang="th-TH" sz="15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กำกับ/ติดตาม เร่งรัดการเบิกจ่ายจังหวัดที่ยังเบิกจ่าย</a:t>
                      </a:r>
                      <a:br>
                        <a:rPr lang="th-TH" sz="15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5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ได้ต่ำกว่าเป้าหมายให้เบิกจ่ายแล้วเสร็จภายในไตรมาส 2 </a:t>
                      </a:r>
                      <a:br>
                        <a:rPr lang="th-TH" sz="15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5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ให้เป็นไปตามเป้าหมายร้อยละ 54 </a:t>
                      </a:r>
                      <a:endParaRPr lang="th-TH" sz="1500" b="0" kern="120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A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spc="-7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  <a:t> </a:t>
                      </a:r>
                      <a:r>
                        <a:rPr lang="th-TH" sz="1500" spc="-6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  <a:t>สกส. ได้มีการกำกับ/ติดตามการเบิกจ่าย ในการประชุมผ่านระบบ </a:t>
                      </a:r>
                      <a:r>
                        <a:rPr lang="th-TH" sz="1500" spc="-1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  <a:t>(</a:t>
                      </a:r>
                      <a:r>
                        <a:rPr lang="en-US" sz="1500" spc="-1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  <a:t>VIDEO CONFERENCE</a:t>
                      </a:r>
                      <a:r>
                        <a:rPr lang="th-TH" sz="1500" spc="-1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  <a:t>) ครั้งที่ 2/2566 เมื่อวันอังคารที่ 20 </a:t>
                      </a:r>
                      <a:r>
                        <a:rPr lang="th-TH" sz="1500" spc="-9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  <a:t>กุมภาพันธ์ 2567 </a:t>
                      </a:r>
                      <a:r>
                        <a:rPr lang="th-TH" sz="1500" spc="-9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  <a:t>และประสานทางโทรศัพท์ ทางแอพพลิเคชั่น </a:t>
                      </a:r>
                      <a:r>
                        <a:rPr lang="en-GB" sz="1500" spc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  <a:t>LINE</a:t>
                      </a:r>
                      <a:r>
                        <a:rPr lang="th-TH" sz="1500" spc="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  <a:t> กลุ่มต่าง ๆ เพื่อมอบหมายให้เจ้าหน้าที่ผู้รับผิดชอบ</a:t>
                      </a:r>
                      <a:br>
                        <a:rPr lang="th-TH" sz="1500" spc="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</a:br>
                      <a:r>
                        <a:rPr lang="th-TH" sz="1500" spc="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  <a:t>แต่ละจังหวัดเร่งรัดการเบิกจ่ายให้ได้ตามเป้าหมายที่กำหนด</a:t>
                      </a:r>
                      <a:endParaRPr lang="en-US" sz="1500" spc="0" baseline="0" dirty="0">
                        <a:effectLst/>
                        <a:latin typeface="Chulabhorn Likit Text" panose="00000500000000000000" pitchFamily="50" charset="-34"/>
                        <a:ea typeface="Batang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13969"/>
                  </a:ext>
                </a:extLst>
              </a:tr>
            </a:tbl>
          </a:graphicData>
        </a:graphic>
      </p:graphicFrame>
      <p:grpSp>
        <p:nvGrpSpPr>
          <p:cNvPr id="28" name="Group 5"/>
          <p:cNvGrpSpPr/>
          <p:nvPr/>
        </p:nvGrpSpPr>
        <p:grpSpPr>
          <a:xfrm>
            <a:off x="572552" y="322352"/>
            <a:ext cx="9017000" cy="530046"/>
            <a:chOff x="0" y="0"/>
            <a:chExt cx="21640800" cy="1272111"/>
          </a:xfrm>
        </p:grpSpPr>
        <p:sp>
          <p:nvSpPr>
            <p:cNvPr id="29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2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4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33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3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34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3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สืบเนื่องจากการประชุม</a:t>
              </a:r>
            </a:p>
          </p:txBody>
        </p:sp>
        <p:sp>
          <p:nvSpPr>
            <p:cNvPr id="35" name="TextBox 14"/>
            <p:cNvSpPr txBox="1"/>
            <p:nvPr/>
          </p:nvSpPr>
          <p:spPr>
            <a:xfrm>
              <a:off x="4659804" y="167160"/>
              <a:ext cx="12321194" cy="389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2"/>
                </a:lnSpc>
              </a:pPr>
              <a:endParaRPr lang="en-US" sz="1222" b="1" dirty="0">
                <a:solidFill>
                  <a:srgbClr val="00296B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36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06</a:t>
              </a:r>
            </a:p>
          </p:txBody>
        </p:sp>
        <p:sp>
          <p:nvSpPr>
            <p:cNvPr id="3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4" name="Group 63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65" name="Group 64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67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80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81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68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76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77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78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79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66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23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596389"/>
              </p:ext>
            </p:extLst>
          </p:nvPr>
        </p:nvGraphicFramePr>
        <p:xfrm>
          <a:off x="244277" y="951856"/>
          <a:ext cx="9702158" cy="44646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75905">
                  <a:extLst>
                    <a:ext uri="{9D8B030D-6E8A-4147-A177-3AD203B41FA5}">
                      <a16:colId xmlns:a16="http://schemas.microsoft.com/office/drawing/2014/main" val="2931929888"/>
                    </a:ext>
                  </a:extLst>
                </a:gridCol>
                <a:gridCol w="4726253">
                  <a:extLst>
                    <a:ext uri="{9D8B030D-6E8A-4147-A177-3AD203B41FA5}">
                      <a16:colId xmlns:a16="http://schemas.microsoft.com/office/drawing/2014/main" val="4135339946"/>
                    </a:ext>
                  </a:extLst>
                </a:gridCol>
              </a:tblGrid>
              <a:tr h="801329"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600" b="1" i="0" u="sng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ระเบียบวาระที่ </a:t>
                      </a:r>
                      <a:r>
                        <a:rPr lang="en-US" sz="1600" b="1" i="0" u="sng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5 </a:t>
                      </a:r>
                      <a:r>
                        <a:rPr lang="th-TH" sz="1600" b="1" i="0" u="sng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เรื่องเพื่อพิจารณา</a:t>
                      </a:r>
                      <a:endParaRPr lang="en-US" sz="1600" b="1" i="0" u="sng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200"/>
                        </a:spcAft>
                      </a:pPr>
                      <a:r>
                        <a:rPr lang="th-TH" sz="1400" b="1" kern="1200" spc="-3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4.3 การบริหารจัดการหนี้ของกองทุนพัฒนาบทบาทสตรีกรุงเทพมหานคร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A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80162"/>
                  </a:ext>
                </a:extLst>
              </a:tr>
              <a:tr h="3099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เรื่อง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ผลการดำเนินการ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157069"/>
                  </a:ext>
                </a:extLst>
              </a:tr>
              <a:tr h="3302681"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1500" b="1" u="sng" kern="1200" spc="-7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ที่ประชุมได้ร่วมพิจารณาและมีข้อเสนอแนะ/ข้อสังเกต ดังนี้</a:t>
                      </a:r>
                      <a:endParaRPr lang="en-US" sz="1500" b="1" kern="1200" spc="-7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63550" algn="l"/>
                        </a:tabLst>
                      </a:pPr>
                      <a:r>
                        <a:rPr lang="th-TH" sz="15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1. ให้สำนักงานเลขานุการคณะอนุกรรมการบริหาร</a:t>
                      </a:r>
                      <a:r>
                        <a:rPr lang="th-TH" sz="1500" b="0" kern="1200" spc="-5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องทุนพัฒนาบทบาทสตรีกรุงเทพมหานครติดตามกระบวนการดำเนินการทางกฎหมายในส่วนของสังคมเมืองกับของส่วนภูมิภาค</a:t>
                      </a:r>
                      <a:r>
                        <a:rPr lang="th-TH" sz="15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ว่ามีความแตกต่างกันหรือไม่อย่างไร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th-TH" sz="1500" b="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2. </a:t>
                      </a:r>
                      <a:r>
                        <a:rPr lang="th-TH" sz="1500" b="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ควรนำเครื่องมือในการดำเนินการทางกฎหมายมาใช้</a:t>
                      </a:r>
                      <a:r>
                        <a:rPr lang="th-TH" sz="15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กับลูกหนี้ เนื่องจากกรุงเทพมหานครเป็นสังคมเมือง </a:t>
                      </a:r>
                      <a:r>
                        <a:rPr lang="th-TH" sz="1500" b="0" kern="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และมีประชากรแฝงทำให้เกิดข้อจำกัดหลาย ๆ เรื่องในการติดตามหนี้</a:t>
                      </a:r>
                      <a:endParaRPr lang="th-TH" sz="1500" b="0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th-TH" sz="1500" b="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3. </a:t>
                      </a:r>
                      <a:r>
                        <a:rPr lang="th-TH" sz="1500" b="0" kern="1200" spc="-1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นำประเด็นดังกล่าวเข้าที่ประชุม เพื่อให้มีข้อมูลประกอบ</a:t>
                      </a:r>
                      <a:r>
                        <a:rPr lang="th-TH" sz="1500" b="0" kern="1200" spc="-1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การ</a:t>
                      </a:r>
                      <a:r>
                        <a:rPr lang="th-TH" sz="1500" b="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ดำเนินการตั้งค่าเผื่อหนี้สงสัยจะสูญในอนาคต และนำไปพูดคุยในที่ประชุมคณะอนุกรรมการบริหารกองทุนพัฒนาบทบาทสตรีกรุงเทพมหานคร 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76197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สำนักงานเลขานุการฯ ส่งหนังสือถึงกลุ่มกฎหมายสอบถามขั้นตอนกระบวนการทางกฎหมายระหว่างส่วนภูมิภาค</a:t>
                      </a:r>
                      <a:br>
                        <a:rPr lang="th-TH" sz="1500" b="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500" b="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กับ</a:t>
                      </a:r>
                      <a:r>
                        <a:rPr lang="th-TH" sz="1500" b="0" kern="1200" spc="-4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ส่วนกลาง (กทม.) และนำเข้าในระระเบียบวาระที่ 4.5 </a:t>
                      </a:r>
                      <a:br>
                        <a:rPr lang="th-TH" sz="1500" b="0" kern="1200" spc="-4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500" b="0" kern="1200" spc="-4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การ</a:t>
                      </a:r>
                      <a:r>
                        <a:rPr lang="th-TH" sz="1500" b="0" kern="1200" spc="-6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บริหาร</a:t>
                      </a:r>
                      <a:r>
                        <a:rPr lang="th-TH" sz="1500" b="0" kern="1200" spc="-6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จัดการหนี้ของกองทุนพัฒนาบทบาทสตรีกรุงเทพมหานคร</a:t>
                      </a:r>
                      <a:endParaRPr lang="th-TH" sz="1500" b="0" kern="1200" spc="-6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13969"/>
                  </a:ext>
                </a:extLst>
              </a:tr>
            </a:tbl>
          </a:graphicData>
        </a:graphic>
      </p:graphicFrame>
      <p:grpSp>
        <p:nvGrpSpPr>
          <p:cNvPr id="28" name="Group 5"/>
          <p:cNvGrpSpPr/>
          <p:nvPr/>
        </p:nvGrpSpPr>
        <p:grpSpPr>
          <a:xfrm>
            <a:off x="572552" y="322352"/>
            <a:ext cx="9017000" cy="530046"/>
            <a:chOff x="0" y="0"/>
            <a:chExt cx="21640800" cy="1272111"/>
          </a:xfrm>
        </p:grpSpPr>
        <p:sp>
          <p:nvSpPr>
            <p:cNvPr id="29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2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4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33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3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34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3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สืบเนื่องจากการประชุม</a:t>
              </a:r>
            </a:p>
          </p:txBody>
        </p:sp>
        <p:sp>
          <p:nvSpPr>
            <p:cNvPr id="35" name="TextBox 14"/>
            <p:cNvSpPr txBox="1"/>
            <p:nvPr/>
          </p:nvSpPr>
          <p:spPr>
            <a:xfrm>
              <a:off x="4659804" y="167160"/>
              <a:ext cx="12321194" cy="389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2"/>
                </a:lnSpc>
              </a:pPr>
              <a:endParaRPr lang="en-US" sz="1222" b="1" dirty="0">
                <a:solidFill>
                  <a:srgbClr val="00296B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36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07</a:t>
              </a:r>
            </a:p>
          </p:txBody>
        </p:sp>
        <p:sp>
          <p:nvSpPr>
            <p:cNvPr id="3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4" name="Group 63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65" name="Group 64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67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80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81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68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76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77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78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79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66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0254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249130"/>
            <a:ext cx="9017000" cy="603268"/>
            <a:chOff x="0" y="-175733"/>
            <a:chExt cx="21640800" cy="1447844"/>
          </a:xfrm>
        </p:grpSpPr>
        <p:sp>
          <p:nvSpPr>
            <p:cNvPr id="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08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Rectangle 33"/>
          <p:cNvSpPr/>
          <p:nvPr/>
        </p:nvSpPr>
        <p:spPr>
          <a:xfrm>
            <a:off x="1246837" y="2493585"/>
            <a:ext cx="776514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4.1 รายงานผลการเบิกจ่ายเงินตามแผนการดำเนินงาน                                              </a:t>
            </a:r>
            <a:b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และแผนการใช้จ่ายงบประมาณ กองทุนพัฒนาบทบาทสตรี                                                              ประจำปีงบประมาณ พ.ศ. 2567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59" name="Group 58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61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67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68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62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63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64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65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66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60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1247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72128</TotalTime>
  <Words>8095</Words>
  <Application>Microsoft Office PowerPoint</Application>
  <PresentationFormat>Custom</PresentationFormat>
  <Paragraphs>2524</Paragraphs>
  <Slides>62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7" baseType="lpstr">
      <vt:lpstr>Calibri</vt:lpstr>
      <vt:lpstr>Roboto Condensed</vt:lpstr>
      <vt:lpstr>Times New Roman</vt:lpstr>
      <vt:lpstr>Chulabhorn Likit Text Light</vt:lpstr>
      <vt:lpstr>Chulabhorn Likit Text</vt:lpstr>
      <vt:lpstr>Noto Sans</vt:lpstr>
      <vt:lpstr>Calibri Light</vt:lpstr>
      <vt:lpstr>TH SarabunPSK</vt:lpstr>
      <vt:lpstr>Cordia New</vt:lpstr>
      <vt:lpstr>Roboto</vt:lpstr>
      <vt:lpstr>KodchiangUPC</vt:lpstr>
      <vt:lpstr>Arial</vt:lpstr>
      <vt:lpstr>Batang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รายงานผลการดำเนินงาน ประจำปีบัญชี 2566 (เบื้องต้น) จำนวน 6 ด้าน 14 ตัวชี้วัด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2.2 ประกาศคณะกรรมการบริหารกองทุนพัฒนาบทบาทสตรี เรื่อง หลักเกณฑ์ วิธีการ และเงื่อนไข การพิจารณา ลดหรืองดเบี้ยปรับ/ดอกเบี้ยผิดนัดตามสัญญากู้ยืมเงินของกองทุนพัฒนาบทบาทสตรี</vt:lpstr>
      <vt:lpstr>2.3 ประกาศคณะกรรมการบริหารกองทุนพัฒนาบทบาทสตรี เรื่อง หลักเกณฑ์ วิธีการ และเงื่อนไข เกี่ยวกับการลดอัตราดอกเบี้ยเงินกู้และอัตราดอกเบี้ยผิดนัดกองทุนพัฒนาบทบาทสตรี พ.ศ. 2566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Administrator</dc:creator>
  <cp:lastModifiedBy>Windows User</cp:lastModifiedBy>
  <cp:revision>4934</cp:revision>
  <cp:lastPrinted>2024-02-27T09:09:08Z</cp:lastPrinted>
  <dcterms:created xsi:type="dcterms:W3CDTF">2021-03-14T09:40:19Z</dcterms:created>
  <dcterms:modified xsi:type="dcterms:W3CDTF">2024-02-28T10:29:51Z</dcterms:modified>
</cp:coreProperties>
</file>