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</p:sldMasterIdLst>
  <p:notesMasterIdLst>
    <p:notesMasterId r:id="rId78"/>
  </p:notesMasterIdLst>
  <p:handoutMasterIdLst>
    <p:handoutMasterId r:id="rId79"/>
  </p:handoutMasterIdLst>
  <p:sldIdLst>
    <p:sldId id="2287" r:id="rId2"/>
    <p:sldId id="2288" r:id="rId3"/>
    <p:sldId id="2295" r:id="rId4"/>
    <p:sldId id="2289" r:id="rId5"/>
    <p:sldId id="2290" r:id="rId6"/>
    <p:sldId id="2291" r:id="rId7"/>
    <p:sldId id="2351" r:id="rId8"/>
    <p:sldId id="2425" r:id="rId9"/>
    <p:sldId id="2350" r:id="rId10"/>
    <p:sldId id="2362" r:id="rId11"/>
    <p:sldId id="1816" r:id="rId12"/>
    <p:sldId id="2434" r:id="rId13"/>
    <p:sldId id="2435" r:id="rId14"/>
    <p:sldId id="2319" r:id="rId15"/>
    <p:sldId id="2436" r:id="rId16"/>
    <p:sldId id="2437" r:id="rId17"/>
    <p:sldId id="2438" r:id="rId18"/>
    <p:sldId id="2439" r:id="rId19"/>
    <p:sldId id="2440" r:id="rId20"/>
    <p:sldId id="2441" r:id="rId21"/>
    <p:sldId id="2442" r:id="rId22"/>
    <p:sldId id="2443" r:id="rId23"/>
    <p:sldId id="2444" r:id="rId24"/>
    <p:sldId id="2445" r:id="rId25"/>
    <p:sldId id="2446" r:id="rId26"/>
    <p:sldId id="2447" r:id="rId27"/>
    <p:sldId id="2448" r:id="rId28"/>
    <p:sldId id="2449" r:id="rId29"/>
    <p:sldId id="2304" r:id="rId30"/>
    <p:sldId id="2307" r:id="rId31"/>
    <p:sldId id="2450" r:id="rId32"/>
    <p:sldId id="2451" r:id="rId33"/>
    <p:sldId id="2389" r:id="rId34"/>
    <p:sldId id="2390" r:id="rId35"/>
    <p:sldId id="2311" r:id="rId36"/>
    <p:sldId id="2312" r:id="rId37"/>
    <p:sldId id="2313" r:id="rId38"/>
    <p:sldId id="2314" r:id="rId39"/>
    <p:sldId id="2315" r:id="rId40"/>
    <p:sldId id="2316" r:id="rId41"/>
    <p:sldId id="2317" r:id="rId42"/>
    <p:sldId id="2318" r:id="rId43"/>
    <p:sldId id="2388" r:id="rId44"/>
    <p:sldId id="2429" r:id="rId45"/>
    <p:sldId id="2430" r:id="rId46"/>
    <p:sldId id="2431" r:id="rId47"/>
    <p:sldId id="2432" r:id="rId48"/>
    <p:sldId id="2433" r:id="rId49"/>
    <p:sldId id="2320" r:id="rId50"/>
    <p:sldId id="2387" r:id="rId51"/>
    <p:sldId id="2321" r:id="rId52"/>
    <p:sldId id="2393" r:id="rId53"/>
    <p:sldId id="2283" r:id="rId54"/>
    <p:sldId id="2386" r:id="rId55"/>
    <p:sldId id="2341" r:id="rId56"/>
    <p:sldId id="2453" r:id="rId57"/>
    <p:sldId id="2454" r:id="rId58"/>
    <p:sldId id="2455" r:id="rId59"/>
    <p:sldId id="2456" r:id="rId60"/>
    <p:sldId id="2457" r:id="rId61"/>
    <p:sldId id="2458" r:id="rId62"/>
    <p:sldId id="2459" r:id="rId63"/>
    <p:sldId id="2460" r:id="rId64"/>
    <p:sldId id="2461" r:id="rId65"/>
    <p:sldId id="2462" r:id="rId66"/>
    <p:sldId id="2463" r:id="rId67"/>
    <p:sldId id="2464" r:id="rId68"/>
    <p:sldId id="2465" r:id="rId69"/>
    <p:sldId id="2466" r:id="rId70"/>
    <p:sldId id="2467" r:id="rId71"/>
    <p:sldId id="2468" r:id="rId72"/>
    <p:sldId id="2469" r:id="rId73"/>
    <p:sldId id="2470" r:id="rId74"/>
    <p:sldId id="2471" r:id="rId75"/>
    <p:sldId id="2322" r:id="rId76"/>
    <p:sldId id="323" r:id="rId77"/>
  </p:sldIdLst>
  <p:sldSz cx="10160000" cy="5715000"/>
  <p:notesSz cx="6889750" cy="10021888"/>
  <p:embeddedFontLst>
    <p:embeddedFont>
      <p:font typeface="Tahoma" panose="020B0604030504040204" pitchFamily="34" charset="0"/>
      <p:regular r:id="rId80"/>
      <p:bold r:id="rId81"/>
    </p:embeddedFont>
    <p:embeddedFont>
      <p:font typeface="KodchiangUPC" panose="02020603050405020304" pitchFamily="18" charset="-34"/>
      <p:regular r:id="rId82"/>
      <p:bold r:id="rId83"/>
      <p:italic r:id="rId84"/>
      <p:boldItalic r:id="rId85"/>
    </p:embeddedFont>
    <p:embeddedFont>
      <p:font typeface="TH SarabunPSK" panose="020B0500040200020003" pitchFamily="34" charset="-34"/>
      <p:regular r:id="rId86"/>
      <p:bold r:id="rId87"/>
      <p:italic r:id="rId88"/>
      <p:boldItalic r:id="rId89"/>
    </p:embeddedFont>
    <p:embeddedFont>
      <p:font typeface="Calibri Light" panose="020F0302020204030204" pitchFamily="34" charset="0"/>
      <p:regular r:id="rId90"/>
      <p:italic r:id="rId91"/>
    </p:embeddedFont>
    <p:embeddedFont>
      <p:font typeface="Chulabhorn Likit Text" panose="00000500000000000000" pitchFamily="50" charset="-34"/>
      <p:regular r:id="rId92"/>
      <p:bold r:id="rId93"/>
    </p:embeddedFont>
    <p:embeddedFont>
      <p:font typeface="Cordia New" panose="020B0304020202020204" pitchFamily="34" charset="-34"/>
      <p:regular r:id="rId94"/>
      <p:bold r:id="rId95"/>
      <p:italic r:id="rId96"/>
      <p:boldItalic r:id="rId97"/>
    </p:embeddedFont>
    <p:embeddedFont>
      <p:font typeface="Calibri" panose="020F0502020204030204" pitchFamily="34" charset="0"/>
      <p:regular r:id="rId98"/>
      <p:bold r:id="rId99"/>
      <p:italic r:id="rId100"/>
      <p:boldItalic r:id="rId101"/>
    </p:embeddedFont>
    <p:embeddedFont>
      <p:font typeface="Roboto" panose="02000000000000000000" pitchFamily="2" charset="0"/>
      <p:bold r:id="rId102"/>
    </p:embeddedFont>
    <p:embeddedFont>
      <p:font typeface="Noto Sans" panose="020B0502040504020204" pitchFamily="34" charset="0"/>
      <p:regular r:id="rId103"/>
    </p:embeddedFont>
    <p:embeddedFont>
      <p:font typeface="TH Chakra Petch" panose="02000506000000020004" pitchFamily="2" charset="-34"/>
      <p:regular r:id="rId104"/>
      <p:bold r:id="rId105"/>
      <p:italic r:id="rId106"/>
      <p:boldItalic r:id="rId10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4"/>
    <a:srgbClr val="FFF2CC"/>
    <a:srgbClr val="FBE5D6"/>
    <a:srgbClr val="F2D9D6"/>
    <a:srgbClr val="A9D18E"/>
    <a:srgbClr val="FCD4E3"/>
    <a:srgbClr val="D6F0D4"/>
    <a:srgbClr val="B6E4B3"/>
    <a:srgbClr val="D0E5DC"/>
    <a:srgbClr val="D3E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สไตล์สีอ่อน 2 - เน้น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สไตล์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2" autoAdjust="0"/>
    <p:restoredTop sz="94322" autoAdjust="0"/>
  </p:normalViewPr>
  <p:slideViewPr>
    <p:cSldViewPr snapToGrid="0">
      <p:cViewPr>
        <p:scale>
          <a:sx n="75" d="100"/>
          <a:sy n="75" d="100"/>
        </p:scale>
        <p:origin x="54" y="156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5.fntdata"/><Relationship Id="rId89" Type="http://schemas.openxmlformats.org/officeDocument/2006/relationships/font" Target="fonts/font10.fntdata"/><Relationship Id="rId16" Type="http://schemas.openxmlformats.org/officeDocument/2006/relationships/slide" Target="slides/slide15.xml"/><Relationship Id="rId107" Type="http://schemas.openxmlformats.org/officeDocument/2006/relationships/font" Target="fonts/font28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102" Type="http://schemas.openxmlformats.org/officeDocument/2006/relationships/font" Target="fonts/font23.fntdata"/><Relationship Id="rId5" Type="http://schemas.openxmlformats.org/officeDocument/2006/relationships/slide" Target="slides/slide4.xml"/><Relationship Id="rId90" Type="http://schemas.openxmlformats.org/officeDocument/2006/relationships/font" Target="fonts/font11.fntdata"/><Relationship Id="rId95" Type="http://schemas.openxmlformats.org/officeDocument/2006/relationships/font" Target="fonts/font16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font" Target="fonts/font1.fntdata"/><Relationship Id="rId85" Type="http://schemas.openxmlformats.org/officeDocument/2006/relationships/font" Target="fonts/font6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24.fntdata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font" Target="fonts/font12.fntdata"/><Relationship Id="rId96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2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font" Target="fonts/font2.fntdata"/><Relationship Id="rId86" Type="http://schemas.openxmlformats.org/officeDocument/2006/relationships/font" Target="fonts/font7.fntdata"/><Relationship Id="rId94" Type="http://schemas.openxmlformats.org/officeDocument/2006/relationships/font" Target="fonts/font15.fntdata"/><Relationship Id="rId99" Type="http://schemas.openxmlformats.org/officeDocument/2006/relationships/font" Target="fonts/font20.fntdata"/><Relationship Id="rId101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8.fntdata"/><Relationship Id="rId104" Type="http://schemas.openxmlformats.org/officeDocument/2006/relationships/font" Target="fonts/font25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8.fntdata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21.fntdata"/><Relationship Id="rId105" Type="http://schemas.openxmlformats.org/officeDocument/2006/relationships/font" Target="fonts/font2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4.fntdata"/><Relationship Id="rId98" Type="http://schemas.openxmlformats.org/officeDocument/2006/relationships/font" Target="fonts/font19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font" Target="fonts/font4.fntdata"/><Relationship Id="rId88" Type="http://schemas.openxmlformats.org/officeDocument/2006/relationships/font" Target="fonts/font9.fntdata"/><Relationship Id="rId11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13642098818179E-2"/>
          <c:y val="0.16210636762474681"/>
          <c:w val="0.91550841493446389"/>
          <c:h val="0.690834609795964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ผลการดำเนินงาน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70C0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rgbClr val="0070C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2439-4B73-B073-EBA6A053671D}"/>
              </c:ext>
            </c:extLst>
          </c:dPt>
          <c:dLbls>
            <c:dLbl>
              <c:idx val="0"/>
              <c:layout>
                <c:manualLayout>
                  <c:x val="-3.8714241823783253E-2"/>
                  <c:y val="-4.1659522988806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439-4B73-B073-EBA6A053671D}"/>
                </c:ext>
              </c:extLst>
            </c:dLbl>
            <c:dLbl>
              <c:idx val="1"/>
              <c:layout>
                <c:manualLayout>
                  <c:x val="-3.3179103268114074E-2"/>
                  <c:y val="-2.6196747946693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94A-48ED-8172-0867AC8ED2CD}"/>
                </c:ext>
              </c:extLst>
            </c:dLbl>
            <c:dLbl>
              <c:idx val="2"/>
              <c:layout>
                <c:manualLayout>
                  <c:x val="-3.5731267109509392E-2"/>
                  <c:y val="-1.800457746893690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34.21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C66-4FCE-B133-5E44D0A2E2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24473</c:v>
                </c:pt>
                <c:pt idx="1">
                  <c:v>24504</c:v>
                </c:pt>
                <c:pt idx="2">
                  <c:v>24532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11.76</c:v>
                </c:pt>
                <c:pt idx="1">
                  <c:v>26.42</c:v>
                </c:pt>
                <c:pt idx="2">
                  <c:v>34.42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4E-42DE-B214-FBC615E8F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449456"/>
        <c:axId val="305430736"/>
      </c:lineChart>
      <c:dateAx>
        <c:axId val="3054494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30736"/>
        <c:crosses val="autoZero"/>
        <c:auto val="1"/>
        <c:lblOffset val="100"/>
        <c:baseTimeUnit val="months"/>
      </c:dateAx>
      <c:valAx>
        <c:axId val="305430736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494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 sz="1200">
          <a:solidFill>
            <a:schemeClr val="tx1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73718145816527E-2"/>
          <c:y val="0.10718232310056544"/>
          <c:w val="0.91550841493446389"/>
          <c:h val="0.7879657480170166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ผลการดำเนินงาน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94A-48ED-8172-0867AC8ED2C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94A-48ED-8172-0867AC8ED2CD}"/>
              </c:ext>
            </c:extLst>
          </c:dPt>
          <c:dLbls>
            <c:dLbl>
              <c:idx val="0"/>
              <c:layout>
                <c:manualLayout>
                  <c:x val="-3.5367508796623523E-2"/>
                  <c:y val="-3.213937861548238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19-4595-866F-1A9B24D85915}"/>
                </c:ext>
              </c:extLst>
            </c:dLbl>
            <c:dLbl>
              <c:idx val="1"/>
              <c:layout>
                <c:manualLayout>
                  <c:x val="-3.2841258168293246E-2"/>
                  <c:y val="-2.8121956288547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4A-48ED-8172-0867AC8ED2CD}"/>
                </c:ext>
              </c:extLst>
            </c:dLbl>
            <c:dLbl>
              <c:idx val="2"/>
              <c:layout>
                <c:manualLayout>
                  <c:x val="-2.7788756911632656E-2"/>
                  <c:y val="-3.21393786154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4A-48ED-8172-0867AC8ED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243619</c:v>
                </c:pt>
                <c:pt idx="1">
                  <c:v>243650</c:v>
                </c:pt>
                <c:pt idx="2">
                  <c:v>243678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4E-42DE-B214-FBC615E8F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449456"/>
        <c:axId val="305430736"/>
      </c:lineChart>
      <c:dateAx>
        <c:axId val="3054494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30736"/>
        <c:crosses val="autoZero"/>
        <c:auto val="1"/>
        <c:lblOffset val="100"/>
        <c:baseTimeUnit val="months"/>
      </c:dateAx>
      <c:valAx>
        <c:axId val="305430736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49456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 sz="1200">
          <a:solidFill>
            <a:schemeClr val="tx1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54339138357978E-2"/>
          <c:y val="0.1536800701301578"/>
          <c:w val="0.90697109384702757"/>
          <c:h val="0.7265029017775669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ผลการดำเนินงาน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994A-48ED-8172-0867AC8ED2C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4A-48ED-8172-0867AC8ED2CD}"/>
              </c:ext>
            </c:extLst>
          </c:dPt>
          <c:dLbls>
            <c:dLbl>
              <c:idx val="0"/>
              <c:layout>
                <c:manualLayout>
                  <c:x val="-2.807456701461445E-2"/>
                  <c:y val="-3.142741720453138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C6-46D6-8A2F-82D5DB032E1C}"/>
                </c:ext>
              </c:extLst>
            </c:dLbl>
            <c:dLbl>
              <c:idx val="1"/>
              <c:layout>
                <c:manualLayout>
                  <c:x val="-3.5731267109509329E-3"/>
                  <c:y val="-2.74989900539648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888232676866753E-2"/>
                      <c:h val="0.1141075696845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94A-48ED-8172-0867AC8ED2CD}"/>
                </c:ext>
              </c:extLst>
            </c:dLbl>
            <c:dLbl>
              <c:idx val="2"/>
              <c:layout>
                <c:manualLayout>
                  <c:x val="-2.5522333649649499E-2"/>
                  <c:y val="-3.1427417204531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4A-48ED-8172-0867AC8ED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243619</c:v>
                </c:pt>
                <c:pt idx="1">
                  <c:v>243650</c:v>
                </c:pt>
                <c:pt idx="2">
                  <c:v>243678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4E-42DE-B214-FBC615E8F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449456"/>
        <c:axId val="305430736"/>
      </c:lineChart>
      <c:dateAx>
        <c:axId val="3054494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30736"/>
        <c:crosses val="autoZero"/>
        <c:auto val="1"/>
        <c:lblOffset val="100"/>
        <c:baseTimeUnit val="months"/>
      </c:dateAx>
      <c:valAx>
        <c:axId val="305430736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49456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 sz="1200">
          <a:solidFill>
            <a:schemeClr val="tx1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417018050921676E-2"/>
          <c:y val="0.22167673205569546"/>
          <c:w val="0.91550841493446389"/>
          <c:h val="0.680645485310592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ผลการดำเนินงาน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94A-48ED-8172-0867AC8ED2C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94A-48ED-8172-0867AC8ED2CD}"/>
              </c:ext>
            </c:extLst>
          </c:dPt>
          <c:dLbls>
            <c:dLbl>
              <c:idx val="0"/>
              <c:layout>
                <c:manualLayout>
                  <c:x val="-6.1253600759158797E-2"/>
                  <c:y val="-2.964001962776103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9B-412C-9B3C-40B86D69112A}"/>
                </c:ext>
              </c:extLst>
            </c:dLbl>
            <c:dLbl>
              <c:idx val="1"/>
              <c:layout>
                <c:manualLayout>
                  <c:x val="-3.0626800379579398E-2"/>
                  <c:y val="-2.5935017174290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4A-48ED-8172-0867AC8ED2CD}"/>
                </c:ext>
              </c:extLst>
            </c:dLbl>
            <c:dLbl>
              <c:idx val="2"/>
              <c:layout>
                <c:manualLayout>
                  <c:x val="-3.8283500474474437E-2"/>
                  <c:y val="-2.5935017174290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4A-48ED-8172-0867AC8ED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243619</c:v>
                </c:pt>
                <c:pt idx="1">
                  <c:v>243650</c:v>
                </c:pt>
                <c:pt idx="2">
                  <c:v>243678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4E-42DE-B214-FBC615E8F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449456"/>
        <c:axId val="305430736"/>
      </c:lineChart>
      <c:dateAx>
        <c:axId val="3054494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30736"/>
        <c:crosses val="autoZero"/>
        <c:auto val="1"/>
        <c:lblOffset val="100"/>
        <c:baseTimeUnit val="months"/>
      </c:dateAx>
      <c:valAx>
        <c:axId val="305430736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49456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 sz="1200">
          <a:solidFill>
            <a:schemeClr val="tx1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417018050921676E-2"/>
          <c:y val="0.18801795099652518"/>
          <c:w val="0.91550841493446389"/>
          <c:h val="0.62153165475843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ผลการดำเนินงาน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994A-48ED-8172-0867AC8ED2C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4A-48ED-8172-0867AC8ED2CD}"/>
              </c:ext>
            </c:extLst>
          </c:dPt>
          <c:dLbls>
            <c:dLbl>
              <c:idx val="0"/>
              <c:layout>
                <c:manualLayout>
                  <c:x val="-2.5522333649649523E-2"/>
                  <c:y val="-2.293928735280616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56.86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B4-4770-968F-D643D610EC4D}"/>
                </c:ext>
              </c:extLst>
            </c:dLbl>
            <c:dLbl>
              <c:idx val="1"/>
              <c:layout>
                <c:manualLayout>
                  <c:x val="-2.807456701461445E-2"/>
                  <c:y val="-2.293928735280616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66.80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4A-48ED-8172-0867AC8ED2CD}"/>
                </c:ext>
              </c:extLst>
            </c:dLbl>
            <c:dLbl>
              <c:idx val="2"/>
              <c:layout>
                <c:manualLayout>
                  <c:x val="-2.5522333649649592E-2"/>
                  <c:y val="-2.67625019116073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74.63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4A-48ED-8172-0867AC8ED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243619</c:v>
                </c:pt>
                <c:pt idx="1">
                  <c:v>243650</c:v>
                </c:pt>
                <c:pt idx="2">
                  <c:v>243678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4E-42DE-B214-FBC615E8F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449456"/>
        <c:axId val="305430736"/>
      </c:lineChart>
      <c:dateAx>
        <c:axId val="3054494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30736"/>
        <c:crosses val="autoZero"/>
        <c:auto val="1"/>
        <c:lblOffset val="100"/>
        <c:baseTimeUnit val="months"/>
      </c:dateAx>
      <c:valAx>
        <c:axId val="305430736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49456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 sz="1200">
          <a:solidFill>
            <a:schemeClr val="tx1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ผลการดำเนินงาน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994A-48ED-8172-0867AC8ED2C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4A-48ED-8172-0867AC8ED2CD}"/>
              </c:ext>
            </c:extLst>
          </c:dPt>
          <c:dLbls>
            <c:dLbl>
              <c:idx val="0"/>
              <c:layout>
                <c:manualLayout>
                  <c:x val="-5.6149134029228921E-2"/>
                  <c:y val="-3.482959400211842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16.70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1F-4C8F-B97C-658AB69EC9B8}"/>
                </c:ext>
              </c:extLst>
            </c:dLbl>
            <c:dLbl>
              <c:idx val="1"/>
              <c:layout>
                <c:manualLayout>
                  <c:x val="-5.3596900664263952E-2"/>
                  <c:y val="-3.095963911299414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37.30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4A-48ED-8172-0867AC8ED2CD}"/>
                </c:ext>
              </c:extLst>
            </c:dLbl>
            <c:dLbl>
              <c:idx val="2"/>
              <c:layout>
                <c:manualLayout>
                  <c:x val="-5.8701367394193849E-2"/>
                  <c:y val="-2.70896842238698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58.21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4A-48ED-8172-0867AC8ED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243619</c:v>
                </c:pt>
                <c:pt idx="1">
                  <c:v>243650</c:v>
                </c:pt>
                <c:pt idx="2">
                  <c:v>243678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4E-42DE-B214-FBC615E8F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449456"/>
        <c:axId val="305430736"/>
      </c:lineChart>
      <c:dateAx>
        <c:axId val="3054494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30736"/>
        <c:crosses val="autoZero"/>
        <c:auto val="1"/>
        <c:lblOffset val="100"/>
        <c:baseTimeUnit val="months"/>
      </c:dateAx>
      <c:valAx>
        <c:axId val="305430736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49456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 sz="1200">
          <a:solidFill>
            <a:schemeClr val="tx1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8F3D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B5-4413-B182-B85BDC628988}"/>
              </c:ext>
            </c:extLst>
          </c:dPt>
          <c:dPt>
            <c:idx val="1"/>
            <c:bubble3D val="0"/>
            <c:spPr>
              <a:solidFill>
                <a:srgbClr val="FFE1E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B5-4413-B182-B85BDC628988}"/>
              </c:ext>
            </c:extLst>
          </c:dPt>
          <c:cat>
            <c:strRef>
              <c:f>Sheet1!$A$2:$A$3</c:f>
              <c:strCache>
                <c:ptCount val="2"/>
                <c:pt idx="0">
                  <c:v>เขียว</c:v>
                </c:pt>
                <c:pt idx="1">
                  <c:v>แดง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15.58</c:v>
                </c:pt>
                <c:pt idx="1">
                  <c:v>84.42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B5-4413-B182-B85BDC6289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rich>
      </c:tx>
      <c:layout>
        <c:manualLayout>
          <c:xMode val="edge"/>
          <c:yMode val="edge"/>
          <c:x val="0.499996062992126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5.5456924585415693E-2"/>
          <c:y val="4.256618359445459E-2"/>
          <c:w val="0.91789723028447612"/>
          <c:h val="0.789090518029855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จำนวนลูกหนี้ที่เข้าร่วมมาตรการ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4511836116349274E-2"/>
                  <c:y val="8.189696370172184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20-4B05-9D4E-8A0CED6478E7}"/>
                </c:ext>
              </c:extLst>
            </c:dLbl>
            <c:dLbl>
              <c:idx val="1"/>
              <c:layout>
                <c:manualLayout>
                  <c:x val="1.4511836116348742E-3"/>
                  <c:y val="-1.4294907889297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1A-4EF6-A421-53CC963FD68C}"/>
                </c:ext>
              </c:extLst>
            </c:dLbl>
            <c:dLbl>
              <c:idx val="3"/>
              <c:layout>
                <c:manualLayout>
                  <c:x val="-8.7071016698096713E-3"/>
                  <c:y val="-2.14423618339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1A-4EF6-A421-53CC963FD68C}"/>
                </c:ext>
              </c:extLst>
            </c:dLbl>
            <c:dLbl>
              <c:idx val="4"/>
              <c:layout>
                <c:manualLayout>
                  <c:x val="0"/>
                  <c:y val="-1.7868634861622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1A-4EF6-A421-53CC963FD6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ตุลาคม พ.ศ. 2566</c:v>
                </c:pt>
                <c:pt idx="1">
                  <c:v>พฤศจิกายน พ.ศ. 2566</c:v>
                </c:pt>
                <c:pt idx="2">
                  <c:v>ธันวาคม พ.ศ. 2566</c:v>
                </c:pt>
                <c:pt idx="3">
                  <c:v>มกราคม พ.ศ. 2567</c:v>
                </c:pt>
                <c:pt idx="4">
                  <c:v>กุมภาพันธ์ พ.ศ. 2567</c:v>
                </c:pt>
                <c:pt idx="5">
                  <c:v>มีนาคม พ.ศ. 2567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128</c:v>
                </c:pt>
                <c:pt idx="1">
                  <c:v>43</c:v>
                </c:pt>
                <c:pt idx="2">
                  <c:v>17</c:v>
                </c:pt>
                <c:pt idx="3">
                  <c:v>52</c:v>
                </c:pt>
                <c:pt idx="4">
                  <c:v>52</c:v>
                </c:pt>
                <c:pt idx="5">
                  <c:v>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A1-4A48-A737-58E30AB9E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0206192"/>
        <c:axId val="320207312"/>
      </c:lineChart>
      <c:catAx>
        <c:axId val="32020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20207312"/>
        <c:crosses val="autoZero"/>
        <c:auto val="1"/>
        <c:lblAlgn val="ctr"/>
        <c:lblOffset val="100"/>
        <c:noMultiLvlLbl val="0"/>
      </c:catAx>
      <c:valAx>
        <c:axId val="32020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20206192"/>
        <c:crosses val="autoZero"/>
        <c:crossBetween val="between"/>
      </c:valAx>
      <c:spPr>
        <a:noFill/>
        <a:ln>
          <a:noFill/>
        </a:ln>
        <a:effectLst/>
      </c:spPr>
    </c:plotArea>
    <c:plotVisOnly val="0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76421182009611E-2"/>
          <c:y val="0.18801795099652518"/>
          <c:w val="0.90344901180337589"/>
          <c:h val="0.714304266369762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ผลการดำเนินงาน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994A-48ED-8172-0867AC8ED2C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4A-48ED-8172-0867AC8ED2CD}"/>
              </c:ext>
            </c:extLst>
          </c:dPt>
          <c:dLbls>
            <c:dLbl>
              <c:idx val="0"/>
              <c:layout>
                <c:manualLayout>
                  <c:x val="-3.3179033744544353E-2"/>
                  <c:y val="3.7024659165087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CB8-46F7-8F51-E83F85E1E989}"/>
                </c:ext>
              </c:extLst>
            </c:dLbl>
            <c:dLbl>
              <c:idx val="1"/>
              <c:layout>
                <c:manualLayout>
                  <c:x val="-1.2761166824824749E-2"/>
                  <c:y val="-2.356114674141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94A-48ED-8172-0867AC8ED2CD}"/>
                </c:ext>
              </c:extLst>
            </c:dLbl>
            <c:dLbl>
              <c:idx val="2"/>
              <c:layout>
                <c:manualLayout>
                  <c:x val="-3.1828255636537552E-2"/>
                  <c:y val="-9.7174894018925897E-3"/>
                </c:manualLayout>
              </c:layout>
              <c:tx>
                <c:rich>
                  <a:bodyPr/>
                  <a:lstStyle/>
                  <a:p>
                    <a:fld id="{4620394D-0265-4AD4-A00F-FB834455D00F}" type="VALUE">
                      <a:rPr lang="en-US"/>
                      <a:pPr/>
                      <a:t>[VALUE]</a:t>
                    </a:fld>
                    <a:r>
                      <a:rPr lang="en-US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38969088809207"/>
                      <c:h val="6.806285141397200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94A-48ED-8172-0867AC8ED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243619</c:v>
                </c:pt>
                <c:pt idx="1">
                  <c:v>243650</c:v>
                </c:pt>
                <c:pt idx="2">
                  <c:v>243678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16.940000000000001</c:v>
                </c:pt>
                <c:pt idx="1">
                  <c:v>19.29</c:v>
                </c:pt>
                <c:pt idx="2">
                  <c:v>18.899999999999999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4E-42DE-B214-FBC615E8F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449456"/>
        <c:axId val="305430736"/>
      </c:lineChart>
      <c:dateAx>
        <c:axId val="3054494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30736"/>
        <c:crosses val="autoZero"/>
        <c:auto val="1"/>
        <c:lblOffset val="100"/>
        <c:baseTimeUnit val="months"/>
      </c:dateAx>
      <c:valAx>
        <c:axId val="305430736"/>
        <c:scaling>
          <c:orientation val="minMax"/>
          <c:max val="23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49456"/>
        <c:crosses val="autoZero"/>
        <c:crossBetween val="between"/>
        <c:majorUnit val="2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 sz="1050">
          <a:solidFill>
            <a:schemeClr val="tx1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64784685956714E-2"/>
          <c:y val="0.10030511253766899"/>
          <c:w val="0.91550841493446389"/>
          <c:h val="0.803039736248781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ผลการดำเนินงาน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994A-48ED-8172-0867AC8ED2C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4A-48ED-8172-0867AC8ED2CD}"/>
              </c:ext>
            </c:extLst>
          </c:dPt>
          <c:dLbls>
            <c:dLbl>
              <c:idx val="0"/>
              <c:layout>
                <c:manualLayout>
                  <c:x val="-4.3387967204404153E-2"/>
                  <c:y val="-4.169443559851213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n/a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F59-40B3-8DC4-015CCA235129}"/>
                </c:ext>
              </c:extLst>
            </c:dLbl>
            <c:dLbl>
              <c:idx val="1"/>
              <c:layout>
                <c:manualLayout>
                  <c:x val="-3.5731267109509392E-2"/>
                  <c:y val="-3.411362912605538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94A-48ED-8172-0867AC8ED2CD}"/>
                </c:ext>
              </c:extLst>
            </c:dLbl>
            <c:dLbl>
              <c:idx val="2"/>
              <c:layout>
                <c:manualLayout>
                  <c:x val="-3.5731267109509392E-2"/>
                  <c:y val="-4.169443559851213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4A-48ED-8172-0867AC8ED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243619</c:v>
                </c:pt>
                <c:pt idx="1">
                  <c:v>243650</c:v>
                </c:pt>
                <c:pt idx="2">
                  <c:v>243678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4E-42DE-B214-FBC615E8F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449456"/>
        <c:axId val="305430736"/>
      </c:lineChart>
      <c:dateAx>
        <c:axId val="3054494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30736"/>
        <c:crosses val="autoZero"/>
        <c:auto val="1"/>
        <c:lblOffset val="100"/>
        <c:baseTimeUnit val="months"/>
      </c:dateAx>
      <c:valAx>
        <c:axId val="305430736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49456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 sz="1200">
          <a:solidFill>
            <a:schemeClr val="tx1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31255132099178E-2"/>
          <c:y val="0.17455443857285707"/>
          <c:w val="0.91295618156949887"/>
          <c:h val="0.634995167182105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ผลการดำเนินงาน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994A-48ED-8172-0867AC8ED2C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4A-48ED-8172-0867AC8ED2CD}"/>
              </c:ext>
            </c:extLst>
          </c:dPt>
          <c:dLbls>
            <c:dLbl>
              <c:idx val="0"/>
              <c:layout>
                <c:manualLayout>
                  <c:x val="-2.5522333649649523E-2"/>
                  <c:y val="-3.029290295325325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629-44CE-B148-54FD39A61D15}"/>
                </c:ext>
              </c:extLst>
            </c:dLbl>
            <c:dLbl>
              <c:idx val="1"/>
              <c:layout>
                <c:manualLayout>
                  <c:x val="-4.2089598474695546E-2"/>
                  <c:y val="-4.34198252648203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16297366678057"/>
                      <c:h val="7.44531137445174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94A-48ED-8172-0867AC8ED2CD}"/>
                </c:ext>
              </c:extLst>
            </c:dLbl>
            <c:dLbl>
              <c:idx val="2"/>
              <c:layout>
                <c:manualLayout>
                  <c:x val="-4.9768450135187985E-2"/>
                  <c:y val="-3.3658781059170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373054926875486E-2"/>
                      <c:h val="5.6277481930932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94A-48ED-8172-0867AC8ED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243619</c:v>
                </c:pt>
                <c:pt idx="1">
                  <c:v>243650</c:v>
                </c:pt>
                <c:pt idx="2">
                  <c:v>243678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4E-42DE-B214-FBC615E8F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449456"/>
        <c:axId val="305430736"/>
      </c:lineChart>
      <c:dateAx>
        <c:axId val="3054494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30736"/>
        <c:crosses val="autoZero"/>
        <c:auto val="1"/>
        <c:lblOffset val="100"/>
        <c:baseTimeUnit val="months"/>
      </c:dateAx>
      <c:valAx>
        <c:axId val="305430736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49456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 sz="1200">
          <a:solidFill>
            <a:schemeClr val="tx1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290880936233455E-2"/>
          <c:y val="5.7259185235993451E-2"/>
          <c:w val="0.8837626255027633"/>
          <c:h val="0.8096306661589912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ผลการดำเนินงาน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994A-48ED-8172-0867AC8ED2C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4A-48ED-8172-0867AC8ED2CD}"/>
              </c:ext>
            </c:extLst>
          </c:dPt>
          <c:dLbls>
            <c:dLbl>
              <c:idx val="0"/>
              <c:layout>
                <c:manualLayout>
                  <c:x val="-2.807456701461445E-2"/>
                  <c:y val="-4.364267167377565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FD9-40A8-A8E0-99C8F0359076}"/>
                </c:ext>
              </c:extLst>
            </c:dLbl>
            <c:dLbl>
              <c:idx val="1"/>
              <c:layout>
                <c:manualLayout>
                  <c:x val="-2.0232615566507624E-2"/>
                  <c:y val="-5.41167679795067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222419168218587E-2"/>
                      <c:h val="0.117782826123083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94A-48ED-8172-0867AC8ED2CD}"/>
                </c:ext>
              </c:extLst>
            </c:dLbl>
            <c:dLbl>
              <c:idx val="2"/>
              <c:layout>
                <c:manualLayout>
                  <c:x val="-3.3179033744544444E-2"/>
                  <c:y val="-4.3642671673775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4A-48ED-8172-0867AC8ED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243619</c:v>
                </c:pt>
                <c:pt idx="1">
                  <c:v>243650</c:v>
                </c:pt>
                <c:pt idx="2">
                  <c:v>243678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4E-42DE-B214-FBC615E8F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449456"/>
        <c:axId val="305430736"/>
      </c:lineChart>
      <c:dateAx>
        <c:axId val="3054494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30736"/>
        <c:crosses val="autoZero"/>
        <c:auto val="1"/>
        <c:lblOffset val="100"/>
        <c:baseTimeUnit val="months"/>
      </c:dateAx>
      <c:valAx>
        <c:axId val="305430736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49456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 sz="1200"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73718145816527E-2"/>
          <c:y val="8.9803844661948018E-2"/>
          <c:w val="0.91550841493446389"/>
          <c:h val="0.796193199428614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ผลการดำเนินงาน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94A-48ED-8172-0867AC8ED2C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94A-48ED-8172-0867AC8ED2CD}"/>
              </c:ext>
            </c:extLst>
          </c:dPt>
          <c:dLbls>
            <c:dLbl>
              <c:idx val="0"/>
              <c:layout>
                <c:manualLayout>
                  <c:x val="-3.3179033744544374E-2"/>
                  <c:y val="-2.74989900539648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164-481B-A50C-B2FD8E43852C}"/>
                </c:ext>
              </c:extLst>
            </c:dLbl>
            <c:dLbl>
              <c:idx val="1"/>
              <c:layout>
                <c:manualLayout>
                  <c:x val="-3.4200007475833107E-2"/>
                  <c:y val="-4.949818822154698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950912714824693E-2"/>
                      <c:h val="0.106020405057389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94A-48ED-8172-0867AC8ED2CD}"/>
                </c:ext>
              </c:extLst>
            </c:dLbl>
            <c:dLbl>
              <c:idx val="2"/>
              <c:layout>
                <c:manualLayout>
                  <c:x val="-3.0626800379579398E-2"/>
                  <c:y val="-3.5355844355097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4A-48ED-8172-0867AC8ED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243619</c:v>
                </c:pt>
                <c:pt idx="1">
                  <c:v>243650</c:v>
                </c:pt>
                <c:pt idx="2">
                  <c:v>243678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4E-42DE-B214-FBC615E8F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449456"/>
        <c:axId val="305430736"/>
      </c:lineChart>
      <c:dateAx>
        <c:axId val="3054494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30736"/>
        <c:crosses val="autoZero"/>
        <c:auto val="1"/>
        <c:lblOffset val="100"/>
        <c:baseTimeUnit val="months"/>
      </c:dateAx>
      <c:valAx>
        <c:axId val="305430736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49456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 sz="1200"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417018050921676E-2"/>
          <c:y val="0.17118856046694006"/>
          <c:w val="0.91550841493446389"/>
          <c:h val="0.638361045288022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ผลการดำเนินงาน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94A-48ED-8172-0867AC8ED2C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94A-48ED-8172-0867AC8ED2CD}"/>
              </c:ext>
            </c:extLst>
          </c:dPt>
          <c:dLbls>
            <c:dLbl>
              <c:idx val="0"/>
              <c:layout>
                <c:manualLayout>
                  <c:x val="-3.5731267109509302E-2"/>
                  <c:y val="-3.029290295325325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n/a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830-45FC-A8AC-4F81DD98D56F}"/>
                </c:ext>
              </c:extLst>
            </c:dLbl>
            <c:dLbl>
              <c:idx val="1"/>
              <c:layout>
                <c:manualLayout>
                  <c:x val="-1.9396893188430898E-2"/>
                  <c:y val="-3.36586732631514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825552638908812E-2"/>
                      <c:h val="9.08383135075172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94A-48ED-8172-0867AC8ED2CD}"/>
                </c:ext>
              </c:extLst>
            </c:dLbl>
            <c:dLbl>
              <c:idx val="2"/>
              <c:layout>
                <c:manualLayout>
                  <c:x val="-3.3179033744544534E-2"/>
                  <c:y val="-3.0292902953253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4A-48ED-8172-0867AC8ED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243619</c:v>
                </c:pt>
                <c:pt idx="1">
                  <c:v>243650</c:v>
                </c:pt>
                <c:pt idx="2">
                  <c:v>243678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4E-42DE-B214-FBC615E8F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449456"/>
        <c:axId val="305430736"/>
      </c:lineChart>
      <c:dateAx>
        <c:axId val="3054494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30736"/>
        <c:crosses val="autoZero"/>
        <c:auto val="1"/>
        <c:lblOffset val="100"/>
        <c:baseTimeUnit val="months"/>
      </c:dateAx>
      <c:valAx>
        <c:axId val="305430736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49456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 sz="1200"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46168535022067"/>
          <c:y val="0.11385172693623022"/>
          <c:w val="0.86446374763516487"/>
          <c:h val="0.775499340857158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ผลการดำเนินงาน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994A-48ED-8172-0867AC8ED2C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4A-48ED-8172-0867AC8ED2CD}"/>
              </c:ext>
            </c:extLst>
          </c:dPt>
          <c:dLbls>
            <c:dLbl>
              <c:idx val="0"/>
              <c:layout>
                <c:manualLayout>
                  <c:x val="-4.5940200569369122E-2"/>
                  <c:y val="-4.726364792811324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n/a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B56-4899-9F84-B9FCA7FCD62B}"/>
                </c:ext>
              </c:extLst>
            </c:dLbl>
            <c:dLbl>
              <c:idx val="1"/>
              <c:layout>
                <c:manualLayout>
                  <c:x val="-5.571530750047602E-3"/>
                  <c:y val="-4.72636479281133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772152328089698E-2"/>
                      <c:h val="0.10725735072394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94A-48ED-8172-0867AC8ED2CD}"/>
                </c:ext>
              </c:extLst>
            </c:dLbl>
            <c:dLbl>
              <c:idx val="2"/>
              <c:layout>
                <c:manualLayout>
                  <c:x val="-2.807456701461445E-2"/>
                  <c:y val="-3.8670257395729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4A-48ED-8172-0867AC8ED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243619</c:v>
                </c:pt>
                <c:pt idx="1">
                  <c:v>243650</c:v>
                </c:pt>
                <c:pt idx="2">
                  <c:v>243678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4E-42DE-B214-FBC615E8F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449456"/>
        <c:axId val="305430736"/>
      </c:lineChart>
      <c:dateAx>
        <c:axId val="3054494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30736"/>
        <c:crosses val="autoZero"/>
        <c:auto val="1"/>
        <c:lblOffset val="100"/>
        <c:baseTimeUnit val="months"/>
      </c:dateAx>
      <c:valAx>
        <c:axId val="305430736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49456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 sz="1200">
          <a:solidFill>
            <a:schemeClr val="tx1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46168535022067"/>
          <c:y val="0.11385172693623022"/>
          <c:w val="0.86446374763516487"/>
          <c:h val="0.775499340857158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ผลการดำเนินงาน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DB-4734-8976-FD97F944FCFE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1DB-4734-8976-FD97F944FCFE}"/>
              </c:ext>
            </c:extLst>
          </c:dPt>
          <c:dLbls>
            <c:dLbl>
              <c:idx val="0"/>
              <c:layout>
                <c:manualLayout>
                  <c:x val="-4.5940200569369122E-2"/>
                  <c:y val="-4.726364792811324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n/a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1DB-4734-8976-FD97F944FCFE}"/>
                </c:ext>
              </c:extLst>
            </c:dLbl>
            <c:dLbl>
              <c:idx val="1"/>
              <c:layout>
                <c:manualLayout>
                  <c:x val="-6.0274359192481683E-3"/>
                  <c:y val="-4.72636479281133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457330410690017E-2"/>
                      <c:h val="0.104195273067398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1DB-4734-8976-FD97F944FCFE}"/>
                </c:ext>
              </c:extLst>
            </c:dLbl>
            <c:dLbl>
              <c:idx val="2"/>
              <c:layout>
                <c:manualLayout>
                  <c:x val="-2.807456701461445E-2"/>
                  <c:y val="-3.8670257395729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1DB-4734-8976-FD97F944FC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243619</c:v>
                </c:pt>
                <c:pt idx="1">
                  <c:v>243650</c:v>
                </c:pt>
                <c:pt idx="2">
                  <c:v>243678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1DB-4734-8976-FD97F944F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449456"/>
        <c:axId val="305430736"/>
      </c:lineChart>
      <c:dateAx>
        <c:axId val="3054494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30736"/>
        <c:crosses val="autoZero"/>
        <c:auto val="1"/>
        <c:lblOffset val="100"/>
        <c:baseTimeUnit val="months"/>
      </c:dateAx>
      <c:valAx>
        <c:axId val="305430736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49456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 sz="1200"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8206F6-ACA5-4491-8928-1E39BEF2C2E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7577F7-52E0-4144-8E00-546B04AD0B1E}">
      <dgm:prSet phldrT="[Text]" custT="1"/>
      <dgm:spPr>
        <a:ln>
          <a:solidFill>
            <a:srgbClr val="FDD8D1"/>
          </a:solidFill>
        </a:ln>
      </dgm:spPr>
      <dgm:t>
        <a:bodyPr/>
        <a:lstStyle/>
        <a:p>
          <a:r>
            <a:rPr lang="th-TH" sz="14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จำนวน 35 โครงการ จำนวน 171 ฉบับ </a:t>
          </a:r>
          <a:endParaRPr lang="en-US" sz="14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63BCFBFA-93EE-4DF4-98B3-06CC830E43B6}" type="parTrans" cxnId="{BA8AC300-DB7C-4538-B01E-2239C727C79B}">
      <dgm:prSet/>
      <dgm:spPr/>
      <dgm:t>
        <a:bodyPr/>
        <a:lstStyle/>
        <a:p>
          <a:endParaRPr lang="en-US" sz="14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B1CD4549-3B91-42DA-9950-1DCA202700B3}" type="sibTrans" cxnId="{BA8AC300-DB7C-4538-B01E-2239C727C79B}">
      <dgm:prSet/>
      <dgm:spPr/>
      <dgm:t>
        <a:bodyPr/>
        <a:lstStyle/>
        <a:p>
          <a:endParaRPr lang="en-US" sz="14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670D06E7-4265-4425-84C0-B0CC8C1390D4}">
      <dgm:prSet phldrT="[Text]" custT="1"/>
      <dgm:spPr>
        <a:ln>
          <a:solidFill>
            <a:srgbClr val="CEDEBD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14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ลูกหนี้ติดต่อกลับ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14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4 โครงการ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14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20 ฉบับ</a:t>
          </a:r>
          <a:endParaRPr lang="en-US" sz="1400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6B3EE02D-3CC2-4AC6-B375-275604D84FEF}" type="parTrans" cxnId="{DEF793D3-0043-43E6-AA8C-4D7B9250409D}">
      <dgm:prSet/>
      <dgm:spPr/>
      <dgm:t>
        <a:bodyPr/>
        <a:lstStyle/>
        <a:p>
          <a:endParaRPr lang="en-US" sz="14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90A058D0-41E8-4073-9D09-6A0470B4DBD6}" type="sibTrans" cxnId="{DEF793D3-0043-43E6-AA8C-4D7B9250409D}">
      <dgm:prSet/>
      <dgm:spPr/>
      <dgm:t>
        <a:bodyPr/>
        <a:lstStyle/>
        <a:p>
          <a:endParaRPr lang="en-US" sz="14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14ACC4C7-922A-4E58-9248-126326CEAEEF}">
      <dgm:prSet phldrT="[Text]" custT="1"/>
      <dgm:spPr>
        <a:ln>
          <a:solidFill>
            <a:srgbClr val="CEDEBD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th-TH" sz="14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เข้าร่วมมาตรการลดอัตราดอกเบี้ยเงินกู้และดอกเบี้ยผิดนัด จำนวน 2 โครงการ</a:t>
          </a:r>
          <a:endParaRPr lang="en-US" sz="14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178EFC95-3E74-4B3D-A808-30BCEBC0F93B}" type="parTrans" cxnId="{244164F4-918E-45B0-BE7F-5EFBE62E8DAD}">
      <dgm:prSet/>
      <dgm:spPr/>
      <dgm:t>
        <a:bodyPr/>
        <a:lstStyle/>
        <a:p>
          <a:endParaRPr lang="en-US" sz="14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0F39E8E7-5F8A-45CA-B2E7-0D47E5493F53}" type="sibTrans" cxnId="{244164F4-918E-45B0-BE7F-5EFBE62E8DAD}">
      <dgm:prSet/>
      <dgm:spPr/>
      <dgm:t>
        <a:bodyPr/>
        <a:lstStyle/>
        <a:p>
          <a:endParaRPr lang="en-US" sz="14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888B0C1F-4F56-405A-BC9F-5AA09BE6DFDE}">
      <dgm:prSet phldrT="[Text]" custT="1"/>
      <dgm:spPr>
        <a:ln>
          <a:solidFill>
            <a:srgbClr val="CEDEBD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th-TH" sz="14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ขอเข้าร่วมมาตรการลดหรืองดเบี้ยปรับ/ดอกเบี้ยผิดนัด</a:t>
          </a:r>
        </a:p>
        <a:p>
          <a:pPr>
            <a:spcAft>
              <a:spcPts val="0"/>
            </a:spcAft>
          </a:pPr>
          <a:r>
            <a:rPr lang="th-TH" sz="14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1 โครงการ</a:t>
          </a:r>
          <a:endParaRPr lang="en-US" sz="14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A148A586-11AE-44B7-B6E5-C247798A9DBB}" type="parTrans" cxnId="{94400DFB-5EA4-439A-8A0C-A6E7D0619101}">
      <dgm:prSet/>
      <dgm:spPr/>
      <dgm:t>
        <a:bodyPr/>
        <a:lstStyle/>
        <a:p>
          <a:endParaRPr lang="en-US" sz="14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7B5719A8-86CC-4EE8-A62E-77BB8CA60799}" type="sibTrans" cxnId="{94400DFB-5EA4-439A-8A0C-A6E7D0619101}">
      <dgm:prSet/>
      <dgm:spPr/>
      <dgm:t>
        <a:bodyPr/>
        <a:lstStyle/>
        <a:p>
          <a:endParaRPr lang="en-US" sz="14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52D59A1C-957A-40C1-99F0-31114B84E6A3}">
      <dgm:prSet phldrT="[Text]" custT="1"/>
      <dgm:spPr>
        <a:ln>
          <a:solidFill>
            <a:srgbClr val="FDD8D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14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ยังไม่มีการติดต่อ</a:t>
          </a:r>
          <a:br>
            <a:rPr lang="th-TH" sz="14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</a:br>
          <a:r>
            <a:rPr lang="th-TH" sz="14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จากลูกหนี้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1400" spc="-70" baseline="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31 โครงการ 151 ฉบับ</a:t>
          </a:r>
          <a:endParaRPr lang="en-US" sz="1400" spc="-70" baseline="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773723EE-D297-4E45-82FC-CBEEBD2AF546}" type="parTrans" cxnId="{B83786F0-5DF4-40CC-B6EF-AFD9F918C228}">
      <dgm:prSet/>
      <dgm:spPr/>
      <dgm:t>
        <a:bodyPr/>
        <a:lstStyle/>
        <a:p>
          <a:endParaRPr lang="en-US" sz="14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43BFBBEB-438C-4860-B33F-0BA91503E06D}" type="sibTrans" cxnId="{B83786F0-5DF4-40CC-B6EF-AFD9F918C228}">
      <dgm:prSet/>
      <dgm:spPr/>
      <dgm:t>
        <a:bodyPr/>
        <a:lstStyle/>
        <a:p>
          <a:endParaRPr lang="en-US" sz="14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A3BBCBF0-A971-478D-BF28-0FCF922A020D}">
      <dgm:prSet phldrT="[Text]" custT="1"/>
      <dgm:spPr>
        <a:ln>
          <a:solidFill>
            <a:srgbClr val="FDD8D1"/>
          </a:solidFill>
        </a:ln>
      </dgm:spPr>
      <dgm:t>
        <a:bodyPr/>
        <a:lstStyle/>
        <a:p>
          <a:r>
            <a:rPr lang="th-TH" sz="14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จะดำเนินการ</a:t>
          </a:r>
          <a:br>
            <a:rPr lang="th-TH" sz="14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</a:br>
          <a:r>
            <a:rPr lang="th-TH" sz="14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ส่งหนังสืออย่างน้อย 3 ครั้งต่อไป</a:t>
          </a:r>
          <a:endParaRPr lang="en-US" sz="14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8C596C54-28A3-4016-801A-70AA1DB066F3}" type="sibTrans" cxnId="{50F540B7-9686-4149-AFB2-BFC488F7676B}">
      <dgm:prSet/>
      <dgm:spPr/>
      <dgm:t>
        <a:bodyPr/>
        <a:lstStyle/>
        <a:p>
          <a:endParaRPr lang="en-US" sz="14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B5506B1A-7F78-488B-ADE3-03CF0F9A4060}" type="parTrans" cxnId="{50F540B7-9686-4149-AFB2-BFC488F7676B}">
      <dgm:prSet/>
      <dgm:spPr/>
      <dgm:t>
        <a:bodyPr/>
        <a:lstStyle/>
        <a:p>
          <a:endParaRPr lang="en-US" sz="14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D68FF5EA-70D7-4C05-A352-7D8D993E4199}">
      <dgm:prSet phldrT="[Text]" custT="1"/>
      <dgm:spPr>
        <a:ln>
          <a:solidFill>
            <a:srgbClr val="CEDEBD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th-TH" sz="14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ทำหนังสือรับสภาพความผิด 1 โครงการ</a:t>
          </a:r>
          <a:endParaRPr lang="en-US" sz="14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A95A41C6-23F7-402F-8CCE-3C7392A86391}" type="parTrans" cxnId="{A700EED5-6410-4ACB-9D29-1A7DC89BB947}">
      <dgm:prSet/>
      <dgm:spPr/>
      <dgm:t>
        <a:bodyPr/>
        <a:lstStyle/>
        <a:p>
          <a:endParaRPr lang="en-US"/>
        </a:p>
      </dgm:t>
    </dgm:pt>
    <dgm:pt modelId="{A7A07E6C-246A-492C-808D-5C7F63A77C5F}" type="sibTrans" cxnId="{A700EED5-6410-4ACB-9D29-1A7DC89BB947}">
      <dgm:prSet/>
      <dgm:spPr/>
      <dgm:t>
        <a:bodyPr/>
        <a:lstStyle/>
        <a:p>
          <a:endParaRPr lang="en-US"/>
        </a:p>
      </dgm:t>
    </dgm:pt>
    <dgm:pt modelId="{F673AF62-EE0E-46A3-B9CD-86222C80CC5D}" type="pres">
      <dgm:prSet presAssocID="{C08206F6-ACA5-4491-8928-1E39BEF2C2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29EC485-969C-41DC-BADC-BC00F75A66FE}" type="pres">
      <dgm:prSet presAssocID="{EE7577F7-52E0-4144-8E00-546B04AD0B1E}" presName="hierRoot1" presStyleCnt="0"/>
      <dgm:spPr/>
    </dgm:pt>
    <dgm:pt modelId="{4D428C5E-CB88-41DE-8347-137302801FF6}" type="pres">
      <dgm:prSet presAssocID="{EE7577F7-52E0-4144-8E00-546B04AD0B1E}" presName="composite" presStyleCnt="0"/>
      <dgm:spPr/>
    </dgm:pt>
    <dgm:pt modelId="{B26CE79E-D831-4511-BBAD-8C40B0B20DAB}" type="pres">
      <dgm:prSet presAssocID="{EE7577F7-52E0-4144-8E00-546B04AD0B1E}" presName="background" presStyleLbl="node0" presStyleIdx="0" presStyleCnt="1"/>
      <dgm:spPr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5998A214-A114-45A4-B4C8-B0F94B0A0F14}" type="pres">
      <dgm:prSet presAssocID="{EE7577F7-52E0-4144-8E00-546B04AD0B1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C6F04A-260E-4060-91B9-C5D437BF78E7}" type="pres">
      <dgm:prSet presAssocID="{EE7577F7-52E0-4144-8E00-546B04AD0B1E}" presName="hierChild2" presStyleCnt="0"/>
      <dgm:spPr/>
    </dgm:pt>
    <dgm:pt modelId="{9B353382-5FA4-4108-BAEA-BEC80AA6E98C}" type="pres">
      <dgm:prSet presAssocID="{6B3EE02D-3CC2-4AC6-B375-275604D84FEF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F4EAFBA-39E9-43E6-8ADC-5ED18A36A1B5}" type="pres">
      <dgm:prSet presAssocID="{670D06E7-4265-4425-84C0-B0CC8C1390D4}" presName="hierRoot2" presStyleCnt="0"/>
      <dgm:spPr/>
    </dgm:pt>
    <dgm:pt modelId="{CBE1DCFF-F5E0-4F9D-97B5-7CC6A7549803}" type="pres">
      <dgm:prSet presAssocID="{670D06E7-4265-4425-84C0-B0CC8C1390D4}" presName="composite2" presStyleCnt="0"/>
      <dgm:spPr/>
    </dgm:pt>
    <dgm:pt modelId="{F56071C8-463A-43FC-90D7-150D698AA63A}" type="pres">
      <dgm:prSet presAssocID="{670D06E7-4265-4425-84C0-B0CC8C1390D4}" presName="background2" presStyleLbl="node2" presStyleIdx="0" presStyleCnt="2"/>
      <dgm:spPr>
        <a:solidFill>
          <a:srgbClr val="AFC09A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5A34C91B-A5C5-4576-ABE4-66F4BDB39A16}" type="pres">
      <dgm:prSet presAssocID="{670D06E7-4265-4425-84C0-B0CC8C1390D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619373-DF25-44B7-B628-BFA7FA21E95A}" type="pres">
      <dgm:prSet presAssocID="{670D06E7-4265-4425-84C0-B0CC8C1390D4}" presName="hierChild3" presStyleCnt="0"/>
      <dgm:spPr/>
    </dgm:pt>
    <dgm:pt modelId="{1782F4DA-DB50-48CC-A461-6809DDB0E66D}" type="pres">
      <dgm:prSet presAssocID="{178EFC95-3E74-4B3D-A808-30BCEBC0F93B}" presName="Name17" presStyleLbl="parChTrans1D3" presStyleIdx="0" presStyleCnt="4"/>
      <dgm:spPr/>
      <dgm:t>
        <a:bodyPr/>
        <a:lstStyle/>
        <a:p>
          <a:endParaRPr lang="en-US"/>
        </a:p>
      </dgm:t>
    </dgm:pt>
    <dgm:pt modelId="{41539F12-BD33-4C3C-92C9-A6533D6F1656}" type="pres">
      <dgm:prSet presAssocID="{14ACC4C7-922A-4E58-9248-126326CEAEEF}" presName="hierRoot3" presStyleCnt="0"/>
      <dgm:spPr/>
    </dgm:pt>
    <dgm:pt modelId="{759D2D33-380D-4EC3-84B8-DD6F469E3EF6}" type="pres">
      <dgm:prSet presAssocID="{14ACC4C7-922A-4E58-9248-126326CEAEEF}" presName="composite3" presStyleCnt="0"/>
      <dgm:spPr/>
    </dgm:pt>
    <dgm:pt modelId="{F167CB9A-A7A3-48F4-885E-5C7E11DC32F4}" type="pres">
      <dgm:prSet presAssocID="{14ACC4C7-922A-4E58-9248-126326CEAEEF}" presName="background3" presStyleLbl="node3" presStyleIdx="0" presStyleCnt="4"/>
      <dgm:spPr>
        <a:solidFill>
          <a:srgbClr val="CEDEB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994FA7A2-8470-4983-9F71-40516AB72AA0}" type="pres">
      <dgm:prSet presAssocID="{14ACC4C7-922A-4E58-9248-126326CEAEEF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B07C8D-1B94-490C-9050-EED03734B0AE}" type="pres">
      <dgm:prSet presAssocID="{14ACC4C7-922A-4E58-9248-126326CEAEEF}" presName="hierChild4" presStyleCnt="0"/>
      <dgm:spPr/>
    </dgm:pt>
    <dgm:pt modelId="{3559EFD7-76F6-4F54-A42E-A666F744DDD5}" type="pres">
      <dgm:prSet presAssocID="{A95A41C6-23F7-402F-8CCE-3C7392A86391}" presName="Name17" presStyleLbl="parChTrans1D3" presStyleIdx="1" presStyleCnt="4"/>
      <dgm:spPr/>
      <dgm:t>
        <a:bodyPr/>
        <a:lstStyle/>
        <a:p>
          <a:endParaRPr lang="en-US"/>
        </a:p>
      </dgm:t>
    </dgm:pt>
    <dgm:pt modelId="{E130D7FD-1EC9-4559-A1EB-D8A7C1CD4747}" type="pres">
      <dgm:prSet presAssocID="{D68FF5EA-70D7-4C05-A352-7D8D993E4199}" presName="hierRoot3" presStyleCnt="0"/>
      <dgm:spPr/>
    </dgm:pt>
    <dgm:pt modelId="{DAA29D8E-0EC4-4983-A9E6-636208690D9B}" type="pres">
      <dgm:prSet presAssocID="{D68FF5EA-70D7-4C05-A352-7D8D993E4199}" presName="composite3" presStyleCnt="0"/>
      <dgm:spPr/>
    </dgm:pt>
    <dgm:pt modelId="{AC893FB1-8FCD-4004-948C-9D95C44E57BA}" type="pres">
      <dgm:prSet presAssocID="{D68FF5EA-70D7-4C05-A352-7D8D993E4199}" presName="background3" presStyleLbl="node3" presStyleIdx="1" presStyleCnt="4"/>
      <dgm:spPr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10E12F99-E341-4632-A5D8-4EB0313CF46B}" type="pres">
      <dgm:prSet presAssocID="{D68FF5EA-70D7-4C05-A352-7D8D993E4199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79B31C-C65D-4DEE-A612-960656EAB39B}" type="pres">
      <dgm:prSet presAssocID="{D68FF5EA-70D7-4C05-A352-7D8D993E4199}" presName="hierChild4" presStyleCnt="0"/>
      <dgm:spPr/>
    </dgm:pt>
    <dgm:pt modelId="{F5075639-0F3C-4ED7-AAC2-F7CCD6FE4D24}" type="pres">
      <dgm:prSet presAssocID="{A148A586-11AE-44B7-B6E5-C247798A9DBB}" presName="Name17" presStyleLbl="parChTrans1D3" presStyleIdx="2" presStyleCnt="4"/>
      <dgm:spPr/>
      <dgm:t>
        <a:bodyPr/>
        <a:lstStyle/>
        <a:p>
          <a:endParaRPr lang="en-US"/>
        </a:p>
      </dgm:t>
    </dgm:pt>
    <dgm:pt modelId="{CCA5D3BD-6BA3-4470-923B-E99C07C7B2D9}" type="pres">
      <dgm:prSet presAssocID="{888B0C1F-4F56-405A-BC9F-5AA09BE6DFDE}" presName="hierRoot3" presStyleCnt="0"/>
      <dgm:spPr/>
    </dgm:pt>
    <dgm:pt modelId="{A106D845-1FCF-43C2-9ACD-37CA7835171B}" type="pres">
      <dgm:prSet presAssocID="{888B0C1F-4F56-405A-BC9F-5AA09BE6DFDE}" presName="composite3" presStyleCnt="0"/>
      <dgm:spPr/>
    </dgm:pt>
    <dgm:pt modelId="{A043C573-C2F8-4324-B9BF-B8BB82A68899}" type="pres">
      <dgm:prSet presAssocID="{888B0C1F-4F56-405A-BC9F-5AA09BE6DFDE}" presName="background3" presStyleLbl="node3" presStyleIdx="2" presStyleCnt="4"/>
      <dgm:spPr>
        <a:solidFill>
          <a:srgbClr val="CEDEB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880A0319-CF38-4631-BFC2-4984F0C6FE25}" type="pres">
      <dgm:prSet presAssocID="{888B0C1F-4F56-405A-BC9F-5AA09BE6DFDE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3F2568-A89C-45B5-A44E-3A27145E560B}" type="pres">
      <dgm:prSet presAssocID="{888B0C1F-4F56-405A-BC9F-5AA09BE6DFDE}" presName="hierChild4" presStyleCnt="0"/>
      <dgm:spPr/>
    </dgm:pt>
    <dgm:pt modelId="{414C8C6E-433A-468A-9516-B4FD1534A323}" type="pres">
      <dgm:prSet presAssocID="{773723EE-D297-4E45-82FC-CBEEBD2AF54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3CA313D8-90D1-4E2E-B9A6-D18CFC7B1CF4}" type="pres">
      <dgm:prSet presAssocID="{52D59A1C-957A-40C1-99F0-31114B84E6A3}" presName="hierRoot2" presStyleCnt="0"/>
      <dgm:spPr/>
    </dgm:pt>
    <dgm:pt modelId="{2629D9E7-04C6-4593-9409-1E03006628DB}" type="pres">
      <dgm:prSet presAssocID="{52D59A1C-957A-40C1-99F0-31114B84E6A3}" presName="composite2" presStyleCnt="0"/>
      <dgm:spPr/>
    </dgm:pt>
    <dgm:pt modelId="{E2090292-1A28-49BF-BC58-D9E031400FC8}" type="pres">
      <dgm:prSet presAssocID="{52D59A1C-957A-40C1-99F0-31114B84E6A3}" presName="background2" presStyleLbl="node2" presStyleIdx="1" presStyleCnt="2"/>
      <dgm:spPr>
        <a:solidFill>
          <a:srgbClr val="FDD8D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BC760C20-4F8C-48D1-ACE9-85F9CA78153D}" type="pres">
      <dgm:prSet presAssocID="{52D59A1C-957A-40C1-99F0-31114B84E6A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4D24ED-2421-473F-B380-08880B0B568F}" type="pres">
      <dgm:prSet presAssocID="{52D59A1C-957A-40C1-99F0-31114B84E6A3}" presName="hierChild3" presStyleCnt="0"/>
      <dgm:spPr/>
    </dgm:pt>
    <dgm:pt modelId="{B900EDB3-B117-41DE-867A-3FF54D49E6A2}" type="pres">
      <dgm:prSet presAssocID="{B5506B1A-7F78-488B-ADE3-03CF0F9A4060}" presName="Name17" presStyleLbl="parChTrans1D3" presStyleIdx="3" presStyleCnt="4"/>
      <dgm:spPr/>
      <dgm:t>
        <a:bodyPr/>
        <a:lstStyle/>
        <a:p>
          <a:endParaRPr lang="en-US"/>
        </a:p>
      </dgm:t>
    </dgm:pt>
    <dgm:pt modelId="{C5608FD2-A494-4E2A-BED7-4A9A2F66133B}" type="pres">
      <dgm:prSet presAssocID="{A3BBCBF0-A971-478D-BF28-0FCF922A020D}" presName="hierRoot3" presStyleCnt="0"/>
      <dgm:spPr/>
    </dgm:pt>
    <dgm:pt modelId="{06A8C345-19E6-48E4-A749-555EA65A8D67}" type="pres">
      <dgm:prSet presAssocID="{A3BBCBF0-A971-478D-BF28-0FCF922A020D}" presName="composite3" presStyleCnt="0"/>
      <dgm:spPr/>
    </dgm:pt>
    <dgm:pt modelId="{60C31ECD-B48C-4B31-8EBF-32D771240F09}" type="pres">
      <dgm:prSet presAssocID="{A3BBCBF0-A971-478D-BF28-0FCF922A020D}" presName="background3" presStyleLbl="node3" presStyleIdx="3" presStyleCnt="4"/>
      <dgm:spPr>
        <a:solidFill>
          <a:srgbClr val="FDD8D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17B5DF4E-2B9C-4D53-B81D-D90A4FED2695}" type="pres">
      <dgm:prSet presAssocID="{A3BBCBF0-A971-478D-BF28-0FCF922A020D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F3C2A7-16B7-4C41-95D0-D0A87699C751}" type="pres">
      <dgm:prSet presAssocID="{A3BBCBF0-A971-478D-BF28-0FCF922A020D}" presName="hierChild4" presStyleCnt="0"/>
      <dgm:spPr/>
    </dgm:pt>
  </dgm:ptLst>
  <dgm:cxnLst>
    <dgm:cxn modelId="{94400DFB-5EA4-439A-8A0C-A6E7D0619101}" srcId="{670D06E7-4265-4425-84C0-B0CC8C1390D4}" destId="{888B0C1F-4F56-405A-BC9F-5AA09BE6DFDE}" srcOrd="2" destOrd="0" parTransId="{A148A586-11AE-44B7-B6E5-C247798A9DBB}" sibTransId="{7B5719A8-86CC-4EE8-A62E-77BB8CA60799}"/>
    <dgm:cxn modelId="{B41FA3D1-85F8-460A-81A3-554C3EC82DF4}" type="presOf" srcId="{A148A586-11AE-44B7-B6E5-C247798A9DBB}" destId="{F5075639-0F3C-4ED7-AAC2-F7CCD6FE4D24}" srcOrd="0" destOrd="0" presId="urn:microsoft.com/office/officeart/2005/8/layout/hierarchy1"/>
    <dgm:cxn modelId="{50F540B7-9686-4149-AFB2-BFC488F7676B}" srcId="{52D59A1C-957A-40C1-99F0-31114B84E6A3}" destId="{A3BBCBF0-A971-478D-BF28-0FCF922A020D}" srcOrd="0" destOrd="0" parTransId="{B5506B1A-7F78-488B-ADE3-03CF0F9A4060}" sibTransId="{8C596C54-28A3-4016-801A-70AA1DB066F3}"/>
    <dgm:cxn modelId="{C1D4317E-EB0B-4C96-8D33-E1E049BB6734}" type="presOf" srcId="{178EFC95-3E74-4B3D-A808-30BCEBC0F93B}" destId="{1782F4DA-DB50-48CC-A461-6809DDB0E66D}" srcOrd="0" destOrd="0" presId="urn:microsoft.com/office/officeart/2005/8/layout/hierarchy1"/>
    <dgm:cxn modelId="{244164F4-918E-45B0-BE7F-5EFBE62E8DAD}" srcId="{670D06E7-4265-4425-84C0-B0CC8C1390D4}" destId="{14ACC4C7-922A-4E58-9248-126326CEAEEF}" srcOrd="0" destOrd="0" parTransId="{178EFC95-3E74-4B3D-A808-30BCEBC0F93B}" sibTransId="{0F39E8E7-5F8A-45CA-B2E7-0D47E5493F53}"/>
    <dgm:cxn modelId="{B83786F0-5DF4-40CC-B6EF-AFD9F918C228}" srcId="{EE7577F7-52E0-4144-8E00-546B04AD0B1E}" destId="{52D59A1C-957A-40C1-99F0-31114B84E6A3}" srcOrd="1" destOrd="0" parTransId="{773723EE-D297-4E45-82FC-CBEEBD2AF546}" sibTransId="{43BFBBEB-438C-4860-B33F-0BA91503E06D}"/>
    <dgm:cxn modelId="{5123FEC1-CA87-4671-A813-6760E4B2A090}" type="presOf" srcId="{773723EE-D297-4E45-82FC-CBEEBD2AF546}" destId="{414C8C6E-433A-468A-9516-B4FD1534A323}" srcOrd="0" destOrd="0" presId="urn:microsoft.com/office/officeart/2005/8/layout/hierarchy1"/>
    <dgm:cxn modelId="{CCCEF4E3-F7E2-4E11-9DA0-8F1E1821827C}" type="presOf" srcId="{6B3EE02D-3CC2-4AC6-B375-275604D84FEF}" destId="{9B353382-5FA4-4108-BAEA-BEC80AA6E98C}" srcOrd="0" destOrd="0" presId="urn:microsoft.com/office/officeart/2005/8/layout/hierarchy1"/>
    <dgm:cxn modelId="{11C7FFBE-7F81-4B95-B7C0-AADFEFDE70B7}" type="presOf" srcId="{670D06E7-4265-4425-84C0-B0CC8C1390D4}" destId="{5A34C91B-A5C5-4576-ABE4-66F4BDB39A16}" srcOrd="0" destOrd="0" presId="urn:microsoft.com/office/officeart/2005/8/layout/hierarchy1"/>
    <dgm:cxn modelId="{B5971712-81EA-49A5-B45F-04A5505939A2}" type="presOf" srcId="{888B0C1F-4F56-405A-BC9F-5AA09BE6DFDE}" destId="{880A0319-CF38-4631-BFC2-4984F0C6FE25}" srcOrd="0" destOrd="0" presId="urn:microsoft.com/office/officeart/2005/8/layout/hierarchy1"/>
    <dgm:cxn modelId="{1BA19825-6054-46C1-8252-E0A5DB3D6AA6}" type="presOf" srcId="{EE7577F7-52E0-4144-8E00-546B04AD0B1E}" destId="{5998A214-A114-45A4-B4C8-B0F94B0A0F14}" srcOrd="0" destOrd="0" presId="urn:microsoft.com/office/officeart/2005/8/layout/hierarchy1"/>
    <dgm:cxn modelId="{DA2A7036-2DC0-4A16-AA2E-7722AF77DBA7}" type="presOf" srcId="{14ACC4C7-922A-4E58-9248-126326CEAEEF}" destId="{994FA7A2-8470-4983-9F71-40516AB72AA0}" srcOrd="0" destOrd="0" presId="urn:microsoft.com/office/officeart/2005/8/layout/hierarchy1"/>
    <dgm:cxn modelId="{A700EED5-6410-4ACB-9D29-1A7DC89BB947}" srcId="{670D06E7-4265-4425-84C0-B0CC8C1390D4}" destId="{D68FF5EA-70D7-4C05-A352-7D8D993E4199}" srcOrd="1" destOrd="0" parTransId="{A95A41C6-23F7-402F-8CCE-3C7392A86391}" sibTransId="{A7A07E6C-246A-492C-808D-5C7F63A77C5F}"/>
    <dgm:cxn modelId="{0351543B-7A17-40A6-8246-F23E45570091}" type="presOf" srcId="{52D59A1C-957A-40C1-99F0-31114B84E6A3}" destId="{BC760C20-4F8C-48D1-ACE9-85F9CA78153D}" srcOrd="0" destOrd="0" presId="urn:microsoft.com/office/officeart/2005/8/layout/hierarchy1"/>
    <dgm:cxn modelId="{02AAA469-A454-4841-974A-54BEC65CA8B5}" type="presOf" srcId="{C08206F6-ACA5-4491-8928-1E39BEF2C2E3}" destId="{F673AF62-EE0E-46A3-B9CD-86222C80CC5D}" srcOrd="0" destOrd="0" presId="urn:microsoft.com/office/officeart/2005/8/layout/hierarchy1"/>
    <dgm:cxn modelId="{119CD7D3-541F-4FF2-9A64-141FE6CC8369}" type="presOf" srcId="{A3BBCBF0-A971-478D-BF28-0FCF922A020D}" destId="{17B5DF4E-2B9C-4D53-B81D-D90A4FED2695}" srcOrd="0" destOrd="0" presId="urn:microsoft.com/office/officeart/2005/8/layout/hierarchy1"/>
    <dgm:cxn modelId="{FC36C825-1F96-4EAC-BDED-9BEA9E295542}" type="presOf" srcId="{B5506B1A-7F78-488B-ADE3-03CF0F9A4060}" destId="{B900EDB3-B117-41DE-867A-3FF54D49E6A2}" srcOrd="0" destOrd="0" presId="urn:microsoft.com/office/officeart/2005/8/layout/hierarchy1"/>
    <dgm:cxn modelId="{DEF793D3-0043-43E6-AA8C-4D7B9250409D}" srcId="{EE7577F7-52E0-4144-8E00-546B04AD0B1E}" destId="{670D06E7-4265-4425-84C0-B0CC8C1390D4}" srcOrd="0" destOrd="0" parTransId="{6B3EE02D-3CC2-4AC6-B375-275604D84FEF}" sibTransId="{90A058D0-41E8-4073-9D09-6A0470B4DBD6}"/>
    <dgm:cxn modelId="{549C0E50-946E-41A9-B2C8-BADA27BDB0BE}" type="presOf" srcId="{D68FF5EA-70D7-4C05-A352-7D8D993E4199}" destId="{10E12F99-E341-4632-A5D8-4EB0313CF46B}" srcOrd="0" destOrd="0" presId="urn:microsoft.com/office/officeart/2005/8/layout/hierarchy1"/>
    <dgm:cxn modelId="{BA8AC300-DB7C-4538-B01E-2239C727C79B}" srcId="{C08206F6-ACA5-4491-8928-1E39BEF2C2E3}" destId="{EE7577F7-52E0-4144-8E00-546B04AD0B1E}" srcOrd="0" destOrd="0" parTransId="{63BCFBFA-93EE-4DF4-98B3-06CC830E43B6}" sibTransId="{B1CD4549-3B91-42DA-9950-1DCA202700B3}"/>
    <dgm:cxn modelId="{3DE772E7-86FE-4E2D-A524-2F746F4BB562}" type="presOf" srcId="{A95A41C6-23F7-402F-8CCE-3C7392A86391}" destId="{3559EFD7-76F6-4F54-A42E-A666F744DDD5}" srcOrd="0" destOrd="0" presId="urn:microsoft.com/office/officeart/2005/8/layout/hierarchy1"/>
    <dgm:cxn modelId="{0FBCB3D2-EC2E-4A7B-A41C-960B8F84555C}" type="presParOf" srcId="{F673AF62-EE0E-46A3-B9CD-86222C80CC5D}" destId="{629EC485-969C-41DC-BADC-BC00F75A66FE}" srcOrd="0" destOrd="0" presId="urn:microsoft.com/office/officeart/2005/8/layout/hierarchy1"/>
    <dgm:cxn modelId="{B0D5A750-E4C1-40A5-BF3B-3FE8B977CC9C}" type="presParOf" srcId="{629EC485-969C-41DC-BADC-BC00F75A66FE}" destId="{4D428C5E-CB88-41DE-8347-137302801FF6}" srcOrd="0" destOrd="0" presId="urn:microsoft.com/office/officeart/2005/8/layout/hierarchy1"/>
    <dgm:cxn modelId="{E855703C-B430-4B6B-B095-374EDE8BFA82}" type="presParOf" srcId="{4D428C5E-CB88-41DE-8347-137302801FF6}" destId="{B26CE79E-D831-4511-BBAD-8C40B0B20DAB}" srcOrd="0" destOrd="0" presId="urn:microsoft.com/office/officeart/2005/8/layout/hierarchy1"/>
    <dgm:cxn modelId="{862401F6-2E7B-4EAE-9E1A-0A127CC1ADB6}" type="presParOf" srcId="{4D428C5E-CB88-41DE-8347-137302801FF6}" destId="{5998A214-A114-45A4-B4C8-B0F94B0A0F14}" srcOrd="1" destOrd="0" presId="urn:microsoft.com/office/officeart/2005/8/layout/hierarchy1"/>
    <dgm:cxn modelId="{416E69FF-719E-47D5-8C59-6F32EB2E1004}" type="presParOf" srcId="{629EC485-969C-41DC-BADC-BC00F75A66FE}" destId="{E4C6F04A-260E-4060-91B9-C5D437BF78E7}" srcOrd="1" destOrd="0" presId="urn:microsoft.com/office/officeart/2005/8/layout/hierarchy1"/>
    <dgm:cxn modelId="{03522257-C94A-4150-997E-2040B0FDEE8A}" type="presParOf" srcId="{E4C6F04A-260E-4060-91B9-C5D437BF78E7}" destId="{9B353382-5FA4-4108-BAEA-BEC80AA6E98C}" srcOrd="0" destOrd="0" presId="urn:microsoft.com/office/officeart/2005/8/layout/hierarchy1"/>
    <dgm:cxn modelId="{E0310403-1B77-4C17-8373-79BF63E3E1D0}" type="presParOf" srcId="{E4C6F04A-260E-4060-91B9-C5D437BF78E7}" destId="{FF4EAFBA-39E9-43E6-8ADC-5ED18A36A1B5}" srcOrd="1" destOrd="0" presId="urn:microsoft.com/office/officeart/2005/8/layout/hierarchy1"/>
    <dgm:cxn modelId="{4CC60E1A-37D1-4EB4-A1E9-7DBCADFFBD80}" type="presParOf" srcId="{FF4EAFBA-39E9-43E6-8ADC-5ED18A36A1B5}" destId="{CBE1DCFF-F5E0-4F9D-97B5-7CC6A7549803}" srcOrd="0" destOrd="0" presId="urn:microsoft.com/office/officeart/2005/8/layout/hierarchy1"/>
    <dgm:cxn modelId="{589E0078-1B14-4B0B-85B3-09B39F28EA82}" type="presParOf" srcId="{CBE1DCFF-F5E0-4F9D-97B5-7CC6A7549803}" destId="{F56071C8-463A-43FC-90D7-150D698AA63A}" srcOrd="0" destOrd="0" presId="urn:microsoft.com/office/officeart/2005/8/layout/hierarchy1"/>
    <dgm:cxn modelId="{DA55EDA4-4824-4A76-B831-37C69B5BFA64}" type="presParOf" srcId="{CBE1DCFF-F5E0-4F9D-97B5-7CC6A7549803}" destId="{5A34C91B-A5C5-4576-ABE4-66F4BDB39A16}" srcOrd="1" destOrd="0" presId="urn:microsoft.com/office/officeart/2005/8/layout/hierarchy1"/>
    <dgm:cxn modelId="{DBA57732-C82B-49E4-BAA8-58E8C441A2D6}" type="presParOf" srcId="{FF4EAFBA-39E9-43E6-8ADC-5ED18A36A1B5}" destId="{97619373-DF25-44B7-B628-BFA7FA21E95A}" srcOrd="1" destOrd="0" presId="urn:microsoft.com/office/officeart/2005/8/layout/hierarchy1"/>
    <dgm:cxn modelId="{0FEC2B9F-8A13-4249-9351-DD8FF01D19CC}" type="presParOf" srcId="{97619373-DF25-44B7-B628-BFA7FA21E95A}" destId="{1782F4DA-DB50-48CC-A461-6809DDB0E66D}" srcOrd="0" destOrd="0" presId="urn:microsoft.com/office/officeart/2005/8/layout/hierarchy1"/>
    <dgm:cxn modelId="{09B3745F-A629-441A-9691-4643E25D3463}" type="presParOf" srcId="{97619373-DF25-44B7-B628-BFA7FA21E95A}" destId="{41539F12-BD33-4C3C-92C9-A6533D6F1656}" srcOrd="1" destOrd="0" presId="urn:microsoft.com/office/officeart/2005/8/layout/hierarchy1"/>
    <dgm:cxn modelId="{E4FC3710-D753-4C18-8296-5B4032C405E4}" type="presParOf" srcId="{41539F12-BD33-4C3C-92C9-A6533D6F1656}" destId="{759D2D33-380D-4EC3-84B8-DD6F469E3EF6}" srcOrd="0" destOrd="0" presId="urn:microsoft.com/office/officeart/2005/8/layout/hierarchy1"/>
    <dgm:cxn modelId="{37DEDF96-2B94-4D78-A39F-4E6473AD3514}" type="presParOf" srcId="{759D2D33-380D-4EC3-84B8-DD6F469E3EF6}" destId="{F167CB9A-A7A3-48F4-885E-5C7E11DC32F4}" srcOrd="0" destOrd="0" presId="urn:microsoft.com/office/officeart/2005/8/layout/hierarchy1"/>
    <dgm:cxn modelId="{15B23E67-8D3F-4DB9-94BC-04556AB79B65}" type="presParOf" srcId="{759D2D33-380D-4EC3-84B8-DD6F469E3EF6}" destId="{994FA7A2-8470-4983-9F71-40516AB72AA0}" srcOrd="1" destOrd="0" presId="urn:microsoft.com/office/officeart/2005/8/layout/hierarchy1"/>
    <dgm:cxn modelId="{ACDF34FD-9955-457B-9785-FE67C5A460EC}" type="presParOf" srcId="{41539F12-BD33-4C3C-92C9-A6533D6F1656}" destId="{02B07C8D-1B94-490C-9050-EED03734B0AE}" srcOrd="1" destOrd="0" presId="urn:microsoft.com/office/officeart/2005/8/layout/hierarchy1"/>
    <dgm:cxn modelId="{EE01EE90-2BFD-4C1C-A7FA-E1395A84A661}" type="presParOf" srcId="{97619373-DF25-44B7-B628-BFA7FA21E95A}" destId="{3559EFD7-76F6-4F54-A42E-A666F744DDD5}" srcOrd="2" destOrd="0" presId="urn:microsoft.com/office/officeart/2005/8/layout/hierarchy1"/>
    <dgm:cxn modelId="{473C4460-CAB7-4BDB-A10E-9C5FB5D5D15D}" type="presParOf" srcId="{97619373-DF25-44B7-B628-BFA7FA21E95A}" destId="{E130D7FD-1EC9-4559-A1EB-D8A7C1CD4747}" srcOrd="3" destOrd="0" presId="urn:microsoft.com/office/officeart/2005/8/layout/hierarchy1"/>
    <dgm:cxn modelId="{4EB6190E-DA53-4E26-A715-FDD1DD8E4E6F}" type="presParOf" srcId="{E130D7FD-1EC9-4559-A1EB-D8A7C1CD4747}" destId="{DAA29D8E-0EC4-4983-A9E6-636208690D9B}" srcOrd="0" destOrd="0" presId="urn:microsoft.com/office/officeart/2005/8/layout/hierarchy1"/>
    <dgm:cxn modelId="{C73351FC-6B1E-42F8-900A-5A0B23781C8A}" type="presParOf" srcId="{DAA29D8E-0EC4-4983-A9E6-636208690D9B}" destId="{AC893FB1-8FCD-4004-948C-9D95C44E57BA}" srcOrd="0" destOrd="0" presId="urn:microsoft.com/office/officeart/2005/8/layout/hierarchy1"/>
    <dgm:cxn modelId="{C6352776-1464-493F-A2DE-0C9A04C27CB8}" type="presParOf" srcId="{DAA29D8E-0EC4-4983-A9E6-636208690D9B}" destId="{10E12F99-E341-4632-A5D8-4EB0313CF46B}" srcOrd="1" destOrd="0" presId="urn:microsoft.com/office/officeart/2005/8/layout/hierarchy1"/>
    <dgm:cxn modelId="{CE34FA5E-30FA-4F55-A029-157C7F781CAB}" type="presParOf" srcId="{E130D7FD-1EC9-4559-A1EB-D8A7C1CD4747}" destId="{5379B31C-C65D-4DEE-A612-960656EAB39B}" srcOrd="1" destOrd="0" presId="urn:microsoft.com/office/officeart/2005/8/layout/hierarchy1"/>
    <dgm:cxn modelId="{03D77D95-2A40-4FD0-AE2B-0AA16716C95D}" type="presParOf" srcId="{97619373-DF25-44B7-B628-BFA7FA21E95A}" destId="{F5075639-0F3C-4ED7-AAC2-F7CCD6FE4D24}" srcOrd="4" destOrd="0" presId="urn:microsoft.com/office/officeart/2005/8/layout/hierarchy1"/>
    <dgm:cxn modelId="{4E4F9EC4-9999-451A-824C-A318BDA82E5B}" type="presParOf" srcId="{97619373-DF25-44B7-B628-BFA7FA21E95A}" destId="{CCA5D3BD-6BA3-4470-923B-E99C07C7B2D9}" srcOrd="5" destOrd="0" presId="urn:microsoft.com/office/officeart/2005/8/layout/hierarchy1"/>
    <dgm:cxn modelId="{8EE67BC0-86F0-4B8D-B372-6AB8526A594D}" type="presParOf" srcId="{CCA5D3BD-6BA3-4470-923B-E99C07C7B2D9}" destId="{A106D845-1FCF-43C2-9ACD-37CA7835171B}" srcOrd="0" destOrd="0" presId="urn:microsoft.com/office/officeart/2005/8/layout/hierarchy1"/>
    <dgm:cxn modelId="{F3AA4CA9-B78A-4647-A7F9-A2590BA669A9}" type="presParOf" srcId="{A106D845-1FCF-43C2-9ACD-37CA7835171B}" destId="{A043C573-C2F8-4324-B9BF-B8BB82A68899}" srcOrd="0" destOrd="0" presId="urn:microsoft.com/office/officeart/2005/8/layout/hierarchy1"/>
    <dgm:cxn modelId="{59485385-A1DB-442D-A978-F1CC468C5C09}" type="presParOf" srcId="{A106D845-1FCF-43C2-9ACD-37CA7835171B}" destId="{880A0319-CF38-4631-BFC2-4984F0C6FE25}" srcOrd="1" destOrd="0" presId="urn:microsoft.com/office/officeart/2005/8/layout/hierarchy1"/>
    <dgm:cxn modelId="{8DFA8597-A777-49B4-A94E-22967EAA6284}" type="presParOf" srcId="{CCA5D3BD-6BA3-4470-923B-E99C07C7B2D9}" destId="{CD3F2568-A89C-45B5-A44E-3A27145E560B}" srcOrd="1" destOrd="0" presId="urn:microsoft.com/office/officeart/2005/8/layout/hierarchy1"/>
    <dgm:cxn modelId="{37CEB855-623A-450E-9BE0-EE4D68C397CD}" type="presParOf" srcId="{E4C6F04A-260E-4060-91B9-C5D437BF78E7}" destId="{414C8C6E-433A-468A-9516-B4FD1534A323}" srcOrd="2" destOrd="0" presId="urn:microsoft.com/office/officeart/2005/8/layout/hierarchy1"/>
    <dgm:cxn modelId="{3DB86DAF-78D9-4A85-8CF5-D61F2384D4D5}" type="presParOf" srcId="{E4C6F04A-260E-4060-91B9-C5D437BF78E7}" destId="{3CA313D8-90D1-4E2E-B9A6-D18CFC7B1CF4}" srcOrd="3" destOrd="0" presId="urn:microsoft.com/office/officeart/2005/8/layout/hierarchy1"/>
    <dgm:cxn modelId="{4EBF9C7F-13A6-4F90-AC24-190A702790FF}" type="presParOf" srcId="{3CA313D8-90D1-4E2E-B9A6-D18CFC7B1CF4}" destId="{2629D9E7-04C6-4593-9409-1E03006628DB}" srcOrd="0" destOrd="0" presId="urn:microsoft.com/office/officeart/2005/8/layout/hierarchy1"/>
    <dgm:cxn modelId="{627A1319-758B-4CEB-BFD4-0228FE0BBBAA}" type="presParOf" srcId="{2629D9E7-04C6-4593-9409-1E03006628DB}" destId="{E2090292-1A28-49BF-BC58-D9E031400FC8}" srcOrd="0" destOrd="0" presId="urn:microsoft.com/office/officeart/2005/8/layout/hierarchy1"/>
    <dgm:cxn modelId="{9F0E4F83-FE5A-4DB3-BBC6-0A11675D772B}" type="presParOf" srcId="{2629D9E7-04C6-4593-9409-1E03006628DB}" destId="{BC760C20-4F8C-48D1-ACE9-85F9CA78153D}" srcOrd="1" destOrd="0" presId="urn:microsoft.com/office/officeart/2005/8/layout/hierarchy1"/>
    <dgm:cxn modelId="{6CDF5EBB-9E7B-49BC-8F12-9F05F1AB21B5}" type="presParOf" srcId="{3CA313D8-90D1-4E2E-B9A6-D18CFC7B1CF4}" destId="{CB4D24ED-2421-473F-B380-08880B0B568F}" srcOrd="1" destOrd="0" presId="urn:microsoft.com/office/officeart/2005/8/layout/hierarchy1"/>
    <dgm:cxn modelId="{18139208-5741-43BB-B11D-D13530982031}" type="presParOf" srcId="{CB4D24ED-2421-473F-B380-08880B0B568F}" destId="{B900EDB3-B117-41DE-867A-3FF54D49E6A2}" srcOrd="0" destOrd="0" presId="urn:microsoft.com/office/officeart/2005/8/layout/hierarchy1"/>
    <dgm:cxn modelId="{B1722F9A-2ECE-4778-9F19-64D283B198C8}" type="presParOf" srcId="{CB4D24ED-2421-473F-B380-08880B0B568F}" destId="{C5608FD2-A494-4E2A-BED7-4A9A2F66133B}" srcOrd="1" destOrd="0" presId="urn:microsoft.com/office/officeart/2005/8/layout/hierarchy1"/>
    <dgm:cxn modelId="{C3DBE2A6-1274-4DEA-85FF-1A320A738913}" type="presParOf" srcId="{C5608FD2-A494-4E2A-BED7-4A9A2F66133B}" destId="{06A8C345-19E6-48E4-A749-555EA65A8D67}" srcOrd="0" destOrd="0" presId="urn:microsoft.com/office/officeart/2005/8/layout/hierarchy1"/>
    <dgm:cxn modelId="{50377BC5-D16A-4E23-8A47-441BD3414E2B}" type="presParOf" srcId="{06A8C345-19E6-48E4-A749-555EA65A8D67}" destId="{60C31ECD-B48C-4B31-8EBF-32D771240F09}" srcOrd="0" destOrd="0" presId="urn:microsoft.com/office/officeart/2005/8/layout/hierarchy1"/>
    <dgm:cxn modelId="{BD5ED853-EF3B-4BB1-9149-656ECC051426}" type="presParOf" srcId="{06A8C345-19E6-48E4-A749-555EA65A8D67}" destId="{17B5DF4E-2B9C-4D53-B81D-D90A4FED2695}" srcOrd="1" destOrd="0" presId="urn:microsoft.com/office/officeart/2005/8/layout/hierarchy1"/>
    <dgm:cxn modelId="{6FD2D022-9FC7-4BA5-A0C8-02DF8D67843B}" type="presParOf" srcId="{C5608FD2-A494-4E2A-BED7-4A9A2F66133B}" destId="{5DF3C2A7-16B7-4C41-95D0-D0A87699C75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43D263-5303-4C04-93DB-587CADD66918}" type="doc">
      <dgm:prSet loTypeId="urn:microsoft.com/office/officeart/2005/8/layout/hProcess9" loCatId="process" qsTypeId="urn:microsoft.com/office/officeart/2005/8/quickstyle/3d2" qsCatId="3D" csTypeId="urn:microsoft.com/office/officeart/2005/8/colors/accent2_4" csCatId="accent2" phldr="1"/>
      <dgm:spPr/>
    </dgm:pt>
    <dgm:pt modelId="{70702F50-34F6-4973-BDCC-3991DD506007}">
      <dgm:prSet phldrT="[Text]" custT="1"/>
      <dgm:spPr>
        <a:solidFill>
          <a:srgbClr val="FFD8E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30 ก.ย. 64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1400" b="1" spc="-30" dirty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จำนวน</a:t>
          </a:r>
          <a:r>
            <a:rPr lang="th-TH" sz="1400" b="1" dirty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 11,501,585.49 บาท</a:t>
          </a:r>
          <a:endParaRPr lang="en-US" sz="1400" b="1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F79DFD1F-5FE3-47CA-8EB5-C99D7548D6FC}" type="parTrans" cxnId="{8FE506FC-C346-4A77-822D-D9B24E1E061F}">
      <dgm:prSet/>
      <dgm:spPr/>
      <dgm:t>
        <a:bodyPr/>
        <a:lstStyle/>
        <a:p>
          <a:endParaRPr lang="en-US" sz="1400">
            <a:solidFill>
              <a:schemeClr val="tx2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D643FF3A-E1A9-4860-9C0C-2C1B1893B1C1}" type="sibTrans" cxnId="{8FE506FC-C346-4A77-822D-D9B24E1E061F}">
      <dgm:prSet/>
      <dgm:spPr/>
      <dgm:t>
        <a:bodyPr/>
        <a:lstStyle/>
        <a:p>
          <a:endParaRPr lang="en-US" sz="1400">
            <a:solidFill>
              <a:schemeClr val="tx2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5DF9012C-E251-4935-854F-71A2DFD6042D}">
      <dgm:prSet phldrT="[Text]" custT="1"/>
      <dgm:spPr>
        <a:solidFill>
          <a:srgbClr val="BBDEE2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5 มี.ค. 67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1400" b="1" dirty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คงเหลือจำนวน </a:t>
          </a:r>
          <a:r>
            <a:rPr lang="en-US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7,825,160.03</a:t>
          </a:r>
          <a:r>
            <a:rPr lang="th-TH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 </a:t>
          </a:r>
          <a:r>
            <a:rPr lang="th-TH" sz="1400" b="1" dirty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บาท</a:t>
          </a:r>
          <a:endParaRPr lang="en-US" sz="1400" b="1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EE4B93CF-91A1-4C1B-95AD-A5FEC02F6453}" type="parTrans" cxnId="{83A29C37-7DA1-4937-8322-2ACD9E30BE92}">
      <dgm:prSet/>
      <dgm:spPr/>
      <dgm:t>
        <a:bodyPr/>
        <a:lstStyle/>
        <a:p>
          <a:endParaRPr lang="en-US" sz="1400">
            <a:solidFill>
              <a:schemeClr val="tx2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ECB27620-82A6-443E-BE68-95A90BB6C2B0}" type="sibTrans" cxnId="{83A29C37-7DA1-4937-8322-2ACD9E30BE92}">
      <dgm:prSet/>
      <dgm:spPr/>
      <dgm:t>
        <a:bodyPr/>
        <a:lstStyle/>
        <a:p>
          <a:endParaRPr lang="en-US" sz="1400">
            <a:solidFill>
              <a:schemeClr val="tx2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5C853644-0951-4D6D-8837-2BC6B1B01ACA}">
      <dgm:prSet phldrT="[Text]" custT="1"/>
      <dgm:spPr>
        <a:solidFill>
          <a:srgbClr val="F4EECE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ลดลง</a:t>
          </a:r>
          <a:r>
            <a:rPr lang="th-TH" sz="1400" b="1" dirty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จำนวน </a:t>
          </a:r>
          <a:r>
            <a:rPr lang="en-US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 3,676,425.46</a:t>
          </a:r>
          <a:r>
            <a:rPr lang="th-TH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 </a:t>
          </a:r>
          <a:r>
            <a:rPr lang="th-TH" sz="1400" b="1" dirty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บาท </a:t>
          </a:r>
          <a:endParaRPr lang="en-US" sz="1400" b="1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98BDB08D-2AF0-438D-8253-A17E0FB65296}" type="parTrans" cxnId="{D5CF7106-2727-4C4C-8D50-A10810EE253A}">
      <dgm:prSet/>
      <dgm:spPr/>
      <dgm:t>
        <a:bodyPr/>
        <a:lstStyle/>
        <a:p>
          <a:endParaRPr lang="en-US" sz="1400">
            <a:solidFill>
              <a:schemeClr val="tx2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AC45E66D-0303-4968-AC21-5D2765593D34}" type="sibTrans" cxnId="{D5CF7106-2727-4C4C-8D50-A10810EE253A}">
      <dgm:prSet/>
      <dgm:spPr/>
      <dgm:t>
        <a:bodyPr/>
        <a:lstStyle/>
        <a:p>
          <a:endParaRPr lang="en-US" sz="1400">
            <a:solidFill>
              <a:schemeClr val="tx2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43884CD2-3585-4DD3-A3B1-897AA8EE545F}" type="pres">
      <dgm:prSet presAssocID="{F543D263-5303-4C04-93DB-587CADD66918}" presName="CompostProcess" presStyleCnt="0">
        <dgm:presLayoutVars>
          <dgm:dir/>
          <dgm:resizeHandles val="exact"/>
        </dgm:presLayoutVars>
      </dgm:prSet>
      <dgm:spPr/>
    </dgm:pt>
    <dgm:pt modelId="{4CB19429-2E1F-4C29-933A-4B63D8CF84D6}" type="pres">
      <dgm:prSet presAssocID="{F543D263-5303-4C04-93DB-587CADD66918}" presName="arrow" presStyleLbl="bgShp" presStyleIdx="0" presStyleCnt="1"/>
      <dgm:spPr>
        <a:solidFill>
          <a:srgbClr val="C7CFE2"/>
        </a:solidFill>
        <a:ln>
          <a:solidFill>
            <a:srgbClr val="EDD4E9"/>
          </a:solidFill>
        </a:ln>
      </dgm:spPr>
    </dgm:pt>
    <dgm:pt modelId="{BC8F9E28-27F4-4CE3-9AB6-600DEC79C8CF}" type="pres">
      <dgm:prSet presAssocID="{F543D263-5303-4C04-93DB-587CADD66918}" presName="linearProcess" presStyleCnt="0"/>
      <dgm:spPr/>
    </dgm:pt>
    <dgm:pt modelId="{17329F06-60F9-47F5-8FB8-29E53270C0A9}" type="pres">
      <dgm:prSet presAssocID="{70702F50-34F6-4973-BDCC-3991DD50600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61529-B2C0-44BF-BC92-86060D4F9DD7}" type="pres">
      <dgm:prSet presAssocID="{D643FF3A-E1A9-4860-9C0C-2C1B1893B1C1}" presName="sibTrans" presStyleCnt="0"/>
      <dgm:spPr/>
    </dgm:pt>
    <dgm:pt modelId="{7F6B4258-15C4-4A17-8400-B0F88D8A4A8E}" type="pres">
      <dgm:prSet presAssocID="{5DF9012C-E251-4935-854F-71A2DFD6042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4A70F-D7AA-4E07-AFDC-26E585FC878D}" type="pres">
      <dgm:prSet presAssocID="{ECB27620-82A6-443E-BE68-95A90BB6C2B0}" presName="sibTrans" presStyleCnt="0"/>
      <dgm:spPr/>
    </dgm:pt>
    <dgm:pt modelId="{54200D3A-7291-4B4C-804E-0C146293DA8B}" type="pres">
      <dgm:prSet presAssocID="{5C853644-0951-4D6D-8837-2BC6B1B01AC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37A9D4-5DCD-4455-9561-6BEE05303AC0}" type="presOf" srcId="{70702F50-34F6-4973-BDCC-3991DD506007}" destId="{17329F06-60F9-47F5-8FB8-29E53270C0A9}" srcOrd="0" destOrd="0" presId="urn:microsoft.com/office/officeart/2005/8/layout/hProcess9"/>
    <dgm:cxn modelId="{8FE506FC-C346-4A77-822D-D9B24E1E061F}" srcId="{F543D263-5303-4C04-93DB-587CADD66918}" destId="{70702F50-34F6-4973-BDCC-3991DD506007}" srcOrd="0" destOrd="0" parTransId="{F79DFD1F-5FE3-47CA-8EB5-C99D7548D6FC}" sibTransId="{D643FF3A-E1A9-4860-9C0C-2C1B1893B1C1}"/>
    <dgm:cxn modelId="{461B8786-B7E6-406A-969F-9C32AFE498B2}" type="presOf" srcId="{5DF9012C-E251-4935-854F-71A2DFD6042D}" destId="{7F6B4258-15C4-4A17-8400-B0F88D8A4A8E}" srcOrd="0" destOrd="0" presId="urn:microsoft.com/office/officeart/2005/8/layout/hProcess9"/>
    <dgm:cxn modelId="{D5CF7106-2727-4C4C-8D50-A10810EE253A}" srcId="{F543D263-5303-4C04-93DB-587CADD66918}" destId="{5C853644-0951-4D6D-8837-2BC6B1B01ACA}" srcOrd="2" destOrd="0" parTransId="{98BDB08D-2AF0-438D-8253-A17E0FB65296}" sibTransId="{AC45E66D-0303-4968-AC21-5D2765593D34}"/>
    <dgm:cxn modelId="{83A29C37-7DA1-4937-8322-2ACD9E30BE92}" srcId="{F543D263-5303-4C04-93DB-587CADD66918}" destId="{5DF9012C-E251-4935-854F-71A2DFD6042D}" srcOrd="1" destOrd="0" parTransId="{EE4B93CF-91A1-4C1B-95AD-A5FEC02F6453}" sibTransId="{ECB27620-82A6-443E-BE68-95A90BB6C2B0}"/>
    <dgm:cxn modelId="{4F94C4FF-D5FB-4B78-BCBC-C6A586DA6425}" type="presOf" srcId="{F543D263-5303-4C04-93DB-587CADD66918}" destId="{43884CD2-3585-4DD3-A3B1-897AA8EE545F}" srcOrd="0" destOrd="0" presId="urn:microsoft.com/office/officeart/2005/8/layout/hProcess9"/>
    <dgm:cxn modelId="{C426B0DB-7601-4E50-B237-BF599B86D9CC}" type="presOf" srcId="{5C853644-0951-4D6D-8837-2BC6B1B01ACA}" destId="{54200D3A-7291-4B4C-804E-0C146293DA8B}" srcOrd="0" destOrd="0" presId="urn:microsoft.com/office/officeart/2005/8/layout/hProcess9"/>
    <dgm:cxn modelId="{3B1C76CB-CD2C-4E90-A360-754F05551056}" type="presParOf" srcId="{43884CD2-3585-4DD3-A3B1-897AA8EE545F}" destId="{4CB19429-2E1F-4C29-933A-4B63D8CF84D6}" srcOrd="0" destOrd="0" presId="urn:microsoft.com/office/officeart/2005/8/layout/hProcess9"/>
    <dgm:cxn modelId="{411DCD9B-F3C6-48DF-AF61-72777097F6AC}" type="presParOf" srcId="{43884CD2-3585-4DD3-A3B1-897AA8EE545F}" destId="{BC8F9E28-27F4-4CE3-9AB6-600DEC79C8CF}" srcOrd="1" destOrd="0" presId="urn:microsoft.com/office/officeart/2005/8/layout/hProcess9"/>
    <dgm:cxn modelId="{684D5CD8-3C55-4075-9860-79128499999F}" type="presParOf" srcId="{BC8F9E28-27F4-4CE3-9AB6-600DEC79C8CF}" destId="{17329F06-60F9-47F5-8FB8-29E53270C0A9}" srcOrd="0" destOrd="0" presId="urn:microsoft.com/office/officeart/2005/8/layout/hProcess9"/>
    <dgm:cxn modelId="{8E23C2CA-F85D-4EA3-A971-D8723F3779C5}" type="presParOf" srcId="{BC8F9E28-27F4-4CE3-9AB6-600DEC79C8CF}" destId="{69061529-B2C0-44BF-BC92-86060D4F9DD7}" srcOrd="1" destOrd="0" presId="urn:microsoft.com/office/officeart/2005/8/layout/hProcess9"/>
    <dgm:cxn modelId="{5A0C1180-1798-4AD1-BBC4-91774F15C90B}" type="presParOf" srcId="{BC8F9E28-27F4-4CE3-9AB6-600DEC79C8CF}" destId="{7F6B4258-15C4-4A17-8400-B0F88D8A4A8E}" srcOrd="2" destOrd="0" presId="urn:microsoft.com/office/officeart/2005/8/layout/hProcess9"/>
    <dgm:cxn modelId="{B1078B13-1D2E-4955-B87A-0BA4D39E1D92}" type="presParOf" srcId="{BC8F9E28-27F4-4CE3-9AB6-600DEC79C8CF}" destId="{B254A70F-D7AA-4E07-AFDC-26E585FC878D}" srcOrd="3" destOrd="0" presId="urn:microsoft.com/office/officeart/2005/8/layout/hProcess9"/>
    <dgm:cxn modelId="{49D76F8F-7511-469A-8D92-A0820F834CCC}" type="presParOf" srcId="{BC8F9E28-27F4-4CE3-9AB6-600DEC79C8CF}" destId="{54200D3A-7291-4B4C-804E-0C146293DA8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CF64C0-A47B-44F8-9F45-46E5FF10516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BB23C1E-EE3F-4AD2-8C12-345C862A336C}">
      <dgm:prSet phldrT="[ข้อความ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th-TH" sz="1600" b="1" cap="none" spc="0" baseline="0" dirty="0">
              <a:ln w="0"/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ความเสี่ยงด้านกลยุทธ์ </a:t>
          </a:r>
          <a:r>
            <a:rPr lang="th-TH" sz="1600" b="1" cap="none" spc="0" baseline="0" dirty="0" smtClean="0">
              <a:ln w="0"/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4</a:t>
          </a:r>
          <a:r>
            <a:rPr lang="th-TH" sz="1600" b="1" i="0" cap="none" spc="0" baseline="0" dirty="0" smtClean="0">
              <a:ln w="0"/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 </a:t>
          </a:r>
          <a:r>
            <a:rPr lang="th-TH" sz="1600" b="1" i="0" cap="none" spc="0" baseline="0" dirty="0">
              <a:ln w="0"/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เรื่อง</a:t>
          </a:r>
        </a:p>
      </dgm:t>
    </dgm:pt>
    <dgm:pt modelId="{C494260E-90F6-4041-991A-F175000F3E56}" type="parTrans" cxnId="{014EA6B0-8EEE-4F49-8D32-00BE889258A5}">
      <dgm:prSet/>
      <dgm:spPr/>
      <dgm:t>
        <a:bodyPr/>
        <a:lstStyle/>
        <a:p>
          <a:endParaRPr lang="th-TH"/>
        </a:p>
      </dgm:t>
    </dgm:pt>
    <dgm:pt modelId="{671C1CD7-F528-4FDC-A8CD-E07A73AF4989}" type="sibTrans" cxnId="{014EA6B0-8EEE-4F49-8D32-00BE889258A5}">
      <dgm:prSet/>
      <dgm:spPr/>
      <dgm:t>
        <a:bodyPr/>
        <a:lstStyle/>
        <a:p>
          <a:endParaRPr lang="th-TH"/>
        </a:p>
      </dgm:t>
    </dgm:pt>
    <dgm:pt modelId="{79CBDDF6-BF8B-4EA8-8B0E-33483F52592F}">
      <dgm:prSet phldrT="[ข้อความ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th-TH" sz="1600" b="1" cap="none" spc="0" baseline="0" dirty="0">
              <a:ln w="0">
                <a:noFill/>
              </a:ln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ความเสี่ยงด้าน</a:t>
          </a:r>
          <a:r>
            <a:rPr lang="th-TH" sz="1600" b="1" cap="none" spc="0" baseline="0" dirty="0" smtClean="0">
              <a:ln w="0">
                <a:noFill/>
              </a:ln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การดำเนินงาน 4</a:t>
          </a:r>
          <a:r>
            <a:rPr lang="th-TH" sz="1600" b="1" i="0" cap="none" spc="0" baseline="0" dirty="0" smtClean="0">
              <a:ln w="0">
                <a:noFill/>
              </a:ln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 </a:t>
          </a:r>
          <a:r>
            <a:rPr lang="th-TH" sz="1600" b="1" i="0" cap="none" spc="0" baseline="0" dirty="0">
              <a:ln w="0">
                <a:noFill/>
              </a:ln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เรื่อง</a:t>
          </a:r>
        </a:p>
      </dgm:t>
    </dgm:pt>
    <dgm:pt modelId="{977BFECB-AA76-4B89-B8FD-92AADB7B4699}" type="parTrans" cxnId="{D6D82AA0-A9EF-45B1-942A-FFBDF4F0477C}">
      <dgm:prSet/>
      <dgm:spPr/>
      <dgm:t>
        <a:bodyPr/>
        <a:lstStyle/>
        <a:p>
          <a:endParaRPr lang="th-TH"/>
        </a:p>
      </dgm:t>
    </dgm:pt>
    <dgm:pt modelId="{FE2636EC-8D38-49A0-AEA4-FB20110E6E0C}" type="sibTrans" cxnId="{D6D82AA0-A9EF-45B1-942A-FFBDF4F0477C}">
      <dgm:prSet/>
      <dgm:spPr/>
      <dgm:t>
        <a:bodyPr/>
        <a:lstStyle/>
        <a:p>
          <a:endParaRPr lang="th-TH"/>
        </a:p>
      </dgm:t>
    </dgm:pt>
    <dgm:pt modelId="{808A313B-4531-4CCB-BC80-85A32288F265}">
      <dgm:prSet phldrT="[ข้อความ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lnSpc>
              <a:spcPts val="2700"/>
            </a:lnSpc>
          </a:pPr>
          <a:r>
            <a:rPr lang="th-TH" sz="1600" b="1" cap="none" spc="0" baseline="0" dirty="0">
              <a:ln w="0">
                <a:noFill/>
              </a:ln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ความเสี่ยงด้านการเงิน </a:t>
          </a:r>
          <a:r>
            <a:rPr lang="th-TH" sz="1600" b="1" cap="none" spc="0" baseline="0" dirty="0" smtClean="0">
              <a:ln w="0">
                <a:noFill/>
              </a:ln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1 </a:t>
          </a:r>
          <a:r>
            <a:rPr lang="th-TH" sz="1600" b="1" cap="none" spc="0" baseline="0" dirty="0">
              <a:ln w="0">
                <a:noFill/>
              </a:ln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เรื่อง</a:t>
          </a:r>
        </a:p>
      </dgm:t>
    </dgm:pt>
    <dgm:pt modelId="{C95A0D97-8199-4DD1-A8CB-1847F6830D71}" type="parTrans" cxnId="{F0E3B988-D322-45E8-A247-5B7733728098}">
      <dgm:prSet/>
      <dgm:spPr/>
      <dgm:t>
        <a:bodyPr/>
        <a:lstStyle/>
        <a:p>
          <a:endParaRPr lang="th-TH"/>
        </a:p>
      </dgm:t>
    </dgm:pt>
    <dgm:pt modelId="{0887829E-ACCA-4C11-8944-25F9F5BCC814}" type="sibTrans" cxnId="{F0E3B988-D322-45E8-A247-5B7733728098}">
      <dgm:prSet/>
      <dgm:spPr/>
      <dgm:t>
        <a:bodyPr/>
        <a:lstStyle/>
        <a:p>
          <a:endParaRPr lang="th-TH"/>
        </a:p>
      </dgm:t>
    </dgm:pt>
    <dgm:pt modelId="{542F0C91-2FD6-44E6-9564-371A94E661CA}">
      <dgm:prSet phldrT="[ข้อความ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thaiDist">
            <a:lnSpc>
              <a:spcPts val="2700"/>
            </a:lnSpc>
          </a:pPr>
          <a:r>
            <a:rPr lang="th-TH" sz="1600" b="1" cap="none" spc="-100" baseline="0" dirty="0">
              <a:ln w="0"/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ความเสี่ยงด้านกฎหมายและข้อกำหนดผูกพันองค์กร </a:t>
          </a:r>
          <a:r>
            <a:rPr lang="th-TH" sz="1600" b="1" cap="none" spc="-100" baseline="0" dirty="0" smtClean="0">
              <a:ln w="0"/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/>
          </a:r>
          <a:br>
            <a:rPr lang="th-TH" sz="1600" b="1" cap="none" spc="-100" baseline="0" dirty="0" smtClean="0">
              <a:ln w="0"/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</a:br>
          <a:r>
            <a:rPr lang="th-TH" sz="1600" b="1" i="0" cap="none" spc="-100" baseline="0" dirty="0" smtClean="0">
              <a:ln w="0"/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1 </a:t>
          </a:r>
          <a:r>
            <a:rPr lang="th-TH" sz="1600" b="1" i="0" cap="none" spc="-100" baseline="0" dirty="0">
              <a:ln w="0"/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เรื่อง</a:t>
          </a:r>
        </a:p>
      </dgm:t>
    </dgm:pt>
    <dgm:pt modelId="{AB031DA9-02A9-45A6-A5B1-F814CD488563}" type="parTrans" cxnId="{603D0147-4EB1-4226-B395-E5DF0406E5DE}">
      <dgm:prSet/>
      <dgm:spPr/>
      <dgm:t>
        <a:bodyPr/>
        <a:lstStyle/>
        <a:p>
          <a:endParaRPr lang="th-TH"/>
        </a:p>
      </dgm:t>
    </dgm:pt>
    <dgm:pt modelId="{41E803E2-0AD1-46EE-9865-111A21607A89}" type="sibTrans" cxnId="{603D0147-4EB1-4226-B395-E5DF0406E5DE}">
      <dgm:prSet/>
      <dgm:spPr/>
      <dgm:t>
        <a:bodyPr/>
        <a:lstStyle/>
        <a:p>
          <a:endParaRPr lang="th-TH"/>
        </a:p>
      </dgm:t>
    </dgm:pt>
    <dgm:pt modelId="{5CD2A800-4B6E-41BE-BBFF-0080402AD2AE}" type="pres">
      <dgm:prSet presAssocID="{81CF64C0-A47B-44F8-9F45-46E5FF10516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31A93B1-2AAA-47BF-B21F-302BD2C8DE3F}" type="pres">
      <dgm:prSet presAssocID="{EBB23C1E-EE3F-4AD2-8C12-345C862A336C}" presName="parentLin" presStyleCnt="0"/>
      <dgm:spPr/>
    </dgm:pt>
    <dgm:pt modelId="{00586D6B-9A94-4306-818E-20A9D0DA5352}" type="pres">
      <dgm:prSet presAssocID="{EBB23C1E-EE3F-4AD2-8C12-345C862A336C}" presName="parentLeftMargin" presStyleLbl="node1" presStyleIdx="0" presStyleCnt="4"/>
      <dgm:spPr/>
      <dgm:t>
        <a:bodyPr/>
        <a:lstStyle/>
        <a:p>
          <a:endParaRPr lang="th-TH"/>
        </a:p>
      </dgm:t>
    </dgm:pt>
    <dgm:pt modelId="{9EEA007A-E8D3-4381-B3A8-8E293F9C548D}" type="pres">
      <dgm:prSet presAssocID="{EBB23C1E-EE3F-4AD2-8C12-345C862A336C}" presName="parentText" presStyleLbl="node1" presStyleIdx="0" presStyleCnt="4" custScaleX="101137" custLinFactNeighborX="12444" custLinFactNeighborY="2297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26E7A38-90F8-47A7-BC06-7B4951E8A12C}" type="pres">
      <dgm:prSet presAssocID="{EBB23C1E-EE3F-4AD2-8C12-345C862A336C}" presName="negativeSpace" presStyleCnt="0"/>
      <dgm:spPr/>
    </dgm:pt>
    <dgm:pt modelId="{2C8603EA-7EC0-4292-82BF-80AB20DF3505}" type="pres">
      <dgm:prSet presAssocID="{EBB23C1E-EE3F-4AD2-8C12-345C862A336C}" presName="childText" presStyleLbl="conFgAcc1" presStyleIdx="0" presStyleCnt="4" custScaleY="82468">
        <dgm:presLayoutVars>
          <dgm:bulletEnabled val="1"/>
        </dgm:presLayoutVars>
      </dgm:prSet>
      <dgm:spPr>
        <a:solidFill>
          <a:schemeClr val="accent5">
            <a:lumMod val="50000"/>
            <a:alpha val="90000"/>
          </a:schemeClr>
        </a:solidFill>
        <a:ln>
          <a:noFill/>
        </a:ln>
      </dgm:spPr>
    </dgm:pt>
    <dgm:pt modelId="{2C207683-BB06-4185-8FD7-EAF89904E48F}" type="pres">
      <dgm:prSet presAssocID="{671C1CD7-F528-4FDC-A8CD-E07A73AF4989}" presName="spaceBetweenRectangles" presStyleCnt="0"/>
      <dgm:spPr/>
    </dgm:pt>
    <dgm:pt modelId="{1B836BCC-EE4B-41CF-80C9-1F5A2D21B76A}" type="pres">
      <dgm:prSet presAssocID="{79CBDDF6-BF8B-4EA8-8B0E-33483F52592F}" presName="parentLin" presStyleCnt="0"/>
      <dgm:spPr/>
    </dgm:pt>
    <dgm:pt modelId="{1C43C48C-2F42-4DD6-9D93-E8BA51B50B87}" type="pres">
      <dgm:prSet presAssocID="{79CBDDF6-BF8B-4EA8-8B0E-33483F52592F}" presName="parentLeftMargin" presStyleLbl="node1" presStyleIdx="0" presStyleCnt="4"/>
      <dgm:spPr/>
      <dgm:t>
        <a:bodyPr/>
        <a:lstStyle/>
        <a:p>
          <a:endParaRPr lang="th-TH"/>
        </a:p>
      </dgm:t>
    </dgm:pt>
    <dgm:pt modelId="{2D27ECA1-4C0F-41AC-902C-63B71BFAC638}" type="pres">
      <dgm:prSet presAssocID="{79CBDDF6-BF8B-4EA8-8B0E-33483F52592F}" presName="parentText" presStyleLbl="node1" presStyleIdx="1" presStyleCnt="4" custScaleX="129016" custLinFactNeighborX="12444" custLinFactNeighborY="2054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88BA069-0165-4A69-952C-EA0C92D9F68A}" type="pres">
      <dgm:prSet presAssocID="{79CBDDF6-BF8B-4EA8-8B0E-33483F52592F}" presName="negativeSpace" presStyleCnt="0"/>
      <dgm:spPr/>
    </dgm:pt>
    <dgm:pt modelId="{2A05650A-C9AB-4848-8A8A-442AEC10D540}" type="pres">
      <dgm:prSet presAssocID="{79CBDDF6-BF8B-4EA8-8B0E-33483F52592F}" presName="childText" presStyleLbl="conFgAcc1" presStyleIdx="1" presStyleCnt="4" custScaleY="78882" custLinFactNeighborY="27266">
        <dgm:presLayoutVars>
          <dgm:bulletEnabled val="1"/>
        </dgm:presLayoutVars>
      </dgm:prSet>
      <dgm:spPr>
        <a:solidFill>
          <a:schemeClr val="accent5">
            <a:lumMod val="50000"/>
            <a:alpha val="90000"/>
          </a:schemeClr>
        </a:solidFill>
      </dgm:spPr>
    </dgm:pt>
    <dgm:pt modelId="{B8ADCABF-105B-4F49-B8E6-582FBE6C8B7D}" type="pres">
      <dgm:prSet presAssocID="{FE2636EC-8D38-49A0-AEA4-FB20110E6E0C}" presName="spaceBetweenRectangles" presStyleCnt="0"/>
      <dgm:spPr/>
    </dgm:pt>
    <dgm:pt modelId="{118F04A0-F2DC-433E-A70F-20B5EB253D85}" type="pres">
      <dgm:prSet presAssocID="{808A313B-4531-4CCB-BC80-85A32288F265}" presName="parentLin" presStyleCnt="0"/>
      <dgm:spPr/>
    </dgm:pt>
    <dgm:pt modelId="{7990CC8B-3C73-4BDC-9B14-4F042D5A5094}" type="pres">
      <dgm:prSet presAssocID="{808A313B-4531-4CCB-BC80-85A32288F265}" presName="parentLeftMargin" presStyleLbl="node1" presStyleIdx="1" presStyleCnt="4"/>
      <dgm:spPr/>
      <dgm:t>
        <a:bodyPr/>
        <a:lstStyle/>
        <a:p>
          <a:endParaRPr lang="th-TH"/>
        </a:p>
      </dgm:t>
    </dgm:pt>
    <dgm:pt modelId="{75C03BD2-5462-4D6D-B20A-999B18A9D929}" type="pres">
      <dgm:prSet presAssocID="{808A313B-4531-4CCB-BC80-85A32288F265}" presName="parentText" presStyleLbl="node1" presStyleIdx="2" presStyleCnt="4" custScaleX="112125" custLinFactNeighborX="12444" custLinFactNeighborY="2856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176D43E-A69E-4B79-BA06-DD1656AAC7C1}" type="pres">
      <dgm:prSet presAssocID="{808A313B-4531-4CCB-BC80-85A32288F265}" presName="negativeSpace" presStyleCnt="0"/>
      <dgm:spPr/>
    </dgm:pt>
    <dgm:pt modelId="{19D9942F-1FFA-4D00-83DA-6150298517BA}" type="pres">
      <dgm:prSet presAssocID="{808A313B-4531-4CCB-BC80-85A32288F265}" presName="childText" presStyleLbl="conFgAcc1" presStyleIdx="2" presStyleCnt="4" custScaleY="89616">
        <dgm:presLayoutVars>
          <dgm:bulletEnabled val="1"/>
        </dgm:presLayoutVars>
      </dgm:prSet>
      <dgm:spPr>
        <a:solidFill>
          <a:schemeClr val="accent5">
            <a:lumMod val="50000"/>
            <a:alpha val="90000"/>
          </a:schemeClr>
        </a:solidFill>
      </dgm:spPr>
    </dgm:pt>
    <dgm:pt modelId="{536BBEA4-7CA0-4BF7-B253-57E45D5A8ADF}" type="pres">
      <dgm:prSet presAssocID="{0887829E-ACCA-4C11-8944-25F9F5BCC814}" presName="spaceBetweenRectangles" presStyleCnt="0"/>
      <dgm:spPr/>
    </dgm:pt>
    <dgm:pt modelId="{D93D70AB-6164-40BF-AA1C-1310DE5441E0}" type="pres">
      <dgm:prSet presAssocID="{542F0C91-2FD6-44E6-9564-371A94E661CA}" presName="parentLin" presStyleCnt="0"/>
      <dgm:spPr/>
    </dgm:pt>
    <dgm:pt modelId="{1E80D228-ACB8-438E-A384-660560DA95E1}" type="pres">
      <dgm:prSet presAssocID="{542F0C91-2FD6-44E6-9564-371A94E661CA}" presName="parentLeftMargin" presStyleLbl="node1" presStyleIdx="2" presStyleCnt="4"/>
      <dgm:spPr/>
      <dgm:t>
        <a:bodyPr/>
        <a:lstStyle/>
        <a:p>
          <a:endParaRPr lang="th-TH"/>
        </a:p>
      </dgm:t>
    </dgm:pt>
    <dgm:pt modelId="{77BEF3E5-3BE6-4920-BCDB-53C9F85A65B1}" type="pres">
      <dgm:prSet presAssocID="{542F0C91-2FD6-44E6-9564-371A94E661CA}" presName="parentText" presStyleLbl="node1" presStyleIdx="3" presStyleCnt="4" custScaleX="147021" custScaleY="103507" custLinFactNeighborX="50" custLinFactNeighborY="3322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92F0D96-6BB5-4A18-A95D-01641EF4ED8F}" type="pres">
      <dgm:prSet presAssocID="{542F0C91-2FD6-44E6-9564-371A94E661CA}" presName="negativeSpace" presStyleCnt="0"/>
      <dgm:spPr/>
    </dgm:pt>
    <dgm:pt modelId="{D80420A7-2F2A-444E-922B-3C6FBFE16222}" type="pres">
      <dgm:prSet presAssocID="{542F0C91-2FD6-44E6-9564-371A94E661CA}" presName="childText" presStyleLbl="conFgAcc1" presStyleIdx="3" presStyleCnt="4" custScaleY="95490" custLinFactNeighborY="-13907">
        <dgm:presLayoutVars>
          <dgm:bulletEnabled val="1"/>
        </dgm:presLayoutVars>
      </dgm:prSet>
      <dgm:spPr>
        <a:solidFill>
          <a:schemeClr val="accent5">
            <a:lumMod val="50000"/>
            <a:alpha val="90000"/>
          </a:schemeClr>
        </a:solidFill>
        <a:ln>
          <a:noFill/>
        </a:ln>
      </dgm:spPr>
    </dgm:pt>
  </dgm:ptLst>
  <dgm:cxnLst>
    <dgm:cxn modelId="{F0E3B988-D322-45E8-A247-5B7733728098}" srcId="{81CF64C0-A47B-44F8-9F45-46E5FF105160}" destId="{808A313B-4531-4CCB-BC80-85A32288F265}" srcOrd="2" destOrd="0" parTransId="{C95A0D97-8199-4DD1-A8CB-1847F6830D71}" sibTransId="{0887829E-ACCA-4C11-8944-25F9F5BCC814}"/>
    <dgm:cxn modelId="{D6D82AA0-A9EF-45B1-942A-FFBDF4F0477C}" srcId="{81CF64C0-A47B-44F8-9F45-46E5FF105160}" destId="{79CBDDF6-BF8B-4EA8-8B0E-33483F52592F}" srcOrd="1" destOrd="0" parTransId="{977BFECB-AA76-4B89-B8FD-92AADB7B4699}" sibTransId="{FE2636EC-8D38-49A0-AEA4-FB20110E6E0C}"/>
    <dgm:cxn modelId="{5F7A8E30-3171-4BCC-A607-8548EB1CE87C}" type="presOf" srcId="{808A313B-4531-4CCB-BC80-85A32288F265}" destId="{75C03BD2-5462-4D6D-B20A-999B18A9D929}" srcOrd="1" destOrd="0" presId="urn:microsoft.com/office/officeart/2005/8/layout/list1"/>
    <dgm:cxn modelId="{3004E6F0-9F01-4CF9-BF03-1A8285925FCE}" type="presOf" srcId="{808A313B-4531-4CCB-BC80-85A32288F265}" destId="{7990CC8B-3C73-4BDC-9B14-4F042D5A5094}" srcOrd="0" destOrd="0" presId="urn:microsoft.com/office/officeart/2005/8/layout/list1"/>
    <dgm:cxn modelId="{9B7CA4E2-27DE-45F8-B7DE-F168732A0041}" type="presOf" srcId="{EBB23C1E-EE3F-4AD2-8C12-345C862A336C}" destId="{00586D6B-9A94-4306-818E-20A9D0DA5352}" srcOrd="0" destOrd="0" presId="urn:microsoft.com/office/officeart/2005/8/layout/list1"/>
    <dgm:cxn modelId="{8E4025C3-1386-405B-A03F-55D23349634C}" type="presOf" srcId="{EBB23C1E-EE3F-4AD2-8C12-345C862A336C}" destId="{9EEA007A-E8D3-4381-B3A8-8E293F9C548D}" srcOrd="1" destOrd="0" presId="urn:microsoft.com/office/officeart/2005/8/layout/list1"/>
    <dgm:cxn modelId="{603D0147-4EB1-4226-B395-E5DF0406E5DE}" srcId="{81CF64C0-A47B-44F8-9F45-46E5FF105160}" destId="{542F0C91-2FD6-44E6-9564-371A94E661CA}" srcOrd="3" destOrd="0" parTransId="{AB031DA9-02A9-45A6-A5B1-F814CD488563}" sibTransId="{41E803E2-0AD1-46EE-9865-111A21607A89}"/>
    <dgm:cxn modelId="{014EA6B0-8EEE-4F49-8D32-00BE889258A5}" srcId="{81CF64C0-A47B-44F8-9F45-46E5FF105160}" destId="{EBB23C1E-EE3F-4AD2-8C12-345C862A336C}" srcOrd="0" destOrd="0" parTransId="{C494260E-90F6-4041-991A-F175000F3E56}" sibTransId="{671C1CD7-F528-4FDC-A8CD-E07A73AF4989}"/>
    <dgm:cxn modelId="{5FBD3D3D-6429-44B1-BCDB-FCFD04831B71}" type="presOf" srcId="{542F0C91-2FD6-44E6-9564-371A94E661CA}" destId="{1E80D228-ACB8-438E-A384-660560DA95E1}" srcOrd="0" destOrd="0" presId="urn:microsoft.com/office/officeart/2005/8/layout/list1"/>
    <dgm:cxn modelId="{35668154-20E7-432A-8E28-6495F51AD806}" type="presOf" srcId="{81CF64C0-A47B-44F8-9F45-46E5FF105160}" destId="{5CD2A800-4B6E-41BE-BBFF-0080402AD2AE}" srcOrd="0" destOrd="0" presId="urn:microsoft.com/office/officeart/2005/8/layout/list1"/>
    <dgm:cxn modelId="{3B61F556-A8DC-4919-ABB7-C61262DEACD3}" type="presOf" srcId="{79CBDDF6-BF8B-4EA8-8B0E-33483F52592F}" destId="{1C43C48C-2F42-4DD6-9D93-E8BA51B50B87}" srcOrd="0" destOrd="0" presId="urn:microsoft.com/office/officeart/2005/8/layout/list1"/>
    <dgm:cxn modelId="{1FDF3EEF-BC20-4850-B020-90D8C49519DC}" type="presOf" srcId="{542F0C91-2FD6-44E6-9564-371A94E661CA}" destId="{77BEF3E5-3BE6-4920-BCDB-53C9F85A65B1}" srcOrd="1" destOrd="0" presId="urn:microsoft.com/office/officeart/2005/8/layout/list1"/>
    <dgm:cxn modelId="{6FDA61A1-E0B6-4BB1-B320-1869C6994793}" type="presOf" srcId="{79CBDDF6-BF8B-4EA8-8B0E-33483F52592F}" destId="{2D27ECA1-4C0F-41AC-902C-63B71BFAC638}" srcOrd="1" destOrd="0" presId="urn:microsoft.com/office/officeart/2005/8/layout/list1"/>
    <dgm:cxn modelId="{06C20F5C-54E9-4494-8FCF-018CF512671E}" type="presParOf" srcId="{5CD2A800-4B6E-41BE-BBFF-0080402AD2AE}" destId="{031A93B1-2AAA-47BF-B21F-302BD2C8DE3F}" srcOrd="0" destOrd="0" presId="urn:microsoft.com/office/officeart/2005/8/layout/list1"/>
    <dgm:cxn modelId="{1E9B5E63-EA8F-4C7D-92C3-11A59E6C0FDB}" type="presParOf" srcId="{031A93B1-2AAA-47BF-B21F-302BD2C8DE3F}" destId="{00586D6B-9A94-4306-818E-20A9D0DA5352}" srcOrd="0" destOrd="0" presId="urn:microsoft.com/office/officeart/2005/8/layout/list1"/>
    <dgm:cxn modelId="{D350D16D-3117-48ED-BD5D-A5B5A4782693}" type="presParOf" srcId="{031A93B1-2AAA-47BF-B21F-302BD2C8DE3F}" destId="{9EEA007A-E8D3-4381-B3A8-8E293F9C548D}" srcOrd="1" destOrd="0" presId="urn:microsoft.com/office/officeart/2005/8/layout/list1"/>
    <dgm:cxn modelId="{92E23BBA-1CCB-45FB-8705-95EB6144DAC0}" type="presParOf" srcId="{5CD2A800-4B6E-41BE-BBFF-0080402AD2AE}" destId="{026E7A38-90F8-47A7-BC06-7B4951E8A12C}" srcOrd="1" destOrd="0" presId="urn:microsoft.com/office/officeart/2005/8/layout/list1"/>
    <dgm:cxn modelId="{685A69F7-FA37-4BFD-8102-3E060840EFFF}" type="presParOf" srcId="{5CD2A800-4B6E-41BE-BBFF-0080402AD2AE}" destId="{2C8603EA-7EC0-4292-82BF-80AB20DF3505}" srcOrd="2" destOrd="0" presId="urn:microsoft.com/office/officeart/2005/8/layout/list1"/>
    <dgm:cxn modelId="{537E5216-F70A-4031-944B-B821285AEFE6}" type="presParOf" srcId="{5CD2A800-4B6E-41BE-BBFF-0080402AD2AE}" destId="{2C207683-BB06-4185-8FD7-EAF89904E48F}" srcOrd="3" destOrd="0" presId="urn:microsoft.com/office/officeart/2005/8/layout/list1"/>
    <dgm:cxn modelId="{2BC9D224-DFD0-4876-8534-CAAA3F663413}" type="presParOf" srcId="{5CD2A800-4B6E-41BE-BBFF-0080402AD2AE}" destId="{1B836BCC-EE4B-41CF-80C9-1F5A2D21B76A}" srcOrd="4" destOrd="0" presId="urn:microsoft.com/office/officeart/2005/8/layout/list1"/>
    <dgm:cxn modelId="{49195D71-FEC3-4468-943A-006B51B3446B}" type="presParOf" srcId="{1B836BCC-EE4B-41CF-80C9-1F5A2D21B76A}" destId="{1C43C48C-2F42-4DD6-9D93-E8BA51B50B87}" srcOrd="0" destOrd="0" presId="urn:microsoft.com/office/officeart/2005/8/layout/list1"/>
    <dgm:cxn modelId="{236E35C6-8434-49EA-B685-A19C1BD7AEAE}" type="presParOf" srcId="{1B836BCC-EE4B-41CF-80C9-1F5A2D21B76A}" destId="{2D27ECA1-4C0F-41AC-902C-63B71BFAC638}" srcOrd="1" destOrd="0" presId="urn:microsoft.com/office/officeart/2005/8/layout/list1"/>
    <dgm:cxn modelId="{E9E16C0D-B061-4236-81D1-C0DFF3523458}" type="presParOf" srcId="{5CD2A800-4B6E-41BE-BBFF-0080402AD2AE}" destId="{888BA069-0165-4A69-952C-EA0C92D9F68A}" srcOrd="5" destOrd="0" presId="urn:microsoft.com/office/officeart/2005/8/layout/list1"/>
    <dgm:cxn modelId="{CB982BB7-4457-4275-B262-C2F65CDA0C57}" type="presParOf" srcId="{5CD2A800-4B6E-41BE-BBFF-0080402AD2AE}" destId="{2A05650A-C9AB-4848-8A8A-442AEC10D540}" srcOrd="6" destOrd="0" presId="urn:microsoft.com/office/officeart/2005/8/layout/list1"/>
    <dgm:cxn modelId="{34B90929-0125-4970-8534-752F74028897}" type="presParOf" srcId="{5CD2A800-4B6E-41BE-BBFF-0080402AD2AE}" destId="{B8ADCABF-105B-4F49-B8E6-582FBE6C8B7D}" srcOrd="7" destOrd="0" presId="urn:microsoft.com/office/officeart/2005/8/layout/list1"/>
    <dgm:cxn modelId="{8F15E969-9428-4EB1-A456-609C0421DFCC}" type="presParOf" srcId="{5CD2A800-4B6E-41BE-BBFF-0080402AD2AE}" destId="{118F04A0-F2DC-433E-A70F-20B5EB253D85}" srcOrd="8" destOrd="0" presId="urn:microsoft.com/office/officeart/2005/8/layout/list1"/>
    <dgm:cxn modelId="{116F2B9D-80F0-415E-A564-3472F54B923E}" type="presParOf" srcId="{118F04A0-F2DC-433E-A70F-20B5EB253D85}" destId="{7990CC8B-3C73-4BDC-9B14-4F042D5A5094}" srcOrd="0" destOrd="0" presId="urn:microsoft.com/office/officeart/2005/8/layout/list1"/>
    <dgm:cxn modelId="{F267697E-01D9-4C09-8EF7-D5E07622229F}" type="presParOf" srcId="{118F04A0-F2DC-433E-A70F-20B5EB253D85}" destId="{75C03BD2-5462-4D6D-B20A-999B18A9D929}" srcOrd="1" destOrd="0" presId="urn:microsoft.com/office/officeart/2005/8/layout/list1"/>
    <dgm:cxn modelId="{355C3AFA-218C-4F52-A6E3-78791F866C0D}" type="presParOf" srcId="{5CD2A800-4B6E-41BE-BBFF-0080402AD2AE}" destId="{E176D43E-A69E-4B79-BA06-DD1656AAC7C1}" srcOrd="9" destOrd="0" presId="urn:microsoft.com/office/officeart/2005/8/layout/list1"/>
    <dgm:cxn modelId="{A8D80FB7-A519-4562-A52D-74B53C037015}" type="presParOf" srcId="{5CD2A800-4B6E-41BE-BBFF-0080402AD2AE}" destId="{19D9942F-1FFA-4D00-83DA-6150298517BA}" srcOrd="10" destOrd="0" presId="urn:microsoft.com/office/officeart/2005/8/layout/list1"/>
    <dgm:cxn modelId="{D5DBD20F-C7FB-497A-80CF-E7F60452859D}" type="presParOf" srcId="{5CD2A800-4B6E-41BE-BBFF-0080402AD2AE}" destId="{536BBEA4-7CA0-4BF7-B253-57E45D5A8ADF}" srcOrd="11" destOrd="0" presId="urn:microsoft.com/office/officeart/2005/8/layout/list1"/>
    <dgm:cxn modelId="{F685E201-58C2-4592-89C1-C8D816D6872A}" type="presParOf" srcId="{5CD2A800-4B6E-41BE-BBFF-0080402AD2AE}" destId="{D93D70AB-6164-40BF-AA1C-1310DE5441E0}" srcOrd="12" destOrd="0" presId="urn:microsoft.com/office/officeart/2005/8/layout/list1"/>
    <dgm:cxn modelId="{238E549D-43C0-43AC-A379-E664BC0F4612}" type="presParOf" srcId="{D93D70AB-6164-40BF-AA1C-1310DE5441E0}" destId="{1E80D228-ACB8-438E-A384-660560DA95E1}" srcOrd="0" destOrd="0" presId="urn:microsoft.com/office/officeart/2005/8/layout/list1"/>
    <dgm:cxn modelId="{E945B456-4A2A-46A4-B9CF-4CF56292ACEB}" type="presParOf" srcId="{D93D70AB-6164-40BF-AA1C-1310DE5441E0}" destId="{77BEF3E5-3BE6-4920-BCDB-53C9F85A65B1}" srcOrd="1" destOrd="0" presId="urn:microsoft.com/office/officeart/2005/8/layout/list1"/>
    <dgm:cxn modelId="{BA1FCE54-6DCF-4C1A-8D20-A28443E4459C}" type="presParOf" srcId="{5CD2A800-4B6E-41BE-BBFF-0080402AD2AE}" destId="{D92F0D96-6BB5-4A18-A95D-01641EF4ED8F}" srcOrd="13" destOrd="0" presId="urn:microsoft.com/office/officeart/2005/8/layout/list1"/>
    <dgm:cxn modelId="{0421D51F-5B1B-4172-9201-450DF22406FD}" type="presParOf" srcId="{5CD2A800-4B6E-41BE-BBFF-0080402AD2AE}" destId="{D80420A7-2F2A-444E-922B-3C6FBFE1622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0EDB3-B117-41DE-867A-3FF54D49E6A2}">
      <dsp:nvSpPr>
        <dsp:cNvPr id="0" name=""/>
        <dsp:cNvSpPr/>
      </dsp:nvSpPr>
      <dsp:spPr>
        <a:xfrm>
          <a:off x="8005753" y="2718544"/>
          <a:ext cx="91440" cy="5062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6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C8C6E-433A-468A-9516-B4FD1534A323}">
      <dsp:nvSpPr>
        <dsp:cNvPr id="0" name=""/>
        <dsp:cNvSpPr/>
      </dsp:nvSpPr>
      <dsp:spPr>
        <a:xfrm>
          <a:off x="5924116" y="1107071"/>
          <a:ext cx="2127356" cy="506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970"/>
              </a:lnTo>
              <a:lnTo>
                <a:pt x="2127356" y="344970"/>
              </a:lnTo>
              <a:lnTo>
                <a:pt x="2127356" y="506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75639-0F3C-4ED7-AAC2-F7CCD6FE4D24}">
      <dsp:nvSpPr>
        <dsp:cNvPr id="0" name=""/>
        <dsp:cNvSpPr/>
      </dsp:nvSpPr>
      <dsp:spPr>
        <a:xfrm>
          <a:off x="3796759" y="2718544"/>
          <a:ext cx="2127356" cy="506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970"/>
              </a:lnTo>
              <a:lnTo>
                <a:pt x="2127356" y="344970"/>
              </a:lnTo>
              <a:lnTo>
                <a:pt x="2127356" y="506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9EFD7-76F6-4F54-A42E-A666F744DDD5}">
      <dsp:nvSpPr>
        <dsp:cNvPr id="0" name=""/>
        <dsp:cNvSpPr/>
      </dsp:nvSpPr>
      <dsp:spPr>
        <a:xfrm>
          <a:off x="3751039" y="2718544"/>
          <a:ext cx="91440" cy="5062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6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2F4DA-DB50-48CC-A461-6809DDB0E66D}">
      <dsp:nvSpPr>
        <dsp:cNvPr id="0" name=""/>
        <dsp:cNvSpPr/>
      </dsp:nvSpPr>
      <dsp:spPr>
        <a:xfrm>
          <a:off x="1669402" y="2718544"/>
          <a:ext cx="2127356" cy="506214"/>
        </a:xfrm>
        <a:custGeom>
          <a:avLst/>
          <a:gdLst/>
          <a:ahLst/>
          <a:cxnLst/>
          <a:rect l="0" t="0" r="0" b="0"/>
          <a:pathLst>
            <a:path>
              <a:moveTo>
                <a:pt x="2127356" y="0"/>
              </a:moveTo>
              <a:lnTo>
                <a:pt x="2127356" y="344970"/>
              </a:lnTo>
              <a:lnTo>
                <a:pt x="0" y="344970"/>
              </a:lnTo>
              <a:lnTo>
                <a:pt x="0" y="506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53382-5FA4-4108-BAEA-BEC80AA6E98C}">
      <dsp:nvSpPr>
        <dsp:cNvPr id="0" name=""/>
        <dsp:cNvSpPr/>
      </dsp:nvSpPr>
      <dsp:spPr>
        <a:xfrm>
          <a:off x="3796759" y="1107071"/>
          <a:ext cx="2127356" cy="506214"/>
        </a:xfrm>
        <a:custGeom>
          <a:avLst/>
          <a:gdLst/>
          <a:ahLst/>
          <a:cxnLst/>
          <a:rect l="0" t="0" r="0" b="0"/>
          <a:pathLst>
            <a:path>
              <a:moveTo>
                <a:pt x="2127356" y="0"/>
              </a:moveTo>
              <a:lnTo>
                <a:pt x="2127356" y="344970"/>
              </a:lnTo>
              <a:lnTo>
                <a:pt x="0" y="344970"/>
              </a:lnTo>
              <a:lnTo>
                <a:pt x="0" y="506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CE79E-D831-4511-BBAD-8C40B0B20DAB}">
      <dsp:nvSpPr>
        <dsp:cNvPr id="0" name=""/>
        <dsp:cNvSpPr/>
      </dsp:nvSpPr>
      <dsp:spPr>
        <a:xfrm>
          <a:off x="5053834" y="1812"/>
          <a:ext cx="1740564" cy="110525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8A214-A114-45A4-B4C8-B0F94B0A0F14}">
      <dsp:nvSpPr>
        <dsp:cNvPr id="0" name=""/>
        <dsp:cNvSpPr/>
      </dsp:nvSpPr>
      <dsp:spPr>
        <a:xfrm>
          <a:off x="5247230" y="185539"/>
          <a:ext cx="1740564" cy="1105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DD8D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kern="12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จำนวน 35 โครงการ จำนวน 171 ฉบับ </a:t>
          </a:r>
          <a:endParaRPr lang="en-US" sz="1400" kern="12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5279602" y="217911"/>
        <a:ext cx="1675820" cy="1040514"/>
      </dsp:txXfrm>
    </dsp:sp>
    <dsp:sp modelId="{F56071C8-463A-43FC-90D7-150D698AA63A}">
      <dsp:nvSpPr>
        <dsp:cNvPr id="0" name=""/>
        <dsp:cNvSpPr/>
      </dsp:nvSpPr>
      <dsp:spPr>
        <a:xfrm>
          <a:off x="2926477" y="1613285"/>
          <a:ext cx="1740564" cy="1105258"/>
        </a:xfrm>
        <a:prstGeom prst="roundRect">
          <a:avLst>
            <a:gd name="adj" fmla="val 10000"/>
          </a:avLst>
        </a:prstGeom>
        <a:solidFill>
          <a:srgbClr val="AFC09A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4C91B-A5C5-4576-ABE4-66F4BDB39A16}">
      <dsp:nvSpPr>
        <dsp:cNvPr id="0" name=""/>
        <dsp:cNvSpPr/>
      </dsp:nvSpPr>
      <dsp:spPr>
        <a:xfrm>
          <a:off x="3119873" y="1797011"/>
          <a:ext cx="1740564" cy="1105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EDEB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400" kern="12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ลูกหนี้ติดต่อกลับ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400" kern="12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4 โครงการ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400" kern="12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20 ฉบับ</a:t>
          </a:r>
          <a:endParaRPr lang="en-US" sz="1400" kern="1200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3152245" y="1829383"/>
        <a:ext cx="1675820" cy="1040514"/>
      </dsp:txXfrm>
    </dsp:sp>
    <dsp:sp modelId="{F167CB9A-A7A3-48F4-885E-5C7E11DC32F4}">
      <dsp:nvSpPr>
        <dsp:cNvPr id="0" name=""/>
        <dsp:cNvSpPr/>
      </dsp:nvSpPr>
      <dsp:spPr>
        <a:xfrm>
          <a:off x="799120" y="3224758"/>
          <a:ext cx="1740564" cy="1105258"/>
        </a:xfrm>
        <a:prstGeom prst="roundRect">
          <a:avLst>
            <a:gd name="adj" fmla="val 10000"/>
          </a:avLst>
        </a:prstGeom>
        <a:solidFill>
          <a:srgbClr val="CEDEBD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FA7A2-8470-4983-9F71-40516AB72AA0}">
      <dsp:nvSpPr>
        <dsp:cNvPr id="0" name=""/>
        <dsp:cNvSpPr/>
      </dsp:nvSpPr>
      <dsp:spPr>
        <a:xfrm>
          <a:off x="992516" y="3408484"/>
          <a:ext cx="1740564" cy="1105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EDEB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400" kern="12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เข้าร่วมมาตรการลดอัตราดอกเบี้ยเงินกู้และดอกเบี้ยผิดนัด จำนวน 2 โครงการ</a:t>
          </a:r>
          <a:endParaRPr lang="en-US" sz="1400" kern="12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1024888" y="3440856"/>
        <a:ext cx="1675820" cy="1040514"/>
      </dsp:txXfrm>
    </dsp:sp>
    <dsp:sp modelId="{AC893FB1-8FCD-4004-948C-9D95C44E57BA}">
      <dsp:nvSpPr>
        <dsp:cNvPr id="0" name=""/>
        <dsp:cNvSpPr/>
      </dsp:nvSpPr>
      <dsp:spPr>
        <a:xfrm>
          <a:off x="2926477" y="3224758"/>
          <a:ext cx="1740564" cy="110525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12F99-E341-4632-A5D8-4EB0313CF46B}">
      <dsp:nvSpPr>
        <dsp:cNvPr id="0" name=""/>
        <dsp:cNvSpPr/>
      </dsp:nvSpPr>
      <dsp:spPr>
        <a:xfrm>
          <a:off x="3119873" y="3408484"/>
          <a:ext cx="1740564" cy="1105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EDEB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400" kern="12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ทำหนังสือรับสภาพความผิด 1 โครงการ</a:t>
          </a:r>
          <a:endParaRPr lang="en-US" sz="1400" kern="12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3152245" y="3440856"/>
        <a:ext cx="1675820" cy="1040514"/>
      </dsp:txXfrm>
    </dsp:sp>
    <dsp:sp modelId="{A043C573-C2F8-4324-B9BF-B8BB82A68899}">
      <dsp:nvSpPr>
        <dsp:cNvPr id="0" name=""/>
        <dsp:cNvSpPr/>
      </dsp:nvSpPr>
      <dsp:spPr>
        <a:xfrm>
          <a:off x="5053834" y="3224758"/>
          <a:ext cx="1740564" cy="1105258"/>
        </a:xfrm>
        <a:prstGeom prst="roundRect">
          <a:avLst>
            <a:gd name="adj" fmla="val 10000"/>
          </a:avLst>
        </a:prstGeom>
        <a:solidFill>
          <a:srgbClr val="CEDEBD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A0319-CF38-4631-BFC2-4984F0C6FE25}">
      <dsp:nvSpPr>
        <dsp:cNvPr id="0" name=""/>
        <dsp:cNvSpPr/>
      </dsp:nvSpPr>
      <dsp:spPr>
        <a:xfrm>
          <a:off x="5247230" y="3408484"/>
          <a:ext cx="1740564" cy="1105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EDEB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400" kern="12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ขอเข้าร่วมมาตรการลดหรืองดเบี้ยปรับ/ดอกเบี้ยผิดนัด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400" kern="12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1 โครงการ</a:t>
          </a:r>
          <a:endParaRPr lang="en-US" sz="1400" kern="12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5279602" y="3440856"/>
        <a:ext cx="1675820" cy="1040514"/>
      </dsp:txXfrm>
    </dsp:sp>
    <dsp:sp modelId="{E2090292-1A28-49BF-BC58-D9E031400FC8}">
      <dsp:nvSpPr>
        <dsp:cNvPr id="0" name=""/>
        <dsp:cNvSpPr/>
      </dsp:nvSpPr>
      <dsp:spPr>
        <a:xfrm>
          <a:off x="7181190" y="1613285"/>
          <a:ext cx="1740564" cy="1105258"/>
        </a:xfrm>
        <a:prstGeom prst="roundRect">
          <a:avLst>
            <a:gd name="adj" fmla="val 10000"/>
          </a:avLst>
        </a:prstGeom>
        <a:solidFill>
          <a:srgbClr val="FDD8D1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60C20-4F8C-48D1-ACE9-85F9CA78153D}">
      <dsp:nvSpPr>
        <dsp:cNvPr id="0" name=""/>
        <dsp:cNvSpPr/>
      </dsp:nvSpPr>
      <dsp:spPr>
        <a:xfrm>
          <a:off x="7374586" y="1797011"/>
          <a:ext cx="1740564" cy="1105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DD8D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400" kern="12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ยังไม่มีการติดต่อ</a:t>
          </a:r>
          <a:br>
            <a:rPr lang="th-TH" sz="1400" kern="12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</a:br>
          <a:r>
            <a:rPr lang="th-TH" sz="1400" kern="12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จากลูกหนี้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400" kern="1200" spc="-70" baseline="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31 โครงการ 151 ฉบับ</a:t>
          </a:r>
          <a:endParaRPr lang="en-US" sz="1400" kern="1200" spc="-70" baseline="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7406958" y="1829383"/>
        <a:ext cx="1675820" cy="1040514"/>
      </dsp:txXfrm>
    </dsp:sp>
    <dsp:sp modelId="{60C31ECD-B48C-4B31-8EBF-32D771240F09}">
      <dsp:nvSpPr>
        <dsp:cNvPr id="0" name=""/>
        <dsp:cNvSpPr/>
      </dsp:nvSpPr>
      <dsp:spPr>
        <a:xfrm>
          <a:off x="7181190" y="3224758"/>
          <a:ext cx="1740564" cy="1105258"/>
        </a:xfrm>
        <a:prstGeom prst="roundRect">
          <a:avLst>
            <a:gd name="adj" fmla="val 10000"/>
          </a:avLst>
        </a:prstGeom>
        <a:solidFill>
          <a:srgbClr val="FDD8D1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5DF4E-2B9C-4D53-B81D-D90A4FED2695}">
      <dsp:nvSpPr>
        <dsp:cNvPr id="0" name=""/>
        <dsp:cNvSpPr/>
      </dsp:nvSpPr>
      <dsp:spPr>
        <a:xfrm>
          <a:off x="7374586" y="3408484"/>
          <a:ext cx="1740564" cy="1105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DD8D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kern="12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จะดำเนินการ</a:t>
          </a:r>
          <a:br>
            <a:rPr lang="th-TH" sz="1400" kern="12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</a:br>
          <a:r>
            <a:rPr lang="th-TH" sz="1400" kern="12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ส่งหนังสืออย่างน้อย 3 ครั้งต่อไป</a:t>
          </a:r>
          <a:endParaRPr lang="en-US" sz="1400" kern="12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7406958" y="3440856"/>
        <a:ext cx="1675820" cy="1040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19429-2E1F-4C29-933A-4B63D8CF84D6}">
      <dsp:nvSpPr>
        <dsp:cNvPr id="0" name=""/>
        <dsp:cNvSpPr/>
      </dsp:nvSpPr>
      <dsp:spPr>
        <a:xfrm>
          <a:off x="502326" y="0"/>
          <a:ext cx="5693029" cy="3785637"/>
        </a:xfrm>
        <a:prstGeom prst="rightArrow">
          <a:avLst/>
        </a:prstGeom>
        <a:solidFill>
          <a:srgbClr val="C7CFE2"/>
        </a:solidFill>
        <a:ln>
          <a:solidFill>
            <a:srgbClr val="EDD4E9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7329F06-60F9-47F5-8FB8-29E53270C0A9}">
      <dsp:nvSpPr>
        <dsp:cNvPr id="0" name=""/>
        <dsp:cNvSpPr/>
      </dsp:nvSpPr>
      <dsp:spPr>
        <a:xfrm>
          <a:off x="0" y="1135691"/>
          <a:ext cx="2009304" cy="1514254"/>
        </a:xfrm>
        <a:prstGeom prst="roundRect">
          <a:avLst/>
        </a:prstGeom>
        <a:solidFill>
          <a:srgbClr val="FFD8E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400" b="1" kern="12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30 ก.ย. 64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400" b="1" kern="1200" spc="-30" dirty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จำนวน</a:t>
          </a:r>
          <a:r>
            <a:rPr lang="th-TH" sz="1400" b="1" kern="1200" dirty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 11,501,585.49 บาท</a:t>
          </a:r>
          <a:endParaRPr lang="en-US" sz="1400" b="1" kern="1200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73920" y="1209611"/>
        <a:ext cx="1861464" cy="1366414"/>
      </dsp:txXfrm>
    </dsp:sp>
    <dsp:sp modelId="{7F6B4258-15C4-4A17-8400-B0F88D8A4A8E}">
      <dsp:nvSpPr>
        <dsp:cNvPr id="0" name=""/>
        <dsp:cNvSpPr/>
      </dsp:nvSpPr>
      <dsp:spPr>
        <a:xfrm>
          <a:off x="2344188" y="1135691"/>
          <a:ext cx="2009304" cy="1514254"/>
        </a:xfrm>
        <a:prstGeom prst="roundRect">
          <a:avLst/>
        </a:prstGeom>
        <a:solidFill>
          <a:srgbClr val="BBDEE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400" b="1" kern="12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5 มี.ค. 67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400" b="1" kern="1200" dirty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คงเหลือจำนวน </a:t>
          </a:r>
          <a:r>
            <a:rPr lang="en-US" sz="1400" b="1" kern="12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7,825,160.03</a:t>
          </a:r>
          <a:r>
            <a:rPr lang="th-TH" sz="1400" b="1" kern="12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 </a:t>
          </a:r>
          <a:r>
            <a:rPr lang="th-TH" sz="1400" b="1" kern="1200" dirty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บาท</a:t>
          </a:r>
          <a:endParaRPr lang="en-US" sz="1400" b="1" kern="1200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2418108" y="1209611"/>
        <a:ext cx="1861464" cy="1366414"/>
      </dsp:txXfrm>
    </dsp:sp>
    <dsp:sp modelId="{54200D3A-7291-4B4C-804E-0C146293DA8B}">
      <dsp:nvSpPr>
        <dsp:cNvPr id="0" name=""/>
        <dsp:cNvSpPr/>
      </dsp:nvSpPr>
      <dsp:spPr>
        <a:xfrm>
          <a:off x="4688377" y="1135691"/>
          <a:ext cx="2009304" cy="1514254"/>
        </a:xfrm>
        <a:prstGeom prst="roundRect">
          <a:avLst/>
        </a:prstGeom>
        <a:solidFill>
          <a:srgbClr val="F4EECE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400" b="1" kern="12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ลดลง</a:t>
          </a:r>
          <a:r>
            <a:rPr lang="th-TH" sz="1400" b="1" kern="1200" dirty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จำนวน </a:t>
          </a:r>
          <a:r>
            <a:rPr lang="en-US" sz="1400" b="1" kern="12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 3,676,425.46</a:t>
          </a:r>
          <a:r>
            <a:rPr lang="th-TH" sz="1400" b="1" kern="12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 </a:t>
          </a:r>
          <a:r>
            <a:rPr lang="th-TH" sz="1400" b="1" kern="1200" dirty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บาท </a:t>
          </a:r>
          <a:endParaRPr lang="en-US" sz="1400" b="1" kern="1200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4762297" y="1209611"/>
        <a:ext cx="1861464" cy="13664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603EA-7EC0-4292-82BF-80AB20DF3505}">
      <dsp:nvSpPr>
        <dsp:cNvPr id="0" name=""/>
        <dsp:cNvSpPr/>
      </dsp:nvSpPr>
      <dsp:spPr>
        <a:xfrm>
          <a:off x="0" y="321163"/>
          <a:ext cx="4975314" cy="394856"/>
        </a:xfrm>
        <a:prstGeom prst="rect">
          <a:avLst/>
        </a:prstGeom>
        <a:solidFill>
          <a:schemeClr val="accent5">
            <a:lumMod val="5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EA007A-E8D3-4381-B3A8-8E293F9C548D}">
      <dsp:nvSpPr>
        <dsp:cNvPr id="0" name=""/>
        <dsp:cNvSpPr/>
      </dsp:nvSpPr>
      <dsp:spPr>
        <a:xfrm>
          <a:off x="279722" y="169607"/>
          <a:ext cx="3522318" cy="56088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31639" tIns="0" rIns="13163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cap="none" spc="0" baseline="0" dirty="0">
              <a:ln w="0"/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ความเสี่ยงด้านกลยุทธ์ </a:t>
          </a:r>
          <a:r>
            <a:rPr lang="th-TH" sz="1600" b="1" kern="1200" cap="none" spc="0" baseline="0" dirty="0" smtClean="0">
              <a:ln w="0"/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4</a:t>
          </a:r>
          <a:r>
            <a:rPr lang="th-TH" sz="1600" b="1" i="0" kern="1200" cap="none" spc="0" baseline="0" dirty="0" smtClean="0">
              <a:ln w="0"/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 </a:t>
          </a:r>
          <a:r>
            <a:rPr lang="th-TH" sz="1600" b="1" i="0" kern="1200" cap="none" spc="0" baseline="0" dirty="0">
              <a:ln w="0"/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เรื่อง</a:t>
          </a:r>
        </a:p>
      </dsp:txBody>
      <dsp:txXfrm>
        <a:off x="307102" y="196987"/>
        <a:ext cx="3467558" cy="506120"/>
      </dsp:txXfrm>
    </dsp:sp>
    <dsp:sp modelId="{2A05650A-C9AB-4848-8A8A-442AEC10D540}">
      <dsp:nvSpPr>
        <dsp:cNvPr id="0" name=""/>
        <dsp:cNvSpPr/>
      </dsp:nvSpPr>
      <dsp:spPr>
        <a:xfrm>
          <a:off x="0" y="1127035"/>
          <a:ext cx="4975314" cy="377687"/>
        </a:xfrm>
        <a:prstGeom prst="rect">
          <a:avLst/>
        </a:prstGeom>
        <a:solidFill>
          <a:schemeClr val="accent5">
            <a:lumMod val="5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7ECA1-4C0F-41AC-902C-63B71BFAC638}">
      <dsp:nvSpPr>
        <dsp:cNvPr id="0" name=""/>
        <dsp:cNvSpPr/>
      </dsp:nvSpPr>
      <dsp:spPr>
        <a:xfrm>
          <a:off x="279722" y="933858"/>
          <a:ext cx="4493265" cy="56088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31639" tIns="0" rIns="13163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cap="none" spc="0" baseline="0" dirty="0">
              <a:ln w="0">
                <a:noFill/>
              </a:ln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ความเสี่ยงด้าน</a:t>
          </a:r>
          <a:r>
            <a:rPr lang="th-TH" sz="1600" b="1" kern="1200" cap="none" spc="0" baseline="0" dirty="0" smtClean="0">
              <a:ln w="0">
                <a:noFill/>
              </a:ln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การดำเนินงาน 4</a:t>
          </a:r>
          <a:r>
            <a:rPr lang="th-TH" sz="1600" b="1" i="0" kern="1200" cap="none" spc="0" baseline="0" dirty="0" smtClean="0">
              <a:ln w="0">
                <a:noFill/>
              </a:ln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 </a:t>
          </a:r>
          <a:r>
            <a:rPr lang="th-TH" sz="1600" b="1" i="0" kern="1200" cap="none" spc="0" baseline="0" dirty="0">
              <a:ln w="0">
                <a:noFill/>
              </a:ln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เรื่อง</a:t>
          </a:r>
        </a:p>
      </dsp:txBody>
      <dsp:txXfrm>
        <a:off x="307102" y="961238"/>
        <a:ext cx="4438505" cy="506120"/>
      </dsp:txXfrm>
    </dsp:sp>
    <dsp:sp modelId="{19D9942F-1FFA-4D00-83DA-6150298517BA}">
      <dsp:nvSpPr>
        <dsp:cNvPr id="0" name=""/>
        <dsp:cNvSpPr/>
      </dsp:nvSpPr>
      <dsp:spPr>
        <a:xfrm>
          <a:off x="0" y="1859787"/>
          <a:ext cx="4975314" cy="429081"/>
        </a:xfrm>
        <a:prstGeom prst="rect">
          <a:avLst/>
        </a:prstGeom>
        <a:solidFill>
          <a:schemeClr val="accent5">
            <a:lumMod val="5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03BD2-5462-4D6D-B20A-999B18A9D929}">
      <dsp:nvSpPr>
        <dsp:cNvPr id="0" name=""/>
        <dsp:cNvSpPr/>
      </dsp:nvSpPr>
      <dsp:spPr>
        <a:xfrm>
          <a:off x="279722" y="1739584"/>
          <a:ext cx="3904999" cy="56088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31639" tIns="0" rIns="131639" bIns="0" numCol="1" spcCol="1270" anchor="ctr" anchorCtr="0">
          <a:noAutofit/>
        </a:bodyPr>
        <a:lstStyle/>
        <a:p>
          <a:pPr lvl="0" algn="l" defTabSz="711200">
            <a:lnSpc>
              <a:spcPts val="27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cap="none" spc="0" baseline="0" dirty="0">
              <a:ln w="0">
                <a:noFill/>
              </a:ln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ความเสี่ยงด้านการเงิน </a:t>
          </a:r>
          <a:r>
            <a:rPr lang="th-TH" sz="1600" b="1" kern="1200" cap="none" spc="0" baseline="0" dirty="0" smtClean="0">
              <a:ln w="0">
                <a:noFill/>
              </a:ln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1 </a:t>
          </a:r>
          <a:r>
            <a:rPr lang="th-TH" sz="1600" b="1" kern="1200" cap="none" spc="0" baseline="0" dirty="0">
              <a:ln w="0">
                <a:noFill/>
              </a:ln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เรื่อง</a:t>
          </a:r>
        </a:p>
      </dsp:txBody>
      <dsp:txXfrm>
        <a:off x="307102" y="1766964"/>
        <a:ext cx="3850239" cy="506120"/>
      </dsp:txXfrm>
    </dsp:sp>
    <dsp:sp modelId="{D80420A7-2F2A-444E-922B-3C6FBFE16222}">
      <dsp:nvSpPr>
        <dsp:cNvPr id="0" name=""/>
        <dsp:cNvSpPr/>
      </dsp:nvSpPr>
      <dsp:spPr>
        <a:xfrm>
          <a:off x="0" y="2652577"/>
          <a:ext cx="4975314" cy="457206"/>
        </a:xfrm>
        <a:prstGeom prst="rect">
          <a:avLst/>
        </a:prstGeom>
        <a:solidFill>
          <a:schemeClr val="accent5">
            <a:lumMod val="5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EF3E5-3BE6-4920-BCDB-53C9F85A65B1}">
      <dsp:nvSpPr>
        <dsp:cNvPr id="0" name=""/>
        <dsp:cNvSpPr/>
      </dsp:nvSpPr>
      <dsp:spPr>
        <a:xfrm>
          <a:off x="230417" y="2577809"/>
          <a:ext cx="4740305" cy="58055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31639" tIns="0" rIns="131639" bIns="0" numCol="1" spcCol="1270" anchor="ctr" anchorCtr="0">
          <a:noAutofit/>
        </a:bodyPr>
        <a:lstStyle/>
        <a:p>
          <a:pPr lvl="0" algn="thaiDist" defTabSz="711200">
            <a:lnSpc>
              <a:spcPts val="27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cap="none" spc="-100" baseline="0" dirty="0">
              <a:ln w="0"/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ความเสี่ยงด้านกฎหมายและข้อกำหนดผูกพันองค์กร </a:t>
          </a:r>
          <a:r>
            <a:rPr lang="th-TH" sz="1600" b="1" kern="1200" cap="none" spc="-100" baseline="0" dirty="0" smtClean="0">
              <a:ln w="0"/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/>
          </a:r>
          <a:br>
            <a:rPr lang="th-TH" sz="1600" b="1" kern="1200" cap="none" spc="-100" baseline="0" dirty="0" smtClean="0">
              <a:ln w="0"/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</a:br>
          <a:r>
            <a:rPr lang="th-TH" sz="1600" b="1" i="0" kern="1200" cap="none" spc="-100" baseline="0" dirty="0" smtClean="0">
              <a:ln w="0"/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1 </a:t>
          </a:r>
          <a:r>
            <a:rPr lang="th-TH" sz="1600" b="1" i="0" kern="1200" cap="none" spc="-100" baseline="0" dirty="0">
              <a:ln w="0"/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เรื่อง</a:t>
          </a:r>
        </a:p>
      </dsp:txBody>
      <dsp:txXfrm>
        <a:off x="258757" y="2606149"/>
        <a:ext cx="4683625" cy="523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0.32181</cdr:x>
      <cdr:y>0.57568</cdr:y>
    </cdr:from>
    <cdr:to>
      <cdr:x>0.67818</cdr:x>
      <cdr:y>0.73162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1118" y="834007"/>
          <a:ext cx="676737" cy="225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h-TH" sz="110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 </a:t>
          </a:r>
          <a:r>
            <a:rPr lang="th-TH" b="1" dirty="0" smtClean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84.42</a:t>
          </a:r>
          <a:endParaRPr lang="th-TH" sz="1100" b="1" dirty="0">
            <a:solidFill>
              <a:srgbClr val="C0000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2076" y="7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A74C7-ACB0-4EC4-AC49-EABDB89AEE9D}" type="datetimeFigureOut">
              <a:rPr lang="th-TH" smtClean="0"/>
              <a:t>29/03/67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2024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02076" y="952024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E47EA-5A7A-4822-8210-06A4D03C7C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5151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6" y="7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8BFDC-ECE7-43E2-87D2-133B36FE0225}" type="datetimeFigureOut">
              <a:rPr lang="th-TH" smtClean="0"/>
              <a:t>29/03/67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3450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2827"/>
            <a:ext cx="5511800" cy="3946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20245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076" y="9520245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51A1-A190-4FE8-BD22-59A8BF5E5BA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7972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24073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07735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35900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51688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8944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48171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30644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69155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16544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56375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07589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2159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21172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83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114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681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2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996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092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93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371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4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544600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449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540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473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983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231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189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604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081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587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09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602357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52376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24122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8817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2490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47260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6695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29/03/67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8396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29/03/67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224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29/03/67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3242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29/03/67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2469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29/03/67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2931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29/03/67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3002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29/03/67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0835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29/03/67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4641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29/03/67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6283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29/03/67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129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29/03/67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8850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70FC-0B66-45F4-862E-AC35BDE9927B}" type="datetimeFigureOut">
              <a:rPr lang="th-TH" smtClean="0"/>
              <a:t>29/03/67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606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.png"/><Relationship Id="rId21" Type="http://schemas.openxmlformats.org/officeDocument/2006/relationships/image" Target="../media/image23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63" Type="http://schemas.openxmlformats.org/officeDocument/2006/relationships/image" Target="../media/image65.png"/><Relationship Id="rId68" Type="http://schemas.openxmlformats.org/officeDocument/2006/relationships/image" Target="../media/image70.png"/><Relationship Id="rId84" Type="http://schemas.openxmlformats.org/officeDocument/2006/relationships/image" Target="../media/image86.png"/><Relationship Id="rId16" Type="http://schemas.openxmlformats.org/officeDocument/2006/relationships/image" Target="../media/image18.png"/><Relationship Id="rId11" Type="http://schemas.openxmlformats.org/officeDocument/2006/relationships/image" Target="../media/image13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3" Type="http://schemas.openxmlformats.org/officeDocument/2006/relationships/image" Target="../media/image55.png"/><Relationship Id="rId58" Type="http://schemas.openxmlformats.org/officeDocument/2006/relationships/image" Target="../media/image60.png"/><Relationship Id="rId74" Type="http://schemas.openxmlformats.org/officeDocument/2006/relationships/image" Target="../media/image76.png"/><Relationship Id="rId79" Type="http://schemas.openxmlformats.org/officeDocument/2006/relationships/image" Target="../media/image81.png"/><Relationship Id="rId5" Type="http://schemas.openxmlformats.org/officeDocument/2006/relationships/image" Target="../media/image2.png"/><Relationship Id="rId61" Type="http://schemas.openxmlformats.org/officeDocument/2006/relationships/image" Target="../media/image63.png"/><Relationship Id="rId82" Type="http://schemas.openxmlformats.org/officeDocument/2006/relationships/image" Target="../media/image84.png"/><Relationship Id="rId19" Type="http://schemas.openxmlformats.org/officeDocument/2006/relationships/image" Target="../media/image2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56" Type="http://schemas.openxmlformats.org/officeDocument/2006/relationships/image" Target="../media/image58.png"/><Relationship Id="rId64" Type="http://schemas.openxmlformats.org/officeDocument/2006/relationships/image" Target="../media/image66.png"/><Relationship Id="rId69" Type="http://schemas.openxmlformats.org/officeDocument/2006/relationships/image" Target="../media/image71.png"/><Relationship Id="rId77" Type="http://schemas.openxmlformats.org/officeDocument/2006/relationships/image" Target="../media/image79.png"/><Relationship Id="rId8" Type="http://schemas.openxmlformats.org/officeDocument/2006/relationships/image" Target="../media/image4.png"/><Relationship Id="rId51" Type="http://schemas.openxmlformats.org/officeDocument/2006/relationships/image" Target="../media/image53.png"/><Relationship Id="rId72" Type="http://schemas.openxmlformats.org/officeDocument/2006/relationships/image" Target="../media/image74.png"/><Relationship Id="rId80" Type="http://schemas.openxmlformats.org/officeDocument/2006/relationships/image" Target="../media/image82.png"/><Relationship Id="rId3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59" Type="http://schemas.openxmlformats.org/officeDocument/2006/relationships/image" Target="../media/image61.png"/><Relationship Id="rId67" Type="http://schemas.openxmlformats.org/officeDocument/2006/relationships/image" Target="../media/image69.png"/><Relationship Id="rId20" Type="http://schemas.openxmlformats.org/officeDocument/2006/relationships/image" Target="../media/image22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62" Type="http://schemas.openxmlformats.org/officeDocument/2006/relationships/image" Target="../media/image64.png"/><Relationship Id="rId70" Type="http://schemas.openxmlformats.org/officeDocument/2006/relationships/image" Target="../media/image72.png"/><Relationship Id="rId75" Type="http://schemas.openxmlformats.org/officeDocument/2006/relationships/image" Target="../media/image77.png"/><Relationship Id="rId83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png"/><Relationship Id="rId57" Type="http://schemas.openxmlformats.org/officeDocument/2006/relationships/image" Target="../media/image59.png"/><Relationship Id="rId10" Type="http://schemas.openxmlformats.org/officeDocument/2006/relationships/image" Target="../media/image12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60" Type="http://schemas.openxmlformats.org/officeDocument/2006/relationships/image" Target="../media/image62.png"/><Relationship Id="rId65" Type="http://schemas.openxmlformats.org/officeDocument/2006/relationships/image" Target="../media/image67.png"/><Relationship Id="rId73" Type="http://schemas.openxmlformats.org/officeDocument/2006/relationships/image" Target="../media/image75.png"/><Relationship Id="rId78" Type="http://schemas.openxmlformats.org/officeDocument/2006/relationships/image" Target="../media/image80.png"/><Relationship Id="rId81" Type="http://schemas.openxmlformats.org/officeDocument/2006/relationships/image" Target="../media/image83.png"/><Relationship Id="rId4" Type="http://schemas.openxmlformats.org/officeDocument/2006/relationships/image" Target="../media/image11.svg"/><Relationship Id="rId9" Type="http://schemas.openxmlformats.org/officeDocument/2006/relationships/image" Target="../media/image5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9" Type="http://schemas.openxmlformats.org/officeDocument/2006/relationships/image" Target="../media/image41.png"/><Relationship Id="rId34" Type="http://schemas.openxmlformats.org/officeDocument/2006/relationships/image" Target="../media/image36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76" Type="http://schemas.openxmlformats.org/officeDocument/2006/relationships/image" Target="../media/image78.png"/><Relationship Id="rId7" Type="http://schemas.openxmlformats.org/officeDocument/2006/relationships/image" Target="../media/image3.png"/><Relationship Id="rId71" Type="http://schemas.openxmlformats.org/officeDocument/2006/relationships/image" Target="../media/image73.png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31.png"/><Relationship Id="rId24" Type="http://schemas.openxmlformats.org/officeDocument/2006/relationships/image" Target="../media/image26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66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sv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chart" Target="../charts/chart5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chart" Target="../charts/char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chart" Target="../charts/chart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chart" Target="../charts/chart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chart" Target="../charts/char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chart" Target="../charts/char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chart" Target="../charts/chart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0.svg"/><Relationship Id="rId7" Type="http://schemas.openxmlformats.org/officeDocument/2006/relationships/image" Target="../media/image4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10" Type="http://schemas.openxmlformats.org/officeDocument/2006/relationships/image" Target="../media/image90.png"/><Relationship Id="rId4" Type="http://schemas.openxmlformats.org/officeDocument/2006/relationships/image" Target="../media/image2.png"/><Relationship Id="rId9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0.svg"/><Relationship Id="rId7" Type="http://schemas.openxmlformats.org/officeDocument/2006/relationships/image" Target="../media/image4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10" Type="http://schemas.openxmlformats.org/officeDocument/2006/relationships/image" Target="../media/image90.png"/><Relationship Id="rId4" Type="http://schemas.openxmlformats.org/officeDocument/2006/relationships/image" Target="../media/image2.png"/><Relationship Id="rId9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15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sv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svg"/><Relationship Id="rId1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svg"/><Relationship Id="rId1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1.jp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2.jp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svg"/><Relationship Id="rId14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94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1500" y="565080"/>
            <a:ext cx="1941584" cy="530046"/>
            <a:chOff x="0" y="0"/>
            <a:chExt cx="1010276" cy="2758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0276" cy="275802"/>
            </a:xfrm>
            <a:custGeom>
              <a:avLst/>
              <a:gdLst/>
              <a:ahLst/>
              <a:cxnLst/>
              <a:rect l="l" t="t" r="r" b="b"/>
              <a:pathLst>
                <a:path w="1010276" h="275802">
                  <a:moveTo>
                    <a:pt x="110762" y="0"/>
                  </a:moveTo>
                  <a:lnTo>
                    <a:pt x="899515" y="0"/>
                  </a:lnTo>
                  <a:cubicBezTo>
                    <a:pt x="928890" y="0"/>
                    <a:pt x="957063" y="11670"/>
                    <a:pt x="977835" y="32441"/>
                  </a:cubicBezTo>
                  <a:cubicBezTo>
                    <a:pt x="998607" y="53213"/>
                    <a:pt x="1010276" y="81386"/>
                    <a:pt x="1010276" y="110762"/>
                  </a:cubicBezTo>
                  <a:lnTo>
                    <a:pt x="1010276" y="165040"/>
                  </a:lnTo>
                  <a:cubicBezTo>
                    <a:pt x="1010276" y="194416"/>
                    <a:pt x="998607" y="222589"/>
                    <a:pt x="977835" y="243361"/>
                  </a:cubicBezTo>
                  <a:cubicBezTo>
                    <a:pt x="957063" y="264133"/>
                    <a:pt x="928890" y="275802"/>
                    <a:pt x="899515" y="275802"/>
                  </a:cubicBezTo>
                  <a:lnTo>
                    <a:pt x="110762" y="275802"/>
                  </a:lnTo>
                  <a:cubicBezTo>
                    <a:pt x="81386" y="275802"/>
                    <a:pt x="53213" y="264133"/>
                    <a:pt x="32441" y="243361"/>
                  </a:cubicBezTo>
                  <a:cubicBezTo>
                    <a:pt x="11670" y="222589"/>
                    <a:pt x="0" y="194416"/>
                    <a:pt x="0" y="165040"/>
                  </a:cubicBezTo>
                  <a:lnTo>
                    <a:pt x="0" y="110762"/>
                  </a:lnTo>
                  <a:cubicBezTo>
                    <a:pt x="0" y="81386"/>
                    <a:pt x="11670" y="53213"/>
                    <a:pt x="32441" y="32441"/>
                  </a:cubicBezTo>
                  <a:cubicBezTo>
                    <a:pt x="53213" y="11670"/>
                    <a:pt x="81386" y="0"/>
                    <a:pt x="110762" y="0"/>
                  </a:cubicBezTo>
                  <a:close/>
                </a:path>
              </a:pathLst>
            </a:custGeom>
            <a:solidFill>
              <a:srgbClr val="E4F6FF"/>
            </a:solidFill>
            <a:ln w="38100" cap="rnd">
              <a:solidFill>
                <a:srgbClr val="00296B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10276" cy="313902"/>
            </a:xfrm>
            <a:prstGeom prst="rect">
              <a:avLst/>
            </a:prstGeom>
          </p:spPr>
          <p:txBody>
            <a:bodyPr lIns="28222" tIns="28222" rIns="28222" bIns="28222" rtlCol="0" anchor="ctr"/>
            <a:lstStyle/>
            <a:p>
              <a:pPr algn="ctr">
                <a:lnSpc>
                  <a:spcPts val="1477"/>
                </a:lnSpc>
                <a:spcBef>
                  <a:spcPct val="0"/>
                </a:spcBef>
              </a:pPr>
              <a:endParaRPr sz="10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646916" y="565080"/>
            <a:ext cx="1941584" cy="530046"/>
            <a:chOff x="0" y="0"/>
            <a:chExt cx="1010276" cy="2758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10276" cy="275802"/>
            </a:xfrm>
            <a:custGeom>
              <a:avLst/>
              <a:gdLst/>
              <a:ahLst/>
              <a:cxnLst/>
              <a:rect l="l" t="t" r="r" b="b"/>
              <a:pathLst>
                <a:path w="1010276" h="275802">
                  <a:moveTo>
                    <a:pt x="110762" y="0"/>
                  </a:moveTo>
                  <a:lnTo>
                    <a:pt x="899515" y="0"/>
                  </a:lnTo>
                  <a:cubicBezTo>
                    <a:pt x="928890" y="0"/>
                    <a:pt x="957063" y="11670"/>
                    <a:pt x="977835" y="32441"/>
                  </a:cubicBezTo>
                  <a:cubicBezTo>
                    <a:pt x="998607" y="53213"/>
                    <a:pt x="1010276" y="81386"/>
                    <a:pt x="1010276" y="110762"/>
                  </a:cubicBezTo>
                  <a:lnTo>
                    <a:pt x="1010276" y="165040"/>
                  </a:lnTo>
                  <a:cubicBezTo>
                    <a:pt x="1010276" y="194416"/>
                    <a:pt x="998607" y="222589"/>
                    <a:pt x="977835" y="243361"/>
                  </a:cubicBezTo>
                  <a:cubicBezTo>
                    <a:pt x="957063" y="264133"/>
                    <a:pt x="928890" y="275802"/>
                    <a:pt x="899515" y="275802"/>
                  </a:cubicBezTo>
                  <a:lnTo>
                    <a:pt x="110762" y="275802"/>
                  </a:lnTo>
                  <a:cubicBezTo>
                    <a:pt x="81386" y="275802"/>
                    <a:pt x="53213" y="264133"/>
                    <a:pt x="32441" y="243361"/>
                  </a:cubicBezTo>
                  <a:cubicBezTo>
                    <a:pt x="11670" y="222589"/>
                    <a:pt x="0" y="194416"/>
                    <a:pt x="0" y="165040"/>
                  </a:cubicBezTo>
                  <a:lnTo>
                    <a:pt x="0" y="110762"/>
                  </a:lnTo>
                  <a:cubicBezTo>
                    <a:pt x="0" y="81386"/>
                    <a:pt x="11670" y="53213"/>
                    <a:pt x="32441" y="32441"/>
                  </a:cubicBezTo>
                  <a:cubicBezTo>
                    <a:pt x="53213" y="11670"/>
                    <a:pt x="81386" y="0"/>
                    <a:pt x="110762" y="0"/>
                  </a:cubicBezTo>
                  <a:close/>
                </a:path>
              </a:pathLst>
            </a:custGeom>
            <a:solidFill>
              <a:srgbClr val="E4F6FF"/>
            </a:solidFill>
            <a:ln w="38100" cap="rnd">
              <a:solidFill>
                <a:srgbClr val="00296B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010276" cy="313902"/>
            </a:xfrm>
            <a:prstGeom prst="rect">
              <a:avLst/>
            </a:prstGeom>
          </p:spPr>
          <p:txBody>
            <a:bodyPr lIns="28222" tIns="28222" rIns="28222" bIns="28222" rtlCol="0" anchor="ctr"/>
            <a:lstStyle/>
            <a:p>
              <a:pPr algn="ctr">
                <a:lnSpc>
                  <a:spcPts val="1477"/>
                </a:lnSpc>
                <a:spcBef>
                  <a:spcPct val="0"/>
                </a:spcBef>
              </a:pPr>
              <a:endParaRPr sz="1000"/>
            </a:p>
          </p:txBody>
        </p:sp>
      </p:grpSp>
      <p:sp>
        <p:nvSpPr>
          <p:cNvPr id="8" name="Freeform 8"/>
          <p:cNvSpPr/>
          <p:nvPr/>
        </p:nvSpPr>
        <p:spPr>
          <a:xfrm>
            <a:off x="9010928" y="707399"/>
            <a:ext cx="245407" cy="245407"/>
          </a:xfrm>
          <a:custGeom>
            <a:avLst/>
            <a:gdLst/>
            <a:ahLst/>
            <a:cxnLst/>
            <a:rect l="l" t="t" r="r" b="b"/>
            <a:pathLst>
              <a:path w="441733" h="441733">
                <a:moveTo>
                  <a:pt x="0" y="0"/>
                </a:moveTo>
                <a:lnTo>
                  <a:pt x="441733" y="0"/>
                </a:lnTo>
                <a:lnTo>
                  <a:pt x="441733" y="441733"/>
                </a:lnTo>
                <a:lnTo>
                  <a:pt x="0" y="4417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2513085" y="814228"/>
            <a:ext cx="5133831" cy="0"/>
          </a:xfrm>
          <a:prstGeom prst="line">
            <a:avLst/>
          </a:prstGeom>
          <a:ln w="38100" cap="flat">
            <a:solidFill>
              <a:srgbClr val="00296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440381" y="2707788"/>
            <a:ext cx="9297832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การประชุมคณะกรรมการบริหารกองทุนพัฒนาบทบาทสตรี ครั้งที่ 3/2567</a:t>
            </a:r>
          </a:p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วันอังคารที่ 26 มีนาคม 2567 เวลา 09.30 - 12.00 น.</a:t>
            </a:r>
            <a:b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ห้องประชุม 5001 ชั้น 5 กรมการพัฒนาชุมชน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71500" y="4962616"/>
            <a:ext cx="9017000" cy="530046"/>
            <a:chOff x="0" y="0"/>
            <a:chExt cx="21640800" cy="1272111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1640800" cy="1272111"/>
              <a:chOff x="0" y="0"/>
              <a:chExt cx="5317466" cy="31257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317466" cy="312577"/>
              </a:xfrm>
              <a:custGeom>
                <a:avLst/>
                <a:gdLst/>
                <a:ahLst/>
                <a:cxnLst/>
                <a:rect l="l" t="t" r="r" b="b"/>
                <a:pathLst>
                  <a:path w="5317466" h="312577">
                    <a:moveTo>
                      <a:pt x="23850" y="0"/>
                    </a:moveTo>
                    <a:lnTo>
                      <a:pt x="5293616" y="0"/>
                    </a:lnTo>
                    <a:cubicBezTo>
                      <a:pt x="5299942" y="0"/>
                      <a:pt x="5306008" y="2513"/>
                      <a:pt x="5310481" y="6985"/>
                    </a:cubicBezTo>
                    <a:cubicBezTo>
                      <a:pt x="5314953" y="11458"/>
                      <a:pt x="5317466" y="17524"/>
                      <a:pt x="5317466" y="23850"/>
                    </a:cubicBezTo>
                    <a:lnTo>
                      <a:pt x="5317466" y="288727"/>
                    </a:lnTo>
                    <a:cubicBezTo>
                      <a:pt x="5317466" y="295052"/>
                      <a:pt x="5314953" y="301118"/>
                      <a:pt x="5310481" y="305591"/>
                    </a:cubicBezTo>
                    <a:cubicBezTo>
                      <a:pt x="5306008" y="310064"/>
                      <a:pt x="5299942" y="312577"/>
                      <a:pt x="5293616" y="312577"/>
                    </a:cubicBezTo>
                    <a:lnTo>
                      <a:pt x="23850" y="312577"/>
                    </a:lnTo>
                    <a:cubicBezTo>
                      <a:pt x="17524" y="312577"/>
                      <a:pt x="11458" y="310064"/>
                      <a:pt x="6985" y="305591"/>
                    </a:cubicBezTo>
                    <a:cubicBezTo>
                      <a:pt x="2513" y="301118"/>
                      <a:pt x="0" y="295052"/>
                      <a:pt x="0" y="288727"/>
                    </a:cubicBezTo>
                    <a:lnTo>
                      <a:pt x="0" y="23850"/>
                    </a:lnTo>
                    <a:cubicBezTo>
                      <a:pt x="0" y="17524"/>
                      <a:pt x="2513" y="11458"/>
                      <a:pt x="6985" y="6985"/>
                    </a:cubicBezTo>
                    <a:cubicBezTo>
                      <a:pt x="11458" y="2513"/>
                      <a:pt x="17524" y="0"/>
                      <a:pt x="23850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5715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5317466" cy="350677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5" name="AutoShape 15"/>
            <p:cNvSpPr/>
            <p:nvPr/>
          </p:nvSpPr>
          <p:spPr>
            <a:xfrm>
              <a:off x="14487224" y="269478"/>
              <a:ext cx="0" cy="733154"/>
            </a:xfrm>
            <a:prstGeom prst="line">
              <a:avLst/>
            </a:prstGeom>
            <a:ln w="762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Freeform 16"/>
            <p:cNvSpPr/>
            <p:nvPr/>
          </p:nvSpPr>
          <p:spPr>
            <a:xfrm>
              <a:off x="15473583" y="218491"/>
              <a:ext cx="756937" cy="756937"/>
            </a:xfrm>
            <a:custGeom>
              <a:avLst/>
              <a:gdLst/>
              <a:ahLst/>
              <a:cxnLst/>
              <a:rect l="l" t="t" r="r" b="b"/>
              <a:pathLst>
                <a:path w="756937" h="756937">
                  <a:moveTo>
                    <a:pt x="0" y="0"/>
                  </a:moveTo>
                  <a:lnTo>
                    <a:pt x="756937" y="0"/>
                  </a:lnTo>
                  <a:lnTo>
                    <a:pt x="756937" y="756937"/>
                  </a:lnTo>
                  <a:lnTo>
                    <a:pt x="0" y="756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17218135" y="165242"/>
              <a:ext cx="853728" cy="855154"/>
            </a:xfrm>
            <a:custGeom>
              <a:avLst/>
              <a:gdLst/>
              <a:ahLst/>
              <a:cxnLst/>
              <a:rect l="l" t="t" r="r" b="b"/>
              <a:pathLst>
                <a:path w="853728" h="855153">
                  <a:moveTo>
                    <a:pt x="0" y="0"/>
                  </a:moveTo>
                  <a:lnTo>
                    <a:pt x="853728" y="0"/>
                  </a:lnTo>
                  <a:lnTo>
                    <a:pt x="853728" y="855154"/>
                  </a:lnTo>
                  <a:lnTo>
                    <a:pt x="0" y="855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16378526" y="236967"/>
              <a:ext cx="738463" cy="738461"/>
            </a:xfrm>
            <a:custGeom>
              <a:avLst/>
              <a:gdLst/>
              <a:ahLst/>
              <a:cxnLst/>
              <a:rect l="l" t="t" r="r" b="b"/>
              <a:pathLst>
                <a:path w="738462" h="738462">
                  <a:moveTo>
                    <a:pt x="0" y="0"/>
                  </a:moveTo>
                  <a:lnTo>
                    <a:pt x="738462" y="0"/>
                  </a:lnTo>
                  <a:lnTo>
                    <a:pt x="738462" y="738462"/>
                  </a:lnTo>
                  <a:lnTo>
                    <a:pt x="0" y="7384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18768682" y="132772"/>
              <a:ext cx="2252908" cy="928375"/>
            </a:xfrm>
            <a:custGeom>
              <a:avLst/>
              <a:gdLst/>
              <a:ahLst/>
              <a:cxnLst/>
              <a:rect l="l" t="t" r="r" b="b"/>
              <a:pathLst>
                <a:path w="2252908" h="928375">
                  <a:moveTo>
                    <a:pt x="0" y="0"/>
                  </a:moveTo>
                  <a:lnTo>
                    <a:pt x="2252908" y="0"/>
                  </a:lnTo>
                  <a:lnTo>
                    <a:pt x="2252908" y="928375"/>
                  </a:lnTo>
                  <a:lnTo>
                    <a:pt x="0" y="9283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12414" b="-24088"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629544" y="372178"/>
              <a:ext cx="12754068" cy="471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5"/>
                </a:lnSpc>
              </a:pPr>
              <a:r>
                <a:rPr lang="en-US" sz="1111" b="1" dirty="0" err="1">
                  <a:solidFill>
                    <a:srgbClr val="00296B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</a:t>
              </a:r>
              <a:r>
                <a:rPr lang="en-US" sz="1111" b="1" dirty="0">
                  <a:solidFill>
                    <a:srgbClr val="00296B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err="1">
                  <a:solidFill>
                    <a:srgbClr val="00296B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ชุมชนเข้มแข็งอย่างยั่งยืนด้วยหลักปรัชญาของเศรษฐกิจพอเพียง</a:t>
              </a:r>
              <a:endParaRPr lang="en-US" sz="1111" b="1" dirty="0">
                <a:solidFill>
                  <a:srgbClr val="00296B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44885" y="642588"/>
            <a:ext cx="1601098" cy="375028"/>
            <a:chOff x="0" y="0"/>
            <a:chExt cx="3842636" cy="90006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00067" cy="900067"/>
            </a:xfrm>
            <a:custGeom>
              <a:avLst/>
              <a:gdLst/>
              <a:ahLst/>
              <a:cxnLst/>
              <a:rect l="l" t="t" r="r" b="b"/>
              <a:pathLst>
                <a:path w="900067" h="900067">
                  <a:moveTo>
                    <a:pt x="0" y="0"/>
                  </a:moveTo>
                  <a:lnTo>
                    <a:pt x="900067" y="0"/>
                  </a:lnTo>
                  <a:lnTo>
                    <a:pt x="900067" y="900067"/>
                  </a:lnTo>
                  <a:lnTo>
                    <a:pt x="0" y="9000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1057378" y="23314"/>
              <a:ext cx="2785258" cy="8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000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กรมการพัฒนาชุมชน</a:t>
              </a:r>
              <a:endParaRPr lang="en-US" sz="1000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400"/>
                </a:lnSpc>
              </a:pPr>
              <a:r>
                <a:rPr lang="en-US" sz="1000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กระทรวงมหาดไทย</a:t>
              </a:r>
              <a:endParaRPr lang="en-US" sz="1000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7979081" y="780203"/>
            <a:ext cx="894339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1"/>
              </a:lnSpc>
            </a:pPr>
            <a:r>
              <a: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Start</a:t>
            </a:r>
          </a:p>
        </p:txBody>
      </p:sp>
      <p:pic>
        <p:nvPicPr>
          <p:cNvPr id="27" name="รูปภาพ 34">
            <a:extLst>
              <a:ext uri="{FF2B5EF4-FFF2-40B4-BE49-F238E27FC236}">
                <a16:creationId xmlns:a16="http://schemas.microsoft.com/office/drawing/2014/main" id="{DD640411-EFE3-424B-A910-D36FA66C9B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97" y="1208862"/>
            <a:ext cx="1229128" cy="1231179"/>
          </a:xfrm>
          <a:prstGeom prst="rect">
            <a:avLst/>
          </a:prstGeom>
        </p:spPr>
      </p:pic>
      <p:pic>
        <p:nvPicPr>
          <p:cNvPr id="28" name="รูปภาพ 35">
            <a:extLst>
              <a:ext uri="{FF2B5EF4-FFF2-40B4-BE49-F238E27FC236}">
                <a16:creationId xmlns:a16="http://schemas.microsoft.com/office/drawing/2014/main" id="{E7EA978A-A5ED-4793-AA82-AD84746372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60" y="1221681"/>
            <a:ext cx="1229128" cy="1229128"/>
          </a:xfrm>
          <a:prstGeom prst="rect">
            <a:avLst/>
          </a:prstGeom>
        </p:spPr>
      </p:pic>
      <p:pic>
        <p:nvPicPr>
          <p:cNvPr id="29" name="Picture 36">
            <a:extLst>
              <a:ext uri="{FF2B5EF4-FFF2-40B4-BE49-F238E27FC236}">
                <a16:creationId xmlns:a16="http://schemas.microsoft.com/office/drawing/2014/main" id="{62FFD426-AD6C-47DA-99D3-A7217E240C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676" y="5081341"/>
            <a:ext cx="281130" cy="29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5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249130"/>
            <a:ext cx="9017000" cy="603268"/>
            <a:chOff x="0" y="-175733"/>
            <a:chExt cx="21640800" cy="1447844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09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1246837" y="2493585"/>
            <a:ext cx="77651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4.1 รายงานผลการเบิกจ่ายเงินตามแผนการดำเนินงาน                                              </a:t>
            </a:r>
            <a:b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และแผนการใช้จ่ายงบประมาณ กองทุนพัฒนาบทบาทสตรี                                                              ประจำปีงบประมาณ พ.ศ. 2567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59" name="Group 58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61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67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68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62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63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64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65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66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6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1247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0EDD10FC-6302-4D5D-BDC6-EF86107A1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16594"/>
              </p:ext>
            </p:extLst>
          </p:nvPr>
        </p:nvGraphicFramePr>
        <p:xfrm>
          <a:off x="329919" y="1436594"/>
          <a:ext cx="9452235" cy="3541840"/>
        </p:xfrm>
        <a:graphic>
          <a:graphicData uri="http://schemas.openxmlformats.org/drawingml/2006/table">
            <a:tbl>
              <a:tblPr/>
              <a:tblGrid>
                <a:gridCol w="1165952">
                  <a:extLst>
                    <a:ext uri="{9D8B030D-6E8A-4147-A177-3AD203B41FA5}">
                      <a16:colId xmlns:a16="http://schemas.microsoft.com/office/drawing/2014/main" val="3206902893"/>
                    </a:ext>
                  </a:extLst>
                </a:gridCol>
                <a:gridCol w="1536087">
                  <a:extLst>
                    <a:ext uri="{9D8B030D-6E8A-4147-A177-3AD203B41FA5}">
                      <a16:colId xmlns:a16="http://schemas.microsoft.com/office/drawing/2014/main" val="827538524"/>
                    </a:ext>
                  </a:extLst>
                </a:gridCol>
                <a:gridCol w="1652337">
                  <a:extLst>
                    <a:ext uri="{9D8B030D-6E8A-4147-A177-3AD203B41FA5}">
                      <a16:colId xmlns:a16="http://schemas.microsoft.com/office/drawing/2014/main" val="1422179664"/>
                    </a:ext>
                  </a:extLst>
                </a:gridCol>
                <a:gridCol w="716339">
                  <a:extLst>
                    <a:ext uri="{9D8B030D-6E8A-4147-A177-3AD203B41FA5}">
                      <a16:colId xmlns:a16="http://schemas.microsoft.com/office/drawing/2014/main" val="911261014"/>
                    </a:ext>
                  </a:extLst>
                </a:gridCol>
                <a:gridCol w="1713726">
                  <a:extLst>
                    <a:ext uri="{9D8B030D-6E8A-4147-A177-3AD203B41FA5}">
                      <a16:colId xmlns:a16="http://schemas.microsoft.com/office/drawing/2014/main" val="1441304617"/>
                    </a:ext>
                  </a:extLst>
                </a:gridCol>
                <a:gridCol w="1140594">
                  <a:extLst>
                    <a:ext uri="{9D8B030D-6E8A-4147-A177-3AD203B41FA5}">
                      <a16:colId xmlns:a16="http://schemas.microsoft.com/office/drawing/2014/main" val="3958527053"/>
                    </a:ext>
                  </a:extLst>
                </a:gridCol>
                <a:gridCol w="1527200">
                  <a:extLst>
                    <a:ext uri="{9D8B030D-6E8A-4147-A177-3AD203B41FA5}">
                      <a16:colId xmlns:a16="http://schemas.microsoft.com/office/drawing/2014/main" val="247973269"/>
                    </a:ext>
                  </a:extLst>
                </a:gridCol>
              </a:tblGrid>
              <a:tr h="10244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รายการ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 (บาท) </a:t>
                      </a:r>
                    </a:p>
                    <a:p>
                      <a:pPr algn="ctr" fontAlgn="b"/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ร้อยละการเบิกจ่าย </a:t>
                      </a:r>
                    </a:p>
                    <a:p>
                      <a:pPr algn="ctr" fontAlgn="b"/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 2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54%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ร้อยละสูง/</a:t>
                      </a:r>
                      <a:b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ต่ำกว่าเป้าหมายผลการเบิกจ่าย </a:t>
                      </a:r>
                    </a:p>
                    <a:p>
                      <a:pPr algn="ctr" fontAlgn="b"/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งบประมาณคงเหลือ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346304"/>
                  </a:ext>
                </a:extLst>
              </a:tr>
              <a:tr h="629350"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งบบริหาร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268,401,686.00</a:t>
                      </a:r>
                      <a:endParaRPr lang="en-US" sz="11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110,482,203.28</a:t>
                      </a:r>
                      <a:endParaRPr lang="en-US" sz="11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41.16</a:t>
                      </a:r>
                      <a:endParaRPr lang="en-US" sz="11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100" b="1" i="0" u="none" strike="noStrike" kern="12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144,936,910.44	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-12.84</a:t>
                      </a:r>
                      <a:endParaRPr lang="en-US" sz="11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157</a:t>
                      </a: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,919,482</a:t>
                      </a:r>
                      <a:r>
                        <a:rPr lang="th-TH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312256"/>
                  </a:ext>
                </a:extLst>
              </a:tr>
              <a:tr h="629350"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เงินอุดหนุน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70,000,000.00</a:t>
                      </a:r>
                      <a:endParaRPr lang="en-US" sz="11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786130" algn="ctr"/>
                          <a:tab pos="1049020" algn="l"/>
                          <a:tab pos="1235710" algn="l"/>
                          <a:tab pos="1431290" algn="l"/>
                          <a:tab pos="1572895" algn="r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50,625,575</a:t>
                      </a:r>
                      <a:r>
                        <a:rPr lang="th-TH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72</a:t>
                      </a:r>
                      <a:r>
                        <a:rPr lang="th-TH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100" b="1" i="0" u="none" strike="noStrike" kern="12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37,800,000.00	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18</a:t>
                      </a:r>
                      <a:r>
                        <a:rPr lang="th-TH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19,374,425</a:t>
                      </a:r>
                      <a:r>
                        <a:rPr lang="th-TH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063432"/>
                  </a:ext>
                </a:extLst>
              </a:tr>
              <a:tr h="629350"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เงินทุนหมุนเวียน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1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1,000,000,000.00</a:t>
                      </a:r>
                      <a:endParaRPr lang="en-US" sz="11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617,943,903</a:t>
                      </a:r>
                      <a:r>
                        <a:rPr lang="th-TH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61</a:t>
                      </a:r>
                      <a:r>
                        <a:rPr lang="th-TH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100" b="1" i="0" u="none" strike="noStrike" kern="12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540,000,000.00	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</a:t>
                      </a:r>
                      <a:r>
                        <a:rPr lang="th-TH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382,056,097</a:t>
                      </a:r>
                      <a:r>
                        <a:rPr lang="th-TH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521834"/>
                  </a:ext>
                </a:extLst>
              </a:tr>
              <a:tr h="62935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รวม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1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1,338,401,686.00</a:t>
                      </a:r>
                      <a:endParaRPr lang="en-US" sz="11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1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779,051,681</a:t>
                      </a:r>
                      <a:r>
                        <a:rPr lang="th-TH" sz="11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1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58</a:t>
                      </a:r>
                      <a:r>
                        <a:rPr lang="th-TH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100" b="1" i="0" u="none" strike="noStrike" kern="12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722,736,910.44 	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th-TH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559,350,004</a:t>
                      </a:r>
                      <a:r>
                        <a:rPr lang="th-TH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541370"/>
                  </a:ext>
                </a:extLst>
              </a:tr>
            </a:tbl>
          </a:graphicData>
        </a:graphic>
      </p:graphicFrame>
      <p:sp>
        <p:nvSpPr>
          <p:cNvPr id="2" name="สี่เหลี่ยมผืนผ้า 3">
            <a:extLst>
              <a:ext uri="{FF2B5EF4-FFF2-40B4-BE49-F238E27FC236}">
                <a16:creationId xmlns:a16="http://schemas.microsoft.com/office/drawing/2014/main" id="{652F233B-C6DA-3975-A139-1C3C215CD86C}"/>
              </a:ext>
            </a:extLst>
          </p:cNvPr>
          <p:cNvSpPr/>
          <p:nvPr/>
        </p:nvSpPr>
        <p:spPr>
          <a:xfrm>
            <a:off x="2732466" y="143954"/>
            <a:ext cx="5361507" cy="480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รายงานผลการเบิกจ่ายตามแผนการดำเนินงานและแผนการใช้จ่ายงบประมาณ </a:t>
            </a:r>
            <a:b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2567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CEDA48CD-EAC9-AD15-D4AC-81DB0FD51DE4}"/>
              </a:ext>
            </a:extLst>
          </p:cNvPr>
          <p:cNvGrpSpPr/>
          <p:nvPr/>
        </p:nvGrpSpPr>
        <p:grpSpPr>
          <a:xfrm>
            <a:off x="572552" y="249131"/>
            <a:ext cx="9017000" cy="603268"/>
            <a:chOff x="0" y="-175733"/>
            <a:chExt cx="21640800" cy="1447844"/>
          </a:xfrm>
        </p:grpSpPr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9F05E9A8-60D6-79EA-FB8F-3F8C6733D18C}"/>
                </a:ext>
              </a:extLst>
            </p:cNvPr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4652F041-82AD-A27F-C57C-452DDC7DA768}"/>
                </a:ext>
              </a:extLst>
            </p:cNvPr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0BDBCC69-3928-8238-4368-31F548E8DC97}"/>
                  </a:ext>
                </a:extLst>
              </p:cNvPr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6" name="TextBox 9">
                <a:extLst>
                  <a:ext uri="{FF2B5EF4-FFF2-40B4-BE49-F238E27FC236}">
                    <a16:creationId xmlns:a16="http://schemas.microsoft.com/office/drawing/2014/main" id="{A26C814D-A7BC-70BC-F7DF-EB46BBB1DAA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B893EBA2-712C-183F-39DC-ED4FBE12A483}"/>
                </a:ext>
              </a:extLst>
            </p:cNvPr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38E24733-E981-3988-36FA-135A160984A1}"/>
                  </a:ext>
                </a:extLst>
              </p:cNvPr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E410C51F-B617-62F0-47BC-C752C675A08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4F0BC8B2-97B2-8B3C-0694-985B65BA33BF}"/>
                </a:ext>
              </a:extLst>
            </p:cNvPr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387B38AF-CBA6-1375-F9FA-63663F830840}"/>
                </a:ext>
              </a:extLst>
            </p:cNvPr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10</a:t>
              </a:r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DB043CDD-A2B2-27F6-8C5A-A9208CFDF72D}"/>
                </a:ext>
              </a:extLst>
            </p:cNvPr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30BBE885-8158-5123-A066-7E4C163B3773}"/>
                </a:ext>
              </a:extLst>
            </p:cNvPr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4" name="สี่เหลี่ยมผืนผ้ามุมมน 18">
            <a:extLst>
              <a:ext uri="{FF2B5EF4-FFF2-40B4-BE49-F238E27FC236}">
                <a16:creationId xmlns:a16="http://schemas.microsoft.com/office/drawing/2014/main" id="{690129BB-8AAD-C26C-11C7-934E2AC55ABE}"/>
              </a:ext>
            </a:extLst>
          </p:cNvPr>
          <p:cNvSpPr/>
          <p:nvPr/>
        </p:nvSpPr>
        <p:spPr>
          <a:xfrm>
            <a:off x="7124515" y="1019513"/>
            <a:ext cx="2570297" cy="308924"/>
          </a:xfrm>
          <a:prstGeom prst="roundRect">
            <a:avLst/>
          </a:prstGeom>
          <a:solidFill>
            <a:srgbClr val="002060">
              <a:alpha val="80000"/>
            </a:srgbClr>
          </a:solidFill>
          <a:ln w="158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19 มีนาคม 2567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52" name="Group 51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4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60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61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5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6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57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58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9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53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812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สี่เหลี่ยมผืนผ้า 3">
            <a:extLst>
              <a:ext uri="{FF2B5EF4-FFF2-40B4-BE49-F238E27FC236}">
                <a16:creationId xmlns:a16="http://schemas.microsoft.com/office/drawing/2014/main" id="{EACD0BA7-439B-ED89-3312-0C674A0E0F42}"/>
              </a:ext>
            </a:extLst>
          </p:cNvPr>
          <p:cNvSpPr/>
          <p:nvPr/>
        </p:nvSpPr>
        <p:spPr>
          <a:xfrm>
            <a:off x="2732466" y="143954"/>
            <a:ext cx="5361507" cy="480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รายงานผลการเบิกจ่ายตามแผนการดำเนินงานและแผนการใช้จ่ายงบประมาณ </a:t>
            </a:r>
            <a:b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2567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grpSp>
        <p:nvGrpSpPr>
          <p:cNvPr id="56" name="Group 5"/>
          <p:cNvGrpSpPr/>
          <p:nvPr/>
        </p:nvGrpSpPr>
        <p:grpSpPr>
          <a:xfrm>
            <a:off x="572552" y="249131"/>
            <a:ext cx="9017000" cy="603268"/>
            <a:chOff x="0" y="-175733"/>
            <a:chExt cx="21640800" cy="1447844"/>
          </a:xfrm>
        </p:grpSpPr>
        <p:sp>
          <p:nvSpPr>
            <p:cNvPr id="57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8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6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6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59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6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67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2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3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11</a:t>
              </a:r>
            </a:p>
          </p:txBody>
        </p:sp>
        <p:sp>
          <p:nvSpPr>
            <p:cNvPr id="64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0" name="Group 69"/>
          <p:cNvGrpSpPr/>
          <p:nvPr/>
        </p:nvGrpSpPr>
        <p:grpSpPr>
          <a:xfrm>
            <a:off x="543571" y="5383374"/>
            <a:ext cx="9024932" cy="308770"/>
            <a:chOff x="572552" y="4918515"/>
            <a:chExt cx="9024932" cy="308770"/>
          </a:xfrm>
        </p:grpSpPr>
        <p:grpSp>
          <p:nvGrpSpPr>
            <p:cNvPr id="71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81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82" name="TextBox 4"/>
              <p:cNvSpPr txBox="1"/>
              <p:nvPr/>
            </p:nvSpPr>
            <p:spPr>
              <a:xfrm>
                <a:off x="3433718" y="-434215"/>
                <a:ext cx="13934627" cy="4924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72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73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74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75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76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77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  <p:pic>
        <p:nvPicPr>
          <p:cNvPr id="337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24859" y="969785"/>
            <a:ext cx="898260" cy="270658"/>
          </a:xfrm>
          <a:prstGeom prst="rect">
            <a:avLst/>
          </a:prstGeom>
        </p:spPr>
      </p:pic>
      <p:pic>
        <p:nvPicPr>
          <p:cNvPr id="338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4859" y="1155678"/>
            <a:ext cx="898260" cy="270658"/>
          </a:xfrm>
          <a:prstGeom prst="rect">
            <a:avLst/>
          </a:prstGeom>
        </p:spPr>
      </p:pic>
      <p:pic>
        <p:nvPicPr>
          <p:cNvPr id="339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3183" y="1347558"/>
            <a:ext cx="898260" cy="270658"/>
          </a:xfrm>
          <a:prstGeom prst="rect">
            <a:avLst/>
          </a:prstGeom>
        </p:spPr>
      </p:pic>
      <p:pic>
        <p:nvPicPr>
          <p:cNvPr id="340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33183" y="1542123"/>
            <a:ext cx="898260" cy="270658"/>
          </a:xfrm>
          <a:prstGeom prst="rect">
            <a:avLst/>
          </a:prstGeom>
        </p:spPr>
      </p:pic>
      <p:pic>
        <p:nvPicPr>
          <p:cNvPr id="341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33183" y="1721474"/>
            <a:ext cx="898260" cy="270658"/>
          </a:xfrm>
          <a:prstGeom prst="rect">
            <a:avLst/>
          </a:prstGeom>
        </p:spPr>
      </p:pic>
      <p:pic>
        <p:nvPicPr>
          <p:cNvPr id="342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33183" y="1902944"/>
            <a:ext cx="898260" cy="270658"/>
          </a:xfrm>
          <a:prstGeom prst="rect">
            <a:avLst/>
          </a:prstGeom>
        </p:spPr>
      </p:pic>
      <p:pic>
        <p:nvPicPr>
          <p:cNvPr id="343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33183" y="2088837"/>
            <a:ext cx="898260" cy="270658"/>
          </a:xfrm>
          <a:prstGeom prst="rect">
            <a:avLst/>
          </a:prstGeom>
        </p:spPr>
      </p:pic>
      <p:pic>
        <p:nvPicPr>
          <p:cNvPr id="344" name="Picture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41505" y="2280717"/>
            <a:ext cx="898260" cy="270658"/>
          </a:xfrm>
          <a:prstGeom prst="rect">
            <a:avLst/>
          </a:prstGeom>
        </p:spPr>
      </p:pic>
      <p:pic>
        <p:nvPicPr>
          <p:cNvPr id="345" name="Picture 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41505" y="2475281"/>
            <a:ext cx="898260" cy="270658"/>
          </a:xfrm>
          <a:prstGeom prst="rect">
            <a:avLst/>
          </a:prstGeom>
        </p:spPr>
      </p:pic>
      <p:pic>
        <p:nvPicPr>
          <p:cNvPr id="346" name="Picture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41505" y="2654633"/>
            <a:ext cx="898260" cy="270658"/>
          </a:xfrm>
          <a:prstGeom prst="rect">
            <a:avLst/>
          </a:prstGeom>
        </p:spPr>
      </p:pic>
      <p:pic>
        <p:nvPicPr>
          <p:cNvPr id="347" name="Picture 1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41505" y="2849198"/>
            <a:ext cx="898260" cy="270658"/>
          </a:xfrm>
          <a:prstGeom prst="rect">
            <a:avLst/>
          </a:prstGeom>
        </p:spPr>
      </p:pic>
      <p:pic>
        <p:nvPicPr>
          <p:cNvPr id="348" name="Picture 1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41505" y="3035090"/>
            <a:ext cx="898260" cy="270658"/>
          </a:xfrm>
          <a:prstGeom prst="rect">
            <a:avLst/>
          </a:prstGeom>
        </p:spPr>
      </p:pic>
      <p:pic>
        <p:nvPicPr>
          <p:cNvPr id="349" name="Picture 1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49827" y="3226971"/>
            <a:ext cx="898260" cy="270658"/>
          </a:xfrm>
          <a:prstGeom prst="rect">
            <a:avLst/>
          </a:prstGeom>
        </p:spPr>
      </p:pic>
      <p:pic>
        <p:nvPicPr>
          <p:cNvPr id="350" name="Picture 1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49827" y="3421535"/>
            <a:ext cx="898260" cy="270658"/>
          </a:xfrm>
          <a:prstGeom prst="rect">
            <a:avLst/>
          </a:prstGeom>
        </p:spPr>
      </p:pic>
      <p:pic>
        <p:nvPicPr>
          <p:cNvPr id="351" name="Picture 1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749827" y="3600886"/>
            <a:ext cx="898260" cy="270658"/>
          </a:xfrm>
          <a:prstGeom prst="rect">
            <a:avLst/>
          </a:prstGeom>
        </p:spPr>
      </p:pic>
      <p:pic>
        <p:nvPicPr>
          <p:cNvPr id="352" name="Picture 1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749827" y="3795450"/>
            <a:ext cx="898260" cy="270658"/>
          </a:xfrm>
          <a:prstGeom prst="rect">
            <a:avLst/>
          </a:prstGeom>
        </p:spPr>
      </p:pic>
      <p:pic>
        <p:nvPicPr>
          <p:cNvPr id="353" name="Picture 1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749827" y="3981344"/>
            <a:ext cx="898260" cy="270658"/>
          </a:xfrm>
          <a:prstGeom prst="rect">
            <a:avLst/>
          </a:prstGeom>
        </p:spPr>
      </p:pic>
      <p:pic>
        <p:nvPicPr>
          <p:cNvPr id="354" name="Picture 1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58150" y="4173225"/>
            <a:ext cx="898260" cy="270658"/>
          </a:xfrm>
          <a:prstGeom prst="rect">
            <a:avLst/>
          </a:prstGeom>
        </p:spPr>
      </p:pic>
      <p:pic>
        <p:nvPicPr>
          <p:cNvPr id="355" name="Picture 20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758150" y="4367789"/>
            <a:ext cx="898260" cy="270658"/>
          </a:xfrm>
          <a:prstGeom prst="rect">
            <a:avLst/>
          </a:prstGeom>
        </p:spPr>
      </p:pic>
      <p:pic>
        <p:nvPicPr>
          <p:cNvPr id="356" name="Picture 2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758150" y="4547140"/>
            <a:ext cx="898260" cy="270658"/>
          </a:xfrm>
          <a:prstGeom prst="rect">
            <a:avLst/>
          </a:prstGeom>
        </p:spPr>
      </p:pic>
      <p:pic>
        <p:nvPicPr>
          <p:cNvPr id="357" name="Picture 2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056176" y="964322"/>
            <a:ext cx="898260" cy="270658"/>
          </a:xfrm>
          <a:prstGeom prst="rect">
            <a:avLst/>
          </a:prstGeom>
        </p:spPr>
      </p:pic>
      <p:pic>
        <p:nvPicPr>
          <p:cNvPr id="358" name="Picture 2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056176" y="1150214"/>
            <a:ext cx="898260" cy="270658"/>
          </a:xfrm>
          <a:prstGeom prst="rect">
            <a:avLst/>
          </a:prstGeom>
        </p:spPr>
      </p:pic>
      <p:pic>
        <p:nvPicPr>
          <p:cNvPr id="359" name="Picture 2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064499" y="1342095"/>
            <a:ext cx="898260" cy="270658"/>
          </a:xfrm>
          <a:prstGeom prst="rect">
            <a:avLst/>
          </a:prstGeom>
        </p:spPr>
      </p:pic>
      <p:pic>
        <p:nvPicPr>
          <p:cNvPr id="360" name="Picture 25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064499" y="1536660"/>
            <a:ext cx="898260" cy="270658"/>
          </a:xfrm>
          <a:prstGeom prst="rect">
            <a:avLst/>
          </a:prstGeom>
        </p:spPr>
      </p:pic>
      <p:pic>
        <p:nvPicPr>
          <p:cNvPr id="361" name="Picture 26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064499" y="1716011"/>
            <a:ext cx="898260" cy="270658"/>
          </a:xfrm>
          <a:prstGeom prst="rect">
            <a:avLst/>
          </a:prstGeom>
        </p:spPr>
      </p:pic>
      <p:pic>
        <p:nvPicPr>
          <p:cNvPr id="362" name="Picture 27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064499" y="1897481"/>
            <a:ext cx="898260" cy="270658"/>
          </a:xfrm>
          <a:prstGeom prst="rect">
            <a:avLst/>
          </a:prstGeom>
        </p:spPr>
      </p:pic>
      <p:pic>
        <p:nvPicPr>
          <p:cNvPr id="363" name="Picture 28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064499" y="2083373"/>
            <a:ext cx="898260" cy="270658"/>
          </a:xfrm>
          <a:prstGeom prst="rect">
            <a:avLst/>
          </a:prstGeom>
        </p:spPr>
      </p:pic>
      <p:pic>
        <p:nvPicPr>
          <p:cNvPr id="364" name="Picture 29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072821" y="2275254"/>
            <a:ext cx="898260" cy="270658"/>
          </a:xfrm>
          <a:prstGeom prst="rect">
            <a:avLst/>
          </a:prstGeom>
        </p:spPr>
      </p:pic>
      <p:pic>
        <p:nvPicPr>
          <p:cNvPr id="365" name="Picture 30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072821" y="2469819"/>
            <a:ext cx="898260" cy="270658"/>
          </a:xfrm>
          <a:prstGeom prst="rect">
            <a:avLst/>
          </a:prstGeom>
        </p:spPr>
      </p:pic>
      <p:pic>
        <p:nvPicPr>
          <p:cNvPr id="366" name="Picture 31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072821" y="2649169"/>
            <a:ext cx="898260" cy="270658"/>
          </a:xfrm>
          <a:prstGeom prst="rect">
            <a:avLst/>
          </a:prstGeom>
        </p:spPr>
      </p:pic>
      <p:pic>
        <p:nvPicPr>
          <p:cNvPr id="367" name="Picture 32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072821" y="2843734"/>
            <a:ext cx="898260" cy="270658"/>
          </a:xfrm>
          <a:prstGeom prst="rect">
            <a:avLst/>
          </a:prstGeom>
        </p:spPr>
      </p:pic>
      <p:pic>
        <p:nvPicPr>
          <p:cNvPr id="368" name="Picture 33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072821" y="3029627"/>
            <a:ext cx="898260" cy="270658"/>
          </a:xfrm>
          <a:prstGeom prst="rect">
            <a:avLst/>
          </a:prstGeom>
        </p:spPr>
      </p:pic>
      <p:pic>
        <p:nvPicPr>
          <p:cNvPr id="369" name="Picture 34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4081143" y="3221508"/>
            <a:ext cx="898260" cy="270658"/>
          </a:xfrm>
          <a:prstGeom prst="rect">
            <a:avLst/>
          </a:prstGeom>
        </p:spPr>
      </p:pic>
      <p:pic>
        <p:nvPicPr>
          <p:cNvPr id="370" name="Picture 35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081143" y="3416072"/>
            <a:ext cx="898260" cy="270658"/>
          </a:xfrm>
          <a:prstGeom prst="rect">
            <a:avLst/>
          </a:prstGeom>
        </p:spPr>
      </p:pic>
      <p:pic>
        <p:nvPicPr>
          <p:cNvPr id="371" name="Picture 36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081143" y="3595423"/>
            <a:ext cx="898260" cy="270658"/>
          </a:xfrm>
          <a:prstGeom prst="rect">
            <a:avLst/>
          </a:prstGeom>
        </p:spPr>
      </p:pic>
      <p:pic>
        <p:nvPicPr>
          <p:cNvPr id="372" name="Picture 37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4081143" y="3789988"/>
            <a:ext cx="898260" cy="270658"/>
          </a:xfrm>
          <a:prstGeom prst="rect">
            <a:avLst/>
          </a:prstGeom>
        </p:spPr>
      </p:pic>
      <p:pic>
        <p:nvPicPr>
          <p:cNvPr id="373" name="Picture 38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089466" y="4167761"/>
            <a:ext cx="898260" cy="270658"/>
          </a:xfrm>
          <a:prstGeom prst="rect">
            <a:avLst/>
          </a:prstGeom>
        </p:spPr>
      </p:pic>
      <p:pic>
        <p:nvPicPr>
          <p:cNvPr id="374" name="Picture 39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4089466" y="4362325"/>
            <a:ext cx="898260" cy="270658"/>
          </a:xfrm>
          <a:prstGeom prst="rect">
            <a:avLst/>
          </a:prstGeom>
        </p:spPr>
      </p:pic>
      <p:pic>
        <p:nvPicPr>
          <p:cNvPr id="375" name="Picture 40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4089466" y="4530102"/>
            <a:ext cx="898260" cy="270658"/>
          </a:xfrm>
          <a:prstGeom prst="rect">
            <a:avLst/>
          </a:prstGeom>
        </p:spPr>
      </p:pic>
      <p:pic>
        <p:nvPicPr>
          <p:cNvPr id="376" name="Picture 41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4089466" y="3978004"/>
            <a:ext cx="898260" cy="270658"/>
          </a:xfrm>
          <a:prstGeom prst="rect">
            <a:avLst/>
          </a:prstGeom>
        </p:spPr>
      </p:pic>
      <p:pic>
        <p:nvPicPr>
          <p:cNvPr id="377" name="Picture 42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6132413" y="966860"/>
            <a:ext cx="938208" cy="282695"/>
          </a:xfrm>
          <a:prstGeom prst="rect">
            <a:avLst/>
          </a:prstGeom>
        </p:spPr>
      </p:pic>
      <p:pic>
        <p:nvPicPr>
          <p:cNvPr id="378" name="Picture 43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6135742" y="1156193"/>
            <a:ext cx="898260" cy="270658"/>
          </a:xfrm>
          <a:prstGeom prst="rect">
            <a:avLst/>
          </a:prstGeom>
        </p:spPr>
      </p:pic>
      <p:pic>
        <p:nvPicPr>
          <p:cNvPr id="379" name="Picture 44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6144064" y="1348073"/>
            <a:ext cx="898260" cy="270658"/>
          </a:xfrm>
          <a:prstGeom prst="rect">
            <a:avLst/>
          </a:prstGeom>
        </p:spPr>
      </p:pic>
      <p:pic>
        <p:nvPicPr>
          <p:cNvPr id="380" name="Picture 45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6144064" y="1542637"/>
            <a:ext cx="898260" cy="270658"/>
          </a:xfrm>
          <a:prstGeom prst="rect">
            <a:avLst/>
          </a:prstGeom>
        </p:spPr>
      </p:pic>
      <p:pic>
        <p:nvPicPr>
          <p:cNvPr id="381" name="Picture 46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6144064" y="1721989"/>
            <a:ext cx="898260" cy="270658"/>
          </a:xfrm>
          <a:prstGeom prst="rect">
            <a:avLst/>
          </a:prstGeom>
        </p:spPr>
      </p:pic>
      <p:pic>
        <p:nvPicPr>
          <p:cNvPr id="382" name="Picture 47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6144064" y="1903459"/>
            <a:ext cx="898260" cy="270658"/>
          </a:xfrm>
          <a:prstGeom prst="rect">
            <a:avLst/>
          </a:prstGeom>
        </p:spPr>
      </p:pic>
      <p:pic>
        <p:nvPicPr>
          <p:cNvPr id="383" name="Picture 48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6144064" y="2089352"/>
            <a:ext cx="898260" cy="270658"/>
          </a:xfrm>
          <a:prstGeom prst="rect">
            <a:avLst/>
          </a:prstGeom>
        </p:spPr>
      </p:pic>
      <p:pic>
        <p:nvPicPr>
          <p:cNvPr id="384" name="Picture 49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6152387" y="2281232"/>
            <a:ext cx="898260" cy="270658"/>
          </a:xfrm>
          <a:prstGeom prst="rect">
            <a:avLst/>
          </a:prstGeom>
        </p:spPr>
      </p:pic>
      <p:pic>
        <p:nvPicPr>
          <p:cNvPr id="385" name="Picture 50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6152387" y="2475796"/>
            <a:ext cx="898260" cy="270658"/>
          </a:xfrm>
          <a:prstGeom prst="rect">
            <a:avLst/>
          </a:prstGeom>
        </p:spPr>
      </p:pic>
      <p:pic>
        <p:nvPicPr>
          <p:cNvPr id="386" name="Picture 51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6152387" y="2655148"/>
            <a:ext cx="898260" cy="270658"/>
          </a:xfrm>
          <a:prstGeom prst="rect">
            <a:avLst/>
          </a:prstGeom>
        </p:spPr>
      </p:pic>
      <p:pic>
        <p:nvPicPr>
          <p:cNvPr id="387" name="Picture 52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6152387" y="2849712"/>
            <a:ext cx="898260" cy="270658"/>
          </a:xfrm>
          <a:prstGeom prst="rect">
            <a:avLst/>
          </a:prstGeom>
        </p:spPr>
      </p:pic>
      <p:pic>
        <p:nvPicPr>
          <p:cNvPr id="388" name="Picture 53"/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6152387" y="3035605"/>
            <a:ext cx="898260" cy="270658"/>
          </a:xfrm>
          <a:prstGeom prst="rect">
            <a:avLst/>
          </a:prstGeom>
        </p:spPr>
      </p:pic>
      <p:pic>
        <p:nvPicPr>
          <p:cNvPr id="389" name="Picture 54"/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6160709" y="3227486"/>
            <a:ext cx="898260" cy="270658"/>
          </a:xfrm>
          <a:prstGeom prst="rect">
            <a:avLst/>
          </a:prstGeom>
        </p:spPr>
      </p:pic>
      <p:pic>
        <p:nvPicPr>
          <p:cNvPr id="390" name="Picture 55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6160709" y="3422050"/>
            <a:ext cx="898260" cy="270658"/>
          </a:xfrm>
          <a:prstGeom prst="rect">
            <a:avLst/>
          </a:prstGeom>
        </p:spPr>
      </p:pic>
      <p:pic>
        <p:nvPicPr>
          <p:cNvPr id="391" name="Picture 56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6160709" y="3601401"/>
            <a:ext cx="898260" cy="270658"/>
          </a:xfrm>
          <a:prstGeom prst="rect">
            <a:avLst/>
          </a:prstGeom>
        </p:spPr>
      </p:pic>
      <p:pic>
        <p:nvPicPr>
          <p:cNvPr id="392" name="Picture 57"/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6160709" y="3795965"/>
            <a:ext cx="898260" cy="270658"/>
          </a:xfrm>
          <a:prstGeom prst="rect">
            <a:avLst/>
          </a:prstGeom>
        </p:spPr>
      </p:pic>
      <p:pic>
        <p:nvPicPr>
          <p:cNvPr id="393" name="Picture 58"/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6169032" y="4173739"/>
            <a:ext cx="898260" cy="270658"/>
          </a:xfrm>
          <a:prstGeom prst="rect">
            <a:avLst/>
          </a:prstGeom>
        </p:spPr>
      </p:pic>
      <p:pic>
        <p:nvPicPr>
          <p:cNvPr id="394" name="Picture 59"/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6169032" y="4368304"/>
            <a:ext cx="898260" cy="270658"/>
          </a:xfrm>
          <a:prstGeom prst="rect">
            <a:avLst/>
          </a:prstGeom>
        </p:spPr>
      </p:pic>
      <p:pic>
        <p:nvPicPr>
          <p:cNvPr id="395" name="Picture 60"/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169032" y="4547654"/>
            <a:ext cx="898260" cy="270658"/>
          </a:xfrm>
          <a:prstGeom prst="rect">
            <a:avLst/>
          </a:prstGeom>
        </p:spPr>
      </p:pic>
      <p:pic>
        <p:nvPicPr>
          <p:cNvPr id="396" name="Picture 61"/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169032" y="3983983"/>
            <a:ext cx="898260" cy="270658"/>
          </a:xfrm>
          <a:prstGeom prst="rect">
            <a:avLst/>
          </a:prstGeom>
        </p:spPr>
      </p:pic>
      <p:pic>
        <p:nvPicPr>
          <p:cNvPr id="397" name="Picture 62"/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8486006" y="988669"/>
            <a:ext cx="1093415" cy="263991"/>
          </a:xfrm>
          <a:prstGeom prst="rect">
            <a:avLst/>
          </a:prstGeom>
        </p:spPr>
      </p:pic>
      <p:pic>
        <p:nvPicPr>
          <p:cNvPr id="398" name="Picture 63"/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486006" y="1157799"/>
            <a:ext cx="1093415" cy="294664"/>
          </a:xfrm>
          <a:prstGeom prst="rect">
            <a:avLst/>
          </a:prstGeom>
        </p:spPr>
      </p:pic>
      <p:pic>
        <p:nvPicPr>
          <p:cNvPr id="399" name="Picture 64"/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496138" y="1334218"/>
            <a:ext cx="1093415" cy="284255"/>
          </a:xfrm>
          <a:prstGeom prst="rect">
            <a:avLst/>
          </a:prstGeom>
        </p:spPr>
      </p:pic>
      <p:pic>
        <p:nvPicPr>
          <p:cNvPr id="400" name="Picture 65"/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496138" y="1523429"/>
            <a:ext cx="1093415" cy="283555"/>
          </a:xfrm>
          <a:prstGeom prst="rect">
            <a:avLst/>
          </a:prstGeom>
        </p:spPr>
      </p:pic>
      <p:pic>
        <p:nvPicPr>
          <p:cNvPr id="401" name="Picture 66"/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8496138" y="1720791"/>
            <a:ext cx="1093415" cy="260409"/>
          </a:xfrm>
          <a:prstGeom prst="rect">
            <a:avLst/>
          </a:prstGeom>
        </p:spPr>
      </p:pic>
      <p:pic>
        <p:nvPicPr>
          <p:cNvPr id="402" name="Picture 67"/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8496138" y="1909302"/>
            <a:ext cx="1093415" cy="284315"/>
          </a:xfrm>
          <a:prstGeom prst="rect">
            <a:avLst/>
          </a:prstGeom>
        </p:spPr>
      </p:pic>
      <p:pic>
        <p:nvPicPr>
          <p:cNvPr id="403" name="Picture 68"/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8496138" y="2105102"/>
            <a:ext cx="1093415" cy="273013"/>
          </a:xfrm>
          <a:prstGeom prst="rect">
            <a:avLst/>
          </a:prstGeom>
        </p:spPr>
      </p:pic>
      <p:sp>
        <p:nvSpPr>
          <p:cNvPr id="404" name="TextBox 79"/>
          <p:cNvSpPr txBox="1"/>
          <p:nvPr/>
        </p:nvSpPr>
        <p:spPr>
          <a:xfrm>
            <a:off x="603318" y="1032910"/>
            <a:ext cx="77376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  </a:t>
            </a:r>
            <a:r>
              <a:rPr lang="en-US" sz="8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ประจวบคีรีขันธ์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05" name="TextBox 80"/>
          <p:cNvSpPr txBox="1"/>
          <p:nvPr/>
        </p:nvSpPr>
        <p:spPr>
          <a:xfrm>
            <a:off x="606846" y="1230219"/>
            <a:ext cx="899172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  </a:t>
            </a:r>
            <a:r>
              <a:rPr lang="en-US" sz="800" b="1" dirty="0" err="1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สุโขทัย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06" name="TextBox 81"/>
          <p:cNvSpPr txBox="1"/>
          <p:nvPr/>
        </p:nvSpPr>
        <p:spPr>
          <a:xfrm>
            <a:off x="1389787" y="1072912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92.46</a:t>
            </a:r>
          </a:p>
        </p:txBody>
      </p:sp>
      <p:sp>
        <p:nvSpPr>
          <p:cNvPr id="407" name="TextBox 82"/>
          <p:cNvSpPr txBox="1"/>
          <p:nvPr/>
        </p:nvSpPr>
        <p:spPr>
          <a:xfrm>
            <a:off x="1389787" y="1262078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94.81</a:t>
            </a:r>
          </a:p>
        </p:txBody>
      </p:sp>
      <p:sp>
        <p:nvSpPr>
          <p:cNvPr id="408" name="TextBox 83"/>
          <p:cNvSpPr txBox="1"/>
          <p:nvPr/>
        </p:nvSpPr>
        <p:spPr>
          <a:xfrm>
            <a:off x="603318" y="1417176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  </a:t>
            </a:r>
            <a:r>
              <a:rPr lang="en-US" sz="800" b="1" dirty="0" err="1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พิษณุโลก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09" name="TextBox 84"/>
          <p:cNvSpPr txBox="1"/>
          <p:nvPr/>
        </p:nvSpPr>
        <p:spPr>
          <a:xfrm>
            <a:off x="603318" y="1594268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  </a:t>
            </a:r>
            <a:r>
              <a:rPr lang="en-US" sz="800" b="1" dirty="0" err="1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สุรินทร์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10" name="TextBox 85"/>
          <p:cNvSpPr txBox="1"/>
          <p:nvPr/>
        </p:nvSpPr>
        <p:spPr>
          <a:xfrm>
            <a:off x="1389787" y="1446827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94.60</a:t>
            </a:r>
          </a:p>
        </p:txBody>
      </p:sp>
      <p:sp>
        <p:nvSpPr>
          <p:cNvPr id="411" name="TextBox 86"/>
          <p:cNvSpPr txBox="1"/>
          <p:nvPr/>
        </p:nvSpPr>
        <p:spPr>
          <a:xfrm>
            <a:off x="1389787" y="1635993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94.01</a:t>
            </a:r>
          </a:p>
        </p:txBody>
      </p:sp>
      <p:sp>
        <p:nvSpPr>
          <p:cNvPr id="412" name="TextBox 87"/>
          <p:cNvSpPr txBox="1"/>
          <p:nvPr/>
        </p:nvSpPr>
        <p:spPr>
          <a:xfrm>
            <a:off x="610376" y="1780741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  </a:t>
            </a:r>
            <a:r>
              <a:rPr lang="en-US" sz="800" b="1" dirty="0" err="1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พิจิตร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13" name="TextBox 88"/>
          <p:cNvSpPr txBox="1"/>
          <p:nvPr/>
        </p:nvSpPr>
        <p:spPr>
          <a:xfrm>
            <a:off x="603318" y="1969907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  </a:t>
            </a:r>
            <a:r>
              <a:rPr lang="en-US" sz="800" b="1" dirty="0" err="1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ราชบุรี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14" name="TextBox 89"/>
          <p:cNvSpPr txBox="1"/>
          <p:nvPr/>
        </p:nvSpPr>
        <p:spPr>
          <a:xfrm>
            <a:off x="1389787" y="1820743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93.44</a:t>
            </a:r>
          </a:p>
        </p:txBody>
      </p:sp>
      <p:sp>
        <p:nvSpPr>
          <p:cNvPr id="415" name="TextBox 90"/>
          <p:cNvSpPr txBox="1"/>
          <p:nvPr/>
        </p:nvSpPr>
        <p:spPr>
          <a:xfrm>
            <a:off x="1389787" y="2009909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39.23</a:t>
            </a:r>
          </a:p>
        </p:txBody>
      </p:sp>
      <p:sp>
        <p:nvSpPr>
          <p:cNvPr id="416" name="TextBox 91"/>
          <p:cNvSpPr txBox="1"/>
          <p:nvPr/>
        </p:nvSpPr>
        <p:spPr>
          <a:xfrm>
            <a:off x="603318" y="2173756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  </a:t>
            </a:r>
            <a:r>
              <a:rPr lang="en-US" sz="800" b="1" dirty="0" err="1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ตาก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17" name="TextBox 92"/>
          <p:cNvSpPr txBox="1"/>
          <p:nvPr/>
        </p:nvSpPr>
        <p:spPr>
          <a:xfrm>
            <a:off x="596713" y="2355988"/>
            <a:ext cx="898260" cy="128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 </a:t>
            </a:r>
            <a:r>
              <a:rPr lang="en-US" sz="8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นครศรีธรรมราช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18" name="TextBox 93"/>
          <p:cNvSpPr txBox="1"/>
          <p:nvPr/>
        </p:nvSpPr>
        <p:spPr>
          <a:xfrm>
            <a:off x="1389787" y="2194658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93.04</a:t>
            </a:r>
          </a:p>
        </p:txBody>
      </p:sp>
      <p:sp>
        <p:nvSpPr>
          <p:cNvPr id="419" name="TextBox 94"/>
          <p:cNvSpPr txBox="1"/>
          <p:nvPr/>
        </p:nvSpPr>
        <p:spPr>
          <a:xfrm>
            <a:off x="1389787" y="2383825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91.76</a:t>
            </a:r>
          </a:p>
        </p:txBody>
      </p:sp>
      <p:sp>
        <p:nvSpPr>
          <p:cNvPr id="420" name="TextBox 95"/>
          <p:cNvSpPr txBox="1"/>
          <p:nvPr/>
        </p:nvSpPr>
        <p:spPr>
          <a:xfrm>
            <a:off x="596713" y="2537499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  </a:t>
            </a:r>
            <a:r>
              <a:rPr lang="en-US" sz="800" b="1" dirty="0" err="1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สกลนคร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21" name="TextBox 96"/>
          <p:cNvSpPr txBox="1"/>
          <p:nvPr/>
        </p:nvSpPr>
        <p:spPr>
          <a:xfrm>
            <a:off x="596713" y="2725842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10 </a:t>
            </a:r>
            <a:r>
              <a:rPr lang="en-US" sz="800" b="1" dirty="0" err="1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แม่ฮ่องสอน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22" name="TextBox 97"/>
          <p:cNvSpPr txBox="1"/>
          <p:nvPr/>
        </p:nvSpPr>
        <p:spPr>
          <a:xfrm>
            <a:off x="1389787" y="2568574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91.47</a:t>
            </a:r>
          </a:p>
        </p:txBody>
      </p:sp>
      <p:sp>
        <p:nvSpPr>
          <p:cNvPr id="423" name="TextBox 98"/>
          <p:cNvSpPr txBox="1"/>
          <p:nvPr/>
        </p:nvSpPr>
        <p:spPr>
          <a:xfrm>
            <a:off x="1389787" y="2757740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89.58</a:t>
            </a:r>
          </a:p>
        </p:txBody>
      </p:sp>
      <p:sp>
        <p:nvSpPr>
          <p:cNvPr id="424" name="TextBox 99"/>
          <p:cNvSpPr txBox="1"/>
          <p:nvPr/>
        </p:nvSpPr>
        <p:spPr>
          <a:xfrm>
            <a:off x="590363" y="2910592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11  </a:t>
            </a:r>
            <a:r>
              <a:rPr lang="en-US" sz="8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กาญจนบุรี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25" name="TextBox 100"/>
          <p:cNvSpPr txBox="1"/>
          <p:nvPr/>
        </p:nvSpPr>
        <p:spPr>
          <a:xfrm>
            <a:off x="584013" y="3099758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12  </a:t>
            </a:r>
            <a:r>
              <a:rPr lang="en-US" sz="8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ศรีสะเกษ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26" name="TextBox 101"/>
          <p:cNvSpPr txBox="1"/>
          <p:nvPr/>
        </p:nvSpPr>
        <p:spPr>
          <a:xfrm>
            <a:off x="1389787" y="2942489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89.41</a:t>
            </a:r>
          </a:p>
        </p:txBody>
      </p:sp>
      <p:sp>
        <p:nvSpPr>
          <p:cNvPr id="427" name="TextBox 102"/>
          <p:cNvSpPr txBox="1"/>
          <p:nvPr/>
        </p:nvSpPr>
        <p:spPr>
          <a:xfrm>
            <a:off x="1389787" y="3131656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83.99</a:t>
            </a:r>
          </a:p>
        </p:txBody>
      </p:sp>
      <p:sp>
        <p:nvSpPr>
          <p:cNvPr id="428" name="TextBox 103"/>
          <p:cNvSpPr txBox="1"/>
          <p:nvPr/>
        </p:nvSpPr>
        <p:spPr>
          <a:xfrm>
            <a:off x="571313" y="3284507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13  </a:t>
            </a:r>
            <a:r>
              <a:rPr lang="en-US" sz="8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หนองคาย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29" name="TextBox 104"/>
          <p:cNvSpPr txBox="1"/>
          <p:nvPr/>
        </p:nvSpPr>
        <p:spPr>
          <a:xfrm>
            <a:off x="571313" y="3473673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14  บุรีรัมย์</a:t>
            </a:r>
          </a:p>
        </p:txBody>
      </p:sp>
      <p:sp>
        <p:nvSpPr>
          <p:cNvPr id="430" name="TextBox 105"/>
          <p:cNvSpPr txBox="1"/>
          <p:nvPr/>
        </p:nvSpPr>
        <p:spPr>
          <a:xfrm>
            <a:off x="1389787" y="3316405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81.38</a:t>
            </a:r>
          </a:p>
        </p:txBody>
      </p:sp>
      <p:sp>
        <p:nvSpPr>
          <p:cNvPr id="431" name="TextBox 106"/>
          <p:cNvSpPr txBox="1"/>
          <p:nvPr/>
        </p:nvSpPr>
        <p:spPr>
          <a:xfrm>
            <a:off x="1389787" y="3505571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80.96</a:t>
            </a:r>
          </a:p>
        </p:txBody>
      </p:sp>
      <p:sp>
        <p:nvSpPr>
          <p:cNvPr id="432" name="TextBox 107"/>
          <p:cNvSpPr txBox="1"/>
          <p:nvPr/>
        </p:nvSpPr>
        <p:spPr>
          <a:xfrm>
            <a:off x="571313" y="3658423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15  บึงกาฬ</a:t>
            </a:r>
          </a:p>
        </p:txBody>
      </p:sp>
      <p:sp>
        <p:nvSpPr>
          <p:cNvPr id="433" name="TextBox 108"/>
          <p:cNvSpPr txBox="1"/>
          <p:nvPr/>
        </p:nvSpPr>
        <p:spPr>
          <a:xfrm>
            <a:off x="571313" y="3847589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16  ระนอง</a:t>
            </a:r>
          </a:p>
        </p:txBody>
      </p:sp>
      <p:sp>
        <p:nvSpPr>
          <p:cNvPr id="434" name="TextBox 109"/>
          <p:cNvSpPr txBox="1"/>
          <p:nvPr/>
        </p:nvSpPr>
        <p:spPr>
          <a:xfrm>
            <a:off x="1389787" y="3690321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80.13</a:t>
            </a:r>
          </a:p>
        </p:txBody>
      </p:sp>
      <p:sp>
        <p:nvSpPr>
          <p:cNvPr id="435" name="TextBox 110"/>
          <p:cNvSpPr txBox="1"/>
          <p:nvPr/>
        </p:nvSpPr>
        <p:spPr>
          <a:xfrm>
            <a:off x="1389787" y="3879488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80.06</a:t>
            </a:r>
          </a:p>
        </p:txBody>
      </p:sp>
      <p:sp>
        <p:nvSpPr>
          <p:cNvPr id="436" name="TextBox 111"/>
          <p:cNvSpPr txBox="1"/>
          <p:nvPr/>
        </p:nvSpPr>
        <p:spPr>
          <a:xfrm>
            <a:off x="571313" y="4032338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17  เพชรบูรณ์</a:t>
            </a:r>
          </a:p>
        </p:txBody>
      </p:sp>
      <p:sp>
        <p:nvSpPr>
          <p:cNvPr id="437" name="TextBox 112"/>
          <p:cNvSpPr txBox="1"/>
          <p:nvPr/>
        </p:nvSpPr>
        <p:spPr>
          <a:xfrm>
            <a:off x="571313" y="4221504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18  นราธิวาส</a:t>
            </a:r>
          </a:p>
        </p:txBody>
      </p:sp>
      <p:sp>
        <p:nvSpPr>
          <p:cNvPr id="438" name="TextBox 113"/>
          <p:cNvSpPr txBox="1"/>
          <p:nvPr/>
        </p:nvSpPr>
        <p:spPr>
          <a:xfrm>
            <a:off x="1389787" y="4064237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79.88</a:t>
            </a:r>
          </a:p>
        </p:txBody>
      </p:sp>
      <p:sp>
        <p:nvSpPr>
          <p:cNvPr id="439" name="TextBox 114"/>
          <p:cNvSpPr txBox="1"/>
          <p:nvPr/>
        </p:nvSpPr>
        <p:spPr>
          <a:xfrm>
            <a:off x="1389787" y="4253403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78.51</a:t>
            </a:r>
          </a:p>
        </p:txBody>
      </p:sp>
      <p:sp>
        <p:nvSpPr>
          <p:cNvPr id="440" name="TextBox 115"/>
          <p:cNvSpPr txBox="1"/>
          <p:nvPr/>
        </p:nvSpPr>
        <p:spPr>
          <a:xfrm>
            <a:off x="571313" y="4413474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19  ร้อยเอ็ด</a:t>
            </a:r>
          </a:p>
        </p:txBody>
      </p:sp>
      <p:sp>
        <p:nvSpPr>
          <p:cNvPr id="441" name="TextBox 116"/>
          <p:cNvSpPr txBox="1"/>
          <p:nvPr/>
        </p:nvSpPr>
        <p:spPr>
          <a:xfrm>
            <a:off x="571313" y="4602640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20  นครสวรรค์</a:t>
            </a:r>
          </a:p>
        </p:txBody>
      </p:sp>
      <p:sp>
        <p:nvSpPr>
          <p:cNvPr id="442" name="TextBox 117"/>
          <p:cNvSpPr txBox="1"/>
          <p:nvPr/>
        </p:nvSpPr>
        <p:spPr>
          <a:xfrm>
            <a:off x="1389787" y="4445373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76.66</a:t>
            </a:r>
          </a:p>
        </p:txBody>
      </p:sp>
      <p:sp>
        <p:nvSpPr>
          <p:cNvPr id="443" name="TextBox 118"/>
          <p:cNvSpPr txBox="1"/>
          <p:nvPr/>
        </p:nvSpPr>
        <p:spPr>
          <a:xfrm>
            <a:off x="1389787" y="4634539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76.34</a:t>
            </a:r>
          </a:p>
        </p:txBody>
      </p:sp>
      <p:sp>
        <p:nvSpPr>
          <p:cNvPr id="444" name="TextBox 119"/>
          <p:cNvSpPr txBox="1"/>
          <p:nvPr/>
        </p:nvSpPr>
        <p:spPr>
          <a:xfrm>
            <a:off x="2748634" y="1039022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21  เชียงราย</a:t>
            </a:r>
          </a:p>
        </p:txBody>
      </p:sp>
      <p:sp>
        <p:nvSpPr>
          <p:cNvPr id="445" name="TextBox 120"/>
          <p:cNvSpPr txBox="1"/>
          <p:nvPr/>
        </p:nvSpPr>
        <p:spPr>
          <a:xfrm>
            <a:off x="2748634" y="1228188"/>
            <a:ext cx="825304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22  </a:t>
            </a:r>
            <a:r>
              <a:rPr lang="en-US" sz="8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เพชรบุรี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46" name="TextBox 121"/>
          <p:cNvSpPr txBox="1"/>
          <p:nvPr/>
        </p:nvSpPr>
        <p:spPr>
          <a:xfrm>
            <a:off x="3687828" y="1079023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75.31</a:t>
            </a:r>
          </a:p>
        </p:txBody>
      </p:sp>
      <p:sp>
        <p:nvSpPr>
          <p:cNvPr id="447" name="TextBox 122"/>
          <p:cNvSpPr txBox="1"/>
          <p:nvPr/>
        </p:nvSpPr>
        <p:spPr>
          <a:xfrm>
            <a:off x="3687828" y="1268190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75.19</a:t>
            </a:r>
          </a:p>
        </p:txBody>
      </p:sp>
      <p:sp>
        <p:nvSpPr>
          <p:cNvPr id="448" name="TextBox 123"/>
          <p:cNvSpPr txBox="1"/>
          <p:nvPr/>
        </p:nvSpPr>
        <p:spPr>
          <a:xfrm>
            <a:off x="2748634" y="1422462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23  </a:t>
            </a:r>
            <a:r>
              <a:rPr lang="en-US" sz="8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น่าน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49" name="TextBox 124"/>
          <p:cNvSpPr txBox="1"/>
          <p:nvPr/>
        </p:nvSpPr>
        <p:spPr>
          <a:xfrm>
            <a:off x="2748634" y="1602104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24  สุพรรณบุรี</a:t>
            </a:r>
          </a:p>
        </p:txBody>
      </p:sp>
      <p:sp>
        <p:nvSpPr>
          <p:cNvPr id="450" name="TextBox 125"/>
          <p:cNvSpPr txBox="1"/>
          <p:nvPr/>
        </p:nvSpPr>
        <p:spPr>
          <a:xfrm>
            <a:off x="3687828" y="1452939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75.04</a:t>
            </a:r>
          </a:p>
        </p:txBody>
      </p:sp>
      <p:sp>
        <p:nvSpPr>
          <p:cNvPr id="451" name="TextBox 126"/>
          <p:cNvSpPr txBox="1"/>
          <p:nvPr/>
        </p:nvSpPr>
        <p:spPr>
          <a:xfrm>
            <a:off x="3687828" y="1642105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74.93</a:t>
            </a:r>
          </a:p>
        </p:txBody>
      </p:sp>
      <p:sp>
        <p:nvSpPr>
          <p:cNvPr id="452" name="TextBox 127"/>
          <p:cNvSpPr txBox="1"/>
          <p:nvPr/>
        </p:nvSpPr>
        <p:spPr>
          <a:xfrm>
            <a:off x="2748634" y="1786854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  นครพนม</a:t>
            </a:r>
          </a:p>
        </p:txBody>
      </p:sp>
      <p:sp>
        <p:nvSpPr>
          <p:cNvPr id="453" name="TextBox 128"/>
          <p:cNvSpPr txBox="1"/>
          <p:nvPr/>
        </p:nvSpPr>
        <p:spPr>
          <a:xfrm>
            <a:off x="2748634" y="1976020"/>
            <a:ext cx="887578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26  </a:t>
            </a:r>
            <a:r>
              <a:rPr lang="en-US" sz="8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มหาสารคาม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54" name="TextBox 129"/>
          <p:cNvSpPr txBox="1"/>
          <p:nvPr/>
        </p:nvSpPr>
        <p:spPr>
          <a:xfrm>
            <a:off x="3687828" y="1826854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74.15</a:t>
            </a:r>
          </a:p>
        </p:txBody>
      </p:sp>
      <p:sp>
        <p:nvSpPr>
          <p:cNvPr id="455" name="TextBox 130"/>
          <p:cNvSpPr txBox="1"/>
          <p:nvPr/>
        </p:nvSpPr>
        <p:spPr>
          <a:xfrm>
            <a:off x="3699403" y="2027596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73.08</a:t>
            </a:r>
          </a:p>
        </p:txBody>
      </p:sp>
      <p:sp>
        <p:nvSpPr>
          <p:cNvPr id="456" name="TextBox 131"/>
          <p:cNvSpPr txBox="1"/>
          <p:nvPr/>
        </p:nvSpPr>
        <p:spPr>
          <a:xfrm>
            <a:off x="2751782" y="2160769"/>
            <a:ext cx="1119156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27  </a:t>
            </a:r>
            <a:r>
              <a:rPr lang="en-US" sz="8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สระบุรี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57" name="TextBox 132"/>
          <p:cNvSpPr txBox="1"/>
          <p:nvPr/>
        </p:nvSpPr>
        <p:spPr>
          <a:xfrm>
            <a:off x="2748634" y="2349936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28  ชัยภูมิ</a:t>
            </a:r>
          </a:p>
        </p:txBody>
      </p:sp>
      <p:sp>
        <p:nvSpPr>
          <p:cNvPr id="458" name="TextBox 133"/>
          <p:cNvSpPr txBox="1"/>
          <p:nvPr/>
        </p:nvSpPr>
        <p:spPr>
          <a:xfrm rot="60000">
            <a:off x="3687828" y="2213460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71.92</a:t>
            </a:r>
          </a:p>
        </p:txBody>
      </p:sp>
      <p:sp>
        <p:nvSpPr>
          <p:cNvPr id="459" name="TextBox 134"/>
          <p:cNvSpPr txBox="1"/>
          <p:nvPr/>
        </p:nvSpPr>
        <p:spPr>
          <a:xfrm>
            <a:off x="3687828" y="2389936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71.46</a:t>
            </a:r>
          </a:p>
        </p:txBody>
      </p:sp>
      <p:sp>
        <p:nvSpPr>
          <p:cNvPr id="460" name="TextBox 135"/>
          <p:cNvSpPr txBox="1"/>
          <p:nvPr/>
        </p:nvSpPr>
        <p:spPr>
          <a:xfrm>
            <a:off x="2748634" y="2534685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29  สงขลา</a:t>
            </a:r>
          </a:p>
        </p:txBody>
      </p:sp>
      <p:sp>
        <p:nvSpPr>
          <p:cNvPr id="461" name="TextBox 136"/>
          <p:cNvSpPr txBox="1"/>
          <p:nvPr/>
        </p:nvSpPr>
        <p:spPr>
          <a:xfrm>
            <a:off x="2748634" y="2723851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30  อ่างทอง</a:t>
            </a:r>
          </a:p>
        </p:txBody>
      </p:sp>
      <p:sp>
        <p:nvSpPr>
          <p:cNvPr id="462" name="TextBox 137"/>
          <p:cNvSpPr txBox="1"/>
          <p:nvPr/>
        </p:nvSpPr>
        <p:spPr>
          <a:xfrm>
            <a:off x="3687828" y="2574686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71.06</a:t>
            </a:r>
          </a:p>
        </p:txBody>
      </p:sp>
      <p:sp>
        <p:nvSpPr>
          <p:cNvPr id="463" name="TextBox 138"/>
          <p:cNvSpPr txBox="1"/>
          <p:nvPr/>
        </p:nvSpPr>
        <p:spPr>
          <a:xfrm>
            <a:off x="3687828" y="2763852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67.69</a:t>
            </a:r>
          </a:p>
        </p:txBody>
      </p:sp>
      <p:sp>
        <p:nvSpPr>
          <p:cNvPr id="464" name="TextBox 139"/>
          <p:cNvSpPr txBox="1"/>
          <p:nvPr/>
        </p:nvSpPr>
        <p:spPr>
          <a:xfrm>
            <a:off x="2748634" y="2908600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31  นครปฐม</a:t>
            </a:r>
          </a:p>
        </p:txBody>
      </p:sp>
      <p:sp>
        <p:nvSpPr>
          <p:cNvPr id="465" name="TextBox 140"/>
          <p:cNvSpPr txBox="1"/>
          <p:nvPr/>
        </p:nvSpPr>
        <p:spPr>
          <a:xfrm>
            <a:off x="2748634" y="3097767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32  นครราชสีมา</a:t>
            </a:r>
          </a:p>
        </p:txBody>
      </p:sp>
      <p:sp>
        <p:nvSpPr>
          <p:cNvPr id="466" name="TextBox 141"/>
          <p:cNvSpPr txBox="1"/>
          <p:nvPr/>
        </p:nvSpPr>
        <p:spPr>
          <a:xfrm>
            <a:off x="3687828" y="2948601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67.07</a:t>
            </a:r>
          </a:p>
        </p:txBody>
      </p:sp>
      <p:sp>
        <p:nvSpPr>
          <p:cNvPr id="467" name="TextBox 142"/>
          <p:cNvSpPr txBox="1"/>
          <p:nvPr/>
        </p:nvSpPr>
        <p:spPr>
          <a:xfrm>
            <a:off x="3687828" y="3137768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66.76</a:t>
            </a:r>
          </a:p>
        </p:txBody>
      </p:sp>
      <p:sp>
        <p:nvSpPr>
          <p:cNvPr id="468" name="TextBox 143"/>
          <p:cNvSpPr txBox="1"/>
          <p:nvPr/>
        </p:nvSpPr>
        <p:spPr>
          <a:xfrm>
            <a:off x="2748634" y="3282516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33  สมุทรสาคร</a:t>
            </a:r>
          </a:p>
        </p:txBody>
      </p:sp>
      <p:sp>
        <p:nvSpPr>
          <p:cNvPr id="469" name="TextBox 144"/>
          <p:cNvSpPr txBox="1"/>
          <p:nvPr/>
        </p:nvSpPr>
        <p:spPr>
          <a:xfrm>
            <a:off x="2748634" y="3471682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34  ลำพูน</a:t>
            </a:r>
          </a:p>
        </p:txBody>
      </p:sp>
      <p:sp>
        <p:nvSpPr>
          <p:cNvPr id="470" name="TextBox 145"/>
          <p:cNvSpPr txBox="1"/>
          <p:nvPr/>
        </p:nvSpPr>
        <p:spPr>
          <a:xfrm>
            <a:off x="3687828" y="3322518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66.49</a:t>
            </a:r>
          </a:p>
        </p:txBody>
      </p:sp>
      <p:sp>
        <p:nvSpPr>
          <p:cNvPr id="471" name="TextBox 146"/>
          <p:cNvSpPr txBox="1"/>
          <p:nvPr/>
        </p:nvSpPr>
        <p:spPr>
          <a:xfrm>
            <a:off x="3687828" y="3511684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66.24</a:t>
            </a:r>
          </a:p>
        </p:txBody>
      </p:sp>
      <p:sp>
        <p:nvSpPr>
          <p:cNvPr id="472" name="TextBox 147"/>
          <p:cNvSpPr txBox="1"/>
          <p:nvPr/>
        </p:nvSpPr>
        <p:spPr>
          <a:xfrm>
            <a:off x="2748634" y="3656431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35  ระยอง</a:t>
            </a:r>
          </a:p>
        </p:txBody>
      </p:sp>
      <p:sp>
        <p:nvSpPr>
          <p:cNvPr id="473" name="TextBox 148"/>
          <p:cNvSpPr txBox="1"/>
          <p:nvPr/>
        </p:nvSpPr>
        <p:spPr>
          <a:xfrm>
            <a:off x="2748633" y="3845598"/>
            <a:ext cx="1019637" cy="128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36 </a:t>
            </a:r>
            <a:r>
              <a:rPr lang="en-US" sz="8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พระนครศรีอยุธยา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74" name="TextBox 149"/>
          <p:cNvSpPr txBox="1"/>
          <p:nvPr/>
        </p:nvSpPr>
        <p:spPr>
          <a:xfrm>
            <a:off x="3687828" y="3696433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64.28</a:t>
            </a:r>
          </a:p>
        </p:txBody>
      </p:sp>
      <p:sp>
        <p:nvSpPr>
          <p:cNvPr id="475" name="TextBox 150"/>
          <p:cNvSpPr txBox="1"/>
          <p:nvPr/>
        </p:nvSpPr>
        <p:spPr>
          <a:xfrm rot="60000">
            <a:off x="3687828" y="3883049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64.28</a:t>
            </a:r>
          </a:p>
        </p:txBody>
      </p:sp>
      <p:sp>
        <p:nvSpPr>
          <p:cNvPr id="476" name="TextBox 151"/>
          <p:cNvSpPr txBox="1"/>
          <p:nvPr/>
        </p:nvSpPr>
        <p:spPr>
          <a:xfrm>
            <a:off x="2748634" y="4030347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37  </a:t>
            </a:r>
            <a:r>
              <a:rPr lang="en-US" sz="8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อุตรดิตถ์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77" name="TextBox 152"/>
          <p:cNvSpPr txBox="1"/>
          <p:nvPr/>
        </p:nvSpPr>
        <p:spPr>
          <a:xfrm>
            <a:off x="2748634" y="4219513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38  ลำปาง</a:t>
            </a:r>
          </a:p>
        </p:txBody>
      </p:sp>
      <p:sp>
        <p:nvSpPr>
          <p:cNvPr id="478" name="TextBox 153"/>
          <p:cNvSpPr txBox="1"/>
          <p:nvPr/>
        </p:nvSpPr>
        <p:spPr>
          <a:xfrm>
            <a:off x="3687828" y="4070349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62.98</a:t>
            </a:r>
          </a:p>
        </p:txBody>
      </p:sp>
      <p:sp>
        <p:nvSpPr>
          <p:cNvPr id="479" name="TextBox 154"/>
          <p:cNvSpPr txBox="1"/>
          <p:nvPr/>
        </p:nvSpPr>
        <p:spPr>
          <a:xfrm>
            <a:off x="3687828" y="4259515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62.27</a:t>
            </a:r>
          </a:p>
        </p:txBody>
      </p:sp>
      <p:sp>
        <p:nvSpPr>
          <p:cNvPr id="480" name="TextBox 155"/>
          <p:cNvSpPr txBox="1"/>
          <p:nvPr/>
        </p:nvSpPr>
        <p:spPr>
          <a:xfrm>
            <a:off x="2748634" y="4411483"/>
            <a:ext cx="811112" cy="128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39 </a:t>
            </a:r>
            <a:r>
              <a:rPr lang="en-US" sz="8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หนองบัวลำภู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81" name="TextBox 156"/>
          <p:cNvSpPr txBox="1"/>
          <p:nvPr/>
        </p:nvSpPr>
        <p:spPr>
          <a:xfrm>
            <a:off x="2748634" y="4600649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40  กาฬสินธุ์</a:t>
            </a:r>
          </a:p>
        </p:txBody>
      </p:sp>
      <p:sp>
        <p:nvSpPr>
          <p:cNvPr id="482" name="TextBox 157"/>
          <p:cNvSpPr txBox="1"/>
          <p:nvPr/>
        </p:nvSpPr>
        <p:spPr>
          <a:xfrm>
            <a:off x="3687828" y="4451485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60.61</a:t>
            </a:r>
          </a:p>
        </p:txBody>
      </p:sp>
      <p:sp>
        <p:nvSpPr>
          <p:cNvPr id="483" name="TextBox 158"/>
          <p:cNvSpPr txBox="1"/>
          <p:nvPr/>
        </p:nvSpPr>
        <p:spPr>
          <a:xfrm>
            <a:off x="3687828" y="4640651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60.42</a:t>
            </a:r>
          </a:p>
        </p:txBody>
      </p:sp>
      <p:sp>
        <p:nvSpPr>
          <p:cNvPr id="484" name="TextBox 159"/>
          <p:cNvSpPr txBox="1"/>
          <p:nvPr/>
        </p:nvSpPr>
        <p:spPr>
          <a:xfrm>
            <a:off x="5055475" y="1045000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41  </a:t>
            </a:r>
            <a:r>
              <a:rPr lang="en-US" sz="8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ชุมพร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85" name="TextBox 160"/>
          <p:cNvSpPr txBox="1"/>
          <p:nvPr/>
        </p:nvSpPr>
        <p:spPr>
          <a:xfrm>
            <a:off x="5055475" y="1234166"/>
            <a:ext cx="825304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42  แพร่</a:t>
            </a:r>
          </a:p>
        </p:txBody>
      </p:sp>
      <p:sp>
        <p:nvSpPr>
          <p:cNvPr id="486" name="TextBox 161"/>
          <p:cNvSpPr txBox="1"/>
          <p:nvPr/>
        </p:nvSpPr>
        <p:spPr>
          <a:xfrm>
            <a:off x="5800669" y="1085001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57.31</a:t>
            </a:r>
          </a:p>
        </p:txBody>
      </p:sp>
      <p:sp>
        <p:nvSpPr>
          <p:cNvPr id="487" name="TextBox 162"/>
          <p:cNvSpPr txBox="1"/>
          <p:nvPr/>
        </p:nvSpPr>
        <p:spPr>
          <a:xfrm>
            <a:off x="5800669" y="1274168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57.14</a:t>
            </a:r>
          </a:p>
        </p:txBody>
      </p:sp>
      <p:sp>
        <p:nvSpPr>
          <p:cNvPr id="488" name="TextBox 163"/>
          <p:cNvSpPr txBox="1"/>
          <p:nvPr/>
        </p:nvSpPr>
        <p:spPr>
          <a:xfrm>
            <a:off x="5055475" y="1418915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43  </a:t>
            </a:r>
            <a:r>
              <a:rPr lang="en-US" sz="8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สระแก้ว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89" name="TextBox 164"/>
          <p:cNvSpPr txBox="1"/>
          <p:nvPr/>
        </p:nvSpPr>
        <p:spPr>
          <a:xfrm>
            <a:off x="5055475" y="1608082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44  ขอนแก่น</a:t>
            </a:r>
          </a:p>
        </p:txBody>
      </p:sp>
      <p:sp>
        <p:nvSpPr>
          <p:cNvPr id="490" name="TextBox 165"/>
          <p:cNvSpPr txBox="1"/>
          <p:nvPr/>
        </p:nvSpPr>
        <p:spPr>
          <a:xfrm>
            <a:off x="5800669" y="1458917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56.80</a:t>
            </a:r>
          </a:p>
        </p:txBody>
      </p:sp>
      <p:sp>
        <p:nvSpPr>
          <p:cNvPr id="491" name="TextBox 166"/>
          <p:cNvSpPr txBox="1"/>
          <p:nvPr/>
        </p:nvSpPr>
        <p:spPr>
          <a:xfrm>
            <a:off x="5800669" y="1648084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56.49</a:t>
            </a:r>
          </a:p>
        </p:txBody>
      </p:sp>
      <p:sp>
        <p:nvSpPr>
          <p:cNvPr id="492" name="TextBox 167"/>
          <p:cNvSpPr txBox="1"/>
          <p:nvPr/>
        </p:nvSpPr>
        <p:spPr>
          <a:xfrm>
            <a:off x="5055475" y="1792831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45  เลย</a:t>
            </a:r>
          </a:p>
        </p:txBody>
      </p:sp>
      <p:sp>
        <p:nvSpPr>
          <p:cNvPr id="493" name="TextBox 168"/>
          <p:cNvSpPr txBox="1"/>
          <p:nvPr/>
        </p:nvSpPr>
        <p:spPr>
          <a:xfrm>
            <a:off x="5055475" y="1981997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46  อุทัยธานี</a:t>
            </a:r>
          </a:p>
        </p:txBody>
      </p:sp>
      <p:sp>
        <p:nvSpPr>
          <p:cNvPr id="494" name="TextBox 169"/>
          <p:cNvSpPr txBox="1"/>
          <p:nvPr/>
        </p:nvSpPr>
        <p:spPr>
          <a:xfrm>
            <a:off x="5800669" y="1832833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52.84</a:t>
            </a:r>
          </a:p>
        </p:txBody>
      </p:sp>
      <p:sp>
        <p:nvSpPr>
          <p:cNvPr id="495" name="TextBox 170"/>
          <p:cNvSpPr txBox="1"/>
          <p:nvPr/>
        </p:nvSpPr>
        <p:spPr>
          <a:xfrm>
            <a:off x="5800669" y="2021999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52.72</a:t>
            </a:r>
          </a:p>
        </p:txBody>
      </p:sp>
      <p:sp>
        <p:nvSpPr>
          <p:cNvPr id="496" name="TextBox 171"/>
          <p:cNvSpPr txBox="1"/>
          <p:nvPr/>
        </p:nvSpPr>
        <p:spPr>
          <a:xfrm>
            <a:off x="5055475" y="2166746"/>
            <a:ext cx="948036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47  ยโสธร</a:t>
            </a:r>
          </a:p>
        </p:txBody>
      </p:sp>
      <p:sp>
        <p:nvSpPr>
          <p:cNvPr id="497" name="TextBox 172"/>
          <p:cNvSpPr txBox="1"/>
          <p:nvPr/>
        </p:nvSpPr>
        <p:spPr>
          <a:xfrm>
            <a:off x="5055475" y="2355913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48  ชลบุรี</a:t>
            </a:r>
          </a:p>
        </p:txBody>
      </p:sp>
      <p:sp>
        <p:nvSpPr>
          <p:cNvPr id="498" name="TextBox 173"/>
          <p:cNvSpPr txBox="1"/>
          <p:nvPr/>
        </p:nvSpPr>
        <p:spPr>
          <a:xfrm rot="60000">
            <a:off x="5800669" y="2219438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52.35</a:t>
            </a:r>
          </a:p>
        </p:txBody>
      </p:sp>
      <p:sp>
        <p:nvSpPr>
          <p:cNvPr id="499" name="TextBox 174"/>
          <p:cNvSpPr txBox="1"/>
          <p:nvPr/>
        </p:nvSpPr>
        <p:spPr>
          <a:xfrm>
            <a:off x="5800669" y="2395915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49.28</a:t>
            </a:r>
          </a:p>
        </p:txBody>
      </p:sp>
      <p:sp>
        <p:nvSpPr>
          <p:cNvPr id="500" name="TextBox 175"/>
          <p:cNvSpPr txBox="1"/>
          <p:nvPr/>
        </p:nvSpPr>
        <p:spPr>
          <a:xfrm>
            <a:off x="5055475" y="2540662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49  ลพบุรี</a:t>
            </a:r>
          </a:p>
        </p:txBody>
      </p:sp>
      <p:sp>
        <p:nvSpPr>
          <p:cNvPr id="501" name="TextBox 176"/>
          <p:cNvSpPr txBox="1"/>
          <p:nvPr/>
        </p:nvSpPr>
        <p:spPr>
          <a:xfrm>
            <a:off x="5055475" y="2729828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50  มุกดาหาร</a:t>
            </a:r>
          </a:p>
        </p:txBody>
      </p:sp>
      <p:sp>
        <p:nvSpPr>
          <p:cNvPr id="502" name="TextBox 177"/>
          <p:cNvSpPr txBox="1"/>
          <p:nvPr/>
        </p:nvSpPr>
        <p:spPr>
          <a:xfrm>
            <a:off x="5800669" y="2580664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47.91</a:t>
            </a:r>
          </a:p>
        </p:txBody>
      </p:sp>
      <p:sp>
        <p:nvSpPr>
          <p:cNvPr id="503" name="TextBox 178"/>
          <p:cNvSpPr txBox="1"/>
          <p:nvPr/>
        </p:nvSpPr>
        <p:spPr>
          <a:xfrm>
            <a:off x="5800669" y="2769830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45.07</a:t>
            </a:r>
          </a:p>
        </p:txBody>
      </p:sp>
      <p:sp>
        <p:nvSpPr>
          <p:cNvPr id="504" name="TextBox 179"/>
          <p:cNvSpPr txBox="1"/>
          <p:nvPr/>
        </p:nvSpPr>
        <p:spPr>
          <a:xfrm>
            <a:off x="5055475" y="2914579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51 </a:t>
            </a:r>
            <a:r>
              <a:rPr lang="en-US" sz="8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อุบลราชธานี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05" name="TextBox 180"/>
          <p:cNvSpPr txBox="1"/>
          <p:nvPr/>
        </p:nvSpPr>
        <p:spPr>
          <a:xfrm>
            <a:off x="5055475" y="3103745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52  ตรัง</a:t>
            </a:r>
          </a:p>
        </p:txBody>
      </p:sp>
      <p:sp>
        <p:nvSpPr>
          <p:cNvPr id="506" name="TextBox 181"/>
          <p:cNvSpPr txBox="1"/>
          <p:nvPr/>
        </p:nvSpPr>
        <p:spPr>
          <a:xfrm>
            <a:off x="5800669" y="2954579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43.38</a:t>
            </a:r>
          </a:p>
        </p:txBody>
      </p:sp>
      <p:sp>
        <p:nvSpPr>
          <p:cNvPr id="507" name="TextBox 182"/>
          <p:cNvSpPr txBox="1"/>
          <p:nvPr/>
        </p:nvSpPr>
        <p:spPr>
          <a:xfrm>
            <a:off x="5800669" y="3143746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42.56</a:t>
            </a:r>
          </a:p>
        </p:txBody>
      </p:sp>
      <p:sp>
        <p:nvSpPr>
          <p:cNvPr id="508" name="TextBox 183"/>
          <p:cNvSpPr txBox="1"/>
          <p:nvPr/>
        </p:nvSpPr>
        <p:spPr>
          <a:xfrm>
            <a:off x="5055475" y="3288494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53  ปัตตานี</a:t>
            </a:r>
          </a:p>
        </p:txBody>
      </p:sp>
      <p:sp>
        <p:nvSpPr>
          <p:cNvPr id="509" name="TextBox 184"/>
          <p:cNvSpPr txBox="1"/>
          <p:nvPr/>
        </p:nvSpPr>
        <p:spPr>
          <a:xfrm>
            <a:off x="5055475" y="3477660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54  ปราจีนบุรี</a:t>
            </a:r>
          </a:p>
        </p:txBody>
      </p:sp>
      <p:sp>
        <p:nvSpPr>
          <p:cNvPr id="510" name="TextBox 185"/>
          <p:cNvSpPr txBox="1"/>
          <p:nvPr/>
        </p:nvSpPr>
        <p:spPr>
          <a:xfrm>
            <a:off x="5800669" y="3328495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42.35</a:t>
            </a:r>
          </a:p>
        </p:txBody>
      </p:sp>
      <p:sp>
        <p:nvSpPr>
          <p:cNvPr id="511" name="TextBox 186"/>
          <p:cNvSpPr txBox="1"/>
          <p:nvPr/>
        </p:nvSpPr>
        <p:spPr>
          <a:xfrm>
            <a:off x="5800669" y="3517661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38.92</a:t>
            </a:r>
          </a:p>
        </p:txBody>
      </p:sp>
      <p:sp>
        <p:nvSpPr>
          <p:cNvPr id="512" name="TextBox 187"/>
          <p:cNvSpPr txBox="1"/>
          <p:nvPr/>
        </p:nvSpPr>
        <p:spPr>
          <a:xfrm>
            <a:off x="5055475" y="3662410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55  จันทบุรี</a:t>
            </a:r>
          </a:p>
        </p:txBody>
      </p:sp>
      <p:sp>
        <p:nvSpPr>
          <p:cNvPr id="513" name="TextBox 188"/>
          <p:cNvSpPr txBox="1"/>
          <p:nvPr/>
        </p:nvSpPr>
        <p:spPr>
          <a:xfrm>
            <a:off x="5055475" y="3851576"/>
            <a:ext cx="825304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56  พัทลุง</a:t>
            </a:r>
          </a:p>
        </p:txBody>
      </p:sp>
      <p:sp>
        <p:nvSpPr>
          <p:cNvPr id="514" name="TextBox 189"/>
          <p:cNvSpPr txBox="1"/>
          <p:nvPr/>
        </p:nvSpPr>
        <p:spPr>
          <a:xfrm>
            <a:off x="5800669" y="3702410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37.88</a:t>
            </a:r>
          </a:p>
        </p:txBody>
      </p:sp>
      <p:sp>
        <p:nvSpPr>
          <p:cNvPr id="515" name="TextBox 190"/>
          <p:cNvSpPr txBox="1"/>
          <p:nvPr/>
        </p:nvSpPr>
        <p:spPr>
          <a:xfrm rot="60000">
            <a:off x="5800669" y="3904267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36.78</a:t>
            </a:r>
          </a:p>
        </p:txBody>
      </p:sp>
      <p:sp>
        <p:nvSpPr>
          <p:cNvPr id="516" name="TextBox 191"/>
          <p:cNvSpPr txBox="1"/>
          <p:nvPr/>
        </p:nvSpPr>
        <p:spPr>
          <a:xfrm>
            <a:off x="5055475" y="4036325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57  ตราด</a:t>
            </a:r>
          </a:p>
        </p:txBody>
      </p:sp>
      <p:sp>
        <p:nvSpPr>
          <p:cNvPr id="517" name="TextBox 192"/>
          <p:cNvSpPr txBox="1"/>
          <p:nvPr/>
        </p:nvSpPr>
        <p:spPr>
          <a:xfrm>
            <a:off x="5055475" y="4225491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58  อุดรธานี</a:t>
            </a:r>
          </a:p>
        </p:txBody>
      </p:sp>
      <p:sp>
        <p:nvSpPr>
          <p:cNvPr id="518" name="TextBox 193"/>
          <p:cNvSpPr txBox="1"/>
          <p:nvPr/>
        </p:nvSpPr>
        <p:spPr>
          <a:xfrm>
            <a:off x="5800669" y="4076326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35.18</a:t>
            </a:r>
          </a:p>
        </p:txBody>
      </p:sp>
      <p:sp>
        <p:nvSpPr>
          <p:cNvPr id="519" name="TextBox 194"/>
          <p:cNvSpPr txBox="1"/>
          <p:nvPr/>
        </p:nvSpPr>
        <p:spPr>
          <a:xfrm>
            <a:off x="5800669" y="4265492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32.67</a:t>
            </a:r>
          </a:p>
        </p:txBody>
      </p:sp>
      <p:sp>
        <p:nvSpPr>
          <p:cNvPr id="520" name="TextBox 195"/>
          <p:cNvSpPr txBox="1"/>
          <p:nvPr/>
        </p:nvSpPr>
        <p:spPr>
          <a:xfrm>
            <a:off x="5055475" y="4417461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59  นครนายก</a:t>
            </a:r>
          </a:p>
        </p:txBody>
      </p:sp>
      <p:sp>
        <p:nvSpPr>
          <p:cNvPr id="521" name="TextBox 196"/>
          <p:cNvSpPr txBox="1"/>
          <p:nvPr/>
        </p:nvSpPr>
        <p:spPr>
          <a:xfrm>
            <a:off x="5055475" y="4606627"/>
            <a:ext cx="702909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 พังงา</a:t>
            </a:r>
          </a:p>
        </p:txBody>
      </p:sp>
      <p:sp>
        <p:nvSpPr>
          <p:cNvPr id="522" name="TextBox 197"/>
          <p:cNvSpPr txBox="1"/>
          <p:nvPr/>
        </p:nvSpPr>
        <p:spPr>
          <a:xfrm>
            <a:off x="5800669" y="4457463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32.67</a:t>
            </a:r>
          </a:p>
        </p:txBody>
      </p:sp>
      <p:sp>
        <p:nvSpPr>
          <p:cNvPr id="523" name="TextBox 198"/>
          <p:cNvSpPr txBox="1"/>
          <p:nvPr/>
        </p:nvSpPr>
        <p:spPr>
          <a:xfrm>
            <a:off x="5800669" y="4646629"/>
            <a:ext cx="348535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31.68</a:t>
            </a:r>
          </a:p>
        </p:txBody>
      </p:sp>
      <p:sp>
        <p:nvSpPr>
          <p:cNvPr id="524" name="TextBox 199"/>
          <p:cNvSpPr txBox="1"/>
          <p:nvPr/>
        </p:nvSpPr>
        <p:spPr>
          <a:xfrm>
            <a:off x="7136257" y="1018775"/>
            <a:ext cx="855623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2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61  </a:t>
            </a:r>
            <a:r>
              <a:rPr lang="en-US" sz="8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เชียงใหม่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25" name="TextBox 200"/>
          <p:cNvSpPr txBox="1"/>
          <p:nvPr/>
        </p:nvSpPr>
        <p:spPr>
          <a:xfrm>
            <a:off x="7136257" y="1212845"/>
            <a:ext cx="1094527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2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62  </a:t>
            </a:r>
            <a:r>
              <a:rPr lang="en-US" sz="8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สมุทรปราการ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26" name="TextBox 201"/>
          <p:cNvSpPr txBox="1"/>
          <p:nvPr/>
        </p:nvSpPr>
        <p:spPr>
          <a:xfrm>
            <a:off x="8078136" y="1068690"/>
            <a:ext cx="424258" cy="11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7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31.00</a:t>
            </a:r>
          </a:p>
        </p:txBody>
      </p:sp>
      <p:sp>
        <p:nvSpPr>
          <p:cNvPr id="527" name="TextBox 202"/>
          <p:cNvSpPr txBox="1"/>
          <p:nvPr/>
        </p:nvSpPr>
        <p:spPr>
          <a:xfrm>
            <a:off x="8078136" y="1262760"/>
            <a:ext cx="424258" cy="11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7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30.53</a:t>
            </a:r>
          </a:p>
        </p:txBody>
      </p:sp>
      <p:sp>
        <p:nvSpPr>
          <p:cNvPr id="528" name="TextBox 203"/>
          <p:cNvSpPr txBox="1"/>
          <p:nvPr/>
        </p:nvSpPr>
        <p:spPr>
          <a:xfrm>
            <a:off x="7136257" y="1388203"/>
            <a:ext cx="855623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2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63  </a:t>
            </a:r>
            <a:r>
              <a:rPr lang="en-US" sz="8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อำนาจเจริญ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29" name="TextBox 204"/>
          <p:cNvSpPr txBox="1"/>
          <p:nvPr/>
        </p:nvSpPr>
        <p:spPr>
          <a:xfrm>
            <a:off x="7136257" y="1582274"/>
            <a:ext cx="855623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2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64  </a:t>
            </a:r>
            <a:r>
              <a:rPr lang="en-US" sz="8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ปทุมธานี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30" name="TextBox 205"/>
          <p:cNvSpPr txBox="1"/>
          <p:nvPr/>
        </p:nvSpPr>
        <p:spPr>
          <a:xfrm>
            <a:off x="8078136" y="1438118"/>
            <a:ext cx="424258" cy="11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7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30.14</a:t>
            </a:r>
          </a:p>
        </p:txBody>
      </p:sp>
      <p:sp>
        <p:nvSpPr>
          <p:cNvPr id="531" name="TextBox 206"/>
          <p:cNvSpPr txBox="1"/>
          <p:nvPr/>
        </p:nvSpPr>
        <p:spPr>
          <a:xfrm>
            <a:off x="8078136" y="1632189"/>
            <a:ext cx="424258" cy="11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7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29.06</a:t>
            </a:r>
          </a:p>
        </p:txBody>
      </p:sp>
      <p:sp>
        <p:nvSpPr>
          <p:cNvPr id="532" name="TextBox 207"/>
          <p:cNvSpPr txBox="1"/>
          <p:nvPr/>
        </p:nvSpPr>
        <p:spPr>
          <a:xfrm>
            <a:off x="7136257" y="1757632"/>
            <a:ext cx="855623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2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65  </a:t>
            </a:r>
            <a:r>
              <a:rPr lang="en-US" sz="8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พะเยา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33" name="TextBox 208"/>
          <p:cNvSpPr txBox="1"/>
          <p:nvPr/>
        </p:nvSpPr>
        <p:spPr>
          <a:xfrm>
            <a:off x="7136257" y="1957416"/>
            <a:ext cx="855623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2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66  </a:t>
            </a:r>
            <a:r>
              <a:rPr lang="en-US" sz="8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กำแพงเพชร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34" name="TextBox 209"/>
          <p:cNvSpPr txBox="1"/>
          <p:nvPr/>
        </p:nvSpPr>
        <p:spPr>
          <a:xfrm>
            <a:off x="8078136" y="1807547"/>
            <a:ext cx="424258" cy="11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7"/>
              </a:lnSpc>
              <a:spcBef>
                <a:spcPct val="0"/>
              </a:spcBef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27.10</a:t>
            </a:r>
          </a:p>
        </p:txBody>
      </p:sp>
      <p:sp>
        <p:nvSpPr>
          <p:cNvPr id="535" name="TextBox 210"/>
          <p:cNvSpPr txBox="1"/>
          <p:nvPr/>
        </p:nvSpPr>
        <p:spPr>
          <a:xfrm>
            <a:off x="8078136" y="2007331"/>
            <a:ext cx="424258" cy="11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7"/>
              </a:lnSpc>
              <a:spcBef>
                <a:spcPct val="0"/>
              </a:spcBef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26.34</a:t>
            </a:r>
          </a:p>
        </p:txBody>
      </p:sp>
      <p:sp>
        <p:nvSpPr>
          <p:cNvPr id="536" name="TextBox 211"/>
          <p:cNvSpPr txBox="1"/>
          <p:nvPr/>
        </p:nvSpPr>
        <p:spPr>
          <a:xfrm>
            <a:off x="7136257" y="2127059"/>
            <a:ext cx="855623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2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67  </a:t>
            </a:r>
            <a:r>
              <a:rPr lang="en-US" sz="8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สตูล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37" name="TextBox 212"/>
          <p:cNvSpPr txBox="1"/>
          <p:nvPr/>
        </p:nvSpPr>
        <p:spPr>
          <a:xfrm>
            <a:off x="7136257" y="2319224"/>
            <a:ext cx="855623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2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68  </a:t>
            </a:r>
            <a:r>
              <a:rPr lang="en-US" sz="8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ภูเก็ต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38" name="TextBox 213"/>
          <p:cNvSpPr txBox="1"/>
          <p:nvPr/>
        </p:nvSpPr>
        <p:spPr>
          <a:xfrm>
            <a:off x="8056102" y="2176974"/>
            <a:ext cx="424258" cy="11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7"/>
              </a:lnSpc>
              <a:spcBef>
                <a:spcPct val="0"/>
              </a:spcBef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25.11</a:t>
            </a:r>
          </a:p>
        </p:txBody>
      </p:sp>
      <p:sp>
        <p:nvSpPr>
          <p:cNvPr id="539" name="TextBox 214"/>
          <p:cNvSpPr txBox="1"/>
          <p:nvPr/>
        </p:nvSpPr>
        <p:spPr>
          <a:xfrm>
            <a:off x="8078136" y="2369139"/>
            <a:ext cx="424258" cy="11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7"/>
              </a:lnSpc>
              <a:spcBef>
                <a:spcPct val="0"/>
              </a:spcBef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25.03</a:t>
            </a:r>
          </a:p>
        </p:txBody>
      </p:sp>
      <p:sp>
        <p:nvSpPr>
          <p:cNvPr id="540" name="TextBox 215"/>
          <p:cNvSpPr txBox="1"/>
          <p:nvPr/>
        </p:nvSpPr>
        <p:spPr>
          <a:xfrm>
            <a:off x="7136257" y="2520760"/>
            <a:ext cx="855623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2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69  </a:t>
            </a:r>
            <a:r>
              <a:rPr lang="en-US" sz="8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กระบี่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41" name="TextBox 216"/>
          <p:cNvSpPr txBox="1"/>
          <p:nvPr/>
        </p:nvSpPr>
        <p:spPr>
          <a:xfrm>
            <a:off x="7136257" y="2703400"/>
            <a:ext cx="855623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2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70  </a:t>
            </a:r>
            <a:r>
              <a:rPr lang="en-US" sz="8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นนทบุรี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42" name="TextBox 217"/>
          <p:cNvSpPr txBox="1"/>
          <p:nvPr/>
        </p:nvSpPr>
        <p:spPr>
          <a:xfrm>
            <a:off x="8078136" y="2570675"/>
            <a:ext cx="424258" cy="11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7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21.55</a:t>
            </a:r>
          </a:p>
        </p:txBody>
      </p:sp>
      <p:sp>
        <p:nvSpPr>
          <p:cNvPr id="543" name="TextBox 218"/>
          <p:cNvSpPr txBox="1"/>
          <p:nvPr/>
        </p:nvSpPr>
        <p:spPr>
          <a:xfrm>
            <a:off x="8078136" y="2753315"/>
            <a:ext cx="424258" cy="11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7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20.67</a:t>
            </a:r>
          </a:p>
        </p:txBody>
      </p:sp>
      <p:sp>
        <p:nvSpPr>
          <p:cNvPr id="544" name="TextBox 219"/>
          <p:cNvSpPr txBox="1"/>
          <p:nvPr/>
        </p:nvSpPr>
        <p:spPr>
          <a:xfrm>
            <a:off x="7136257" y="2890188"/>
            <a:ext cx="855623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2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71  </a:t>
            </a:r>
            <a:r>
              <a:rPr lang="en-US" sz="8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ฉะเชิงเทรา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45" name="TextBox 220"/>
          <p:cNvSpPr txBox="1"/>
          <p:nvPr/>
        </p:nvSpPr>
        <p:spPr>
          <a:xfrm>
            <a:off x="7136257" y="3074017"/>
            <a:ext cx="855623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2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72  </a:t>
            </a:r>
            <a:r>
              <a:rPr lang="en-US" sz="8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สุราษฎร์ธานี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46" name="TextBox 221"/>
          <p:cNvSpPr txBox="1"/>
          <p:nvPr/>
        </p:nvSpPr>
        <p:spPr>
          <a:xfrm>
            <a:off x="8078136" y="2940103"/>
            <a:ext cx="424258" cy="11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7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20.55</a:t>
            </a:r>
          </a:p>
        </p:txBody>
      </p:sp>
      <p:sp>
        <p:nvSpPr>
          <p:cNvPr id="547" name="TextBox 222"/>
          <p:cNvSpPr txBox="1"/>
          <p:nvPr/>
        </p:nvSpPr>
        <p:spPr>
          <a:xfrm>
            <a:off x="8078136" y="3126496"/>
            <a:ext cx="424258" cy="11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7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18.57</a:t>
            </a:r>
          </a:p>
        </p:txBody>
      </p:sp>
      <p:sp>
        <p:nvSpPr>
          <p:cNvPr id="548" name="TextBox 223"/>
          <p:cNvSpPr txBox="1"/>
          <p:nvPr/>
        </p:nvSpPr>
        <p:spPr>
          <a:xfrm>
            <a:off x="7136257" y="3259615"/>
            <a:ext cx="855623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2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73  </a:t>
            </a:r>
            <a:r>
              <a:rPr lang="en-US" sz="8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ยะลา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49" name="TextBox 224"/>
          <p:cNvSpPr txBox="1"/>
          <p:nvPr/>
        </p:nvSpPr>
        <p:spPr>
          <a:xfrm>
            <a:off x="7136257" y="3459154"/>
            <a:ext cx="855623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2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74  </a:t>
            </a:r>
            <a:r>
              <a:rPr lang="en-US" sz="8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สิงห์บุรี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50" name="TextBox 225"/>
          <p:cNvSpPr txBox="1"/>
          <p:nvPr/>
        </p:nvSpPr>
        <p:spPr>
          <a:xfrm>
            <a:off x="8078136" y="3309530"/>
            <a:ext cx="424258" cy="11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7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16.16</a:t>
            </a:r>
          </a:p>
        </p:txBody>
      </p:sp>
      <p:sp>
        <p:nvSpPr>
          <p:cNvPr id="551" name="TextBox 226"/>
          <p:cNvSpPr txBox="1"/>
          <p:nvPr/>
        </p:nvSpPr>
        <p:spPr>
          <a:xfrm>
            <a:off x="8078136" y="3509069"/>
            <a:ext cx="424258" cy="11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7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15.18</a:t>
            </a:r>
          </a:p>
        </p:txBody>
      </p:sp>
      <p:sp>
        <p:nvSpPr>
          <p:cNvPr id="552" name="TextBox 227"/>
          <p:cNvSpPr txBox="1"/>
          <p:nvPr/>
        </p:nvSpPr>
        <p:spPr>
          <a:xfrm>
            <a:off x="7136257" y="3648093"/>
            <a:ext cx="855623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2"/>
              </a:lnSpc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75  ชัยนาท</a:t>
            </a:r>
          </a:p>
        </p:txBody>
      </p:sp>
      <p:sp>
        <p:nvSpPr>
          <p:cNvPr id="553" name="TextBox 228"/>
          <p:cNvSpPr txBox="1"/>
          <p:nvPr/>
        </p:nvSpPr>
        <p:spPr>
          <a:xfrm>
            <a:off x="7136257" y="3831923"/>
            <a:ext cx="855623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2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76  </a:t>
            </a:r>
            <a:r>
              <a:rPr lang="en-US" sz="8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สมุทรสงคราม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54" name="TextBox 229"/>
          <p:cNvSpPr txBox="1"/>
          <p:nvPr/>
        </p:nvSpPr>
        <p:spPr>
          <a:xfrm>
            <a:off x="8078136" y="3698008"/>
            <a:ext cx="424258" cy="11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7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12.70</a:t>
            </a:r>
          </a:p>
        </p:txBody>
      </p:sp>
      <p:sp>
        <p:nvSpPr>
          <p:cNvPr id="555" name="TextBox 230"/>
          <p:cNvSpPr txBox="1"/>
          <p:nvPr/>
        </p:nvSpPr>
        <p:spPr>
          <a:xfrm>
            <a:off x="8078136" y="3884402"/>
            <a:ext cx="424258" cy="11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7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7.12</a:t>
            </a:r>
          </a:p>
        </p:txBody>
      </p:sp>
      <p:sp>
        <p:nvSpPr>
          <p:cNvPr id="556" name="TextBox 231"/>
          <p:cNvSpPr txBox="1"/>
          <p:nvPr/>
        </p:nvSpPr>
        <p:spPr>
          <a:xfrm>
            <a:off x="7136257" y="4027046"/>
            <a:ext cx="941879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2"/>
              </a:lnSpc>
            </a:pP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77 </a:t>
            </a:r>
            <a:r>
              <a:rPr lang="en-US" sz="8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ส่วนกลาง+กทม</a:t>
            </a:r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</a:t>
            </a:r>
          </a:p>
        </p:txBody>
      </p:sp>
      <p:sp>
        <p:nvSpPr>
          <p:cNvPr id="557" name="TextBox 232"/>
          <p:cNvSpPr txBox="1"/>
          <p:nvPr/>
        </p:nvSpPr>
        <p:spPr>
          <a:xfrm>
            <a:off x="8078136" y="4076961"/>
            <a:ext cx="424258" cy="11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7"/>
              </a:lnSpc>
              <a:spcBef>
                <a:spcPct val="0"/>
              </a:spcBef>
            </a:pPr>
            <a:r>
              <a:rPr lang="en-US" sz="800" b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30.65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32136" y="4994805"/>
            <a:ext cx="3307344" cy="608392"/>
            <a:chOff x="8183870" y="5678665"/>
            <a:chExt cx="3968813" cy="776669"/>
          </a:xfrm>
        </p:grpSpPr>
        <p:grpSp>
          <p:nvGrpSpPr>
            <p:cNvPr id="558" name="Group 233"/>
            <p:cNvGrpSpPr/>
            <p:nvPr/>
          </p:nvGrpSpPr>
          <p:grpSpPr>
            <a:xfrm>
              <a:off x="8183870" y="5678665"/>
              <a:ext cx="201655" cy="201655"/>
              <a:chOff x="0" y="0"/>
              <a:chExt cx="74687" cy="74687"/>
            </a:xfrm>
          </p:grpSpPr>
          <p:sp>
            <p:nvSpPr>
              <p:cNvPr id="559" name="Freeform 234"/>
              <p:cNvSpPr/>
              <p:nvPr/>
            </p:nvSpPr>
            <p:spPr>
              <a:xfrm>
                <a:off x="0" y="0"/>
                <a:ext cx="74687" cy="74687"/>
              </a:xfrm>
              <a:custGeom>
                <a:avLst/>
                <a:gdLst/>
                <a:ahLst/>
                <a:cxnLst/>
                <a:rect l="l" t="t" r="r" b="b"/>
                <a:pathLst>
                  <a:path w="74687" h="74687">
                    <a:moveTo>
                      <a:pt x="0" y="0"/>
                    </a:moveTo>
                    <a:lnTo>
                      <a:pt x="74687" y="0"/>
                    </a:lnTo>
                    <a:lnTo>
                      <a:pt x="74687" y="74687"/>
                    </a:lnTo>
                    <a:lnTo>
                      <a:pt x="0" y="74687"/>
                    </a:lnTo>
                    <a:close/>
                  </a:path>
                </a:pathLst>
              </a:custGeom>
              <a:solidFill>
                <a:srgbClr val="03A256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560" name="TextBox 235"/>
              <p:cNvSpPr txBox="1"/>
              <p:nvPr/>
            </p:nvSpPr>
            <p:spPr>
              <a:xfrm>
                <a:off x="0" y="-38100"/>
                <a:ext cx="74687" cy="112787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467"/>
                  </a:lnSpc>
                </a:pPr>
                <a:endParaRPr sz="15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561" name="Group 236"/>
            <p:cNvGrpSpPr/>
            <p:nvPr/>
          </p:nvGrpSpPr>
          <p:grpSpPr>
            <a:xfrm>
              <a:off x="9622576" y="5716636"/>
              <a:ext cx="201655" cy="201655"/>
              <a:chOff x="0" y="0"/>
              <a:chExt cx="74687" cy="74687"/>
            </a:xfrm>
          </p:grpSpPr>
          <p:sp>
            <p:nvSpPr>
              <p:cNvPr id="562" name="Freeform 237"/>
              <p:cNvSpPr/>
              <p:nvPr/>
            </p:nvSpPr>
            <p:spPr>
              <a:xfrm>
                <a:off x="0" y="0"/>
                <a:ext cx="74687" cy="74687"/>
              </a:xfrm>
              <a:custGeom>
                <a:avLst/>
                <a:gdLst/>
                <a:ahLst/>
                <a:cxnLst/>
                <a:rect l="l" t="t" r="r" b="b"/>
                <a:pathLst>
                  <a:path w="74687" h="74687">
                    <a:moveTo>
                      <a:pt x="0" y="0"/>
                    </a:moveTo>
                    <a:lnTo>
                      <a:pt x="74687" y="0"/>
                    </a:lnTo>
                    <a:lnTo>
                      <a:pt x="74687" y="74687"/>
                    </a:lnTo>
                    <a:lnTo>
                      <a:pt x="0" y="74687"/>
                    </a:lnTo>
                    <a:close/>
                  </a:path>
                </a:pathLst>
              </a:custGeom>
              <a:solidFill>
                <a:srgbClr val="FFDE59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563" name="TextBox 238"/>
              <p:cNvSpPr txBox="1"/>
              <p:nvPr/>
            </p:nvSpPr>
            <p:spPr>
              <a:xfrm>
                <a:off x="0" y="-38100"/>
                <a:ext cx="74687" cy="112787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467"/>
                  </a:lnSpc>
                </a:pPr>
                <a:endParaRPr sz="15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564" name="Group 239"/>
            <p:cNvGrpSpPr/>
            <p:nvPr/>
          </p:nvGrpSpPr>
          <p:grpSpPr>
            <a:xfrm>
              <a:off x="10700959" y="5697684"/>
              <a:ext cx="375978" cy="757650"/>
              <a:chOff x="0" y="-205924"/>
              <a:chExt cx="139251" cy="280611"/>
            </a:xfrm>
          </p:grpSpPr>
          <p:sp>
            <p:nvSpPr>
              <p:cNvPr id="565" name="Freeform 240"/>
              <p:cNvSpPr/>
              <p:nvPr/>
            </p:nvSpPr>
            <p:spPr>
              <a:xfrm>
                <a:off x="64564" y="-205924"/>
                <a:ext cx="74687" cy="74687"/>
              </a:xfrm>
              <a:custGeom>
                <a:avLst/>
                <a:gdLst/>
                <a:ahLst/>
                <a:cxnLst/>
                <a:rect l="l" t="t" r="r" b="b"/>
                <a:pathLst>
                  <a:path w="74687" h="74687">
                    <a:moveTo>
                      <a:pt x="0" y="0"/>
                    </a:moveTo>
                    <a:lnTo>
                      <a:pt x="74687" y="0"/>
                    </a:lnTo>
                    <a:lnTo>
                      <a:pt x="74687" y="74687"/>
                    </a:lnTo>
                    <a:lnTo>
                      <a:pt x="0" y="74687"/>
                    </a:lnTo>
                    <a:close/>
                  </a:path>
                </a:pathLst>
              </a:custGeom>
              <a:solidFill>
                <a:srgbClr val="FF3131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566" name="TextBox 241"/>
              <p:cNvSpPr txBox="1"/>
              <p:nvPr/>
            </p:nvSpPr>
            <p:spPr>
              <a:xfrm>
                <a:off x="0" y="-38100"/>
                <a:ext cx="74687" cy="112787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467"/>
                  </a:lnSpc>
                </a:pPr>
                <a:endParaRPr sz="1500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567" name="TextBox 242"/>
            <p:cNvSpPr txBox="1"/>
            <p:nvPr/>
          </p:nvSpPr>
          <p:spPr>
            <a:xfrm>
              <a:off x="8305758" y="5716624"/>
              <a:ext cx="1302330" cy="163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6"/>
                </a:lnSpc>
                <a:spcBef>
                  <a:spcPct val="0"/>
                </a:spcBef>
              </a:pPr>
              <a:r>
                <a:rPr lang="en-US" sz="900" b="1" dirty="0" err="1">
                  <a:solidFill>
                    <a:srgbClr val="00000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มากกว่าร้อยละ</a:t>
              </a:r>
              <a:r>
                <a:rPr lang="en-US" sz="900" b="1" dirty="0">
                  <a:solidFill>
                    <a:srgbClr val="00000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54</a:t>
              </a:r>
            </a:p>
          </p:txBody>
        </p:sp>
        <p:sp>
          <p:nvSpPr>
            <p:cNvPr id="568" name="TextBox 243"/>
            <p:cNvSpPr txBox="1"/>
            <p:nvPr/>
          </p:nvSpPr>
          <p:spPr>
            <a:xfrm>
              <a:off x="9691347" y="5728056"/>
              <a:ext cx="1302330" cy="163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6"/>
                </a:lnSpc>
                <a:spcBef>
                  <a:spcPct val="0"/>
                </a:spcBef>
              </a:pPr>
              <a:r>
                <a:rPr lang="en-US" sz="900" b="1" dirty="0" err="1">
                  <a:solidFill>
                    <a:srgbClr val="00000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ร้อยละ</a:t>
              </a:r>
              <a:r>
                <a:rPr lang="en-US" sz="900" b="1" dirty="0">
                  <a:solidFill>
                    <a:srgbClr val="00000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53 - 32</a:t>
              </a:r>
            </a:p>
          </p:txBody>
        </p:sp>
        <p:sp>
          <p:nvSpPr>
            <p:cNvPr id="569" name="TextBox 244"/>
            <p:cNvSpPr txBox="1"/>
            <p:nvPr/>
          </p:nvSpPr>
          <p:spPr>
            <a:xfrm>
              <a:off x="10850353" y="5710835"/>
              <a:ext cx="1302330" cy="163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6"/>
                </a:lnSpc>
                <a:spcBef>
                  <a:spcPct val="0"/>
                </a:spcBef>
              </a:pPr>
              <a:r>
                <a:rPr lang="en-US" sz="900" b="1" dirty="0" err="1">
                  <a:solidFill>
                    <a:srgbClr val="00000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น้อยกว่า</a:t>
              </a:r>
              <a:r>
                <a:rPr lang="en-US" sz="900" b="1" dirty="0">
                  <a:solidFill>
                    <a:srgbClr val="00000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32</a:t>
              </a:r>
            </a:p>
          </p:txBody>
        </p:sp>
      </p:grpSp>
      <p:sp>
        <p:nvSpPr>
          <p:cNvPr id="262" name="สี่เหลี่ยมผืนผ้ามุมมน 18">
            <a:extLst>
              <a:ext uri="{FF2B5EF4-FFF2-40B4-BE49-F238E27FC236}">
                <a16:creationId xmlns:a16="http://schemas.microsoft.com/office/drawing/2014/main" id="{690129BB-8AAD-C26C-11C7-934E2AC55ABE}"/>
              </a:ext>
            </a:extLst>
          </p:cNvPr>
          <p:cNvSpPr/>
          <p:nvPr/>
        </p:nvSpPr>
        <p:spPr>
          <a:xfrm>
            <a:off x="7268807" y="4873120"/>
            <a:ext cx="2570297" cy="308924"/>
          </a:xfrm>
          <a:prstGeom prst="roundRect">
            <a:avLst/>
          </a:prstGeom>
          <a:solidFill>
            <a:srgbClr val="FCD4E3">
              <a:alpha val="80000"/>
            </a:srgbClr>
          </a:solidFill>
          <a:ln w="158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200" b="1" dirty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19 มีนาคม 2567</a:t>
            </a:r>
          </a:p>
        </p:txBody>
      </p:sp>
      <p:pic>
        <p:nvPicPr>
          <p:cNvPr id="4" name="Picture 38">
            <a:extLst>
              <a:ext uri="{FF2B5EF4-FFF2-40B4-BE49-F238E27FC236}">
                <a16:creationId xmlns:a16="http://schemas.microsoft.com/office/drawing/2014/main" id="{9C6CDBFD-C533-8E23-7743-FC5CABD32C2C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8496138" y="2289662"/>
            <a:ext cx="1091068" cy="264885"/>
          </a:xfrm>
          <a:prstGeom prst="rect">
            <a:avLst/>
          </a:prstGeom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C0B19B17-03F2-E8A1-10BB-48C3E6EA8260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8493791" y="2472905"/>
            <a:ext cx="1085630" cy="260385"/>
          </a:xfrm>
          <a:prstGeom prst="rect">
            <a:avLst/>
          </a:prstGeom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7B73B075-9064-D807-A38A-404A4C009AA1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8497781" y="2844210"/>
            <a:ext cx="1070721" cy="260385"/>
          </a:xfrm>
          <a:prstGeom prst="rect">
            <a:avLst/>
          </a:prstGeom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DE045098-A9E2-5829-27D0-345A6B358901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8493791" y="2656838"/>
            <a:ext cx="1079624" cy="260385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8D38822A-5C51-7760-83B5-0BA6AAFAC5F1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8493388" y="3023112"/>
            <a:ext cx="1075114" cy="260385"/>
          </a:xfrm>
          <a:prstGeom prst="rect">
            <a:avLst/>
          </a:prstGeom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C9763291-F415-CF33-92BB-45DC5C0EFA3A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8494089" y="3224445"/>
            <a:ext cx="1079326" cy="260385"/>
          </a:xfrm>
          <a:prstGeom prst="rect">
            <a:avLst/>
          </a:prstGeom>
        </p:spPr>
      </p:pic>
      <p:pic>
        <p:nvPicPr>
          <p:cNvPr id="10" name="Picture 22">
            <a:extLst>
              <a:ext uri="{FF2B5EF4-FFF2-40B4-BE49-F238E27FC236}">
                <a16:creationId xmlns:a16="http://schemas.microsoft.com/office/drawing/2014/main" id="{3930AB14-70DC-CAC1-CFB8-66029E1AF30A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8485411" y="3412809"/>
            <a:ext cx="1091068" cy="264885"/>
          </a:xfrm>
          <a:prstGeom prst="rect">
            <a:avLst/>
          </a:prstGeom>
        </p:spPr>
      </p:pic>
      <p:pic>
        <p:nvPicPr>
          <p:cNvPr id="11" name="Picture 25">
            <a:extLst>
              <a:ext uri="{FF2B5EF4-FFF2-40B4-BE49-F238E27FC236}">
                <a16:creationId xmlns:a16="http://schemas.microsoft.com/office/drawing/2014/main" id="{E0E9963B-52C7-74C4-0089-55D8F04D583B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8485411" y="3597241"/>
            <a:ext cx="1091068" cy="264885"/>
          </a:xfrm>
          <a:prstGeom prst="rect">
            <a:avLst/>
          </a:prstGeom>
        </p:spPr>
      </p:pic>
      <p:pic>
        <p:nvPicPr>
          <p:cNvPr id="12" name="Picture 33">
            <a:extLst>
              <a:ext uri="{FF2B5EF4-FFF2-40B4-BE49-F238E27FC236}">
                <a16:creationId xmlns:a16="http://schemas.microsoft.com/office/drawing/2014/main" id="{C026A7AF-2EFA-AC11-2F50-5F92AC9D8EE2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8485411" y="3804105"/>
            <a:ext cx="1091068" cy="264885"/>
          </a:xfrm>
          <a:prstGeom prst="rect">
            <a:avLst/>
          </a:prstGeom>
        </p:spPr>
      </p:pic>
      <p:pic>
        <p:nvPicPr>
          <p:cNvPr id="270" name="Picture 63"/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485411" y="3973054"/>
            <a:ext cx="1093415" cy="29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249131"/>
            <a:ext cx="9017000" cy="603268"/>
            <a:chOff x="0" y="-175733"/>
            <a:chExt cx="21640800" cy="1447844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12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5" name="Group 34"/>
          <p:cNvGrpSpPr/>
          <p:nvPr/>
        </p:nvGrpSpPr>
        <p:grpSpPr>
          <a:xfrm>
            <a:off x="543571" y="5383374"/>
            <a:ext cx="9024932" cy="308770"/>
            <a:chOff x="572552" y="4918515"/>
            <a:chExt cx="9024932" cy="308770"/>
          </a:xfrm>
        </p:grpSpPr>
        <p:grpSp>
          <p:nvGrpSpPr>
            <p:cNvPr id="36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43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4" name="TextBox 4"/>
              <p:cNvSpPr txBox="1"/>
              <p:nvPr/>
            </p:nvSpPr>
            <p:spPr>
              <a:xfrm>
                <a:off x="3433718" y="-434215"/>
                <a:ext cx="13934627" cy="4924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37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8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39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40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41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42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  <p:sp>
        <p:nvSpPr>
          <p:cNvPr id="82" name="Google Shape;1338;p36">
            <a:extLst>
              <a:ext uri="{FF2B5EF4-FFF2-40B4-BE49-F238E27FC236}">
                <a16:creationId xmlns:a16="http://schemas.microsoft.com/office/drawing/2014/main" id="{EFD207BB-E5E7-8B66-F614-62949BEA8C47}"/>
              </a:ext>
            </a:extLst>
          </p:cNvPr>
          <p:cNvSpPr txBox="1"/>
          <p:nvPr/>
        </p:nvSpPr>
        <p:spPr>
          <a:xfrm>
            <a:off x="1362449" y="979653"/>
            <a:ext cx="1499748" cy="426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101583" bIns="101583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th-TH" sz="2083" b="1" dirty="0"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rPr>
              <a:t>ภาพรวม</a:t>
            </a:r>
            <a:endParaRPr sz="2083" b="1" dirty="0">
              <a:latin typeface="Chulabhorn Likit Text" panose="00000500000000000000" pitchFamily="50" charset="-34"/>
              <a:ea typeface="Roboto"/>
              <a:cs typeface="Chulabhorn Likit Text" panose="00000500000000000000" pitchFamily="50" charset="-34"/>
              <a:sym typeface="Roboto"/>
            </a:endParaRPr>
          </a:p>
        </p:txBody>
      </p:sp>
      <p:sp>
        <p:nvSpPr>
          <p:cNvPr id="83" name="Google Shape;1339;p36">
            <a:extLst>
              <a:ext uri="{FF2B5EF4-FFF2-40B4-BE49-F238E27FC236}">
                <a16:creationId xmlns:a16="http://schemas.microsoft.com/office/drawing/2014/main" id="{73B22C50-38AD-5DBC-AF6D-4580D8B0FD7A}"/>
              </a:ext>
            </a:extLst>
          </p:cNvPr>
          <p:cNvSpPr txBox="1"/>
          <p:nvPr/>
        </p:nvSpPr>
        <p:spPr>
          <a:xfrm>
            <a:off x="1078437" y="1559398"/>
            <a:ext cx="1992539" cy="591084"/>
          </a:xfrm>
          <a:prstGeom prst="rect">
            <a:avLst/>
          </a:prstGeom>
          <a:solidFill>
            <a:srgbClr val="FEDAD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12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en-US" sz="125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งบประมาณจัดสรร</a:t>
            </a:r>
            <a:endParaRPr lang="en-US" sz="125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th-TH" sz="1250" b="1" dirty="0"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rPr>
              <a:t>1,338,401,686.00 บาท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409575" y="2343861"/>
            <a:ext cx="1135693" cy="536353"/>
          </a:xfrm>
          <a:prstGeom prst="roundRect">
            <a:avLst/>
          </a:prstGeom>
          <a:solidFill>
            <a:srgbClr val="FCD4E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1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ร้อยละเบิกจ่าย</a:t>
            </a:r>
          </a:p>
          <a:p>
            <a:pPr algn="ctr">
              <a:lnSpc>
                <a:spcPct val="120000"/>
              </a:lnSpc>
            </a:pPr>
            <a:r>
              <a:rPr lang="th-TH" sz="11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58.21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2483874" y="2428632"/>
            <a:ext cx="1759268" cy="4515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779,051,681.28 บาท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9829683-2048-4D8C-B11E-13D2D38D1F65}"/>
              </a:ext>
            </a:extLst>
          </p:cNvPr>
          <p:cNvSpPr txBox="1"/>
          <p:nvPr/>
        </p:nvSpPr>
        <p:spPr>
          <a:xfrm>
            <a:off x="1668470" y="2517482"/>
            <a:ext cx="692203" cy="25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83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เป็นเงิน</a:t>
            </a:r>
            <a:endParaRPr lang="en-US" sz="1083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0" name="Google Shape;1338;p36">
            <a:extLst>
              <a:ext uri="{FF2B5EF4-FFF2-40B4-BE49-F238E27FC236}">
                <a16:creationId xmlns:a16="http://schemas.microsoft.com/office/drawing/2014/main" id="{EFD207BB-E5E7-8B66-F614-62949BEA8C47}"/>
              </a:ext>
            </a:extLst>
          </p:cNvPr>
          <p:cNvSpPr txBox="1"/>
          <p:nvPr/>
        </p:nvSpPr>
        <p:spPr>
          <a:xfrm>
            <a:off x="858923" y="3310111"/>
            <a:ext cx="2905890" cy="426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101583" bIns="101583" anchor="ctr" anchorCtr="0">
            <a:noAutofit/>
          </a:bodyPr>
          <a:lstStyle/>
          <a:p>
            <a:pPr algn="ctr"/>
            <a:r>
              <a:rPr lang="th-TH" sz="166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เป้าหมายเบิกจ่ายรายไตรมาส 2</a:t>
            </a:r>
            <a:endParaRPr lang="en-US" sz="1667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154993" y="3974442"/>
            <a:ext cx="1203058" cy="451582"/>
          </a:xfrm>
          <a:prstGeom prst="roundRect">
            <a:avLst/>
          </a:prstGeom>
          <a:solidFill>
            <a:srgbClr val="D8DA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เบิกจ่ายร้อยละ</a:t>
            </a:r>
          </a:p>
          <a:p>
            <a:pPr algn="ctr"/>
            <a:r>
              <a:rPr lang="th-TH" sz="11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54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1659139" y="3968722"/>
            <a:ext cx="1203058" cy="451582"/>
          </a:xfrm>
          <a:prstGeom prst="roundRect">
            <a:avLst/>
          </a:prstGeom>
          <a:solidFill>
            <a:srgbClr val="CCE6E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จ่ายได้ร้อยละ</a:t>
            </a:r>
          </a:p>
          <a:p>
            <a:pPr algn="ctr"/>
            <a:r>
              <a:rPr lang="th-TH" sz="11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58.21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3163284" y="3951369"/>
            <a:ext cx="1203058" cy="451582"/>
          </a:xfrm>
          <a:prstGeom prst="roundRect">
            <a:avLst/>
          </a:prstGeom>
          <a:solidFill>
            <a:srgbClr val="D6F0D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คงเหลือร้อยละ</a:t>
            </a:r>
          </a:p>
          <a:p>
            <a:pPr algn="ctr"/>
            <a:r>
              <a:rPr lang="th-TH" sz="11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4.21</a:t>
            </a:r>
          </a:p>
        </p:txBody>
      </p:sp>
      <p:sp>
        <p:nvSpPr>
          <p:cNvPr id="34" name="สี่เหลี่ยมผืนผ้า 3">
            <a:extLst>
              <a:ext uri="{FF2B5EF4-FFF2-40B4-BE49-F238E27FC236}">
                <a16:creationId xmlns:a16="http://schemas.microsoft.com/office/drawing/2014/main" id="{652F233B-C6DA-3975-A139-1C3C215CD86C}"/>
              </a:ext>
            </a:extLst>
          </p:cNvPr>
          <p:cNvSpPr/>
          <p:nvPr/>
        </p:nvSpPr>
        <p:spPr>
          <a:xfrm>
            <a:off x="2732466" y="143954"/>
            <a:ext cx="5361507" cy="480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รายงานผลการเบิกจ่ายตามแผนการดำเนินงานและแผนการใช้จ่ายงบประมาณ </a:t>
            </a:r>
            <a:b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2567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45" name="สี่เหลี่ยมผืนผ้ามุมมน 18">
            <a:extLst>
              <a:ext uri="{FF2B5EF4-FFF2-40B4-BE49-F238E27FC236}">
                <a16:creationId xmlns:a16="http://schemas.microsoft.com/office/drawing/2014/main" id="{690129BB-8AAD-C26C-11C7-934E2AC55ABE}"/>
              </a:ext>
            </a:extLst>
          </p:cNvPr>
          <p:cNvSpPr/>
          <p:nvPr/>
        </p:nvSpPr>
        <p:spPr>
          <a:xfrm>
            <a:off x="7021853" y="4952070"/>
            <a:ext cx="2570297" cy="308924"/>
          </a:xfrm>
          <a:prstGeom prst="round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158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200" b="1" dirty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19 มีนาคม 2567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34" y="964951"/>
            <a:ext cx="5110369" cy="38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5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249130"/>
            <a:ext cx="9017000" cy="603268"/>
            <a:chOff x="0" y="-175733"/>
            <a:chExt cx="21640800" cy="1447844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13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919286" y="2640752"/>
            <a:ext cx="832353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ประจำปีบัญชี 2567 </a:t>
            </a:r>
            <a:b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กองทุนพัฒนาบทบาทสตรี กรมการพัฒนาชุมชน 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70" name="Group 69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72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78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79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73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74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75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76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77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71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9934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514137" y="92606"/>
            <a:ext cx="5156979" cy="43172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1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 ประจำปีบัญชี 2567 </a:t>
            </a:r>
          </a:p>
          <a:p>
            <a:pPr algn="ctr">
              <a:lnSpc>
                <a:spcPct val="11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  <a:p>
            <a:pPr algn="ctr">
              <a:lnSpc>
                <a:spcPct val="110000"/>
              </a:lnSpc>
            </a:pPr>
            <a:endParaRPr lang="en-GB" sz="10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5"/>
          <p:cNvGrpSpPr/>
          <p:nvPr/>
        </p:nvGrpSpPr>
        <p:grpSpPr>
          <a:xfrm>
            <a:off x="572552" y="249131"/>
            <a:ext cx="9017000" cy="603268"/>
            <a:chOff x="0" y="-175733"/>
            <a:chExt cx="21640800" cy="1447844"/>
          </a:xfrm>
        </p:grpSpPr>
        <p:sp>
          <p:nvSpPr>
            <p:cNvPr id="6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6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14</a:t>
              </a:r>
            </a:p>
          </p:txBody>
        </p:sp>
        <p:sp>
          <p:nvSpPr>
            <p:cNvPr id="6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26"/>
          <p:cNvGrpSpPr/>
          <p:nvPr/>
        </p:nvGrpSpPr>
        <p:grpSpPr>
          <a:xfrm>
            <a:off x="543571" y="5383376"/>
            <a:ext cx="9024932" cy="308770"/>
            <a:chOff x="572552" y="4918515"/>
            <a:chExt cx="9024932" cy="308770"/>
          </a:xfrm>
        </p:grpSpPr>
        <p:grpSp>
          <p:nvGrpSpPr>
            <p:cNvPr id="28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36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7" name="TextBox 4"/>
              <p:cNvSpPr txBox="1"/>
              <p:nvPr/>
            </p:nvSpPr>
            <p:spPr>
              <a:xfrm>
                <a:off x="3433718" y="-434215"/>
                <a:ext cx="13934627" cy="4924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29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0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32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33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34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5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574035"/>
              </p:ext>
            </p:extLst>
          </p:nvPr>
        </p:nvGraphicFramePr>
        <p:xfrm>
          <a:off x="26854" y="876362"/>
          <a:ext cx="9107828" cy="4465525"/>
        </p:xfrm>
        <a:graphic>
          <a:graphicData uri="http://schemas.openxmlformats.org/drawingml/2006/table">
            <a:tbl>
              <a:tblPr firstRow="1" bandRow="1"/>
              <a:tblGrid>
                <a:gridCol w="527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55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508546" y="2555558"/>
            <a:ext cx="4789361" cy="2862322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บรรลุค่าเป้าหมาย ระดับ 1</a:t>
            </a:r>
          </a:p>
          <a:p>
            <a:pPr>
              <a:spcBef>
                <a:spcPts val="500"/>
              </a:spcBef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</a:t>
            </a:r>
            <a:endParaRPr lang="en-US" sz="10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  <a:spcBef>
                <a:spcPts val="500"/>
              </a:spcBef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มีหนี้ครบกำหนดชำระในปีบัญชี 2567 ตั้งแต่วันที่ 1 ตุลาคม 2566 - 19 มีนาคม 2567 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จำนวน 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1,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433,933,520.32 บาท  รับชำระเป็นเงินต้น จำนวน 490,484,888.03 บาท   </a:t>
            </a:r>
          </a:p>
          <a:p>
            <a:pPr algn="thaiDist"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ยังไม่ได้รับชำระ จำนวน 943,448,632.92 บาท คิดเป็นร้อยละ 34.21 บาท 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กองทุนฯ ดำเนินการ เพื่อกระตุ้นการชำระหนี้ของลูกหนี้ ดังนี้ </a:t>
            </a:r>
            <a:endParaRPr lang="en-US" sz="10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1. กำกับ ติดตาม การดำเนินงานของสำนักงานเลขานุการคณะอนุกรรมการบริหารกองทุน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พัฒนาบทบาทสตรีระดับจังหวัด ให้ดำเนินการติดตามการชำระเงินคืนกองทุนพัฒนา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บทบาทสตรีของลูกหนี้ที่มีหนี้เกินกำหนดชำระตามการแบ่งระดับของลูกหนี้ เพื่อให้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เป็นไปตามตัวชี้วัด เป้าหมายที่กำหนดอย่างเคร่งครัด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2. เน้นย้ำให้การขับเคลื่อนงานในพื้นที่ทั้งระดับจังหวัดและอำเภอ ตรวจเยี่ยมลูกหนี้             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รายโครงการในพื้นที่ เพื่อรับทราบปัญหา/อุปสรรคการดำเนินโครงการของลูกหนี้  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</a:t>
            </a:r>
            <a:r>
              <a:rPr lang="th-TH" sz="1000" spc="-3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ศักยภาพในการชำระเงินคืน รวมทั้งเสนอแนะการแก้ไขปัญหาตามแนวทางหรือมาตรการ</a:t>
            </a:r>
            <a:br>
              <a:rPr lang="th-TH" sz="1000" spc="-3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spc="-3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ที่คณะกรรมการบริหารกองทุนพัฒนาบทบาทสตรีประกาศใช้เพื่อช่วยเหลือลูกหนี้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552" y="928939"/>
            <a:ext cx="4495789" cy="515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defRPr/>
            </a:pPr>
            <a:r>
              <a:rPr lang="th-TH" sz="116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1 การเงิน</a:t>
            </a:r>
          </a:p>
          <a:p>
            <a:pPr>
              <a:spcAft>
                <a:spcPts val="500"/>
              </a:spcAft>
              <a:defRPr/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1.1 ร้อยละของการรับชำระคืนเงินกู้ยืม</a:t>
            </a:r>
          </a:p>
        </p:txBody>
      </p:sp>
      <p:graphicFrame>
        <p:nvGraphicFramePr>
          <p:cNvPr id="38" name="แผนภูมิ 24"/>
          <p:cNvGraphicFramePr/>
          <p:nvPr>
            <p:extLst>
              <p:ext uri="{D42A27DB-BD31-4B8C-83A1-F6EECF244321}">
                <p14:modId xmlns:p14="http://schemas.microsoft.com/office/powerpoint/2010/main" val="601113432"/>
              </p:ext>
            </p:extLst>
          </p:nvPr>
        </p:nvGraphicFramePr>
        <p:xfrm>
          <a:off x="5358703" y="996439"/>
          <a:ext cx="4257348" cy="3324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514449" y="1159621"/>
            <a:ext cx="3967815" cy="2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ณ วันที่ 19 มีนาคม 2567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1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945362"/>
              </p:ext>
            </p:extLst>
          </p:nvPr>
        </p:nvGraphicFramePr>
        <p:xfrm>
          <a:off x="5464628" y="4221656"/>
          <a:ext cx="4124924" cy="1119826"/>
        </p:xfrm>
        <a:graphic>
          <a:graphicData uri="http://schemas.openxmlformats.org/drawingml/2006/table">
            <a:tbl>
              <a:tblPr firstRow="1" bandRow="1"/>
              <a:tblGrid>
                <a:gridCol w="4124924">
                  <a:extLst>
                    <a:ext uri="{9D8B030D-6E8A-4147-A177-3AD203B41FA5}">
                      <a16:colId xmlns:a16="http://schemas.microsoft.com/office/drawing/2014/main" val="3290651922"/>
                    </a:ext>
                  </a:extLst>
                </a:gridCol>
              </a:tblGrid>
              <a:tr h="349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การคาดการณ์ ณ เดือนเมษายน</a:t>
                      </a:r>
                      <a:r>
                        <a:rPr lang="th-TH" sz="12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2567</a:t>
                      </a:r>
                      <a:endParaRPr lang="th-TH" sz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17191"/>
                  </a:ext>
                </a:extLst>
              </a:tr>
              <a:tr h="349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คาดการณ์ว่าจะได้รับชำระคืนเงินต้น ร้อยละ 41.69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30294"/>
                  </a:ext>
                </a:extLst>
              </a:tr>
              <a:tr h="4200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th-TH" sz="400" b="1" kern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บรรลุค่าเป้าหมายระดับ 1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15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938199"/>
              </p:ext>
            </p:extLst>
          </p:nvPr>
        </p:nvGraphicFramePr>
        <p:xfrm>
          <a:off x="572552" y="1669411"/>
          <a:ext cx="4397265" cy="457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9453">
                  <a:extLst>
                    <a:ext uri="{9D8B030D-6E8A-4147-A177-3AD203B41FA5}">
                      <a16:colId xmlns:a16="http://schemas.microsoft.com/office/drawing/2014/main" val="1920743341"/>
                    </a:ext>
                  </a:extLst>
                </a:gridCol>
                <a:gridCol w="879453">
                  <a:extLst>
                    <a:ext uri="{9D8B030D-6E8A-4147-A177-3AD203B41FA5}">
                      <a16:colId xmlns:a16="http://schemas.microsoft.com/office/drawing/2014/main" val="1597404334"/>
                    </a:ext>
                  </a:extLst>
                </a:gridCol>
                <a:gridCol w="879453">
                  <a:extLst>
                    <a:ext uri="{9D8B030D-6E8A-4147-A177-3AD203B41FA5}">
                      <a16:colId xmlns:a16="http://schemas.microsoft.com/office/drawing/2014/main" val="1415561208"/>
                    </a:ext>
                  </a:extLst>
                </a:gridCol>
                <a:gridCol w="879453">
                  <a:extLst>
                    <a:ext uri="{9D8B030D-6E8A-4147-A177-3AD203B41FA5}">
                      <a16:colId xmlns:a16="http://schemas.microsoft.com/office/drawing/2014/main" val="1907869018"/>
                    </a:ext>
                  </a:extLst>
                </a:gridCol>
                <a:gridCol w="879453">
                  <a:extLst>
                    <a:ext uri="{9D8B030D-6E8A-4147-A177-3AD203B41FA5}">
                      <a16:colId xmlns:a16="http://schemas.microsoft.com/office/drawing/2014/main" val="1750162203"/>
                    </a:ext>
                  </a:extLst>
                </a:gridCol>
              </a:tblGrid>
              <a:tr h="216120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42439"/>
                  </a:ext>
                </a:extLst>
              </a:tr>
              <a:tr h="216120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72.5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77.5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227857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08546" y="1398881"/>
            <a:ext cx="4368789" cy="2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เกณฑ์ประเมินผล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04170" y="2087978"/>
            <a:ext cx="47093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defTabSz="761970" fontAlgn="t">
              <a:lnSpc>
                <a:spcPct val="110000"/>
              </a:lnSpc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พิจารณาจากร้อยละของเงินต้นที่ครบกำหนดชำระในปีบัญชี 2567 ตามสัญญาเงินกู้ </a:t>
            </a:r>
          </a:p>
          <a:p>
            <a:pPr algn="thaiDist" defTabSz="761970" fontAlgn="t">
              <a:lnSpc>
                <a:spcPct val="110000"/>
              </a:lnSpc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ที่กองทุนฯ ได้รับชำระคืน</a:t>
            </a:r>
          </a:p>
        </p:txBody>
      </p:sp>
    </p:spTree>
    <p:extLst>
      <p:ext uri="{BB962C8B-B14F-4D97-AF65-F5344CB8AC3E}">
        <p14:creationId xmlns:p14="http://schemas.microsoft.com/office/powerpoint/2010/main" val="3891775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514137" y="92606"/>
            <a:ext cx="5156979" cy="57103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 ประจำปีบัญชี 2567 </a:t>
            </a:r>
          </a:p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  <a:p>
            <a:pPr algn="ctr">
              <a:lnSpc>
                <a:spcPct val="110000"/>
              </a:lnSpc>
            </a:pPr>
            <a:endParaRPr lang="en-GB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5"/>
          <p:cNvGrpSpPr/>
          <p:nvPr/>
        </p:nvGrpSpPr>
        <p:grpSpPr>
          <a:xfrm>
            <a:off x="572552" y="249131"/>
            <a:ext cx="9017000" cy="603268"/>
            <a:chOff x="0" y="-175733"/>
            <a:chExt cx="21640800" cy="1447844"/>
          </a:xfrm>
        </p:grpSpPr>
        <p:sp>
          <p:nvSpPr>
            <p:cNvPr id="6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6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15</a:t>
              </a:r>
            </a:p>
          </p:txBody>
        </p:sp>
        <p:sp>
          <p:nvSpPr>
            <p:cNvPr id="6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26"/>
          <p:cNvGrpSpPr/>
          <p:nvPr/>
        </p:nvGrpSpPr>
        <p:grpSpPr>
          <a:xfrm>
            <a:off x="543571" y="5383376"/>
            <a:ext cx="9024932" cy="308770"/>
            <a:chOff x="572552" y="4918515"/>
            <a:chExt cx="9024932" cy="308770"/>
          </a:xfrm>
        </p:grpSpPr>
        <p:grpSp>
          <p:nvGrpSpPr>
            <p:cNvPr id="28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36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7" name="TextBox 4"/>
              <p:cNvSpPr txBox="1"/>
              <p:nvPr/>
            </p:nvSpPr>
            <p:spPr>
              <a:xfrm>
                <a:off x="3433718" y="-434215"/>
                <a:ext cx="13934627" cy="4924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29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0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32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33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34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5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327226"/>
              </p:ext>
            </p:extLst>
          </p:nvPr>
        </p:nvGraphicFramePr>
        <p:xfrm>
          <a:off x="26854" y="876362"/>
          <a:ext cx="9107828" cy="4465525"/>
        </p:xfrm>
        <a:graphic>
          <a:graphicData uri="http://schemas.openxmlformats.org/drawingml/2006/table">
            <a:tbl>
              <a:tblPr firstRow="1" bandRow="1"/>
              <a:tblGrid>
                <a:gridCol w="527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55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429172" y="2661624"/>
            <a:ext cx="5184864" cy="2852576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th-TH" sz="1000" b="1" dirty="0">
                <a:solidFill>
                  <a:schemeClr val="accent6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บรรลุค่าเป้าหมายระดับ 4</a:t>
            </a:r>
          </a:p>
          <a:p>
            <a:pPr>
              <a:lnSpc>
                <a:spcPct val="120000"/>
              </a:lnSpc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</a:t>
            </a:r>
          </a:p>
          <a:p>
            <a:pPr>
              <a:lnSpc>
                <a:spcPct val="12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มีจำนวนเงินที่ได้รับอนุมัติตามสัญญากู้ยืมในปีบัญชี 2556 - 256</a:t>
            </a:r>
            <a:r>
              <a:rPr lang="en-US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ณ วันที่ 19 มีนาคม 2567 </a:t>
            </a:r>
            <a:endParaRPr lang="en-US" sz="9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จำนวน 17</a:t>
            </a:r>
            <a:r>
              <a:rPr lang="en-US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010</a:t>
            </a:r>
            <a:r>
              <a:rPr lang="en-US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057</a:t>
            </a:r>
            <a:r>
              <a:rPr lang="en-US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587.69 บาท ได้รับชำระคืน จำนวน 13,977,507,573.85 บาท</a:t>
            </a:r>
            <a:endParaRPr lang="en-US" sz="9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มีลูกหนี้คงเหลือ จำนวน 3,032,550,013.84 บาท เป็นหนี้เกินกำหนดชำระ จำนวน 573,040,748.85 บาท </a:t>
            </a:r>
          </a:p>
          <a:p>
            <a:pPr>
              <a:lnSpc>
                <a:spcPct val="12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คิดเป็นร้อยละ 18.90</a:t>
            </a:r>
            <a:endParaRPr lang="en-US" sz="9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กองทุนฯ ได้ดำเนินการตามแนวทางการบริหารจัดการหนี้ แนวทางในการช่วยเหลือบรรเทาความเดือดร้อน    </a:t>
            </a:r>
          </a:p>
          <a:p>
            <a:pPr>
              <a:lnSpc>
                <a:spcPct val="120000"/>
              </a:lnSpc>
            </a:pP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ให้แก่ลูกหนี้ตามประกาศคณะกรรมการบริหารกองทุนพัฒนาบทบาทสตรี ดังนี้ </a:t>
            </a:r>
            <a:endParaRPr lang="en-US" sz="9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1. เรื่อง หลักเกณฑ์ วิธีการ และเงื่อนไขเกี่ยวกับลดอัตราดอกเบี้ยเงินกู้และอัตราดอกเบี้ยผิดนัด </a:t>
            </a:r>
          </a:p>
          <a:p>
            <a:pPr>
              <a:lnSpc>
                <a:spcPct val="12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กองทุนพัฒนาบทบาทสตรี พ.ศ. 2566 (ฉบับที่ 2 ) </a:t>
            </a:r>
            <a:endParaRPr lang="en-US" sz="9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2. เรื่อง มาตรการยกเลิกสัญญาค้ำประกันเงินกู้รายบุคคล และการปลดหนี้รายบุคคลของกองทุน</a:t>
            </a:r>
          </a:p>
          <a:p>
            <a:pPr>
              <a:lnSpc>
                <a:spcPct val="12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พัฒนาบทบาทสตรี </a:t>
            </a:r>
            <a:endParaRPr lang="en-US" sz="9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3. เรื่อง หลักเกณฑ์ วิธีการ และเงื่อนไขการพิจารณาลดหรืองดเบี้ยปรับ/ดอกเบี้ยผิดนัด </a:t>
            </a:r>
          </a:p>
          <a:p>
            <a:pPr>
              <a:lnSpc>
                <a:spcPct val="12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ตามสัญญากู้ยืมเงินของกองทุนพัฒนาบทบาทสตรี พ.ศ. 2565 </a:t>
            </a:r>
            <a:endParaRPr lang="en-US" sz="9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4. ประกาศคณะกรรมการบริหารกองทุนพัฒนาบทบาทสตรี เรื่อง มาตรการไกล่เกลี่ยและ</a:t>
            </a:r>
          </a:p>
          <a:p>
            <a:pPr>
              <a:lnSpc>
                <a:spcPct val="12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ประนีประนอมยอมความกรณีลูกหนี้ผิดนัด </a:t>
            </a:r>
            <a:endParaRPr lang="th-TH" sz="9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552" y="896673"/>
            <a:ext cx="4495789" cy="515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defRPr/>
            </a:pPr>
            <a:r>
              <a:rPr lang="th-TH" sz="116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1 การเงิน</a:t>
            </a:r>
          </a:p>
          <a:p>
            <a:pPr>
              <a:spcAft>
                <a:spcPts val="500"/>
              </a:spcAft>
              <a:defRPr/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1.2 อัตราหนี้ค้างชำระ (</a:t>
            </a:r>
            <a:r>
              <a:rPr lang="en-US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Non-performing Loan : NPL)</a:t>
            </a:r>
            <a:endParaRPr lang="th-TH" sz="1167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38" name="แผนภูมิ 24"/>
          <p:cNvGraphicFramePr/>
          <p:nvPr>
            <p:extLst>
              <p:ext uri="{D42A27DB-BD31-4B8C-83A1-F6EECF244321}">
                <p14:modId xmlns:p14="http://schemas.microsoft.com/office/powerpoint/2010/main" val="4217398470"/>
              </p:ext>
            </p:extLst>
          </p:nvPr>
        </p:nvGraphicFramePr>
        <p:xfrm>
          <a:off x="5693407" y="1618632"/>
          <a:ext cx="4186979" cy="2525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912571" y="1264582"/>
            <a:ext cx="3967815" cy="2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ณ วันที่ 19 มีนาคม 2567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1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625873"/>
              </p:ext>
            </p:extLst>
          </p:nvPr>
        </p:nvGraphicFramePr>
        <p:xfrm>
          <a:off x="5693407" y="4393043"/>
          <a:ext cx="4260276" cy="950634"/>
        </p:xfrm>
        <a:graphic>
          <a:graphicData uri="http://schemas.openxmlformats.org/drawingml/2006/table">
            <a:tbl>
              <a:tblPr firstRow="1" bandRow="1"/>
              <a:tblGrid>
                <a:gridCol w="4260276">
                  <a:extLst>
                    <a:ext uri="{9D8B030D-6E8A-4147-A177-3AD203B41FA5}">
                      <a16:colId xmlns:a16="http://schemas.microsoft.com/office/drawing/2014/main" val="3290651922"/>
                    </a:ext>
                  </a:extLst>
                </a:gridCol>
              </a:tblGrid>
              <a:tr h="25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การคาดการณ์ ณ</a:t>
                      </a:r>
                      <a:r>
                        <a:rPr lang="th-TH" sz="12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เดือนเมษายน 2567</a:t>
                      </a:r>
                      <a:endParaRPr lang="th-TH" sz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17191"/>
                  </a:ext>
                </a:extLst>
              </a:tr>
              <a:tr h="3018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คาดการณ์ว่าหนี้เกินกำหนดชำระลดลง ร้อยละ 18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30294"/>
                  </a:ext>
                </a:extLst>
              </a:tr>
              <a:tr h="3897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th-TH" sz="700" b="0" kern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บรรลุค่าเป้าหมายระดับ</a:t>
                      </a:r>
                      <a:r>
                        <a:rPr lang="th-TH" sz="1200" b="1" kern="12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5</a:t>
                      </a:r>
                      <a:endParaRPr lang="th-TH" sz="1200" b="1" kern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15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443815"/>
              </p:ext>
            </p:extLst>
          </p:nvPr>
        </p:nvGraphicFramePr>
        <p:xfrm>
          <a:off x="429173" y="1649776"/>
          <a:ext cx="5184865" cy="5605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36973">
                  <a:extLst>
                    <a:ext uri="{9D8B030D-6E8A-4147-A177-3AD203B41FA5}">
                      <a16:colId xmlns:a16="http://schemas.microsoft.com/office/drawing/2014/main" val="1920743341"/>
                    </a:ext>
                  </a:extLst>
                </a:gridCol>
                <a:gridCol w="1036973">
                  <a:extLst>
                    <a:ext uri="{9D8B030D-6E8A-4147-A177-3AD203B41FA5}">
                      <a16:colId xmlns:a16="http://schemas.microsoft.com/office/drawing/2014/main" val="1597404334"/>
                    </a:ext>
                  </a:extLst>
                </a:gridCol>
                <a:gridCol w="1036973">
                  <a:extLst>
                    <a:ext uri="{9D8B030D-6E8A-4147-A177-3AD203B41FA5}">
                      <a16:colId xmlns:a16="http://schemas.microsoft.com/office/drawing/2014/main" val="1415561208"/>
                    </a:ext>
                  </a:extLst>
                </a:gridCol>
                <a:gridCol w="1036973">
                  <a:extLst>
                    <a:ext uri="{9D8B030D-6E8A-4147-A177-3AD203B41FA5}">
                      <a16:colId xmlns:a16="http://schemas.microsoft.com/office/drawing/2014/main" val="1907869018"/>
                    </a:ext>
                  </a:extLst>
                </a:gridCol>
                <a:gridCol w="1036973">
                  <a:extLst>
                    <a:ext uri="{9D8B030D-6E8A-4147-A177-3AD203B41FA5}">
                      <a16:colId xmlns:a16="http://schemas.microsoft.com/office/drawing/2014/main" val="1750162203"/>
                    </a:ext>
                  </a:extLst>
                </a:gridCol>
              </a:tblGrid>
              <a:tr h="280256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42439"/>
                  </a:ext>
                </a:extLst>
              </a:tr>
              <a:tr h="280256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21.5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18.5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227857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05617" y="1350838"/>
            <a:ext cx="4368789" cy="2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เกณฑ์ประเมินผล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429172" y="2214289"/>
            <a:ext cx="48257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 fontAlgn="t">
              <a:lnSpc>
                <a:spcPct val="110000"/>
              </a:lnSpc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พิจารณาจากอัตราหนี้ค้างชำระ (</a:t>
            </a:r>
            <a:r>
              <a:rPr lang="en-US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Non-Performing Loan : NPL) </a:t>
            </a: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ณ สิ้นปีบัญชี 2567</a:t>
            </a:r>
          </a:p>
          <a:p>
            <a:pPr defTabSz="761970" fontAlgn="t">
              <a:lnSpc>
                <a:spcPct val="110000"/>
              </a:lnSpc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ทั้งนี้ ไม่รวมถึงหนี้ค้างชำระที่อยู่ระหว่างดำเนินคดี</a:t>
            </a:r>
          </a:p>
        </p:txBody>
      </p:sp>
    </p:spTree>
    <p:extLst>
      <p:ext uri="{BB962C8B-B14F-4D97-AF65-F5344CB8AC3E}">
        <p14:creationId xmlns:p14="http://schemas.microsoft.com/office/powerpoint/2010/main" val="274825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514137" y="92606"/>
            <a:ext cx="5156979" cy="57103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 ประจำปีบัญชี 2567 </a:t>
            </a:r>
          </a:p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  <a:p>
            <a:pPr algn="ctr">
              <a:lnSpc>
                <a:spcPct val="110000"/>
              </a:lnSpc>
            </a:pPr>
            <a:endParaRPr lang="en-GB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5"/>
          <p:cNvGrpSpPr/>
          <p:nvPr/>
        </p:nvGrpSpPr>
        <p:grpSpPr>
          <a:xfrm>
            <a:off x="572552" y="249131"/>
            <a:ext cx="9017000" cy="603268"/>
            <a:chOff x="0" y="-175733"/>
            <a:chExt cx="21640800" cy="1447844"/>
          </a:xfrm>
        </p:grpSpPr>
        <p:sp>
          <p:nvSpPr>
            <p:cNvPr id="6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6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16</a:t>
              </a:r>
            </a:p>
          </p:txBody>
        </p:sp>
        <p:sp>
          <p:nvSpPr>
            <p:cNvPr id="6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26"/>
          <p:cNvGrpSpPr/>
          <p:nvPr/>
        </p:nvGrpSpPr>
        <p:grpSpPr>
          <a:xfrm>
            <a:off x="543571" y="5383376"/>
            <a:ext cx="9024932" cy="308770"/>
            <a:chOff x="572552" y="4918515"/>
            <a:chExt cx="9024932" cy="308770"/>
          </a:xfrm>
        </p:grpSpPr>
        <p:grpSp>
          <p:nvGrpSpPr>
            <p:cNvPr id="28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36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7" name="TextBox 4"/>
              <p:cNvSpPr txBox="1"/>
              <p:nvPr/>
            </p:nvSpPr>
            <p:spPr>
              <a:xfrm>
                <a:off x="3433718" y="-434215"/>
                <a:ext cx="13934627" cy="4924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29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0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32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33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34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5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96406"/>
              </p:ext>
            </p:extLst>
          </p:nvPr>
        </p:nvGraphicFramePr>
        <p:xfrm>
          <a:off x="26854" y="876362"/>
          <a:ext cx="9107828" cy="4465525"/>
        </p:xfrm>
        <a:graphic>
          <a:graphicData uri="http://schemas.openxmlformats.org/drawingml/2006/table">
            <a:tbl>
              <a:tblPr firstRow="1" bandRow="1"/>
              <a:tblGrid>
                <a:gridCol w="527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55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543571" y="2860852"/>
            <a:ext cx="4725692" cy="2372444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th-TH" sz="10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บรรลุค่าเป้าหมายระดับ </a:t>
            </a:r>
            <a:r>
              <a:rPr lang="en-US" sz="10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</a:t>
            </a:r>
            <a:endParaRPr lang="th-TH" sz="100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กองทุนฯ ดำเนินการทบทวนผลการดำเนินงานของปีบัญชี 2566 ความพร้อมของข้อมูล   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ประกอบการดำเนินงานตัวชี้วัด ที่ 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ประจำปีบัญชี 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กำหนดสัดส่วนของกลุ่มเป้าหมายในการจัดเก็บข้อมูล ประกอบด้วย กลุ่มผู้ที่ได้รับเงินกู้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(เงินทุนหมุนเวียน) และกลุ่มผู้ที่ได้รับเงินสนับสนุน (เงินอุดหนุน) ในปี 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</a:t>
            </a:r>
            <a:endParaRPr lang="th-TH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กองทุนฯ ได้จัดส่งแบบสอบถามความพึงพอใจฯ ให้กรมบัญชีกลาง และบริษัทที่ปรึกษา   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(ทริส คอร์ปอเรชั่น จำกัด)</a:t>
            </a: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เพื่อขอ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ความเห็นชอบ ตามหนังสือกรมการพัฒนาชุมชน     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ด่วนที่สุด ที่ มท 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0416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/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1865 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 ที่ มท 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0416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/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1866 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ลงวันที่ 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29 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กุมภาพันธ์ 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 กรมบัญชีกลาง และและบริษัทที่ปรึกษา (ทริส คอร์ปอเรชั่น จำกัด) ให้ความเห็นชอบ  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แบบสอบถามความพึงพอใจของสมาชิกกองทุนพัฒนาบทบาทสตรีต่อการดำเนินงาน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กองทุนพัฒนาบทบาทสตรี ตามตัวชี้วัดที่ 2.1 ความพึงพอใจของผู้มีส่วนได้ส่วนเสีย </a:t>
            </a:r>
            <a:endParaRPr lang="th-TH" sz="10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552" y="873523"/>
            <a:ext cx="4495789" cy="60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  <a:defRPr/>
            </a:pPr>
            <a:r>
              <a:rPr lang="th-TH" sz="116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2 การสนองประโยชน์ต่อผู้มีส่วนได้ส่วนเสีย</a:t>
            </a:r>
          </a:p>
          <a:p>
            <a:pPr>
              <a:spcAft>
                <a:spcPts val="500"/>
              </a:spcAft>
              <a:defRPr/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2.1 ความพึงพอใจของผู้มีส่วนได้ส่วนเสีย</a:t>
            </a:r>
          </a:p>
        </p:txBody>
      </p:sp>
      <p:graphicFrame>
        <p:nvGraphicFramePr>
          <p:cNvPr id="38" name="แผนภูมิ 24"/>
          <p:cNvGraphicFramePr/>
          <p:nvPr>
            <p:extLst>
              <p:ext uri="{D42A27DB-BD31-4B8C-83A1-F6EECF244321}">
                <p14:modId xmlns:p14="http://schemas.microsoft.com/office/powerpoint/2010/main" val="2862164057"/>
              </p:ext>
            </p:extLst>
          </p:nvPr>
        </p:nvGraphicFramePr>
        <p:xfrm>
          <a:off x="5384319" y="1285936"/>
          <a:ext cx="4146695" cy="2792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358703" y="1033396"/>
            <a:ext cx="3967815" cy="2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ณ วันที่ 19 มีนาคม 2567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1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845819"/>
              </p:ext>
            </p:extLst>
          </p:nvPr>
        </p:nvGraphicFramePr>
        <p:xfrm>
          <a:off x="5387630" y="4184151"/>
          <a:ext cx="4263769" cy="1036741"/>
        </p:xfrm>
        <a:graphic>
          <a:graphicData uri="http://schemas.openxmlformats.org/drawingml/2006/table">
            <a:tbl>
              <a:tblPr firstRow="1" bandRow="1"/>
              <a:tblGrid>
                <a:gridCol w="4263769">
                  <a:extLst>
                    <a:ext uri="{9D8B030D-6E8A-4147-A177-3AD203B41FA5}">
                      <a16:colId xmlns:a16="http://schemas.microsoft.com/office/drawing/2014/main" val="3290651922"/>
                    </a:ext>
                  </a:extLst>
                </a:gridCol>
              </a:tblGrid>
              <a:tr h="268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การคาดการณ์ ณ</a:t>
                      </a:r>
                      <a:r>
                        <a:rPr lang="th-TH" sz="13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เดือนเมษายน 2567</a:t>
                      </a:r>
                      <a:endParaRPr lang="th-TH" sz="13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17191"/>
                  </a:ext>
                </a:extLst>
              </a:tr>
              <a:tr h="248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แจ้งจังหวัดและกรุงเทพมหานคร ดำเนินการผลิตแบบสอบถามฯ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30294"/>
                  </a:ext>
                </a:extLst>
              </a:tr>
              <a:tr h="5033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th-TH" sz="1300" b="1" kern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บรรลุค่าเป้าหมายระดับ 1 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15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297586"/>
              </p:ext>
            </p:extLst>
          </p:nvPr>
        </p:nvGraphicFramePr>
        <p:xfrm>
          <a:off x="572552" y="1717036"/>
          <a:ext cx="4397265" cy="6180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9453">
                  <a:extLst>
                    <a:ext uri="{9D8B030D-6E8A-4147-A177-3AD203B41FA5}">
                      <a16:colId xmlns:a16="http://schemas.microsoft.com/office/drawing/2014/main" val="1920743341"/>
                    </a:ext>
                  </a:extLst>
                </a:gridCol>
                <a:gridCol w="879453">
                  <a:extLst>
                    <a:ext uri="{9D8B030D-6E8A-4147-A177-3AD203B41FA5}">
                      <a16:colId xmlns:a16="http://schemas.microsoft.com/office/drawing/2014/main" val="1597404334"/>
                    </a:ext>
                  </a:extLst>
                </a:gridCol>
                <a:gridCol w="879453">
                  <a:extLst>
                    <a:ext uri="{9D8B030D-6E8A-4147-A177-3AD203B41FA5}">
                      <a16:colId xmlns:a16="http://schemas.microsoft.com/office/drawing/2014/main" val="1415561208"/>
                    </a:ext>
                  </a:extLst>
                </a:gridCol>
                <a:gridCol w="879453">
                  <a:extLst>
                    <a:ext uri="{9D8B030D-6E8A-4147-A177-3AD203B41FA5}">
                      <a16:colId xmlns:a16="http://schemas.microsoft.com/office/drawing/2014/main" val="1907869018"/>
                    </a:ext>
                  </a:extLst>
                </a:gridCol>
                <a:gridCol w="879453">
                  <a:extLst>
                    <a:ext uri="{9D8B030D-6E8A-4147-A177-3AD203B41FA5}">
                      <a16:colId xmlns:a16="http://schemas.microsoft.com/office/drawing/2014/main" val="1750162203"/>
                    </a:ext>
                  </a:extLst>
                </a:gridCol>
              </a:tblGrid>
              <a:tr h="309033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42439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227857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08546" y="1465556"/>
            <a:ext cx="4368789" cy="2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เกณฑ์ประเมินผล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08544" y="2401243"/>
            <a:ext cx="47607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defTabSz="761970" fontAlgn="t">
              <a:buFontTx/>
              <a:buChar char="-"/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พิจารณาจากความพึงพอใจของผู้มีส่วนได้ส่วนเสีย ได้แก่ กลุ่มผู้ที่ได้รับเงินกู้ </a:t>
            </a:r>
            <a:b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และกลุ่มที่ได้รับเงินสนับสนุน</a:t>
            </a:r>
          </a:p>
        </p:txBody>
      </p:sp>
    </p:spTree>
    <p:extLst>
      <p:ext uri="{BB962C8B-B14F-4D97-AF65-F5344CB8AC3E}">
        <p14:creationId xmlns:p14="http://schemas.microsoft.com/office/powerpoint/2010/main" val="1748170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514137" y="92606"/>
            <a:ext cx="5156979" cy="57103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 ประจำปีบัญชี 2567 </a:t>
            </a:r>
          </a:p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  <a:p>
            <a:pPr algn="ctr">
              <a:lnSpc>
                <a:spcPct val="110000"/>
              </a:lnSpc>
            </a:pPr>
            <a:endParaRPr lang="en-GB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5"/>
          <p:cNvGrpSpPr/>
          <p:nvPr/>
        </p:nvGrpSpPr>
        <p:grpSpPr>
          <a:xfrm>
            <a:off x="572552" y="249131"/>
            <a:ext cx="9017000" cy="603268"/>
            <a:chOff x="0" y="-175733"/>
            <a:chExt cx="21640800" cy="1447844"/>
          </a:xfrm>
        </p:grpSpPr>
        <p:sp>
          <p:nvSpPr>
            <p:cNvPr id="6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6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17</a:t>
              </a:r>
            </a:p>
          </p:txBody>
        </p:sp>
        <p:sp>
          <p:nvSpPr>
            <p:cNvPr id="6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26"/>
          <p:cNvGrpSpPr/>
          <p:nvPr/>
        </p:nvGrpSpPr>
        <p:grpSpPr>
          <a:xfrm>
            <a:off x="543571" y="5383376"/>
            <a:ext cx="9024932" cy="308770"/>
            <a:chOff x="572552" y="4918515"/>
            <a:chExt cx="9024932" cy="308770"/>
          </a:xfrm>
        </p:grpSpPr>
        <p:grpSp>
          <p:nvGrpSpPr>
            <p:cNvPr id="28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36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7" name="TextBox 4"/>
              <p:cNvSpPr txBox="1"/>
              <p:nvPr/>
            </p:nvSpPr>
            <p:spPr>
              <a:xfrm>
                <a:off x="3433718" y="-434215"/>
                <a:ext cx="13934627" cy="4924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29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0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32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33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34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5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015299"/>
              </p:ext>
            </p:extLst>
          </p:nvPr>
        </p:nvGraphicFramePr>
        <p:xfrm>
          <a:off x="26854" y="876362"/>
          <a:ext cx="9628361" cy="4465525"/>
        </p:xfrm>
        <a:graphic>
          <a:graphicData uri="http://schemas.openxmlformats.org/drawingml/2006/table">
            <a:tbl>
              <a:tblPr firstRow="1" bandRow="1"/>
              <a:tblGrid>
                <a:gridCol w="5572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5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55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504142" y="3095024"/>
            <a:ext cx="4696712" cy="2187778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th-TH" sz="10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บรรลุค่าเป้าหมายระดับ </a:t>
            </a:r>
            <a:r>
              <a:rPr lang="en-US" sz="10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</a:t>
            </a:r>
            <a:endParaRPr lang="th-TH" sz="100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</a:t>
            </a:r>
            <a:r>
              <a:rPr lang="en-US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ประชุมคณะทำงานฯ เพื่อสร้างความรู้ ความเข้าใจในการปฏิบัติงานตัวชี้วัดที่ 2.2 ร้อยละ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ของโครงการที่ได้รับการสนับสนุนจากกองทุนฯ ที่ผู้เข้าร่วมโครงการมีคุณภาพชีวิตที่ดี  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และผ่านเกณฑ์การประเมิน ดังนี้ 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1. จัดทำแผนการดำเนินงาน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2. ออกแบบเครื่องมือการประเมินผล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3. กำหนดกรอบและเป้าหมายในการจัดเก็บข้อมูล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4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จัดทำแนวทางการประเมินผล ประจำปี 2567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5. จัดทำฐานข้อมูลโครงการที่ได้รับการสนับสนุนจากกองทุนฯ ที่ดำเนินการใน ปี 2565 (จำนวน 4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777 โครงการ คิดเป็นร้อย 10 ของโครงการทั้งหมด จำนวน 478 โครงการ)</a:t>
            </a:r>
            <a:endParaRPr lang="th-TH" sz="10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552" y="873523"/>
            <a:ext cx="4696711" cy="74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  <a:defRPr/>
            </a:pPr>
            <a:r>
              <a:rPr lang="th-TH" sz="116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2 การสนองประโยชน์ต่อผู้มีส่วนได้ส่วนเสีย</a:t>
            </a:r>
          </a:p>
          <a:p>
            <a:pPr>
              <a:lnSpc>
                <a:spcPct val="110000"/>
              </a:lnSpc>
              <a:defRPr/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2.2 ร้อยละของโครงการที่ได้รับการสนับสนุนจากองทุนฯ ที่ผู้เข้าร่วม </a:t>
            </a:r>
          </a:p>
          <a:p>
            <a:pPr>
              <a:lnSpc>
                <a:spcPct val="110000"/>
              </a:lnSpc>
              <a:defRPr/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โครงการมีคุณภาพชีวิตที่ดีและผ่านเกณฑ์การประเมิน</a:t>
            </a:r>
          </a:p>
        </p:txBody>
      </p:sp>
      <p:graphicFrame>
        <p:nvGraphicFramePr>
          <p:cNvPr id="38" name="แผนภูมิ 24"/>
          <p:cNvGraphicFramePr/>
          <p:nvPr>
            <p:extLst>
              <p:ext uri="{D42A27DB-BD31-4B8C-83A1-F6EECF244321}">
                <p14:modId xmlns:p14="http://schemas.microsoft.com/office/powerpoint/2010/main" val="1944925816"/>
              </p:ext>
            </p:extLst>
          </p:nvPr>
        </p:nvGraphicFramePr>
        <p:xfrm>
          <a:off x="5334926" y="970668"/>
          <a:ext cx="4254626" cy="3144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367790" y="990978"/>
            <a:ext cx="3967815" cy="2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ณ วันที่ 19 มีนาคม 2567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1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184057"/>
              </p:ext>
            </p:extLst>
          </p:nvPr>
        </p:nvGraphicFramePr>
        <p:xfrm>
          <a:off x="5269262" y="4220394"/>
          <a:ext cx="4320289" cy="1062408"/>
        </p:xfrm>
        <a:graphic>
          <a:graphicData uri="http://schemas.openxmlformats.org/drawingml/2006/table">
            <a:tbl>
              <a:tblPr firstRow="1" bandRow="1"/>
              <a:tblGrid>
                <a:gridCol w="4320289">
                  <a:extLst>
                    <a:ext uri="{9D8B030D-6E8A-4147-A177-3AD203B41FA5}">
                      <a16:colId xmlns:a16="http://schemas.microsoft.com/office/drawing/2014/main" val="3290651922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การคาดการณ์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</a:t>
                      </a:r>
                      <a:r>
                        <a:rPr lang="th-TH" sz="13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เดือนเมษายน 2567</a:t>
                      </a:r>
                      <a:endParaRPr lang="th-TH" sz="13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17191"/>
                  </a:ext>
                </a:extLst>
              </a:tr>
              <a:tr h="25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จัดทำแนวทางการประเมินผลตัวชี้วัดที่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2.2  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30294"/>
                  </a:ext>
                </a:extLst>
              </a:tr>
              <a:tr h="523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th-TH" sz="1300" b="1" kern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บรรลุค่าเป้าหมายระดับ 1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15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385665"/>
              </p:ext>
            </p:extLst>
          </p:nvPr>
        </p:nvGraphicFramePr>
        <p:xfrm>
          <a:off x="586321" y="1844009"/>
          <a:ext cx="4397265" cy="5297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9453">
                  <a:extLst>
                    <a:ext uri="{9D8B030D-6E8A-4147-A177-3AD203B41FA5}">
                      <a16:colId xmlns:a16="http://schemas.microsoft.com/office/drawing/2014/main" val="1920743341"/>
                    </a:ext>
                  </a:extLst>
                </a:gridCol>
                <a:gridCol w="879453">
                  <a:extLst>
                    <a:ext uri="{9D8B030D-6E8A-4147-A177-3AD203B41FA5}">
                      <a16:colId xmlns:a16="http://schemas.microsoft.com/office/drawing/2014/main" val="1597404334"/>
                    </a:ext>
                  </a:extLst>
                </a:gridCol>
                <a:gridCol w="879453">
                  <a:extLst>
                    <a:ext uri="{9D8B030D-6E8A-4147-A177-3AD203B41FA5}">
                      <a16:colId xmlns:a16="http://schemas.microsoft.com/office/drawing/2014/main" val="1415561208"/>
                    </a:ext>
                  </a:extLst>
                </a:gridCol>
                <a:gridCol w="879453">
                  <a:extLst>
                    <a:ext uri="{9D8B030D-6E8A-4147-A177-3AD203B41FA5}">
                      <a16:colId xmlns:a16="http://schemas.microsoft.com/office/drawing/2014/main" val="1907869018"/>
                    </a:ext>
                  </a:extLst>
                </a:gridCol>
                <a:gridCol w="879453">
                  <a:extLst>
                    <a:ext uri="{9D8B030D-6E8A-4147-A177-3AD203B41FA5}">
                      <a16:colId xmlns:a16="http://schemas.microsoft.com/office/drawing/2014/main" val="1750162203"/>
                    </a:ext>
                  </a:extLst>
                </a:gridCol>
              </a:tblGrid>
              <a:tr h="264854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42439"/>
                  </a:ext>
                </a:extLst>
              </a:tr>
              <a:tr h="264854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227857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43411" y="1560542"/>
            <a:ext cx="4368789" cy="2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เกณฑ์ประเมินผล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04142" y="2435415"/>
            <a:ext cx="44794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defTabSz="761970" fontAlgn="t">
              <a:lnSpc>
                <a:spcPct val="110000"/>
              </a:lnSpc>
              <a:buFontTx/>
              <a:buChar char="-"/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พิจารณาจากผลสำเร็จของการพัฒนาคุณภาพชีวิตของผู้เข้าร่วมโครงการ</a:t>
            </a:r>
            <a:b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ที่ได้รับการสนับสนุนจากกองทุนฯ และดำเนินโครงการในปีบัญชีผู้เข้าร่วม    </a:t>
            </a:r>
          </a:p>
          <a:p>
            <a:pPr marL="144774" defTabSz="761970" fontAlgn="t">
              <a:lnSpc>
                <a:spcPct val="110000"/>
              </a:lnSpc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โครงการที่มีคุณภาพชีวิตที่ดี และผ่านเกณฑ์การประเมิน</a:t>
            </a:r>
          </a:p>
        </p:txBody>
      </p:sp>
    </p:spTree>
    <p:extLst>
      <p:ext uri="{BB962C8B-B14F-4D97-AF65-F5344CB8AC3E}">
        <p14:creationId xmlns:p14="http://schemas.microsoft.com/office/powerpoint/2010/main" val="1914332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/>
          <p:cNvSpPr txBox="1"/>
          <p:nvPr/>
        </p:nvSpPr>
        <p:spPr>
          <a:xfrm>
            <a:off x="572552" y="3348150"/>
            <a:ext cx="5037988" cy="2187778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th-TH" sz="10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บรรลุค่าเป้าหมายระดับ </a:t>
            </a:r>
            <a:r>
              <a:rPr lang="en-US" sz="10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</a:t>
            </a:r>
            <a:endParaRPr lang="th-TH" sz="100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</a:t>
            </a:r>
            <a:r>
              <a:rPr lang="en-US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</a:t>
            </a:r>
            <a:r>
              <a:rPr lang="th-TH" sz="1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กองทุนฯ ทบทวนแบบประเมินฯ คู่มือการประเมินฯ กลุ่มเป้าหมาย ระยะเวลาดำเนินการ  </a:t>
            </a: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ประมวลผลแบบประเมินฯ เพิ้อจัดทำแผนการติดตามและประเมินผลลัพธ์จากการสนับสนุน</a:t>
            </a: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เงินกองทุนฯ ตามวัตถุประสงค์ของกองทุนฯ เชิงปริมาณ เชิงคุณภาพ จัดทำคู่มือแนวทาง </a:t>
            </a: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คำอธิบาย และค่าเป้าหมาย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กองทุนฯ จัดทำแบบประเมินผลลัพธ์ฯ เชิงปริมาณ เชิงคุณภาพ ดังนี้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1. เชิงปริมาณ ใช้แบบสอบถาม กลุ่มเป้าหมาย ได้แก่ กลุ่มอาชีพสมาชิกฯ ที่ได้รับการสนับสนุน</a:t>
            </a: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เงินทุนหมุนเวียนจากกองทุนในปีบัญชี 2566 และกลไกการขับเคลื่อนกองทุนฯ </a:t>
            </a: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ประกอบด้วย (อกส.จ.) (อกส.กทม.) (อกส.อ.)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2. เชิงคุณภาพ ใช้การสัมภาษณ์และการสนทนากลุ่ม (แบบมีโครงสร้าง) เป็นการจัดเก็บข้อมูล </a:t>
            </a: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พื้นที่ 4 ภาค กลุ่มเป้าหมาย ได้แก่ (อกส.จ.) คณะทำงานขับเคลื่อนฯ จังหวัด ตำบล/เทศบาล</a:t>
            </a:r>
          </a:p>
        </p:txBody>
      </p:sp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514137" y="92606"/>
            <a:ext cx="5156979" cy="57103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 ประจำปีบัญชี 2567 </a:t>
            </a:r>
          </a:p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  <a:p>
            <a:pPr algn="ctr">
              <a:lnSpc>
                <a:spcPct val="110000"/>
              </a:lnSpc>
            </a:pPr>
            <a:endParaRPr lang="en-GB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5"/>
          <p:cNvGrpSpPr/>
          <p:nvPr/>
        </p:nvGrpSpPr>
        <p:grpSpPr>
          <a:xfrm>
            <a:off x="572552" y="249131"/>
            <a:ext cx="9017000" cy="603268"/>
            <a:chOff x="0" y="-175733"/>
            <a:chExt cx="21640800" cy="1447844"/>
          </a:xfrm>
        </p:grpSpPr>
        <p:sp>
          <p:nvSpPr>
            <p:cNvPr id="6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6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18</a:t>
              </a:r>
            </a:p>
          </p:txBody>
        </p:sp>
        <p:sp>
          <p:nvSpPr>
            <p:cNvPr id="6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764130"/>
              </p:ext>
            </p:extLst>
          </p:nvPr>
        </p:nvGraphicFramePr>
        <p:xfrm>
          <a:off x="502123" y="893888"/>
          <a:ext cx="9107828" cy="4465525"/>
        </p:xfrm>
        <a:graphic>
          <a:graphicData uri="http://schemas.openxmlformats.org/drawingml/2006/table">
            <a:tbl>
              <a:tblPr firstRow="1" bandRow="1"/>
              <a:tblGrid>
                <a:gridCol w="527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55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2552" y="895848"/>
            <a:ext cx="4696711" cy="551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  <a:defRPr/>
            </a:pPr>
            <a:r>
              <a:rPr lang="th-TH" sz="116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3 การปฏิบัติการ</a:t>
            </a:r>
          </a:p>
          <a:p>
            <a:pPr>
              <a:lnSpc>
                <a:spcPct val="110000"/>
              </a:lnSpc>
              <a:defRPr/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3.1 ผลจากการดำเนินงานตามวัตถุประสงค์ของกองทุนฯ</a:t>
            </a:r>
          </a:p>
        </p:txBody>
      </p:sp>
      <p:graphicFrame>
        <p:nvGraphicFramePr>
          <p:cNvPr id="38" name="แผนภูมิ 24"/>
          <p:cNvGraphicFramePr/>
          <p:nvPr>
            <p:extLst>
              <p:ext uri="{D42A27DB-BD31-4B8C-83A1-F6EECF244321}">
                <p14:modId xmlns:p14="http://schemas.microsoft.com/office/powerpoint/2010/main" val="1741996175"/>
              </p:ext>
            </p:extLst>
          </p:nvPr>
        </p:nvGraphicFramePr>
        <p:xfrm>
          <a:off x="5641568" y="1695885"/>
          <a:ext cx="4276412" cy="2424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642136" y="1194860"/>
            <a:ext cx="3967815" cy="2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ณ วันที่ 19 มีนาคม 2567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1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936913"/>
              </p:ext>
            </p:extLst>
          </p:nvPr>
        </p:nvGraphicFramePr>
        <p:xfrm>
          <a:off x="5641569" y="4220394"/>
          <a:ext cx="4211880" cy="1062408"/>
        </p:xfrm>
        <a:graphic>
          <a:graphicData uri="http://schemas.openxmlformats.org/drawingml/2006/table">
            <a:tbl>
              <a:tblPr firstRow="1" bandRow="1"/>
              <a:tblGrid>
                <a:gridCol w="4211880">
                  <a:extLst>
                    <a:ext uri="{9D8B030D-6E8A-4147-A177-3AD203B41FA5}">
                      <a16:colId xmlns:a16="http://schemas.microsoft.com/office/drawing/2014/main" val="3290651922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การคาดการณ์ ณ เดือนเมษายน</a:t>
                      </a:r>
                      <a:r>
                        <a:rPr lang="th-TH" sz="13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2567</a:t>
                      </a:r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17191"/>
                  </a:ext>
                </a:extLst>
              </a:tr>
              <a:tr h="25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จัดเก็บข้อมูลเชิงคุณภาพ ใช้การสัมภาษณ์ 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พื้นที่ 4 ภาค 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30294"/>
                  </a:ext>
                </a:extLst>
              </a:tr>
              <a:tr h="523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th-TH" sz="1300" b="0" kern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บรรลุค่าเป้าหมายระดับ 1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15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955341"/>
              </p:ext>
            </p:extLst>
          </p:nvPr>
        </p:nvGraphicFramePr>
        <p:xfrm>
          <a:off x="590726" y="1672791"/>
          <a:ext cx="4900930" cy="12276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80186">
                  <a:extLst>
                    <a:ext uri="{9D8B030D-6E8A-4147-A177-3AD203B41FA5}">
                      <a16:colId xmlns:a16="http://schemas.microsoft.com/office/drawing/2014/main" val="1920743341"/>
                    </a:ext>
                  </a:extLst>
                </a:gridCol>
                <a:gridCol w="980186">
                  <a:extLst>
                    <a:ext uri="{9D8B030D-6E8A-4147-A177-3AD203B41FA5}">
                      <a16:colId xmlns:a16="http://schemas.microsoft.com/office/drawing/2014/main" val="1597404334"/>
                    </a:ext>
                  </a:extLst>
                </a:gridCol>
                <a:gridCol w="980186">
                  <a:extLst>
                    <a:ext uri="{9D8B030D-6E8A-4147-A177-3AD203B41FA5}">
                      <a16:colId xmlns:a16="http://schemas.microsoft.com/office/drawing/2014/main" val="1415561208"/>
                    </a:ext>
                  </a:extLst>
                </a:gridCol>
                <a:gridCol w="980186">
                  <a:extLst>
                    <a:ext uri="{9D8B030D-6E8A-4147-A177-3AD203B41FA5}">
                      <a16:colId xmlns:a16="http://schemas.microsoft.com/office/drawing/2014/main" val="1907869018"/>
                    </a:ext>
                  </a:extLst>
                </a:gridCol>
                <a:gridCol w="980186">
                  <a:extLst>
                    <a:ext uri="{9D8B030D-6E8A-4147-A177-3AD203B41FA5}">
                      <a16:colId xmlns:a16="http://schemas.microsoft.com/office/drawing/2014/main" val="1750162203"/>
                    </a:ext>
                  </a:extLst>
                </a:gridCol>
              </a:tblGrid>
              <a:tr h="237032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42439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ผลลัพธ์       </a:t>
                      </a:r>
                      <a:b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ที่ได้จากการดำเนินงานฯ</a:t>
                      </a:r>
                      <a:r>
                        <a:rPr lang="th-TH" sz="10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เป็นไปตามเป้าหมาย               ร้อยละ </a:t>
                      </a: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ผลลัพธ์                   ที่ได้จากการดำเนินงานฯ</a:t>
                      </a:r>
                      <a:r>
                        <a:rPr lang="th-TH" sz="10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เป็นไปตามเป้าหมาย               ร้อยละ </a:t>
                      </a: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ผลลัพธ์                   ที่ได้จากการดำเนินงานฯ</a:t>
                      </a:r>
                      <a:r>
                        <a:rPr lang="th-TH" sz="10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เป็นไปตามเป้าหมาย               ร้อยละ </a:t>
                      </a: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ผลลัพธ์                   ที่ได้จากการดำเนินงานฯ</a:t>
                      </a:r>
                      <a:r>
                        <a:rPr lang="th-TH" sz="10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เป็นไปตามเป้าหมาย               ร้อยละ </a:t>
                      </a: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ผลลัพธ์                   ที่ได้จากการดำเนินงานฯ</a:t>
                      </a:r>
                      <a:r>
                        <a:rPr lang="th-TH" sz="10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เป็นไปตามเป้าหมาย               ร้อยละ </a:t>
                      </a: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227857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41016" y="1375716"/>
            <a:ext cx="4368789" cy="2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เกณฑ์ประเมินผล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72552" y="2866658"/>
            <a:ext cx="49804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defTabSz="761970" fontAlgn="t">
              <a:lnSpc>
                <a:spcPct val="110000"/>
              </a:lnSpc>
              <a:buFontTx/>
              <a:buChar char="-"/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พิจารณาจากความสำเร็จในการติดตามและประเมินผลการดำเนินงานตามวัตถุประสงค์</a:t>
            </a:r>
          </a:p>
          <a:p>
            <a:pPr defTabSz="761970" fontAlgn="t">
              <a:lnSpc>
                <a:spcPct val="110000"/>
              </a:lnSpc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ของกองทุนฯ และผลลัพธ์ที่ได้จากการดำเนินงานกองทุนฯ ในปีบัญชี 2566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43571" y="5383376"/>
            <a:ext cx="9024932" cy="308770"/>
            <a:chOff x="572552" y="4918515"/>
            <a:chExt cx="9024932" cy="308770"/>
          </a:xfrm>
        </p:grpSpPr>
        <p:grpSp>
          <p:nvGrpSpPr>
            <p:cNvPr id="28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36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7" name="TextBox 4"/>
              <p:cNvSpPr txBox="1"/>
              <p:nvPr/>
            </p:nvSpPr>
            <p:spPr>
              <a:xfrm>
                <a:off x="3433718" y="-434215"/>
                <a:ext cx="13934627" cy="4924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29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0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32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213" b="-8274"/>
                </a:stretch>
              </a:blipFill>
            </p:spPr>
          </p:sp>
          <p:sp>
            <p:nvSpPr>
              <p:cNvPr id="33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4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35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2414" b="-24088"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423655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283379"/>
            <a:ext cx="9017000" cy="530046"/>
            <a:chOff x="0" y="0"/>
            <a:chExt cx="21640800" cy="127211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2" name="AutoShape 12"/>
            <p:cNvSpPr/>
            <p:nvPr/>
          </p:nvSpPr>
          <p:spPr>
            <a:xfrm>
              <a:off x="4659803" y="658492"/>
              <a:ext cx="12321194" cy="0"/>
            </a:xfrm>
            <a:prstGeom prst="line">
              <a:avLst/>
            </a:prstGeom>
            <a:ln w="38100" cap="flat">
              <a:solidFill>
                <a:srgbClr val="00296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4630776" y="131657"/>
              <a:ext cx="12321194" cy="389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2"/>
                </a:lnSpc>
              </a:pPr>
              <a:r>
                <a:rPr lang="en-US" sz="1222" b="1" dirty="0" err="1">
                  <a:solidFill>
                    <a:srgbClr val="00296B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ระเบียบวาระการประชุมคณะกรรมการบริหารกองทุนพัฒนาบทบาทสตรี</a:t>
              </a:r>
              <a:endParaRPr lang="en-US" sz="1222" b="1" dirty="0">
                <a:solidFill>
                  <a:srgbClr val="00296B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01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408583" y="186051"/>
              <a:ext cx="900067" cy="900067"/>
            </a:xfrm>
            <a:custGeom>
              <a:avLst/>
              <a:gdLst/>
              <a:ahLst/>
              <a:cxnLst/>
              <a:rect l="l" t="t" r="r" b="b"/>
              <a:pathLst>
                <a:path w="900067" h="900067">
                  <a:moveTo>
                    <a:pt x="0" y="0"/>
                  </a:moveTo>
                  <a:lnTo>
                    <a:pt x="900067" y="0"/>
                  </a:lnTo>
                  <a:lnTo>
                    <a:pt x="900067" y="900067"/>
                  </a:lnTo>
                  <a:lnTo>
                    <a:pt x="0" y="9000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1465961" y="209364"/>
              <a:ext cx="2785260" cy="861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000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กรมการพัฒนาชุมชน</a:t>
              </a:r>
              <a:endParaRPr lang="en-US" sz="1000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400"/>
                </a:lnSpc>
              </a:pPr>
              <a:r>
                <a:rPr lang="en-US" sz="1000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กระทรวงมหาดไทย</a:t>
              </a:r>
              <a:endParaRPr lang="en-US" sz="1000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54" name="กลุ่ม 5"/>
          <p:cNvGrpSpPr/>
          <p:nvPr/>
        </p:nvGrpSpPr>
        <p:grpSpPr>
          <a:xfrm>
            <a:off x="381575" y="1076895"/>
            <a:ext cx="3898457" cy="521770"/>
            <a:chOff x="93335" y="732358"/>
            <a:chExt cx="3707409" cy="521770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55" name="กลุ่ม 6"/>
            <p:cNvGrpSpPr/>
            <p:nvPr/>
          </p:nvGrpSpPr>
          <p:grpSpPr>
            <a:xfrm>
              <a:off x="93335" y="732358"/>
              <a:ext cx="3707409" cy="521770"/>
              <a:chOff x="215660" y="1172957"/>
              <a:chExt cx="4767359" cy="469594"/>
            </a:xfrm>
          </p:grpSpPr>
          <p:sp>
            <p:nvSpPr>
              <p:cNvPr id="57" name="สี่เหลี่ยมผืนผ้ามุมมน 10"/>
              <p:cNvSpPr/>
              <p:nvPr/>
            </p:nvSpPr>
            <p:spPr>
              <a:xfrm>
                <a:off x="503238" y="1177925"/>
                <a:ext cx="4479781" cy="461963"/>
              </a:xfrm>
              <a:prstGeom prst="roundRect">
                <a:avLst/>
              </a:prstGeom>
              <a:solidFill>
                <a:srgbClr val="FDF5F5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สี่เหลี่ยมผืนผ้ามุมมน 10"/>
              <p:cNvSpPr/>
              <p:nvPr/>
            </p:nvSpPr>
            <p:spPr>
              <a:xfrm>
                <a:off x="215660" y="1177926"/>
                <a:ext cx="4220681" cy="461963"/>
              </a:xfrm>
              <a:prstGeom prst="roundRect">
                <a:avLst/>
              </a:prstGeom>
              <a:solidFill>
                <a:srgbClr val="EB9999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สี่เหลี่ยมผืนผ้ามุมมน 10"/>
              <p:cNvSpPr/>
              <p:nvPr/>
            </p:nvSpPr>
            <p:spPr>
              <a:xfrm>
                <a:off x="215660" y="1172957"/>
                <a:ext cx="4124426" cy="469594"/>
              </a:xfrm>
              <a:prstGeom prst="roundRect">
                <a:avLst/>
              </a:prstGeom>
              <a:solidFill>
                <a:srgbClr val="F7DAD9">
                  <a:alpha val="89804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1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 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ประธานแจ้งให้ประชุมทราบ</a:t>
                </a:r>
              </a:p>
            </p:txBody>
          </p:sp>
        </p:grpSp>
        <p:sp>
          <p:nvSpPr>
            <p:cNvPr id="56" name="สี่เหลี่ยมผืนผ้า 10"/>
            <p:cNvSpPr/>
            <p:nvPr/>
          </p:nvSpPr>
          <p:spPr>
            <a:xfrm>
              <a:off x="3423644" y="833278"/>
              <a:ext cx="3051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4388905" y="1209935"/>
            <a:ext cx="5546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1" name="สี่เหลี่ยมผืนผ้ามุมมน 8"/>
          <p:cNvSpPr/>
          <p:nvPr/>
        </p:nvSpPr>
        <p:spPr>
          <a:xfrm>
            <a:off x="4334707" y="1835180"/>
            <a:ext cx="5744194" cy="640071"/>
          </a:xfrm>
          <a:prstGeom prst="roundRect">
            <a:avLst>
              <a:gd name="adj" fmla="val 7784"/>
            </a:avLst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lnSpc>
                <a:spcPct val="150000"/>
              </a:lnSpc>
              <a:spcAft>
                <a:spcPts val="1000"/>
              </a:spcAft>
            </a:pPr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รับรองรายงานการประชุมคณะกรรมการบริหารกองทุนพัฒนาบทบาทสตรี                      ครั้งที่ 2/2567 เมื่อวันพุธที่ 28 กุมภาพันธ์ 2567</a:t>
            </a:r>
            <a:endParaRPr lang="th-TH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2" name="กลุ่ม 31"/>
          <p:cNvGrpSpPr/>
          <p:nvPr/>
        </p:nvGrpSpPr>
        <p:grpSpPr>
          <a:xfrm>
            <a:off x="414280" y="1852850"/>
            <a:ext cx="3859228" cy="534184"/>
            <a:chOff x="11007" y="1616845"/>
            <a:chExt cx="3768905" cy="480765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63" name="กลุ่ม 12"/>
            <p:cNvGrpSpPr/>
            <p:nvPr/>
          </p:nvGrpSpPr>
          <p:grpSpPr>
            <a:xfrm>
              <a:off x="11007" y="1616845"/>
              <a:ext cx="3768905" cy="480765"/>
              <a:chOff x="122178" y="1159124"/>
              <a:chExt cx="4962585" cy="480765"/>
            </a:xfrm>
          </p:grpSpPr>
          <p:sp>
            <p:nvSpPr>
              <p:cNvPr id="65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rgbClr val="FFF5D9"/>
              </a:solidFill>
              <a:ln>
                <a:solidFill>
                  <a:srgbClr val="FFF5D9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FFDF85"/>
              </a:solidFill>
              <a:ln>
                <a:solidFill>
                  <a:srgbClr val="FFDF85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สี่เหลี่ยมผืนผ้ามุมมน 10"/>
              <p:cNvSpPr/>
              <p:nvPr/>
            </p:nvSpPr>
            <p:spPr>
              <a:xfrm>
                <a:off x="122178" y="1159124"/>
                <a:ext cx="4278406" cy="480765"/>
              </a:xfrm>
              <a:prstGeom prst="roundRect">
                <a:avLst/>
              </a:prstGeom>
              <a:solidFill>
                <a:srgbClr val="FFEFC1"/>
              </a:solidFill>
              <a:ln>
                <a:solidFill>
                  <a:srgbClr val="FFEFC1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รับรองรายงานการประชุม</a:t>
                </a:r>
              </a:p>
            </p:txBody>
          </p:sp>
        </p:grpSp>
        <p:sp>
          <p:nvSpPr>
            <p:cNvPr id="64" name="สี่เหลี่ยมผืนผ้า 16"/>
            <p:cNvSpPr/>
            <p:nvPr/>
          </p:nvSpPr>
          <p:spPr>
            <a:xfrm>
              <a:off x="3400678" y="1713488"/>
              <a:ext cx="32436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8" name="สี่เหลี่ยมผืนผ้า 21"/>
          <p:cNvSpPr/>
          <p:nvPr/>
        </p:nvSpPr>
        <p:spPr>
          <a:xfrm>
            <a:off x="4314685" y="2810839"/>
            <a:ext cx="5939275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400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3.1 การติดตามมติที่ประชุมครั้งที่ 2/2567 วันพุธที่ 28 กุมภาพันธ์ 2567</a:t>
            </a:r>
            <a:endParaRPr lang="en-US" sz="1400" spc="-50" dirty="0"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</a:endParaRPr>
          </a:p>
        </p:txBody>
      </p:sp>
      <p:grpSp>
        <p:nvGrpSpPr>
          <p:cNvPr id="69" name="กลุ่ม 23"/>
          <p:cNvGrpSpPr/>
          <p:nvPr/>
        </p:nvGrpSpPr>
        <p:grpSpPr>
          <a:xfrm>
            <a:off x="414280" y="2703936"/>
            <a:ext cx="3846182" cy="513293"/>
            <a:chOff x="107504" y="2499742"/>
            <a:chExt cx="3672408" cy="4619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70" name="กลุ่ม 17"/>
            <p:cNvGrpSpPr/>
            <p:nvPr/>
          </p:nvGrpSpPr>
          <p:grpSpPr>
            <a:xfrm>
              <a:off x="107504" y="2499742"/>
              <a:ext cx="3672408" cy="461963"/>
              <a:chOff x="249238" y="1177925"/>
              <a:chExt cx="4835525" cy="461963"/>
            </a:xfrm>
          </p:grpSpPr>
          <p:sp>
            <p:nvSpPr>
              <p:cNvPr id="72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A8D072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4" name="สี่เหลี่ยมผืนผ้ามุมมน 10"/>
              <p:cNvSpPr/>
              <p:nvPr/>
            </p:nvSpPr>
            <p:spPr>
              <a:xfrm>
                <a:off x="249238" y="1177925"/>
                <a:ext cx="4167187" cy="461963"/>
              </a:xfrm>
              <a:prstGeom prst="roundRect">
                <a:avLst/>
              </a:prstGeom>
              <a:solidFill>
                <a:srgbClr val="DCECC6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3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สืบเนื่องจากการประชุม</a:t>
                </a:r>
              </a:p>
            </p:txBody>
          </p:sp>
        </p:grpSp>
        <p:sp>
          <p:nvSpPr>
            <p:cNvPr id="71" name="สี่เหลี่ยมผืนผ้า 22"/>
            <p:cNvSpPr/>
            <p:nvPr/>
          </p:nvSpPr>
          <p:spPr>
            <a:xfrm>
              <a:off x="3401268" y="2581106"/>
              <a:ext cx="332197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81" name="สี่เหลี่ยมผืนผ้า 21"/>
          <p:cNvSpPr/>
          <p:nvPr/>
        </p:nvSpPr>
        <p:spPr>
          <a:xfrm>
            <a:off x="4286926" y="3565653"/>
            <a:ext cx="5791976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</a:t>
            </a:r>
            <a:r>
              <a:rPr lang="th-TH" sz="1400" spc="-3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รายงานผลการเบิกจ่ายตามแผนการดำเนินงานและแผนการใช้จ่ายงบประมาณ </a:t>
            </a:r>
          </a:p>
          <a:p>
            <a:pPr algn="thaiDist">
              <a:lnSpc>
                <a:spcPct val="13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2567</a:t>
            </a:r>
          </a:p>
          <a:p>
            <a:pPr algn="thaiDist">
              <a:lnSpc>
                <a:spcPct val="13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ประจำปีบัญชี 2567 กองทุนพัฒนาบทบาทสตรี กรมการพัฒนาชุมชน </a:t>
            </a:r>
          </a:p>
          <a:p>
            <a:pPr algn="thaiDist">
              <a:lnSpc>
                <a:spcPct val="13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การบริหารจัดการหนี้ของกองทุนพัฒนาบทบาทสตรี </a:t>
            </a:r>
          </a:p>
          <a:p>
            <a:pPr algn="thaiDist">
              <a:lnSpc>
                <a:spcPct val="13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การบริหารจัดการหนี้ของกองทุนพัฒนาบทบาทสตรีกรุงเทพมหานคร</a:t>
            </a:r>
          </a:p>
        </p:txBody>
      </p:sp>
      <p:grpSp>
        <p:nvGrpSpPr>
          <p:cNvPr id="82" name="กลุ่ม 34"/>
          <p:cNvGrpSpPr/>
          <p:nvPr/>
        </p:nvGrpSpPr>
        <p:grpSpPr>
          <a:xfrm>
            <a:off x="414280" y="3555935"/>
            <a:ext cx="3846182" cy="523183"/>
            <a:chOff x="204478" y="2499742"/>
            <a:chExt cx="3611044" cy="4708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83" name="กลุ่ม 17"/>
            <p:cNvGrpSpPr/>
            <p:nvPr/>
          </p:nvGrpSpPr>
          <p:grpSpPr>
            <a:xfrm>
              <a:off x="204478" y="2499742"/>
              <a:ext cx="3611044" cy="470863"/>
              <a:chOff x="376926" y="1177925"/>
              <a:chExt cx="4754726" cy="470863"/>
            </a:xfrm>
          </p:grpSpPr>
          <p:sp>
            <p:nvSpPr>
              <p:cNvPr id="85" name="สี่เหลี่ยมผืนผ้ามุมมน 10"/>
              <p:cNvSpPr/>
              <p:nvPr/>
            </p:nvSpPr>
            <p:spPr>
              <a:xfrm>
                <a:off x="503238" y="1177925"/>
                <a:ext cx="4628414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" name="สี่เหลี่ยมผืนผ้ามุมมน 10"/>
              <p:cNvSpPr/>
              <p:nvPr/>
            </p:nvSpPr>
            <p:spPr>
              <a:xfrm>
                <a:off x="376926" y="1186825"/>
                <a:ext cx="4172666" cy="461963"/>
              </a:xfrm>
              <a:prstGeom prst="roundRect">
                <a:avLst/>
              </a:prstGeom>
              <a:solidFill>
                <a:srgbClr val="ABA387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" name="สี่เหลี่ยมผืนผ้ามุมมน 10"/>
              <p:cNvSpPr/>
              <p:nvPr/>
            </p:nvSpPr>
            <p:spPr>
              <a:xfrm>
                <a:off x="376927" y="1181109"/>
                <a:ext cx="4082923" cy="464821"/>
              </a:xfrm>
              <a:prstGeom prst="roundRect">
                <a:avLst/>
              </a:prstGeom>
              <a:solidFill>
                <a:srgbClr val="D6D2C4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เพื่อทราบ</a:t>
                </a:r>
              </a:p>
            </p:txBody>
          </p:sp>
        </p:grpSp>
        <p:sp>
          <p:nvSpPr>
            <p:cNvPr id="84" name="สี่เหลี่ยมผืนผ้า 36"/>
            <p:cNvSpPr/>
            <p:nvPr/>
          </p:nvSpPr>
          <p:spPr>
            <a:xfrm>
              <a:off x="3393719" y="2587857"/>
              <a:ext cx="328211" cy="360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99" name="Group 98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101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107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108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102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103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104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105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106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10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194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/>
          <p:cNvSpPr txBox="1"/>
          <p:nvPr/>
        </p:nvSpPr>
        <p:spPr>
          <a:xfrm>
            <a:off x="547543" y="3173719"/>
            <a:ext cx="4785726" cy="2310889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th-TH" sz="10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บรรลุค่าเป้าหมายระดับ 1</a:t>
            </a:r>
          </a:p>
          <a:p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</a:t>
            </a:r>
            <a:r>
              <a:rPr lang="en-US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ประชุมคณะทำงานฯ ศึกษากรอบหลักเกณฑ์การประเมินผลฯ ประจำปีบัญชี 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ตัวชี้วัดที่ 3.2 และทบทวนการดำเนินงาน เพื่อจัดทำแผนดำเนินการ การจัดเก็บและ          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รวบรวมข้อมูล รวมถึงการประเมิลผล 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ในปีบัญชี 2567 ได้รับจัดสรรเงินอุดหนุน จำนวน 70,000,000 บาท มีเป้าหมายในการ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อนุมัติเงินอุดหนุนเพื่อส่งเสริมอาชีพ ทั้ง 4 ไตรมาส ร้อยละ 30 ของเงินอุดหนุน                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เป็นจำนวน 21,000,000 บาท คิดเป็น 105 โครงการ  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มีการติดตามการดำเนินงานผ่านระบบวีดิทัศน์ทางไกล 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Video Conference, </a:t>
            </a:r>
            <a:r>
              <a:rPr lang="en-US" sz="1000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Fanpage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endParaRPr lang="th-TH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เพื่อจัดเก็บและรวบรวมข้อมูลตามแผนงานเพื่อสนับสนุนโครงการส่งเสริมอาชีพ </a:t>
            </a:r>
            <a:b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ประจำปีบัญชี 2567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กองทุนฯ อยู่ระหว่างการปรับปรุงระบบ จึงไม่สามารถสรุปข้อมูลได้ ทั้งนี้ได้ประสานงาน         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กับผู้ที่เกี่ยวข้อง ในเรื่องระบบให้เร่งดำเนินการเพื่อจะได้จัดเก็บข้อมูล และประเมินผล              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ให้เป็นไปตามแผนการดำเนินงาน</a:t>
            </a:r>
            <a:endParaRPr lang="th-TH" sz="10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514137" y="92606"/>
            <a:ext cx="5156979" cy="57103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 ประจำปีบัญชี 2567 </a:t>
            </a:r>
          </a:p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  <a:p>
            <a:pPr algn="ctr">
              <a:lnSpc>
                <a:spcPct val="110000"/>
              </a:lnSpc>
            </a:pPr>
            <a:endParaRPr lang="en-GB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5"/>
          <p:cNvGrpSpPr/>
          <p:nvPr/>
        </p:nvGrpSpPr>
        <p:grpSpPr>
          <a:xfrm>
            <a:off x="572552" y="249131"/>
            <a:ext cx="9017000" cy="603268"/>
            <a:chOff x="0" y="-175733"/>
            <a:chExt cx="21640800" cy="1447844"/>
          </a:xfrm>
        </p:grpSpPr>
        <p:sp>
          <p:nvSpPr>
            <p:cNvPr id="6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6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19</a:t>
              </a:r>
            </a:p>
          </p:txBody>
        </p:sp>
        <p:sp>
          <p:nvSpPr>
            <p:cNvPr id="6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26"/>
          <p:cNvGrpSpPr/>
          <p:nvPr/>
        </p:nvGrpSpPr>
        <p:grpSpPr>
          <a:xfrm>
            <a:off x="543571" y="5383376"/>
            <a:ext cx="9024932" cy="308770"/>
            <a:chOff x="572552" y="4918515"/>
            <a:chExt cx="9024932" cy="308770"/>
          </a:xfrm>
        </p:grpSpPr>
        <p:grpSp>
          <p:nvGrpSpPr>
            <p:cNvPr id="28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36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7" name="TextBox 4"/>
              <p:cNvSpPr txBox="1"/>
              <p:nvPr/>
            </p:nvSpPr>
            <p:spPr>
              <a:xfrm>
                <a:off x="3433718" y="-434215"/>
                <a:ext cx="13934627" cy="4924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29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0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32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33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34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5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575547"/>
              </p:ext>
            </p:extLst>
          </p:nvPr>
        </p:nvGraphicFramePr>
        <p:xfrm>
          <a:off x="26854" y="876362"/>
          <a:ext cx="9107828" cy="4608246"/>
        </p:xfrm>
        <a:graphic>
          <a:graphicData uri="http://schemas.openxmlformats.org/drawingml/2006/table">
            <a:tbl>
              <a:tblPr firstRow="1" bandRow="1"/>
              <a:tblGrid>
                <a:gridCol w="527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824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2552" y="873523"/>
            <a:ext cx="4696711" cy="785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  <a:defRPr/>
            </a:pPr>
            <a:r>
              <a:rPr lang="th-TH" sz="116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3 การปฏิบัติการ</a:t>
            </a:r>
          </a:p>
          <a:p>
            <a:pPr>
              <a:defRPr/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3.2 ความสำเร็จในการดำเนินงานตามแผนงานของกองทุนพัฒนา</a:t>
            </a:r>
          </a:p>
          <a:p>
            <a:pPr>
              <a:defRPr/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บทบาทสตรี เพื่อสนับสนุนโครงการส่งเสริมอาชีพ</a:t>
            </a:r>
          </a:p>
        </p:txBody>
      </p:sp>
      <p:graphicFrame>
        <p:nvGraphicFramePr>
          <p:cNvPr id="38" name="แผนภูมิ 24"/>
          <p:cNvGraphicFramePr/>
          <p:nvPr>
            <p:extLst>
              <p:ext uri="{D42A27DB-BD31-4B8C-83A1-F6EECF244321}">
                <p14:modId xmlns:p14="http://schemas.microsoft.com/office/powerpoint/2010/main" val="2689773784"/>
              </p:ext>
            </p:extLst>
          </p:nvPr>
        </p:nvGraphicFramePr>
        <p:xfrm>
          <a:off x="5442857" y="1430932"/>
          <a:ext cx="4146695" cy="2694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600688" y="1174290"/>
            <a:ext cx="3967815" cy="2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ณ วันที่ 19 มีนาคม 2567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1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312085"/>
              </p:ext>
            </p:extLst>
          </p:nvPr>
        </p:nvGraphicFramePr>
        <p:xfrm>
          <a:off x="5557335" y="4230987"/>
          <a:ext cx="4082689" cy="1184328"/>
        </p:xfrm>
        <a:graphic>
          <a:graphicData uri="http://schemas.openxmlformats.org/drawingml/2006/table">
            <a:tbl>
              <a:tblPr firstRow="1" bandRow="1"/>
              <a:tblGrid>
                <a:gridCol w="4082689">
                  <a:extLst>
                    <a:ext uri="{9D8B030D-6E8A-4147-A177-3AD203B41FA5}">
                      <a16:colId xmlns:a16="http://schemas.microsoft.com/office/drawing/2014/main" val="3290651922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การคาดการณ์ ณ เดือนเมษายน 2567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1719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ติดตามการดำเนินงานผ่านระบบวีดิทัศน์ทางไกล</a:t>
                      </a:r>
                      <a:r>
                        <a:rPr lang="th-TH" sz="10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0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Video Conference </a:t>
                      </a:r>
                      <a:r>
                        <a:rPr lang="en-US" sz="1000" b="1" baseline="0" dirty="0" err="1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Fanpage</a:t>
                      </a:r>
                      <a:r>
                        <a:rPr lang="en-US" sz="10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0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เพื่อจัดเก็บข้อมูลและรวบรวมข้อมูล และประเมินผล</a:t>
                      </a:r>
                      <a:endParaRPr lang="th-TH" sz="10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30294"/>
                  </a:ext>
                </a:extLst>
              </a:tr>
              <a:tr h="523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th-TH" sz="1300" b="0" kern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บรรลุค่าเป้าหมายระดับ 1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15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027980"/>
              </p:ext>
            </p:extLst>
          </p:nvPr>
        </p:nvGraphicFramePr>
        <p:xfrm>
          <a:off x="586321" y="1844009"/>
          <a:ext cx="4595280" cy="7728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9056">
                  <a:extLst>
                    <a:ext uri="{9D8B030D-6E8A-4147-A177-3AD203B41FA5}">
                      <a16:colId xmlns:a16="http://schemas.microsoft.com/office/drawing/2014/main" val="1920743341"/>
                    </a:ext>
                  </a:extLst>
                </a:gridCol>
                <a:gridCol w="919056">
                  <a:extLst>
                    <a:ext uri="{9D8B030D-6E8A-4147-A177-3AD203B41FA5}">
                      <a16:colId xmlns:a16="http://schemas.microsoft.com/office/drawing/2014/main" val="1597404334"/>
                    </a:ext>
                  </a:extLst>
                </a:gridCol>
                <a:gridCol w="919056">
                  <a:extLst>
                    <a:ext uri="{9D8B030D-6E8A-4147-A177-3AD203B41FA5}">
                      <a16:colId xmlns:a16="http://schemas.microsoft.com/office/drawing/2014/main" val="1415561208"/>
                    </a:ext>
                  </a:extLst>
                </a:gridCol>
                <a:gridCol w="919056">
                  <a:extLst>
                    <a:ext uri="{9D8B030D-6E8A-4147-A177-3AD203B41FA5}">
                      <a16:colId xmlns:a16="http://schemas.microsoft.com/office/drawing/2014/main" val="1907869018"/>
                    </a:ext>
                  </a:extLst>
                </a:gridCol>
                <a:gridCol w="919056">
                  <a:extLst>
                    <a:ext uri="{9D8B030D-6E8A-4147-A177-3AD203B41FA5}">
                      <a16:colId xmlns:a16="http://schemas.microsoft.com/office/drawing/2014/main" val="1750162203"/>
                    </a:ext>
                  </a:extLst>
                </a:gridCol>
              </a:tblGrid>
              <a:tr h="239434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4243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ดำเนินการตามแผนงานฯ                ได้ร้อยละ 80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ดำเนินการ</a:t>
                      </a:r>
                      <a:b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ตามแผนงานฯ                ได้ร้อยละ 85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ดำเนินการ</a:t>
                      </a:r>
                      <a:b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ตามแผนงานฯ                 ได้ร้อยละ 90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ดำเนินการ</a:t>
                      </a:r>
                      <a:b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ตามแผนงานฯ                ได้ร้อยละ 95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ดำเนินการ</a:t>
                      </a:r>
                      <a:b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ตามแผนงานฯ                        ได้ร้อยละ 100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227857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08546" y="1577756"/>
            <a:ext cx="4368789" cy="2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เกณฑ์ประเมินผล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86321" y="2573532"/>
            <a:ext cx="46050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 fontAlgn="t">
              <a:lnSpc>
                <a:spcPct val="110000"/>
              </a:lnSpc>
              <a:buFontTx/>
              <a:buChar char="-"/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พิจารณาจากความสำเร็จในการดำเนินการตามแผนงานของกองทุนฯ </a:t>
            </a:r>
            <a:b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เพื่อสนับสนุนโครงการส่งเสริมอาชีพในปีบัญชี 2567 โดยความสำเร็จในการ    </a:t>
            </a:r>
          </a:p>
          <a:p>
            <a:pPr defTabSz="761970" fontAlgn="t">
              <a:lnSpc>
                <a:spcPct val="110000"/>
              </a:lnSpc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ดำเนินการตามแผนงานฯ</a:t>
            </a:r>
          </a:p>
        </p:txBody>
      </p:sp>
    </p:spTree>
    <p:extLst>
      <p:ext uri="{BB962C8B-B14F-4D97-AF65-F5344CB8AC3E}">
        <p14:creationId xmlns:p14="http://schemas.microsoft.com/office/powerpoint/2010/main" val="2205800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514137" y="92606"/>
            <a:ext cx="5156979" cy="57103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 ประจำปีบัญชี 2567 </a:t>
            </a:r>
          </a:p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  <a:p>
            <a:pPr algn="ctr">
              <a:lnSpc>
                <a:spcPct val="110000"/>
              </a:lnSpc>
            </a:pPr>
            <a:endParaRPr lang="en-GB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5"/>
          <p:cNvGrpSpPr/>
          <p:nvPr/>
        </p:nvGrpSpPr>
        <p:grpSpPr>
          <a:xfrm>
            <a:off x="572552" y="249131"/>
            <a:ext cx="9017000" cy="603268"/>
            <a:chOff x="0" y="-175733"/>
            <a:chExt cx="21640800" cy="1447844"/>
          </a:xfrm>
        </p:grpSpPr>
        <p:sp>
          <p:nvSpPr>
            <p:cNvPr id="6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6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20</a:t>
              </a:r>
            </a:p>
          </p:txBody>
        </p:sp>
        <p:sp>
          <p:nvSpPr>
            <p:cNvPr id="6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26"/>
          <p:cNvGrpSpPr/>
          <p:nvPr/>
        </p:nvGrpSpPr>
        <p:grpSpPr>
          <a:xfrm>
            <a:off x="543571" y="5383376"/>
            <a:ext cx="9024932" cy="308770"/>
            <a:chOff x="572552" y="4918515"/>
            <a:chExt cx="9024932" cy="308770"/>
          </a:xfrm>
        </p:grpSpPr>
        <p:grpSp>
          <p:nvGrpSpPr>
            <p:cNvPr id="28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36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7" name="TextBox 4"/>
              <p:cNvSpPr txBox="1"/>
              <p:nvPr/>
            </p:nvSpPr>
            <p:spPr>
              <a:xfrm>
                <a:off x="3433718" y="-434215"/>
                <a:ext cx="13934627" cy="4924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29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0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32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33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34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5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044242"/>
              </p:ext>
            </p:extLst>
          </p:nvPr>
        </p:nvGraphicFramePr>
        <p:xfrm>
          <a:off x="26854" y="876362"/>
          <a:ext cx="9107828" cy="4465525"/>
        </p:xfrm>
        <a:graphic>
          <a:graphicData uri="http://schemas.openxmlformats.org/drawingml/2006/table">
            <a:tbl>
              <a:tblPr firstRow="1" bandRow="1"/>
              <a:tblGrid>
                <a:gridCol w="527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55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471245" y="3761526"/>
            <a:ext cx="4634057" cy="1449115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0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บรรลุค่าเป้าหมายระดับ 1 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</a:t>
            </a:r>
            <a:r>
              <a:rPr lang="en-US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กองทุนฯ อยู่ระหว่างการตรวจสอบฐานข้อมูลลูกหนี้ ปี พ.ศ. 2556 - 2566 </a:t>
            </a:r>
            <a:b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เฉพาะลูกหนี้ที่จะต้องชำระเงินตามสัญญา ณ วันที่ 1 ต.ค. 2566 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ออกแบบรูปแบบการขับเคลื่อนการดำเนินงานเพื่อจัดทำร่างแผนการดำเนินงาน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ร่างคำสั่งแต่งตั้งคณะทำงานการตรวจสอบข้อมูลลูกหนี้ ปี 2556 - 2566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ประชุมเตรียมความพร้อม สร้างการรับรู้ความเข้าใจในการดำเนินงาน</a:t>
            </a:r>
            <a:endParaRPr lang="th-TH" sz="10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552" y="873523"/>
            <a:ext cx="4696711" cy="664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3 การปฏิบัติการ</a:t>
            </a:r>
          </a:p>
          <a:p>
            <a:pPr>
              <a:lnSpc>
                <a:spcPct val="110000"/>
              </a:lnSpc>
              <a:spcBef>
                <a:spcPts val="500"/>
              </a:spcBef>
              <a:defRPr/>
            </a:pP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3.3 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ความสำเร็จในการปรับปรุงกระบวนการบริหารลูกหนี้โครงการ </a:t>
            </a:r>
          </a:p>
          <a:p>
            <a:pPr>
              <a:lnSpc>
                <a:spcPct val="110000"/>
              </a:lnSpc>
              <a:defRPr/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เพื่อให้งบการเงินของกองทุนฯ ได้รับการรับรอง</a:t>
            </a:r>
          </a:p>
        </p:txBody>
      </p:sp>
      <p:graphicFrame>
        <p:nvGraphicFramePr>
          <p:cNvPr id="38" name="แผนภูมิ 24"/>
          <p:cNvGraphicFramePr/>
          <p:nvPr>
            <p:extLst>
              <p:ext uri="{D42A27DB-BD31-4B8C-83A1-F6EECF244321}">
                <p14:modId xmlns:p14="http://schemas.microsoft.com/office/powerpoint/2010/main" val="1986299846"/>
              </p:ext>
            </p:extLst>
          </p:nvPr>
        </p:nvGraphicFramePr>
        <p:xfrm>
          <a:off x="5288150" y="1000823"/>
          <a:ext cx="4146695" cy="3144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377591" y="1072936"/>
            <a:ext cx="3967815" cy="2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ณ วันที่ 19 มีนาคม 2567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1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727"/>
              </p:ext>
            </p:extLst>
          </p:nvPr>
        </p:nvGraphicFramePr>
        <p:xfrm>
          <a:off x="5269263" y="4220394"/>
          <a:ext cx="4522919" cy="1184328"/>
        </p:xfrm>
        <a:graphic>
          <a:graphicData uri="http://schemas.openxmlformats.org/drawingml/2006/table">
            <a:tbl>
              <a:tblPr firstRow="1" bandRow="1"/>
              <a:tblGrid>
                <a:gridCol w="4522919">
                  <a:extLst>
                    <a:ext uri="{9D8B030D-6E8A-4147-A177-3AD203B41FA5}">
                      <a16:colId xmlns:a16="http://schemas.microsoft.com/office/drawing/2014/main" val="3290651922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การคาดการณ์ ณ เดือนเมษายน</a:t>
                      </a:r>
                      <a:r>
                        <a:rPr lang="th-TH" sz="13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2567</a:t>
                      </a:r>
                      <a:endParaRPr lang="th-TH" sz="13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1719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มีคำสั่งแต่งตั้งคณะทำงาน</a:t>
                      </a:r>
                      <a:r>
                        <a:rPr lang="th-TH" sz="10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มีแผนการดำเนินงาน มีการตรวจสอบข้อมูลลูกหนี้ปรับปรุงแก้ไขข้อมูลให้ครบถ้วนสมบูรณ์ก่อนนำเข้าสู่ระบ </a:t>
                      </a:r>
                      <a:r>
                        <a:rPr lang="en-US" sz="10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ERP </a:t>
                      </a:r>
                      <a:r>
                        <a:rPr lang="th-TH" sz="10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และระบบ </a:t>
                      </a:r>
                      <a:r>
                        <a:rPr lang="en-US" sz="10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LM</a:t>
                      </a:r>
                      <a:endParaRPr lang="th-TH" sz="10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30294"/>
                  </a:ext>
                </a:extLst>
              </a:tr>
              <a:tr h="523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th-TH" sz="1300" b="0" kern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บรรลุค่าเป้าหมาย 1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15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348670"/>
              </p:ext>
            </p:extLst>
          </p:nvPr>
        </p:nvGraphicFramePr>
        <p:xfrm>
          <a:off x="572552" y="1719070"/>
          <a:ext cx="4588385" cy="140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7677">
                  <a:extLst>
                    <a:ext uri="{9D8B030D-6E8A-4147-A177-3AD203B41FA5}">
                      <a16:colId xmlns:a16="http://schemas.microsoft.com/office/drawing/2014/main" val="1920743341"/>
                    </a:ext>
                  </a:extLst>
                </a:gridCol>
                <a:gridCol w="917677">
                  <a:extLst>
                    <a:ext uri="{9D8B030D-6E8A-4147-A177-3AD203B41FA5}">
                      <a16:colId xmlns:a16="http://schemas.microsoft.com/office/drawing/2014/main" val="1597404334"/>
                    </a:ext>
                  </a:extLst>
                </a:gridCol>
                <a:gridCol w="917677">
                  <a:extLst>
                    <a:ext uri="{9D8B030D-6E8A-4147-A177-3AD203B41FA5}">
                      <a16:colId xmlns:a16="http://schemas.microsoft.com/office/drawing/2014/main" val="1415561208"/>
                    </a:ext>
                  </a:extLst>
                </a:gridCol>
                <a:gridCol w="917677">
                  <a:extLst>
                    <a:ext uri="{9D8B030D-6E8A-4147-A177-3AD203B41FA5}">
                      <a16:colId xmlns:a16="http://schemas.microsoft.com/office/drawing/2014/main" val="1907869018"/>
                    </a:ext>
                  </a:extLst>
                </a:gridCol>
                <a:gridCol w="917677">
                  <a:extLst>
                    <a:ext uri="{9D8B030D-6E8A-4147-A177-3AD203B41FA5}">
                      <a16:colId xmlns:a16="http://schemas.microsoft.com/office/drawing/2014/main" val="17501622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42439"/>
                  </a:ext>
                </a:extLst>
              </a:tr>
              <a:tr h="1117153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800" b="0" spc="-3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มีฐานข้อมูลลูกหนี้     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spc="-3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(ปี 2556-2566)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มีแผนการ  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ดำเนินงาน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มีคำสั่งแต่งตั้ง  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คณะทำงานฯ </a:t>
                      </a: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ดำเนินการตาม   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แผนการ 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ดำเนินงาน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ตรวจสอบข้อมูล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นำเข้าข้อมูล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ระบบ </a:t>
                      </a:r>
                      <a:r>
                        <a:rPr lang="en-US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ERP</a:t>
                      </a: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ระบบ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LM</a:t>
                      </a:r>
                      <a:endParaRPr lang="th-TH" sz="800" b="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ได้ร้อยละ 80</a:t>
                      </a: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ดำเนินการ</a:t>
                      </a:r>
                      <a:b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ตามแผนการ  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ดำเนินงาน 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ตรวจสอบข้อมูล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นำเข้าข้อมูล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ระบบ </a:t>
                      </a:r>
                      <a:r>
                        <a:rPr lang="en-US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ERP</a:t>
                      </a: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ระบบ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LM</a:t>
                      </a:r>
                      <a:endParaRPr lang="th-TH" sz="800" b="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ได้ร้อยละ 90</a:t>
                      </a: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ดำเนินการ</a:t>
                      </a:r>
                      <a:b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ตามแผนการ 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ดำเนินงาน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ตรวจสอบข้อมูล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นำเข้าข้อมูล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ระบบ </a:t>
                      </a:r>
                      <a:r>
                        <a:rPr lang="en-US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ERP   </a:t>
                      </a: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ระบบ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LM</a:t>
                      </a:r>
                      <a:endParaRPr lang="th-TH" sz="800" b="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ได้ร้อยละ 95</a:t>
                      </a: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ดำเนินการ</a:t>
                      </a:r>
                      <a:b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ตามแผนการ 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ดำเนินงาน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ตรวจสอบข้อมูล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นำเข้าข้อมูล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ระบบ </a:t>
                      </a:r>
                      <a:r>
                        <a:rPr lang="en-US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ERP</a:t>
                      </a: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ระบบ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LM</a:t>
                      </a:r>
                      <a:endParaRPr lang="th-TH" sz="800" b="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ได้ร้อยละ 100</a:t>
                      </a: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227857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72552" y="1444612"/>
            <a:ext cx="4368789" cy="229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05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เกณฑ์ประเมินผล</a:t>
            </a:r>
            <a:endParaRPr lang="en-US" sz="1050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485769" y="3179053"/>
            <a:ext cx="46050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thaiDist" defTabSz="761970" fontAlgn="t">
              <a:lnSpc>
                <a:spcPct val="110000"/>
              </a:lnSpc>
              <a:buFontTx/>
              <a:buChar char="-"/>
              <a:tabLst>
                <a:tab pos="820176" algn="l"/>
              </a:tabLst>
              <a:defRPr/>
            </a:pPr>
            <a:r>
              <a:rPr lang="th-TH" sz="1000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พิจารณาจากความสำเร็จในการดำเนินการตามแผนงานของกองทุนฯ เพื่อสนับสนุน</a:t>
            </a:r>
          </a:p>
          <a:p>
            <a:pPr algn="thaiDist" defTabSz="761970" fontAlgn="t">
              <a:lnSpc>
                <a:spcPct val="110000"/>
              </a:lnSpc>
              <a:tabLst>
                <a:tab pos="820176" algn="l"/>
              </a:tabLst>
              <a:defRPr/>
            </a:pPr>
            <a:r>
              <a:rPr lang="th-TH" sz="1000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โครงการส่งเสริมอาชีพในปีบัญชี 2567 โดยความสำเร็จในการดำเนินการตามแผนงานฯ</a:t>
            </a:r>
          </a:p>
        </p:txBody>
      </p:sp>
    </p:spTree>
    <p:extLst>
      <p:ext uri="{BB962C8B-B14F-4D97-AF65-F5344CB8AC3E}">
        <p14:creationId xmlns:p14="http://schemas.microsoft.com/office/powerpoint/2010/main" val="2956177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514137" y="57881"/>
            <a:ext cx="5156979" cy="57103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 ประจำปีบัญชี 2567 </a:t>
            </a:r>
          </a:p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  <a:p>
            <a:pPr algn="ctr">
              <a:lnSpc>
                <a:spcPct val="110000"/>
              </a:lnSpc>
            </a:pPr>
            <a:endParaRPr lang="en-GB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5"/>
          <p:cNvGrpSpPr/>
          <p:nvPr/>
        </p:nvGrpSpPr>
        <p:grpSpPr>
          <a:xfrm>
            <a:off x="572552" y="214406"/>
            <a:ext cx="9017000" cy="603268"/>
            <a:chOff x="0" y="-175733"/>
            <a:chExt cx="21640800" cy="1447844"/>
          </a:xfrm>
        </p:grpSpPr>
        <p:sp>
          <p:nvSpPr>
            <p:cNvPr id="6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6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21</a:t>
              </a:r>
            </a:p>
          </p:txBody>
        </p:sp>
        <p:sp>
          <p:nvSpPr>
            <p:cNvPr id="6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26"/>
          <p:cNvGrpSpPr/>
          <p:nvPr/>
        </p:nvGrpSpPr>
        <p:grpSpPr>
          <a:xfrm>
            <a:off x="543571" y="5383376"/>
            <a:ext cx="9024932" cy="308770"/>
            <a:chOff x="572552" y="4918515"/>
            <a:chExt cx="9024932" cy="308770"/>
          </a:xfrm>
        </p:grpSpPr>
        <p:grpSp>
          <p:nvGrpSpPr>
            <p:cNvPr id="28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36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7" name="TextBox 4"/>
              <p:cNvSpPr txBox="1"/>
              <p:nvPr/>
            </p:nvSpPr>
            <p:spPr>
              <a:xfrm>
                <a:off x="3433718" y="-434215"/>
                <a:ext cx="13934627" cy="4924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29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0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32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33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34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5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233340"/>
              </p:ext>
            </p:extLst>
          </p:nvPr>
        </p:nvGraphicFramePr>
        <p:xfrm>
          <a:off x="420858" y="855998"/>
          <a:ext cx="9107828" cy="4465525"/>
        </p:xfrm>
        <a:graphic>
          <a:graphicData uri="http://schemas.openxmlformats.org/drawingml/2006/table">
            <a:tbl>
              <a:tblPr firstRow="1" bandRow="1"/>
              <a:tblGrid>
                <a:gridCol w="527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55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514965" y="2632800"/>
            <a:ext cx="5007594" cy="297357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00"/>
              </a:spcAft>
            </a:pPr>
            <a:r>
              <a:rPr lang="th-TH" sz="9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บรรลุค่าเป้าหมายระดับ 2 </a:t>
            </a:r>
          </a:p>
          <a:p>
            <a:pPr>
              <a:lnSpc>
                <a:spcPct val="110000"/>
              </a:lnSpc>
              <a:spcAft>
                <a:spcPts val="100"/>
              </a:spcAft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</a:t>
            </a:r>
            <a:r>
              <a:rPr lang="en-US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</a:t>
            </a: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</a:p>
          <a:p>
            <a:pPr>
              <a:lnSpc>
                <a:spcPct val="110000"/>
              </a:lnSpc>
              <a:spcAft>
                <a:spcPts val="100"/>
              </a:spcAft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ภาพแวดล้อมการควบคุมภายใน</a:t>
            </a:r>
          </a:p>
          <a:p>
            <a:pPr>
              <a:lnSpc>
                <a:spcPct val="110000"/>
              </a:lnSpc>
              <a:spcAft>
                <a:spcPts val="100"/>
              </a:spcAft>
            </a:pPr>
            <a:r>
              <a:rPr lang="th-TH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- 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มีการกำหนดช่องทางการร้องเรียนไว้ จำนวน 6 ช่องทาง </a:t>
            </a:r>
          </a:p>
          <a:p>
            <a:pPr>
              <a:lnSpc>
                <a:spcPct val="110000"/>
              </a:lnSpc>
              <a:spcAft>
                <a:spcPts val="100"/>
              </a:spcAft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การกำหนดวัตถุประสงค์การบริหารความเสี่ยง กองทุนฯ </a:t>
            </a:r>
          </a:p>
          <a:p>
            <a:pPr>
              <a:lnSpc>
                <a:spcPct val="110000"/>
              </a:lnSpc>
              <a:spcAft>
                <a:spcPts val="100"/>
              </a:spcAft>
            </a:pPr>
            <a:r>
              <a:rPr lang="th-TH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จัดทำ/ทบทวนคู่มือการบริหารความเสี่ยง ฯ ประจำปีบัญชี 2567 โครงการประชุมเชิงปฏิบัติการ </a:t>
            </a:r>
          </a:p>
          <a:p>
            <a:pPr>
              <a:lnSpc>
                <a:spcPct val="110000"/>
              </a:lnSpc>
              <a:spcAft>
                <a:spcPts val="100"/>
              </a:spcAft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ควบคุมภายในและบริหารจัดการความเสี่ยง ฯ เมื่อวันที่ 4-6 มีนาคม 2567 ณ โรงแรม เอบีน่า เฮ้าส์ </a:t>
            </a:r>
          </a:p>
          <a:p>
            <a:pPr>
              <a:lnSpc>
                <a:spcPct val="110000"/>
              </a:lnSpc>
              <a:spcAft>
                <a:spcPts val="100"/>
              </a:spcAft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เขตหลักสี่ กรุงเทพฯ และนำเสนอคณะกรรมการฯ เพิ่อพิจารณาให้ความเห็นชอบ  </a:t>
            </a:r>
            <a:endParaRPr lang="en-US" sz="9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  <a:spcAft>
                <a:spcPts val="100"/>
              </a:spcAft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กระบวนการบริหารความเสี่ยง</a:t>
            </a:r>
          </a:p>
          <a:p>
            <a:pPr>
              <a:lnSpc>
                <a:spcPct val="110000"/>
              </a:lnSpc>
              <a:spcAft>
                <a:spcPts val="100"/>
              </a:spcAft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- อยู่ในขั้นตอนของการทบทวนและปรับปรุงคู่มือการบริหารความเสี่ยงของทุนหมุนเวียน</a:t>
            </a:r>
            <a:endParaRPr lang="th-TH" sz="9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  <a:spcAft>
                <a:spcPts val="100"/>
              </a:spcAft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 กิจกรรมการควบคุมภายใน</a:t>
            </a:r>
          </a:p>
          <a:p>
            <a:pPr>
              <a:lnSpc>
                <a:spcPct val="110000"/>
              </a:lnSpc>
              <a:spcAft>
                <a:spcPts val="100"/>
              </a:spcAft>
            </a:pPr>
            <a:r>
              <a:rPr lang="th-TH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- 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อยู่ในขั้นของการทบทวนและวางระบบการควบคุมภายใน (</a:t>
            </a:r>
            <a:r>
              <a:rPr lang="en-US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Control Activity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 และจัดทำ </a:t>
            </a:r>
            <a:endParaRPr lang="en-US" sz="9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  <a:spcAft>
                <a:spcPts val="100"/>
              </a:spcAft>
            </a:pPr>
            <a:r>
              <a:rPr lang="en-US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workflow 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ขององค์กร</a:t>
            </a:r>
            <a:endParaRPr lang="en-US" sz="9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  <a:spcAft>
                <a:spcPts val="100"/>
              </a:spcAft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 สารสนเทศและการสื่อสาร</a:t>
            </a:r>
          </a:p>
          <a:p>
            <a:pPr>
              <a:lnSpc>
                <a:spcPct val="110000"/>
              </a:lnSpc>
              <a:spcAft>
                <a:spcPts val="100"/>
              </a:spcAft>
            </a:pPr>
            <a:r>
              <a:rPr lang="th-TH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- 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อยู่ในขั้นตอนของการทบทวนแผนการบริหารความเสี่ยง</a:t>
            </a:r>
            <a:endParaRPr lang="en-US" sz="9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  <a:spcAft>
                <a:spcPts val="100"/>
              </a:spcAft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6. การติดตามการประเมินผล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th-TH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ยังไม่มีการประเมินผลการควบคุมภายในและยังไม่มีการส่งผลการประเมิน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3108" y="854039"/>
            <a:ext cx="4696711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defRPr/>
            </a:pP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4 การบริหารจัดการทุนหมุนเวียน</a:t>
            </a:r>
          </a:p>
          <a:p>
            <a:pPr>
              <a:defRPr/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4.1 การบริหารความเสี่ยงและการควบคุมภายใน           </a:t>
            </a:r>
          </a:p>
        </p:txBody>
      </p:sp>
      <p:graphicFrame>
        <p:nvGraphicFramePr>
          <p:cNvPr id="38" name="แผนภูมิ 24"/>
          <p:cNvGraphicFramePr/>
          <p:nvPr>
            <p:extLst>
              <p:ext uri="{D42A27DB-BD31-4B8C-83A1-F6EECF244321}">
                <p14:modId xmlns:p14="http://schemas.microsoft.com/office/powerpoint/2010/main" val="4257850471"/>
              </p:ext>
            </p:extLst>
          </p:nvPr>
        </p:nvGraphicFramePr>
        <p:xfrm>
          <a:off x="5500554" y="1451509"/>
          <a:ext cx="3950578" cy="2662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626032" y="1165226"/>
            <a:ext cx="3967815" cy="2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ณ วันที่ 19 มีนาคม 2567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1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251701"/>
              </p:ext>
            </p:extLst>
          </p:nvPr>
        </p:nvGraphicFramePr>
        <p:xfrm>
          <a:off x="5552966" y="4220394"/>
          <a:ext cx="3862992" cy="1073584"/>
        </p:xfrm>
        <a:graphic>
          <a:graphicData uri="http://schemas.openxmlformats.org/drawingml/2006/table">
            <a:tbl>
              <a:tblPr firstRow="1" bandRow="1"/>
              <a:tblGrid>
                <a:gridCol w="3862992">
                  <a:extLst>
                    <a:ext uri="{9D8B030D-6E8A-4147-A177-3AD203B41FA5}">
                      <a16:colId xmlns:a16="http://schemas.microsoft.com/office/drawing/2014/main" val="3290651922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การคาดการณ์เดือนเมษายน</a:t>
                      </a:r>
                      <a:r>
                        <a:rPr lang="th-TH" sz="13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2567</a:t>
                      </a:r>
                      <a:endParaRPr lang="th-TH" sz="13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17191"/>
                  </a:ext>
                </a:extLst>
              </a:tr>
              <a:tr h="4914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0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000" b="1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0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กำหนดกิจกรรมควบคุม (</a:t>
                      </a:r>
                      <a:r>
                        <a:rPr lang="en-US" sz="10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Control Activity</a:t>
                      </a:r>
                      <a:r>
                        <a:rPr lang="th-TH" sz="10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ของกระบวนการทำงาน                    ที่สำคัญตามการวางระบบการควบคุมภายใน</a:t>
                      </a:r>
                      <a:endParaRPr lang="th-TH" sz="10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30294"/>
                  </a:ext>
                </a:extLst>
              </a:tr>
              <a:tr h="3027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บรรลุค่าเป้าหมายระดับ 3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15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419398"/>
              </p:ext>
            </p:extLst>
          </p:nvPr>
        </p:nvGraphicFramePr>
        <p:xfrm>
          <a:off x="511173" y="1468080"/>
          <a:ext cx="4928567" cy="9829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2221">
                  <a:extLst>
                    <a:ext uri="{9D8B030D-6E8A-4147-A177-3AD203B41FA5}">
                      <a16:colId xmlns:a16="http://schemas.microsoft.com/office/drawing/2014/main" val="1920743341"/>
                    </a:ext>
                  </a:extLst>
                </a:gridCol>
                <a:gridCol w="982808">
                  <a:extLst>
                    <a:ext uri="{9D8B030D-6E8A-4147-A177-3AD203B41FA5}">
                      <a16:colId xmlns:a16="http://schemas.microsoft.com/office/drawing/2014/main" val="1597404334"/>
                    </a:ext>
                  </a:extLst>
                </a:gridCol>
                <a:gridCol w="1037920">
                  <a:extLst>
                    <a:ext uri="{9D8B030D-6E8A-4147-A177-3AD203B41FA5}">
                      <a16:colId xmlns:a16="http://schemas.microsoft.com/office/drawing/2014/main" val="1415561208"/>
                    </a:ext>
                  </a:extLst>
                </a:gridCol>
                <a:gridCol w="1001179">
                  <a:extLst>
                    <a:ext uri="{9D8B030D-6E8A-4147-A177-3AD203B41FA5}">
                      <a16:colId xmlns:a16="http://schemas.microsoft.com/office/drawing/2014/main" val="1907869018"/>
                    </a:ext>
                  </a:extLst>
                </a:gridCol>
                <a:gridCol w="964439">
                  <a:extLst>
                    <a:ext uri="{9D8B030D-6E8A-4147-A177-3AD203B41FA5}">
                      <a16:colId xmlns:a16="http://schemas.microsoft.com/office/drawing/2014/main" val="17501622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4243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227857"/>
                  </a:ext>
                </a:extLst>
              </a:tr>
              <a:tr h="476250">
                <a:tc gridSpan="5"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th-TH" sz="9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ภาพแวดล้อมการควบคุมภายใน    2.การกำหนดวัตถุประสงค์การบริหารความเสี่ยง                 </a:t>
                      </a:r>
                    </a:p>
                    <a:p>
                      <a:pPr marL="0" indent="0" algn="l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th-TH" sz="9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3.กระบวนการบริหารความเสี่ยง        4. กิจกรรมการควบคุมภายใน </a:t>
                      </a:r>
                      <a:br>
                        <a:rPr lang="th-TH" sz="9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9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5.สารสนเทศและการสื่อสาร</a:t>
                      </a:r>
                      <a:r>
                        <a:rPr lang="th-TH" sz="9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</a:t>
                      </a:r>
                      <a:r>
                        <a:rPr lang="th-TH" sz="9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6.การติดตามการประเมินผล 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763826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43108" y="1221792"/>
            <a:ext cx="4368789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เกณฑ์ประเมินผล</a:t>
            </a:r>
            <a:endParaRPr lang="en-US" sz="1000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486527" y="2407022"/>
            <a:ext cx="5066439" cy="22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thaiDist" defTabSz="761970" fontAlgn="t">
              <a:buFontTx/>
              <a:buChar char="-"/>
              <a:tabLst>
                <a:tab pos="820176" algn="l"/>
              </a:tabLst>
              <a:defRPr/>
            </a:pPr>
            <a:r>
              <a:rPr lang="th-TH" sz="875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พิจารณาจากระดับความสำเร็จในการเพิ่มประสิทธิภาพด้านการบริหารความเสี่ยงและการควบคุมภายใน </a:t>
            </a:r>
          </a:p>
        </p:txBody>
      </p:sp>
    </p:spTree>
    <p:extLst>
      <p:ext uri="{BB962C8B-B14F-4D97-AF65-F5344CB8AC3E}">
        <p14:creationId xmlns:p14="http://schemas.microsoft.com/office/powerpoint/2010/main" val="1728146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514137" y="92606"/>
            <a:ext cx="5156979" cy="57103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 ประจำปีบัญชี 2567 </a:t>
            </a:r>
          </a:p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  <a:p>
            <a:pPr algn="ctr">
              <a:lnSpc>
                <a:spcPct val="110000"/>
              </a:lnSpc>
            </a:pPr>
            <a:endParaRPr lang="en-GB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5"/>
          <p:cNvGrpSpPr/>
          <p:nvPr/>
        </p:nvGrpSpPr>
        <p:grpSpPr>
          <a:xfrm>
            <a:off x="572552" y="249131"/>
            <a:ext cx="9017000" cy="603268"/>
            <a:chOff x="0" y="-175733"/>
            <a:chExt cx="21640800" cy="1447844"/>
          </a:xfrm>
        </p:grpSpPr>
        <p:sp>
          <p:nvSpPr>
            <p:cNvPr id="6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6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22</a:t>
              </a:r>
            </a:p>
          </p:txBody>
        </p:sp>
        <p:sp>
          <p:nvSpPr>
            <p:cNvPr id="6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26"/>
          <p:cNvGrpSpPr/>
          <p:nvPr/>
        </p:nvGrpSpPr>
        <p:grpSpPr>
          <a:xfrm>
            <a:off x="543571" y="5383376"/>
            <a:ext cx="9024932" cy="308770"/>
            <a:chOff x="572552" y="4918515"/>
            <a:chExt cx="9024932" cy="308770"/>
          </a:xfrm>
        </p:grpSpPr>
        <p:grpSp>
          <p:nvGrpSpPr>
            <p:cNvPr id="28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36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7" name="TextBox 4"/>
              <p:cNvSpPr txBox="1"/>
              <p:nvPr/>
            </p:nvSpPr>
            <p:spPr>
              <a:xfrm>
                <a:off x="3433718" y="-434215"/>
                <a:ext cx="13934627" cy="4924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29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0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32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33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34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5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926051"/>
              </p:ext>
            </p:extLst>
          </p:nvPr>
        </p:nvGraphicFramePr>
        <p:xfrm>
          <a:off x="26854" y="876362"/>
          <a:ext cx="9455410" cy="4465525"/>
        </p:xfrm>
        <a:graphic>
          <a:graphicData uri="http://schemas.openxmlformats.org/drawingml/2006/table">
            <a:tbl>
              <a:tblPr firstRow="1" bandRow="1"/>
              <a:tblGrid>
                <a:gridCol w="5472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3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55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472730" y="2743801"/>
            <a:ext cx="4931767" cy="2698175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th-TH" sz="9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บรรลุค่าเป้าหมายระดับ 1 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</a:t>
            </a:r>
          </a:p>
          <a:p>
            <a:pPr>
              <a:lnSpc>
                <a:spcPct val="110000"/>
              </a:lnSpc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การปฏิบัติงานตรวจสอบ</a:t>
            </a:r>
          </a:p>
          <a:p>
            <a:pPr lvl="0">
              <a:lnSpc>
                <a:spcPct val="11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- </a:t>
            </a:r>
            <a:r>
              <a:rPr lang="th-TH" sz="900" spc="-4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กลุ่มตรวจสอบภายใน กรมการพัฒนาชุมชน ได้ส่งแผนการตรวจสอบ ประจำปี 2567 กำหนดการตรวจสอบ </a:t>
            </a:r>
          </a:p>
          <a:p>
            <a:pPr lvl="0">
              <a:lnSpc>
                <a:spcPct val="110000"/>
              </a:lnSpc>
            </a:pPr>
            <a:r>
              <a:rPr lang="th-TH" sz="900" spc="-4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เรื่องการตรวจสอบลูกหนี้เงินยืมราชการ (เงินยืมตามโครงการประเภทเงินอุดหนุน ประจำปี 2565) ของ อกส.จ. </a:t>
            </a:r>
          </a:p>
          <a:p>
            <a:pPr lvl="0">
              <a:lnSpc>
                <a:spcPct val="110000"/>
              </a:lnSpc>
            </a:pPr>
            <a:r>
              <a:rPr lang="th-TH" sz="900" spc="-4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จำนวน 20 จังหวัด (ธันวาคม 2566 - มีนาคม 2567) ประเด็นการจสอบ ดังนี้ </a:t>
            </a:r>
            <a:endParaRPr lang="en-US" sz="900" spc="-4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lvl="0">
              <a:lnSpc>
                <a:spcPct val="110000"/>
              </a:lnSpc>
            </a:pPr>
            <a:r>
              <a:rPr lang="th-TH" sz="900" spc="-4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1. ความถูกต้อง ครบถ้วนของข้อมูล ตามแบบเสนอโครงการขอรับการสนับสนุนเงินกองทุนฯ </a:t>
            </a:r>
            <a:endParaRPr lang="en-US" sz="900" spc="-4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lvl="0">
              <a:lnSpc>
                <a:spcPct val="110000"/>
              </a:lnSpc>
            </a:pPr>
            <a:r>
              <a:rPr lang="th-TH" sz="900" spc="-4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2. ความถูกต้อง ครบถ้วนของสัญญาขอรับการสนับสนุนเงินกองทุนพัฒนาบทบาทสตรี ประเภทเงินอุดหนุน</a:t>
            </a:r>
            <a:endParaRPr lang="en-US" sz="900" spc="-4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lvl="0">
              <a:lnSpc>
                <a:spcPct val="110000"/>
              </a:lnSpc>
            </a:pPr>
            <a:r>
              <a:rPr lang="th-TH" sz="900" spc="-2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3. การโอนเงินและคืนเงิน การติดตาม/การรายงานผลการใช้จ่ายเงินที่ได้รับการสนับสนุนจากกองทุนฯ </a:t>
            </a:r>
            <a:endParaRPr lang="en-US" sz="900" spc="-2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การประชุมปิดการตรวจสอบ</a:t>
            </a:r>
          </a:p>
          <a:p>
            <a:pPr lvl="0">
              <a:lnSpc>
                <a:spcPct val="11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- ยังไม่มีการประชุมปิดการตรวจสอบ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การปฏิบัติงานตามข้อเสนอแนะที่ได้รับการตรวจสอบ</a:t>
            </a:r>
            <a:endParaRPr lang="en-US" sz="9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- ยังไม่มีการปฏิบัติงานตามข้อเสนอแนะของผู้ตรวจสอบ เนื่องจากยังไม่ได้รับรายงานผลการตรวจสอบ</a:t>
            </a:r>
            <a:endParaRPr lang="en-US" sz="9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 การรายงานผลการบริหารความเสี่ยงเพื่อการวางแผนตรวจสอบ</a:t>
            </a:r>
          </a:p>
          <a:p>
            <a:pPr>
              <a:lnSpc>
                <a:spcPct val="110000"/>
              </a:lnSpc>
            </a:pPr>
            <a:r>
              <a:rPr lang="th-TH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- 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ยังไม่มีการรายงานผลการบริหารความเสี่ยงให้ผู้ตรวจสอบภายในของหน่วยงานต้นสังกัดทราบ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7855" y="829224"/>
            <a:ext cx="4696711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  <a:defRPr/>
            </a:pP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4 การบริหารจัดการทุนหมุนเวียน</a:t>
            </a:r>
          </a:p>
          <a:p>
            <a:pPr>
              <a:defRPr/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</a:t>
            </a:r>
            <a:r>
              <a:rPr lang="th-TH" sz="100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100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การตรวจสอบภายใน</a:t>
            </a:r>
            <a:endParaRPr lang="th-TH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623932" y="1125275"/>
            <a:ext cx="3967815" cy="2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ณ วันที่ 19 มีนาคม 2567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1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634201"/>
              </p:ext>
            </p:extLst>
          </p:nvPr>
        </p:nvGraphicFramePr>
        <p:xfrm>
          <a:off x="5572267" y="4160287"/>
          <a:ext cx="4197698" cy="1194014"/>
        </p:xfrm>
        <a:graphic>
          <a:graphicData uri="http://schemas.openxmlformats.org/drawingml/2006/table">
            <a:tbl>
              <a:tblPr firstRow="1" bandRow="1"/>
              <a:tblGrid>
                <a:gridCol w="4197698">
                  <a:extLst>
                    <a:ext uri="{9D8B030D-6E8A-4147-A177-3AD203B41FA5}">
                      <a16:colId xmlns:a16="http://schemas.microsoft.com/office/drawing/2014/main" val="3290651922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1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การคาดการณ์เดือนเมษายน 2567 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17191"/>
                  </a:ext>
                </a:extLst>
              </a:tr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ได้รับรายงานผลการตรวจสอบ จากกลุ่มตรวจสอบภายใน</a:t>
                      </a:r>
                      <a:r>
                        <a:rPr lang="th-TH" sz="1100" b="1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ctr"/>
                      <a:r>
                        <a:rPr lang="th-TH" sz="1100" b="1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กรมการพัฒนาชุมชน และปฏิบัติตามข้อเสนอแนะที่กลุ่มตรวจสอบภายในให้ไว้ในรายงานผลการตรวจสอบ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30294"/>
                  </a:ext>
                </a:extLst>
              </a:tr>
              <a:tr h="305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100" b="1" kern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บรรลุค่าเป้าหมายระดับ 1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15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335831"/>
              </p:ext>
            </p:extLst>
          </p:nvPr>
        </p:nvGraphicFramePr>
        <p:xfrm>
          <a:off x="466225" y="1514676"/>
          <a:ext cx="4939968" cy="100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24470">
                  <a:extLst>
                    <a:ext uri="{9D8B030D-6E8A-4147-A177-3AD203B41FA5}">
                      <a16:colId xmlns:a16="http://schemas.microsoft.com/office/drawing/2014/main" val="1920743341"/>
                    </a:ext>
                  </a:extLst>
                </a:gridCol>
                <a:gridCol w="1024470">
                  <a:extLst>
                    <a:ext uri="{9D8B030D-6E8A-4147-A177-3AD203B41FA5}">
                      <a16:colId xmlns:a16="http://schemas.microsoft.com/office/drawing/2014/main" val="1597404334"/>
                    </a:ext>
                  </a:extLst>
                </a:gridCol>
                <a:gridCol w="1024470">
                  <a:extLst>
                    <a:ext uri="{9D8B030D-6E8A-4147-A177-3AD203B41FA5}">
                      <a16:colId xmlns:a16="http://schemas.microsoft.com/office/drawing/2014/main" val="1415561208"/>
                    </a:ext>
                  </a:extLst>
                </a:gridCol>
                <a:gridCol w="1024470">
                  <a:extLst>
                    <a:ext uri="{9D8B030D-6E8A-4147-A177-3AD203B41FA5}">
                      <a16:colId xmlns:a16="http://schemas.microsoft.com/office/drawing/2014/main" val="1907869018"/>
                    </a:ext>
                  </a:extLst>
                </a:gridCol>
                <a:gridCol w="842088">
                  <a:extLst>
                    <a:ext uri="{9D8B030D-6E8A-4147-A177-3AD203B41FA5}">
                      <a16:colId xmlns:a16="http://schemas.microsoft.com/office/drawing/2014/main" val="1750162203"/>
                    </a:ext>
                  </a:extLst>
                </a:gridCol>
              </a:tblGrid>
              <a:tr h="221964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42439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227857"/>
                  </a:ext>
                </a:extLst>
              </a:tr>
              <a:tr h="562308">
                <a:tc gridSpan="5"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การปฏิบัติงานตรวจสอบภายใน    2.การประชุมปิดการตรวจสอบ</a:t>
                      </a:r>
                      <a:r>
                        <a:rPr lang="th-TH" sz="10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3.การปฏิบัติงานตามข้อเสนอแนะที่ได้รับจากการตรวจสอบ</a:t>
                      </a:r>
                      <a:r>
                        <a:rPr lang="th-TH" sz="10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 การรายงานผลการบริหารความเสี่ยงเพื่อการวางแผนตรวจสอบ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763826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830231" y="1301538"/>
            <a:ext cx="43687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เกณฑ์ประเมินผล</a:t>
            </a:r>
            <a:endParaRPr lang="en-US" sz="1000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466225" y="2478352"/>
            <a:ext cx="46701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thaiDist" defTabSz="761970" fontAlgn="t">
              <a:buFontTx/>
              <a:buChar char="-"/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พิจารณาจากระดับความสำเร็จในการเพิ่มประสิทธิภาพด้านการตรวจภายใน </a:t>
            </a:r>
          </a:p>
        </p:txBody>
      </p:sp>
      <p:graphicFrame>
        <p:nvGraphicFramePr>
          <p:cNvPr id="44" name="แผนภูมิ 24"/>
          <p:cNvGraphicFramePr/>
          <p:nvPr>
            <p:extLst>
              <p:ext uri="{D42A27DB-BD31-4B8C-83A1-F6EECF244321}">
                <p14:modId xmlns:p14="http://schemas.microsoft.com/office/powerpoint/2010/main" val="3722121370"/>
              </p:ext>
            </p:extLst>
          </p:nvPr>
        </p:nvGraphicFramePr>
        <p:xfrm>
          <a:off x="5467961" y="1368803"/>
          <a:ext cx="4320290" cy="2741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263381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942889"/>
              </p:ext>
            </p:extLst>
          </p:nvPr>
        </p:nvGraphicFramePr>
        <p:xfrm>
          <a:off x="26854" y="876362"/>
          <a:ext cx="9107828" cy="4465525"/>
        </p:xfrm>
        <a:graphic>
          <a:graphicData uri="http://schemas.openxmlformats.org/drawingml/2006/table">
            <a:tbl>
              <a:tblPr firstRow="1" bandRow="1"/>
              <a:tblGrid>
                <a:gridCol w="527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55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443824" y="2565470"/>
            <a:ext cx="4860131" cy="3069879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th-TH" sz="9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บรรลุค่าเป้าหมายระดับ 2</a:t>
            </a:r>
          </a:p>
          <a:p>
            <a:pPr>
              <a:lnSpc>
                <a:spcPct val="110000"/>
              </a:lnSpc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</a:t>
            </a:r>
          </a:p>
          <a:p>
            <a:pPr>
              <a:lnSpc>
                <a:spcPct val="110000"/>
              </a:lnSpc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แผนปฏิบัติการดิจิทัล (ระยะยาว) และแผนปฏิบัติดิจิทัลประจำปี</a:t>
            </a:r>
          </a:p>
          <a:p>
            <a:pPr>
              <a:lnSpc>
                <a:spcPct val="110000"/>
              </a:lnSpc>
            </a:pPr>
            <a:r>
              <a:rPr lang="th-TH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- 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ยังไม่การจัดทำ/ทบทวนแผนปฏิบัติการดิจิทัล (ระยะยาว) และแผนปฏิบัติการดิจิทัล ประจำปี 2568</a:t>
            </a:r>
          </a:p>
          <a:p>
            <a:pPr>
              <a:lnSpc>
                <a:spcPct val="110000"/>
              </a:lnSpc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การบริหารจัดการสารสนเทศและดิจิทัล</a:t>
            </a:r>
          </a:p>
          <a:p>
            <a:pPr>
              <a:lnSpc>
                <a:spcPct val="11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2.1) มีระบบการบริหารจัดการสารสนเทศที่สนับสนุนการตัดสินใจของผู้บริหาร (</a:t>
            </a:r>
            <a:r>
              <a:rPr lang="en-US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EIS)</a:t>
            </a:r>
            <a:endParaRPr lang="th-TH" sz="9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- ข้อมูลมีความทันกาลและเป็นปัจจุบัน ผ่านทางเว็บไซต์กองทุนฯ เช่น ผลเบิกจ่ายงบประมาณ           </a:t>
            </a:r>
          </a:p>
          <a:p>
            <a:pPr>
              <a:lnSpc>
                <a:spcPct val="11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การบริหารจัดการหนี้  มาตรการตามประกาศ คกส. เป้นตัน มีการประมวลผลข้อมูลทุกสิ้นเดือน </a:t>
            </a:r>
          </a:p>
          <a:p>
            <a:pPr>
              <a:lnSpc>
                <a:spcPct val="11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และเปรียบเทียบเป้าหมายของกองทุน ในระดับกลุ่มงาน ทั้ง 4 กลุ่มงาน</a:t>
            </a:r>
          </a:p>
          <a:p>
            <a:pPr>
              <a:lnSpc>
                <a:spcPct val="11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2.2) ระบบสารสนเทศที่สนับสนุนผู้ใช้บริการภายใน</a:t>
            </a:r>
          </a:p>
          <a:p>
            <a:pPr>
              <a:lnSpc>
                <a:spcPct val="11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- กองทุนฯ มีโปรแกรมจัดการทะเบียนลูกหนี้ (</a:t>
            </a:r>
            <a:r>
              <a:rPr lang="en-US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Smart Account Receivable Application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               </a:t>
            </a:r>
          </a:p>
          <a:p>
            <a:pPr>
              <a:lnSpc>
                <a:spcPct val="11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ที่เป็นระบบสารสนเทศที่สนับสนุนผู้ใช้บริหารภายใน  </a:t>
            </a:r>
          </a:p>
          <a:p>
            <a:pPr>
              <a:lnSpc>
                <a:spcPct val="11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- ในปีบัญชี 2567 กองทุนฯ มีระบบบัญชีการเงิน </a:t>
            </a:r>
            <a:r>
              <a:rPr lang="en-US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(ERP) 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และระบบโปรแกรมทะเบียนลูกหนี้ใหม่</a:t>
            </a:r>
          </a:p>
          <a:p>
            <a:pPr>
              <a:lnSpc>
                <a:spcPct val="11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ที่เป็นระบบสารสนเทศที่สนับสนุนผู้ใช้บริการ ปัจจุบันอยู่ระหว่างการฝึกอบรมการใช้โปรแกรม </a:t>
            </a:r>
          </a:p>
          <a:p>
            <a:pPr>
              <a:lnSpc>
                <a:spcPct val="11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ครอบคลุมทั้งส่วนกลาง กรุงเทพมหานคร และจังหวัดทั้ง 76 จังหวัด </a:t>
            </a:r>
          </a:p>
          <a:p>
            <a:pPr>
              <a:lnSpc>
                <a:spcPct val="11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2.3) ระบบสารสนเทศที่สนับสนุนผู้ใช้บริการภายนอก</a:t>
            </a:r>
            <a:endParaRPr lang="en-US" sz="9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1. เว็บไซต์กองทุนพัฒนาบทบาทสตรี</a:t>
            </a:r>
            <a:endParaRPr lang="en-US" sz="9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</a:pPr>
            <a:r>
              <a:rPr lang="en-US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2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เว็บไซต์คลังข้อมูลกลุ่มอาชีพของสมาชิกกองทุนพัฒนาบทบาทสตรี  เพื่อให้ผู้ใช้บริการภายนอก</a:t>
            </a:r>
          </a:p>
          <a:p>
            <a:pPr>
              <a:lnSpc>
                <a:spcPct val="11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ได้เข้าถึงข้อมูลและบริการของกองทุนพัฒนาบทบาทสตรีในด้านต่าง ๆ </a:t>
            </a:r>
          </a:p>
        </p:txBody>
      </p:sp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514137" y="34731"/>
            <a:ext cx="5156979" cy="57103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 ประจำปีบัญชี 2567 </a:t>
            </a:r>
          </a:p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  <a:p>
            <a:pPr algn="ctr">
              <a:lnSpc>
                <a:spcPct val="110000"/>
              </a:lnSpc>
            </a:pPr>
            <a:endParaRPr lang="en-GB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5"/>
          <p:cNvGrpSpPr/>
          <p:nvPr/>
        </p:nvGrpSpPr>
        <p:grpSpPr>
          <a:xfrm>
            <a:off x="572552" y="191256"/>
            <a:ext cx="9017000" cy="603268"/>
            <a:chOff x="0" y="-175733"/>
            <a:chExt cx="21640800" cy="1447844"/>
          </a:xfrm>
        </p:grpSpPr>
        <p:sp>
          <p:nvSpPr>
            <p:cNvPr id="6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6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23</a:t>
              </a:r>
            </a:p>
          </p:txBody>
        </p:sp>
        <p:sp>
          <p:nvSpPr>
            <p:cNvPr id="6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26"/>
          <p:cNvGrpSpPr/>
          <p:nvPr/>
        </p:nvGrpSpPr>
        <p:grpSpPr>
          <a:xfrm>
            <a:off x="543571" y="5383376"/>
            <a:ext cx="9024932" cy="308770"/>
            <a:chOff x="572552" y="4918515"/>
            <a:chExt cx="9024932" cy="308770"/>
          </a:xfrm>
        </p:grpSpPr>
        <p:grpSp>
          <p:nvGrpSpPr>
            <p:cNvPr id="28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36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7" name="TextBox 4"/>
              <p:cNvSpPr txBox="1"/>
              <p:nvPr/>
            </p:nvSpPr>
            <p:spPr>
              <a:xfrm>
                <a:off x="3433718" y="-434215"/>
                <a:ext cx="13934627" cy="4924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29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0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32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33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34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5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  <p:sp>
        <p:nvSpPr>
          <p:cNvPr id="3" name="TextBox 2"/>
          <p:cNvSpPr txBox="1"/>
          <p:nvPr/>
        </p:nvSpPr>
        <p:spPr>
          <a:xfrm>
            <a:off x="572552" y="838285"/>
            <a:ext cx="4696711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defRPr/>
            </a:pP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4 การบริหารจัดการทุนหมุนเวียน</a:t>
            </a:r>
          </a:p>
          <a:p>
            <a:pPr>
              <a:defRPr/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4.3 การบริหารจัดการสารสนเทศและดิจิทัล</a:t>
            </a:r>
          </a:p>
        </p:txBody>
      </p:sp>
      <p:graphicFrame>
        <p:nvGraphicFramePr>
          <p:cNvPr id="38" name="แผนภูมิ 24"/>
          <p:cNvGraphicFramePr/>
          <p:nvPr>
            <p:extLst>
              <p:ext uri="{D42A27DB-BD31-4B8C-83A1-F6EECF244321}">
                <p14:modId xmlns:p14="http://schemas.microsoft.com/office/powerpoint/2010/main" val="1996085466"/>
              </p:ext>
            </p:extLst>
          </p:nvPr>
        </p:nvGraphicFramePr>
        <p:xfrm>
          <a:off x="5432972" y="1463428"/>
          <a:ext cx="4189344" cy="2634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515897" y="1072304"/>
            <a:ext cx="3967815" cy="2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ณ วันที่ 19 มีนาคม 2567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1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71573"/>
              </p:ext>
            </p:extLst>
          </p:nvPr>
        </p:nvGraphicFramePr>
        <p:xfrm>
          <a:off x="5536150" y="4203873"/>
          <a:ext cx="4086166" cy="1018441"/>
        </p:xfrm>
        <a:graphic>
          <a:graphicData uri="http://schemas.openxmlformats.org/drawingml/2006/table">
            <a:tbl>
              <a:tblPr firstRow="1" bandRow="1"/>
              <a:tblGrid>
                <a:gridCol w="4086166">
                  <a:extLst>
                    <a:ext uri="{9D8B030D-6E8A-4147-A177-3AD203B41FA5}">
                      <a16:colId xmlns:a16="http://schemas.microsoft.com/office/drawing/2014/main" val="3290651922"/>
                    </a:ext>
                  </a:extLst>
                </a:gridCol>
              </a:tblGrid>
              <a:tr h="246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การคาดการณ์ ณ</a:t>
                      </a:r>
                      <a:r>
                        <a:rPr lang="th-TH" sz="12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เดือนเมษายน 2567</a:t>
                      </a:r>
                      <a:endParaRPr lang="th-TH" sz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17191"/>
                  </a:ext>
                </a:extLst>
              </a:tr>
              <a:tr h="420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ดำเนินการจัดทำและทบทวนแผนปฏิบัติการดิจิทัล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(ระยะยาว) </a:t>
                      </a:r>
                      <a:b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และแผนปฏิบัติการดิจิทัล ประจำปี 2568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30294"/>
                  </a:ext>
                </a:extLst>
              </a:tr>
              <a:tr h="3384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บรรลุค่าเป้าหมายระดับ 3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15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89966"/>
              </p:ext>
            </p:extLst>
          </p:nvPr>
        </p:nvGraphicFramePr>
        <p:xfrm>
          <a:off x="543571" y="1445893"/>
          <a:ext cx="4563952" cy="807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6490">
                  <a:extLst>
                    <a:ext uri="{9D8B030D-6E8A-4147-A177-3AD203B41FA5}">
                      <a16:colId xmlns:a16="http://schemas.microsoft.com/office/drawing/2014/main" val="1920743341"/>
                    </a:ext>
                  </a:extLst>
                </a:gridCol>
                <a:gridCol w="946490">
                  <a:extLst>
                    <a:ext uri="{9D8B030D-6E8A-4147-A177-3AD203B41FA5}">
                      <a16:colId xmlns:a16="http://schemas.microsoft.com/office/drawing/2014/main" val="1597404334"/>
                    </a:ext>
                  </a:extLst>
                </a:gridCol>
                <a:gridCol w="946490">
                  <a:extLst>
                    <a:ext uri="{9D8B030D-6E8A-4147-A177-3AD203B41FA5}">
                      <a16:colId xmlns:a16="http://schemas.microsoft.com/office/drawing/2014/main" val="1415561208"/>
                    </a:ext>
                  </a:extLst>
                </a:gridCol>
                <a:gridCol w="946490">
                  <a:extLst>
                    <a:ext uri="{9D8B030D-6E8A-4147-A177-3AD203B41FA5}">
                      <a16:colId xmlns:a16="http://schemas.microsoft.com/office/drawing/2014/main" val="1907869018"/>
                    </a:ext>
                  </a:extLst>
                </a:gridCol>
                <a:gridCol w="777992">
                  <a:extLst>
                    <a:ext uri="{9D8B030D-6E8A-4147-A177-3AD203B41FA5}">
                      <a16:colId xmlns:a16="http://schemas.microsoft.com/office/drawing/2014/main" val="1750162203"/>
                    </a:ext>
                  </a:extLst>
                </a:gridCol>
              </a:tblGrid>
              <a:tr h="196007"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</a:t>
                      </a:r>
                      <a:endParaRPr lang="th-TH" sz="10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th-TH" sz="10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</a:t>
                      </a:r>
                      <a:endParaRPr lang="th-TH" sz="10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</a:t>
                      </a:r>
                      <a:endParaRPr lang="th-TH" sz="10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42439"/>
                  </a:ext>
                </a:extLst>
              </a:tr>
              <a:tr h="169873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8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8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227857"/>
                  </a:ext>
                </a:extLst>
              </a:tr>
              <a:tr h="326678">
                <a:tc gridSpan="5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แผนปฏิบัติการดิจิทัล</a:t>
                      </a:r>
                      <a:r>
                        <a:rPr lang="th-TH" sz="10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(ระยะยาว) และแผนปฏิบัติการดิจิทัลประจำปี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การบริหารจัดการสารสนเทศและดิจิทัล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763826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47443" y="1214004"/>
            <a:ext cx="43687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เกณฑ์ประเมินผล</a:t>
            </a:r>
            <a:endParaRPr lang="en-US" sz="1000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497987" y="2189278"/>
            <a:ext cx="4605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thaiDist" defTabSz="761970" fontAlgn="t">
              <a:buFontTx/>
              <a:buChar char="-"/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พิจารณาจากระดับความสำเร็จในการเพิ่มประสิทธิภาพด้านการบริหารจัดการสารสนเทศและดิจิทัล</a:t>
            </a:r>
          </a:p>
        </p:txBody>
      </p:sp>
    </p:spTree>
    <p:extLst>
      <p:ext uri="{BB962C8B-B14F-4D97-AF65-F5344CB8AC3E}">
        <p14:creationId xmlns:p14="http://schemas.microsoft.com/office/powerpoint/2010/main" val="311615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514137" y="23156"/>
            <a:ext cx="5156979" cy="57103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 ประจำปีบัญชี 2567 </a:t>
            </a:r>
          </a:p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  <a:p>
            <a:pPr algn="ctr">
              <a:lnSpc>
                <a:spcPct val="110000"/>
              </a:lnSpc>
            </a:pPr>
            <a:endParaRPr lang="en-GB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5"/>
          <p:cNvGrpSpPr/>
          <p:nvPr/>
        </p:nvGrpSpPr>
        <p:grpSpPr>
          <a:xfrm>
            <a:off x="572552" y="179681"/>
            <a:ext cx="9017000" cy="603268"/>
            <a:chOff x="0" y="-175733"/>
            <a:chExt cx="21640800" cy="1447844"/>
          </a:xfrm>
        </p:grpSpPr>
        <p:sp>
          <p:nvSpPr>
            <p:cNvPr id="6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6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24</a:t>
              </a:r>
            </a:p>
          </p:txBody>
        </p:sp>
        <p:sp>
          <p:nvSpPr>
            <p:cNvPr id="6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26"/>
          <p:cNvGrpSpPr/>
          <p:nvPr/>
        </p:nvGrpSpPr>
        <p:grpSpPr>
          <a:xfrm>
            <a:off x="543571" y="5383376"/>
            <a:ext cx="9024932" cy="308770"/>
            <a:chOff x="572552" y="4918515"/>
            <a:chExt cx="9024932" cy="308770"/>
          </a:xfrm>
        </p:grpSpPr>
        <p:grpSp>
          <p:nvGrpSpPr>
            <p:cNvPr id="28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36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7" name="TextBox 4"/>
              <p:cNvSpPr txBox="1"/>
              <p:nvPr/>
            </p:nvSpPr>
            <p:spPr>
              <a:xfrm>
                <a:off x="3433718" y="-434215"/>
                <a:ext cx="13934627" cy="4924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29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0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32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33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34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5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857549"/>
              </p:ext>
            </p:extLst>
          </p:nvPr>
        </p:nvGraphicFramePr>
        <p:xfrm>
          <a:off x="26854" y="876362"/>
          <a:ext cx="9581353" cy="4465525"/>
        </p:xfrm>
        <a:graphic>
          <a:graphicData uri="http://schemas.openxmlformats.org/drawingml/2006/table">
            <a:tbl>
              <a:tblPr firstRow="1" bandRow="1"/>
              <a:tblGrid>
                <a:gridCol w="5534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6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55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517010" y="2585769"/>
            <a:ext cx="4759809" cy="2926570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th-TH" sz="875" b="1" dirty="0">
                <a:solidFill>
                  <a:schemeClr val="accent4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บรรลุเป้าหมายระดับ 3 </a:t>
            </a:r>
          </a:p>
          <a:p>
            <a:pPr>
              <a:lnSpc>
                <a:spcPct val="110000"/>
              </a:lnSpc>
            </a:pPr>
            <a:r>
              <a:rPr lang="th-TH" sz="875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</a:t>
            </a:r>
          </a:p>
          <a:p>
            <a:pPr>
              <a:lnSpc>
                <a:spcPct val="110000"/>
              </a:lnSpc>
            </a:pPr>
            <a:r>
              <a:rPr lang="th-TH" sz="8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การจัดให้มีหรือทบทวนแผนปฏิบัติการระยะยาว (3 - 5 ปี) และแผนปฏิบัติการ ประจำปี 2568</a:t>
            </a:r>
          </a:p>
          <a:p>
            <a:pPr>
              <a:lnSpc>
                <a:spcPct val="110000"/>
              </a:lnSpc>
            </a:pPr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- คณะกรรมการฯ ให้ความเห็นชอบทิศทางยุทธศาสตร์และเป้าประสงค์ โดยมีข้อเสนอแนะ ให้เพิ่มแนวทาง</a:t>
            </a:r>
          </a:p>
          <a:p>
            <a:pPr>
              <a:lnSpc>
                <a:spcPct val="110000"/>
              </a:lnSpc>
            </a:pPr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และแผนบริหารจัดการหนี้ของกองทุนฯ ในร่างแผนปฏิบัติระยะยาว (3-5 ปี) และร่างแผนปฏิบัติการ</a:t>
            </a:r>
          </a:p>
          <a:p>
            <a:pPr>
              <a:lnSpc>
                <a:spcPct val="110000"/>
              </a:lnSpc>
            </a:pPr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ประจำปีบัญชี 2568 เพื่อให้มีความสมบูรณ์มากยิ่งขึ้น ในการประชุมคณะกรรมการฯ ครั้งที่ 2/2567</a:t>
            </a:r>
          </a:p>
          <a:p>
            <a:pPr>
              <a:lnSpc>
                <a:spcPct val="110000"/>
              </a:lnSpc>
            </a:pPr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เมื่อวันที่ 28 กุมภาพันธ์ 2567</a:t>
            </a:r>
          </a:p>
          <a:p>
            <a:pPr>
              <a:lnSpc>
                <a:spcPct val="110000"/>
              </a:lnSpc>
            </a:pPr>
            <a:r>
              <a:rPr lang="th-TH" sz="8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การจัดประชุมคณะกรรมการบริหารทุนหมุนเวียนและประสิทธิภาพการประชุม</a:t>
            </a:r>
          </a:p>
          <a:p>
            <a:pPr>
              <a:lnSpc>
                <a:spcPct val="110000"/>
              </a:lnSpc>
            </a:pPr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- กำหนดปฏิทินการประชุมคณะกรรมการฯ ในปีบัญชี 2568 จำนวนทั้งสิ้น 8 ครั้ง  และแจ้งคณะกรรมการฯ   </a:t>
            </a:r>
          </a:p>
          <a:p>
            <a:pPr>
              <a:lnSpc>
                <a:spcPct val="110000"/>
              </a:lnSpc>
            </a:pPr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ให้ทราบ ในการประชุมคณะกรรมการฯ ครั้งที่ 9/2566 เมื่อวันที่ 28 กันยายน 2566 จัดการประชุม 6 ครั้ง    </a:t>
            </a:r>
          </a:p>
          <a:p>
            <a:pPr>
              <a:lnSpc>
                <a:spcPct val="110000"/>
              </a:lnSpc>
            </a:pPr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คณะกรรมการฯ เข้าร่วมประชุมคิดเป็นร้อยละ 50</a:t>
            </a:r>
          </a:p>
          <a:p>
            <a:pPr>
              <a:lnSpc>
                <a:spcPct val="110000"/>
              </a:lnSpc>
            </a:pPr>
            <a:r>
              <a:rPr lang="th-TH" sz="8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คณะกรรมการฯ มีการติดตามผลการปฏิบัติงานที่สำคัญ  </a:t>
            </a:r>
          </a:p>
          <a:p>
            <a:pPr>
              <a:lnSpc>
                <a:spcPct val="110000"/>
              </a:lnSpc>
            </a:pPr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1.ด้านการเงิน, 2. ด้านไม่ใช่การเงิน, ระบบบริหารความเสี่ยง, 3. ระบบบริหารความเสียง        </a:t>
            </a:r>
            <a:endParaRPr lang="en-US" sz="8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</a:pPr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4. ระบบบริหารสารสนเทศ, 5. ระบบทรัพยากรบุคคล ไตรมาสที่ 1 ในการประชุมคณะกรรมการฯ </a:t>
            </a:r>
          </a:p>
          <a:p>
            <a:pPr>
              <a:lnSpc>
                <a:spcPct val="110000"/>
              </a:lnSpc>
            </a:pPr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ครั้งที่ 2/2566 เมื่อวันที่ 28 กุมภาพันธ์ 2567</a:t>
            </a:r>
          </a:p>
          <a:p>
            <a:pPr>
              <a:lnSpc>
                <a:spcPct val="110000"/>
              </a:lnSpc>
            </a:pPr>
            <a:r>
              <a:rPr lang="th-TH" sz="8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4.การจัดให้มีระบบประเมินผลผู้บริหารทุนหมุนเวียน</a:t>
            </a:r>
          </a:p>
          <a:p>
            <a:pPr>
              <a:lnSpc>
                <a:spcPct val="110000"/>
              </a:lnSpc>
            </a:pPr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- กองทุนฯ ได้จัดทำคำสั่งแต่งตั้งผู้กำกับดูแลตัวชี้วัด ประจำปีบัญชี 2567 ตามคำสั่งสำนักงานกองทุนฯ            </a:t>
            </a:r>
          </a:p>
          <a:p>
            <a:pPr>
              <a:lnSpc>
                <a:spcPct val="110000"/>
              </a:lnSpc>
            </a:pPr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ที่ 1/2567 ลงวันที่ 8 มกราคม พ.ศ. 2567    </a:t>
            </a:r>
          </a:p>
          <a:p>
            <a:pPr>
              <a:lnSpc>
                <a:spcPct val="110000"/>
              </a:lnSpc>
            </a:pPr>
            <a:r>
              <a:rPr lang="th-TH" sz="8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 การเปิดเผยข้อมูลข่าวสารแก่ผู้มีส่วนได้ส่วนเสีย                       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- มีการเปิดเผยข้อมูลสารสนเทศที่ครบถ้วน ถูกต้อง เชื่อถือได้ทันกาล มีการเปิดเผยครบถ้วน 10 ประเด็น</a:t>
            </a:r>
            <a:endParaRPr lang="th-TH" sz="833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010" y="823119"/>
            <a:ext cx="4696711" cy="387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5 การบริหารจัดการทุนหมุนเวียน</a:t>
            </a:r>
          </a:p>
          <a:p>
            <a:pPr>
              <a:defRPr/>
            </a:pPr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5.1 การปฏิบัติงานของคณะกรรมการบริหาร ผู้บริหารทุนหมุนเวียน พนักงาน และลูกจ้าง</a:t>
            </a:r>
          </a:p>
        </p:txBody>
      </p:sp>
      <p:graphicFrame>
        <p:nvGraphicFramePr>
          <p:cNvPr id="38" name="แผนภูมิ 24"/>
          <p:cNvGraphicFramePr/>
          <p:nvPr>
            <p:extLst>
              <p:ext uri="{D42A27DB-BD31-4B8C-83A1-F6EECF244321}">
                <p14:modId xmlns:p14="http://schemas.microsoft.com/office/powerpoint/2010/main" val="1132101066"/>
              </p:ext>
            </p:extLst>
          </p:nvPr>
        </p:nvGraphicFramePr>
        <p:xfrm>
          <a:off x="5442857" y="1349590"/>
          <a:ext cx="4146695" cy="2503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563246" y="1119889"/>
            <a:ext cx="3967815" cy="23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7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ณ วันที่ 19 มีนาคม 2567</a:t>
            </a:r>
            <a:endParaRPr lang="en-US" sz="1170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1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765092"/>
              </p:ext>
            </p:extLst>
          </p:nvPr>
        </p:nvGraphicFramePr>
        <p:xfrm>
          <a:off x="5307447" y="4003432"/>
          <a:ext cx="4790915" cy="1223683"/>
        </p:xfrm>
        <a:graphic>
          <a:graphicData uri="http://schemas.openxmlformats.org/drawingml/2006/table">
            <a:tbl>
              <a:tblPr firstRow="1" bandRow="1"/>
              <a:tblGrid>
                <a:gridCol w="4790915">
                  <a:extLst>
                    <a:ext uri="{9D8B030D-6E8A-4147-A177-3AD203B41FA5}">
                      <a16:colId xmlns:a16="http://schemas.microsoft.com/office/drawing/2014/main" val="3290651922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การคาดการณ์ ณ เดือนเมษายน</a:t>
                      </a:r>
                      <a:r>
                        <a:rPr lang="th-TH" sz="13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2567</a:t>
                      </a:r>
                      <a:endParaRPr lang="th-TH" sz="13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17191"/>
                  </a:ext>
                </a:extLst>
              </a:tr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th-TH" sz="10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แผนปฏิบัติการระยะยาว (3 - 5 ปี</a:t>
                      </a:r>
                      <a:r>
                        <a:rPr lang="th-TH" sz="1000" b="1" u="none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และแผนปฏิบัติการประจำปีบัญชี 2568 มีคุณภาพ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th-TH" sz="1000" b="1" u="none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000" b="1" u="none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และสามารถนำไปใช้ได้จริงในทางปฏิบัติ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th-TH" sz="1000" b="1" u="none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ติดตามผลการปฏิบัติงานที่สำคัญ</a:t>
                      </a:r>
                      <a:r>
                        <a:rPr lang="th-TH" sz="1000" b="1" u="none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ทั้งสิ้น 5 ด้าน ของไตรมาสที่ 2</a:t>
                      </a:r>
                      <a:endParaRPr lang="th-TH" sz="1000" b="1" u="none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30294"/>
                  </a:ext>
                </a:extLst>
              </a:tr>
              <a:tr h="3651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บรรลุค่าเป้าหมายระดับ 3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15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127582"/>
              </p:ext>
            </p:extLst>
          </p:nvPr>
        </p:nvGraphicFramePr>
        <p:xfrm>
          <a:off x="572552" y="1335350"/>
          <a:ext cx="4675219" cy="1066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9172">
                  <a:extLst>
                    <a:ext uri="{9D8B030D-6E8A-4147-A177-3AD203B41FA5}">
                      <a16:colId xmlns:a16="http://schemas.microsoft.com/office/drawing/2014/main" val="1920743341"/>
                    </a:ext>
                  </a:extLst>
                </a:gridCol>
                <a:gridCol w="912628">
                  <a:extLst>
                    <a:ext uri="{9D8B030D-6E8A-4147-A177-3AD203B41FA5}">
                      <a16:colId xmlns:a16="http://schemas.microsoft.com/office/drawing/2014/main" val="1597404334"/>
                    </a:ext>
                  </a:extLst>
                </a:gridCol>
                <a:gridCol w="965791">
                  <a:extLst>
                    <a:ext uri="{9D8B030D-6E8A-4147-A177-3AD203B41FA5}">
                      <a16:colId xmlns:a16="http://schemas.microsoft.com/office/drawing/2014/main" val="1415561208"/>
                    </a:ext>
                  </a:extLst>
                </a:gridCol>
                <a:gridCol w="983512">
                  <a:extLst>
                    <a:ext uri="{9D8B030D-6E8A-4147-A177-3AD203B41FA5}">
                      <a16:colId xmlns:a16="http://schemas.microsoft.com/office/drawing/2014/main" val="1907869018"/>
                    </a:ext>
                  </a:extLst>
                </a:gridCol>
                <a:gridCol w="934116">
                  <a:extLst>
                    <a:ext uri="{9D8B030D-6E8A-4147-A177-3AD203B41FA5}">
                      <a16:colId xmlns:a16="http://schemas.microsoft.com/office/drawing/2014/main" val="17501622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</a:t>
                      </a:r>
                      <a:endParaRPr lang="th-TH" sz="10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th-TH" sz="10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</a:t>
                      </a:r>
                      <a:endParaRPr lang="th-TH" sz="10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</a:t>
                      </a:r>
                      <a:endParaRPr lang="th-TH" sz="10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4243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227857"/>
                  </a:ext>
                </a:extLst>
              </a:tr>
              <a:tr h="635000">
                <a:tc gridSpan="5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th-TH" sz="9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1.การจัดให้มีหรือทบทวนแผนปฏิบัติการระยะยาว</a:t>
                      </a:r>
                      <a:r>
                        <a:rPr lang="th-TH" sz="9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(3-5 ปี) และแผนปฏิบัติการ ประจำปี 2568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th-TH" sz="9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2.การจัดประชุมคณะกรรมการบริหารทุนหมุนเวียนและประสิทธิภาพการประชุม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th-TH" sz="9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3.การติดตามระบบการบริหารจัดการที่สำคัญ 4.การจัดให้มีระบบประเมินผลผู้บริหารทุนหมุนเวียน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th-TH" sz="9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5.การเปิดเผยข้อมูลข่าวสารแก่ผู้มีส่วนได้ส่วนเสีย</a:t>
                      </a:r>
                      <a:endParaRPr lang="th-TH" sz="9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763826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72552" y="1122472"/>
            <a:ext cx="43687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เกณฑ์ประเมินผล</a:t>
            </a:r>
            <a:endParaRPr lang="en-US" sz="1000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72552" y="2369549"/>
            <a:ext cx="5055499" cy="22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defTabSz="761970" fontAlgn="t">
              <a:tabLst>
                <a:tab pos="820176" algn="l"/>
              </a:tabLst>
              <a:defRPr/>
            </a:pPr>
            <a:r>
              <a:rPr lang="th-TH" sz="875" spc="-40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พิจารณาจากระดับความสำเร็จในการเพิ่มประสิทธิภาพการกำกับดูแลของคณะกรรมการบริหาร ทุนหมุนเวียน</a:t>
            </a:r>
          </a:p>
        </p:txBody>
      </p:sp>
    </p:spTree>
    <p:extLst>
      <p:ext uri="{BB962C8B-B14F-4D97-AF65-F5344CB8AC3E}">
        <p14:creationId xmlns:p14="http://schemas.microsoft.com/office/powerpoint/2010/main" val="2034197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514137" y="92606"/>
            <a:ext cx="5156979" cy="57103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 ประจำปีบัญชี 2567 </a:t>
            </a:r>
          </a:p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  <a:p>
            <a:pPr algn="ctr">
              <a:lnSpc>
                <a:spcPct val="110000"/>
              </a:lnSpc>
            </a:pPr>
            <a:endParaRPr lang="en-GB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5"/>
          <p:cNvGrpSpPr/>
          <p:nvPr/>
        </p:nvGrpSpPr>
        <p:grpSpPr>
          <a:xfrm>
            <a:off x="572552" y="249131"/>
            <a:ext cx="9017000" cy="603268"/>
            <a:chOff x="0" y="-175733"/>
            <a:chExt cx="21640800" cy="1447844"/>
          </a:xfrm>
        </p:grpSpPr>
        <p:sp>
          <p:nvSpPr>
            <p:cNvPr id="6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6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25</a:t>
              </a:r>
            </a:p>
          </p:txBody>
        </p:sp>
        <p:sp>
          <p:nvSpPr>
            <p:cNvPr id="6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26"/>
          <p:cNvGrpSpPr/>
          <p:nvPr/>
        </p:nvGrpSpPr>
        <p:grpSpPr>
          <a:xfrm>
            <a:off x="543571" y="5383376"/>
            <a:ext cx="9024932" cy="308770"/>
            <a:chOff x="572552" y="4918515"/>
            <a:chExt cx="9024932" cy="308770"/>
          </a:xfrm>
        </p:grpSpPr>
        <p:grpSp>
          <p:nvGrpSpPr>
            <p:cNvPr id="28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36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7" name="TextBox 4"/>
              <p:cNvSpPr txBox="1"/>
              <p:nvPr/>
            </p:nvSpPr>
            <p:spPr>
              <a:xfrm>
                <a:off x="3433718" y="-434215"/>
                <a:ext cx="13934627" cy="4924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29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0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32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33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34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5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923202"/>
              </p:ext>
            </p:extLst>
          </p:nvPr>
        </p:nvGraphicFramePr>
        <p:xfrm>
          <a:off x="26854" y="876362"/>
          <a:ext cx="9624544" cy="4465525"/>
        </p:xfrm>
        <a:graphic>
          <a:graphicData uri="http://schemas.openxmlformats.org/drawingml/2006/table">
            <a:tbl>
              <a:tblPr firstRow="1" bandRow="1"/>
              <a:tblGrid>
                <a:gridCol w="5570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4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55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539378" y="2901083"/>
            <a:ext cx="4990863" cy="255198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th-TH" sz="875" b="1" dirty="0">
                <a:solidFill>
                  <a:schemeClr val="accent4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บรรลุเป้าหมายระดับ 3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r>
              <a:rPr lang="th-TH" sz="875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</a:t>
            </a:r>
          </a:p>
          <a:p>
            <a:pPr>
              <a:lnSpc>
                <a:spcPct val="110000"/>
              </a:lnSpc>
            </a:pPr>
            <a:r>
              <a:rPr lang="th-TH" sz="875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การจัดให้มีปัจจัยพื้นฐานในการบริหารทรัพยากรบุคคล</a:t>
            </a:r>
          </a:p>
          <a:p>
            <a:pPr>
              <a:lnSpc>
                <a:spcPct val="110000"/>
              </a:lnSpc>
            </a:pPr>
            <a:r>
              <a:rPr lang="th-TH" sz="875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- </a:t>
            </a:r>
            <a:r>
              <a:rPr lang="th-TH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มีการกำหนดตัวชี้วัดผลการปฏิบัติราชการ และตัวชี้วัดเพื่อประกอบการเลื่อนเงินเดือนของบุคลากร</a:t>
            </a:r>
          </a:p>
          <a:p>
            <a:pPr>
              <a:lnSpc>
                <a:spcPct val="110000"/>
              </a:lnSpc>
            </a:pPr>
            <a:r>
              <a:rPr lang="th-TH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ทุกระดับและใช้ในการประเมินผลการปฏิบัติงาน และใช้ประโยชน์จากผลประเมินในการพิจารณา</a:t>
            </a:r>
          </a:p>
          <a:p>
            <a:pPr>
              <a:lnSpc>
                <a:spcPct val="110000"/>
              </a:lnSpc>
            </a:pPr>
            <a:r>
              <a:rPr lang="th-TH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ผลตอบแทน/เลื่อนขั้น/เลื่อนตำแหน่ง/ใช้ประโยชน์จากผลประเมินในการพัฒนาบุคลากร</a:t>
            </a:r>
          </a:p>
          <a:p>
            <a:pPr>
              <a:lnSpc>
                <a:spcPct val="110000"/>
              </a:lnSpc>
            </a:pPr>
            <a:r>
              <a:rPr lang="th-TH" sz="875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การจัดทำและดำเนินงานตามแผนการบริหารทรัพยากรบุคคล (ระยะยาว) และแผนปฏิบัติการ</a:t>
            </a:r>
          </a:p>
          <a:p>
            <a:pPr>
              <a:lnSpc>
                <a:spcPct val="110000"/>
              </a:lnSpc>
            </a:pPr>
            <a:r>
              <a:rPr lang="th-TH" sz="875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ด้านการบริหารทรัพยากรบุคคลประจำปี</a:t>
            </a:r>
          </a:p>
          <a:p>
            <a:pPr>
              <a:lnSpc>
                <a:spcPct val="110000"/>
              </a:lnSpc>
            </a:pPr>
            <a:r>
              <a:rPr lang="th-TH" sz="875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</a:t>
            </a:r>
            <a:r>
              <a:rPr lang="th-TH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2.1) การดำเนินงานตามแผนปฏิบัติการฯ ประจำปีบัญชี 2567</a:t>
            </a:r>
          </a:p>
          <a:p>
            <a:pPr>
              <a:lnSpc>
                <a:spcPct val="110000"/>
              </a:lnSpc>
            </a:pPr>
            <a:r>
              <a:rPr lang="th-TH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- มีการกำหนดแผนปฏิบัติการฯ ประจำปีบัญชี 2567 จำนวน 3 ประเด็น รวม </a:t>
            </a:r>
            <a:r>
              <a:rPr lang="en-US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10</a:t>
            </a:r>
            <a:r>
              <a:rPr lang="th-TH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แผนงาน </a:t>
            </a:r>
          </a:p>
          <a:p>
            <a:pPr>
              <a:lnSpc>
                <a:spcPct val="110000"/>
              </a:lnSpc>
            </a:pPr>
            <a:r>
              <a:rPr lang="th-TH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22 โครงการ อยู่ระหว่างการดำเนินการตามปฏิบัติการประจำปี 2567 ได้ร้อยละ 90 </a:t>
            </a:r>
            <a:r>
              <a:rPr lang="en-US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  </a:t>
            </a:r>
          </a:p>
          <a:p>
            <a:pPr>
              <a:lnSpc>
                <a:spcPct val="110000"/>
              </a:lnSpc>
            </a:pPr>
            <a:r>
              <a:rPr lang="en-US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2.2 </a:t>
            </a:r>
            <a:r>
              <a:rPr lang="th-TH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การจัดทำ/ทบทวนแผนการบริหารทรัพยากรบุคคล (ระยะยาว) และแผนปฏิบัติการฯประจำปีบัญชี 2568</a:t>
            </a:r>
            <a:r>
              <a:rPr lang="en-US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- </a:t>
            </a:r>
            <a:r>
              <a:rPr lang="th-TH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มีการจัดทำและทบทวนแผนการบริหารทรัพยากรบุคคล (ระยะยาว) และแผนปฏิบัติการฯ ประจำปี </a:t>
            </a:r>
          </a:p>
          <a:p>
            <a:pPr>
              <a:lnSpc>
                <a:spcPct val="110000"/>
              </a:lnSpc>
            </a:pPr>
            <a:r>
              <a:rPr lang="th-TH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บัญชี 2568 ดำเนินโครงการทบทวนแผนยุทธศาตร์การบริหารทรัพยากรบุคค กองทุนพัฒนา</a:t>
            </a:r>
          </a:p>
          <a:p>
            <a:pPr>
              <a:lnSpc>
                <a:spcPct val="110000"/>
              </a:lnSpc>
            </a:pPr>
            <a:r>
              <a:rPr lang="th-TH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บทบาทสตรี กรมการพัฒนาชุมชน เมื่อวันที่ 18 - 20 มีนาคม 2567 ณ โรงแรมไมด้า ดอนเมือง                 </a:t>
            </a:r>
          </a:p>
          <a:p>
            <a:pPr>
              <a:lnSpc>
                <a:spcPct val="110000"/>
              </a:lnSpc>
            </a:pPr>
            <a:r>
              <a:rPr lang="th-TH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แอร์พอร์ต เขตหลักสี่ กรุงเทพมหานคร </a:t>
            </a:r>
            <a:endParaRPr lang="en-US" sz="875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552" y="873523"/>
            <a:ext cx="46967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5 การบริหารจัดการทุนหมุนเวียน</a:t>
            </a:r>
          </a:p>
          <a:p>
            <a:pPr>
              <a:lnSpc>
                <a:spcPct val="110000"/>
              </a:lnSpc>
              <a:defRPr/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5.2 การบริหารทรัพยากรบุคคล</a:t>
            </a:r>
          </a:p>
        </p:txBody>
      </p:sp>
      <p:graphicFrame>
        <p:nvGraphicFramePr>
          <p:cNvPr id="38" name="แผนภูมิ 24"/>
          <p:cNvGraphicFramePr/>
          <p:nvPr>
            <p:extLst>
              <p:ext uri="{D42A27DB-BD31-4B8C-83A1-F6EECF244321}">
                <p14:modId xmlns:p14="http://schemas.microsoft.com/office/powerpoint/2010/main" val="872181970"/>
              </p:ext>
            </p:extLst>
          </p:nvPr>
        </p:nvGraphicFramePr>
        <p:xfrm>
          <a:off x="5597768" y="1241289"/>
          <a:ext cx="4053631" cy="2856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763153" y="1133297"/>
            <a:ext cx="3967815" cy="2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ณ วันที่ 19 มีนาคม 2567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1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072"/>
              </p:ext>
            </p:extLst>
          </p:nvPr>
        </p:nvGraphicFramePr>
        <p:xfrm>
          <a:off x="5597768" y="4171238"/>
          <a:ext cx="4298586" cy="1162812"/>
        </p:xfrm>
        <a:graphic>
          <a:graphicData uri="http://schemas.openxmlformats.org/drawingml/2006/table">
            <a:tbl>
              <a:tblPr firstRow="1" bandRow="1"/>
              <a:tblGrid>
                <a:gridCol w="4298586">
                  <a:extLst>
                    <a:ext uri="{9D8B030D-6E8A-4147-A177-3AD203B41FA5}">
                      <a16:colId xmlns:a16="http://schemas.microsoft.com/office/drawing/2014/main" val="3290651922"/>
                    </a:ext>
                  </a:extLst>
                </a:gridCol>
              </a:tblGrid>
              <a:tr h="238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การคาดการณ์ ณ เดือนเมษายน 2567 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17191"/>
                  </a:ext>
                </a:extLst>
              </a:tr>
              <a:tr h="5441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ใช้ประโยชน์จากผลประเมินในการพิจารณาผลตอบแทน/เลื่อนขั้น/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เลื่อนตำแหน่ง/ใช้ประโยชน์จากผลประเมินในการพัฒนาบุคลากร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สำหรับรอบการประเมินที่ 1/2567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30294"/>
                  </a:ext>
                </a:extLst>
              </a:tr>
              <a:tr h="2574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บรรลุค่าเป้าหมายระดับ 3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15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418688"/>
              </p:ext>
            </p:extLst>
          </p:nvPr>
        </p:nvGraphicFramePr>
        <p:xfrm>
          <a:off x="543571" y="1393946"/>
          <a:ext cx="4986670" cy="965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34155">
                  <a:extLst>
                    <a:ext uri="{9D8B030D-6E8A-4147-A177-3AD203B41FA5}">
                      <a16:colId xmlns:a16="http://schemas.microsoft.com/office/drawing/2014/main" val="1920743341"/>
                    </a:ext>
                  </a:extLst>
                </a:gridCol>
                <a:gridCol w="1034155">
                  <a:extLst>
                    <a:ext uri="{9D8B030D-6E8A-4147-A177-3AD203B41FA5}">
                      <a16:colId xmlns:a16="http://schemas.microsoft.com/office/drawing/2014/main" val="1597404334"/>
                    </a:ext>
                  </a:extLst>
                </a:gridCol>
                <a:gridCol w="1034155">
                  <a:extLst>
                    <a:ext uri="{9D8B030D-6E8A-4147-A177-3AD203B41FA5}">
                      <a16:colId xmlns:a16="http://schemas.microsoft.com/office/drawing/2014/main" val="1415561208"/>
                    </a:ext>
                  </a:extLst>
                </a:gridCol>
                <a:gridCol w="1034155">
                  <a:extLst>
                    <a:ext uri="{9D8B030D-6E8A-4147-A177-3AD203B41FA5}">
                      <a16:colId xmlns:a16="http://schemas.microsoft.com/office/drawing/2014/main" val="1907869018"/>
                    </a:ext>
                  </a:extLst>
                </a:gridCol>
                <a:gridCol w="850050">
                  <a:extLst>
                    <a:ext uri="{9D8B030D-6E8A-4147-A177-3AD203B41FA5}">
                      <a16:colId xmlns:a16="http://schemas.microsoft.com/office/drawing/2014/main" val="17501622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</a:t>
                      </a:r>
                      <a:endParaRPr lang="th-TH" sz="10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th-TH" sz="10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</a:t>
                      </a:r>
                      <a:endParaRPr lang="th-TH" sz="10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</a:t>
                      </a:r>
                      <a:endParaRPr lang="th-TH" sz="10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4243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227857"/>
                  </a:ext>
                </a:extLst>
              </a:tr>
              <a:tr h="533400">
                <a:tc gridSpan="5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1.การจัดให้มีปัจจัยพื้นฐานในการบริหารทรัพยากรบุคคล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2.การจัดทำและดำเนินงานตามแผนการบริหารทรัพยากรบุคคล</a:t>
                      </a:r>
                      <a:r>
                        <a:rPr lang="th-TH" sz="10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(ระยะยาว) </a:t>
                      </a:r>
                      <a:br>
                        <a:rPr lang="th-TH" sz="10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และแผนปฏิบัติการด้านการบริหารทรัพยากรบุคคลประจำปี</a:t>
                      </a: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763826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43571" y="1191095"/>
            <a:ext cx="43687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เกณฑ์ประเมินผล</a:t>
            </a:r>
            <a:endParaRPr lang="en-US" sz="1000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07710" y="2323143"/>
            <a:ext cx="5054198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defTabSz="761970" fontAlgn="t">
              <a:lnSpc>
                <a:spcPct val="110000"/>
              </a:lnSpc>
              <a:buFontTx/>
              <a:buChar char="-"/>
              <a:tabLst>
                <a:tab pos="820176" algn="l"/>
              </a:tabLst>
              <a:defRPr/>
            </a:pPr>
            <a:r>
              <a:rPr lang="th-TH" sz="875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พิจารณาจากการประเมินการบริหารทรัพยากรบุคคลเป็นการกำหนดเกณฑ์ชี้วัดประสิทธิภาพงานทรัพยากรบุคคล ซึ่งเป็นส่วนหนึ่งของการบริหารงานด้านทรัพยากรบุคคลภายในทุนหมุนเวียน เพื่อหาสาเหตุ วิเคราะห์ ควบคุม และให้คำแนะนำในกรอบการทำงานที่มุ่งเน้นให้เกิดประโยชน์สูงสุดต่อองค์กร</a:t>
            </a:r>
          </a:p>
        </p:txBody>
      </p:sp>
    </p:spTree>
    <p:extLst>
      <p:ext uri="{BB962C8B-B14F-4D97-AF65-F5344CB8AC3E}">
        <p14:creationId xmlns:p14="http://schemas.microsoft.com/office/powerpoint/2010/main" val="3968523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514137" y="92606"/>
            <a:ext cx="5156979" cy="57103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 ประจำปีบัญชี 2567 </a:t>
            </a:r>
          </a:p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  <a:p>
            <a:pPr algn="ctr">
              <a:lnSpc>
                <a:spcPct val="110000"/>
              </a:lnSpc>
            </a:pPr>
            <a:endParaRPr lang="en-GB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5"/>
          <p:cNvGrpSpPr/>
          <p:nvPr/>
        </p:nvGrpSpPr>
        <p:grpSpPr>
          <a:xfrm>
            <a:off x="572552" y="249131"/>
            <a:ext cx="9017000" cy="603268"/>
            <a:chOff x="0" y="-175733"/>
            <a:chExt cx="21640800" cy="1447844"/>
          </a:xfrm>
        </p:grpSpPr>
        <p:sp>
          <p:nvSpPr>
            <p:cNvPr id="6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6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26</a:t>
              </a:r>
            </a:p>
          </p:txBody>
        </p:sp>
        <p:sp>
          <p:nvSpPr>
            <p:cNvPr id="6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26"/>
          <p:cNvGrpSpPr/>
          <p:nvPr/>
        </p:nvGrpSpPr>
        <p:grpSpPr>
          <a:xfrm>
            <a:off x="543571" y="5383376"/>
            <a:ext cx="9024932" cy="308770"/>
            <a:chOff x="572552" y="4918515"/>
            <a:chExt cx="9024932" cy="308770"/>
          </a:xfrm>
        </p:grpSpPr>
        <p:grpSp>
          <p:nvGrpSpPr>
            <p:cNvPr id="28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36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7" name="TextBox 4"/>
              <p:cNvSpPr txBox="1"/>
              <p:nvPr/>
            </p:nvSpPr>
            <p:spPr>
              <a:xfrm>
                <a:off x="3433718" y="-434215"/>
                <a:ext cx="13934627" cy="4924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29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0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32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33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34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5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666369"/>
              </p:ext>
            </p:extLst>
          </p:nvPr>
        </p:nvGraphicFramePr>
        <p:xfrm>
          <a:off x="26854" y="794212"/>
          <a:ext cx="9107828" cy="4465525"/>
        </p:xfrm>
        <a:graphic>
          <a:graphicData uri="http://schemas.openxmlformats.org/drawingml/2006/table">
            <a:tbl>
              <a:tblPr firstRow="1" bandRow="1"/>
              <a:tblGrid>
                <a:gridCol w="527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55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543571" y="3604988"/>
            <a:ext cx="4504547" cy="147373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th-TH" sz="105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บรรลุเป้าหมายระดับ 1</a:t>
            </a:r>
          </a:p>
          <a:p>
            <a:pPr>
              <a:lnSpc>
                <a:spcPct val="120000"/>
              </a:lnSpc>
            </a:pP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 </a:t>
            </a:r>
          </a:p>
          <a:p>
            <a:pPr>
              <a:lnSpc>
                <a:spcPct val="120000"/>
              </a:lnSpc>
            </a:pPr>
            <a:r>
              <a:rPr lang="th-TH" sz="105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- งบประมาณจัดสรร จำนวนเงิน 3,861,800.00 บาท </a:t>
            </a:r>
          </a:p>
          <a:p>
            <a:pPr>
              <a:lnSpc>
                <a:spcPct val="120000"/>
              </a:lnSpc>
            </a:pPr>
            <a:r>
              <a:rPr lang="th-TH" sz="105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- ใช้จ่ายได้ จำนวนเงิน </a:t>
            </a:r>
            <a:r>
              <a:rPr lang="th-TH" sz="10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2,882,140.00</a:t>
            </a:r>
            <a:r>
              <a:rPr lang="th-TH" sz="105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บาท </a:t>
            </a:r>
          </a:p>
          <a:p>
            <a:pPr>
              <a:lnSpc>
                <a:spcPct val="120000"/>
              </a:lnSpc>
            </a:pPr>
            <a:r>
              <a:rPr lang="th-TH" sz="105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- คงเหลือ จำนวนเงิน 979,660.00 บาท </a:t>
            </a:r>
          </a:p>
          <a:p>
            <a:pPr>
              <a:lnSpc>
                <a:spcPct val="120000"/>
              </a:lnSpc>
            </a:pPr>
            <a:r>
              <a:rPr lang="th-TH" sz="105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- คิดเป็นร้อยละ 74.69</a:t>
            </a:r>
          </a:p>
          <a:p>
            <a:pPr>
              <a:spcAft>
                <a:spcPts val="500"/>
              </a:spcAft>
            </a:pPr>
            <a:endParaRPr lang="th-TH" sz="10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674" y="992384"/>
            <a:ext cx="4696711" cy="93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  <a:defRPr/>
            </a:pPr>
            <a:r>
              <a:rPr lang="th-TH" sz="116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6 การดำเนินงานตามนโยบายรัฐ/กระทรวงการคลัง</a:t>
            </a:r>
          </a:p>
          <a:p>
            <a:pPr>
              <a:lnSpc>
                <a:spcPct val="110000"/>
              </a:lnSpc>
              <a:defRPr/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6.1 การใช้จ่ายเงินตามแผนการใช้จ่ายที่ได้รับอนุมัติ</a:t>
            </a:r>
          </a:p>
          <a:p>
            <a:pPr>
              <a:lnSpc>
                <a:spcPct val="110000"/>
              </a:lnSpc>
              <a:defRPr/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6.1 (1) ร้อยละการใช้จ่ายงบลงทุนเทียบการแผนการใช้จ่ายงบลงทุน </a:t>
            </a:r>
          </a:p>
          <a:p>
            <a:pPr>
              <a:lnSpc>
                <a:spcPct val="110000"/>
              </a:lnSpc>
              <a:defRPr/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           ประจำปีบัญชี 2567</a:t>
            </a:r>
          </a:p>
        </p:txBody>
      </p:sp>
      <p:graphicFrame>
        <p:nvGraphicFramePr>
          <p:cNvPr id="38" name="แผนภูมิ 24"/>
          <p:cNvGraphicFramePr/>
          <p:nvPr>
            <p:extLst>
              <p:ext uri="{D42A27DB-BD31-4B8C-83A1-F6EECF244321}">
                <p14:modId xmlns:p14="http://schemas.microsoft.com/office/powerpoint/2010/main" val="2900777217"/>
              </p:ext>
            </p:extLst>
          </p:nvPr>
        </p:nvGraphicFramePr>
        <p:xfrm>
          <a:off x="5269263" y="1329611"/>
          <a:ext cx="4146695" cy="2768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514449" y="1219955"/>
            <a:ext cx="3967815" cy="245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7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ณ วันที่ 19 มีนาคม 2567</a:t>
            </a:r>
            <a:endParaRPr lang="en-US" sz="1170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1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700254"/>
              </p:ext>
            </p:extLst>
          </p:nvPr>
        </p:nvGraphicFramePr>
        <p:xfrm>
          <a:off x="5269263" y="4220395"/>
          <a:ext cx="4146695" cy="944617"/>
        </p:xfrm>
        <a:graphic>
          <a:graphicData uri="http://schemas.openxmlformats.org/drawingml/2006/table">
            <a:tbl>
              <a:tblPr firstRow="1" bandRow="1"/>
              <a:tblGrid>
                <a:gridCol w="4146695">
                  <a:extLst>
                    <a:ext uri="{9D8B030D-6E8A-4147-A177-3AD203B41FA5}">
                      <a16:colId xmlns:a16="http://schemas.microsoft.com/office/drawing/2014/main" val="3290651922"/>
                    </a:ext>
                  </a:extLst>
                </a:gridCol>
              </a:tblGrid>
              <a:tr h="2429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การคาดการณ์ ณ</a:t>
                      </a:r>
                      <a:r>
                        <a:rPr lang="th-TH" sz="13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เดือนเมษายน 2567</a:t>
                      </a:r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17191"/>
                  </a:ext>
                </a:extLst>
              </a:tr>
              <a:tr h="324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05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ร้อยละการใช้จ่ายงบลงทุนเพิ่มขึ้น ร้อยละ 85</a:t>
                      </a:r>
                      <a:r>
                        <a:rPr lang="th-TH" sz="105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05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30294"/>
                  </a:ext>
                </a:extLst>
              </a:tr>
              <a:tr h="3455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บรรลุค่าเป้าหมายระดับ 1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15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967655"/>
              </p:ext>
            </p:extLst>
          </p:nvPr>
        </p:nvGraphicFramePr>
        <p:xfrm>
          <a:off x="528674" y="2229625"/>
          <a:ext cx="4563952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6490">
                  <a:extLst>
                    <a:ext uri="{9D8B030D-6E8A-4147-A177-3AD203B41FA5}">
                      <a16:colId xmlns:a16="http://schemas.microsoft.com/office/drawing/2014/main" val="1920743341"/>
                    </a:ext>
                  </a:extLst>
                </a:gridCol>
                <a:gridCol w="946490">
                  <a:extLst>
                    <a:ext uri="{9D8B030D-6E8A-4147-A177-3AD203B41FA5}">
                      <a16:colId xmlns:a16="http://schemas.microsoft.com/office/drawing/2014/main" val="1597404334"/>
                    </a:ext>
                  </a:extLst>
                </a:gridCol>
                <a:gridCol w="946490">
                  <a:extLst>
                    <a:ext uri="{9D8B030D-6E8A-4147-A177-3AD203B41FA5}">
                      <a16:colId xmlns:a16="http://schemas.microsoft.com/office/drawing/2014/main" val="1415561208"/>
                    </a:ext>
                  </a:extLst>
                </a:gridCol>
                <a:gridCol w="946490">
                  <a:extLst>
                    <a:ext uri="{9D8B030D-6E8A-4147-A177-3AD203B41FA5}">
                      <a16:colId xmlns:a16="http://schemas.microsoft.com/office/drawing/2014/main" val="1907869018"/>
                    </a:ext>
                  </a:extLst>
                </a:gridCol>
                <a:gridCol w="777992">
                  <a:extLst>
                    <a:ext uri="{9D8B030D-6E8A-4147-A177-3AD203B41FA5}">
                      <a16:colId xmlns:a16="http://schemas.microsoft.com/office/drawing/2014/main" val="17501622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4243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ใช้จ่ายได้น้อยกว่า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มติ ครม.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12</a:t>
                      </a: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ใช้จ่ายได้น้อยกว่า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มติ ครม.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9</a:t>
                      </a: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ใช้จ่ายได้น้อยกว่า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มติ ครม.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6</a:t>
                      </a: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ใช้จ่ายได้น้อยกว่า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มติ ครม.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3</a:t>
                      </a: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ใช้จ่ายได้ตามมติ ครม.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100</a:t>
                      </a: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227857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16875" y="1927732"/>
            <a:ext cx="4368789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เกณฑ์ประเมินผล</a:t>
            </a:r>
            <a:endParaRPr lang="en-US" sz="1000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493340" y="2924243"/>
            <a:ext cx="4605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thaiDist" defTabSz="761970" fontAlgn="t">
              <a:buFontTx/>
              <a:buChar char="-"/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พิจารณาจากการระดับความสำเร็จในการใช้จ่ายเงินตามแผนการใช้จ่ายที่ได้รับ                อนุมัติ /การใช้จ่ายงบลงทุนเทียบกับแผนการใช้จ่ายงบลงทุน ประจำปีบัญชี 2567                    ตามมติรัฐมนตรี </a:t>
            </a:r>
          </a:p>
        </p:txBody>
      </p:sp>
    </p:spTree>
    <p:extLst>
      <p:ext uri="{BB962C8B-B14F-4D97-AF65-F5344CB8AC3E}">
        <p14:creationId xmlns:p14="http://schemas.microsoft.com/office/powerpoint/2010/main" val="2914536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514137" y="92606"/>
            <a:ext cx="5156979" cy="57103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 ประจำปีบัญชี 2567 </a:t>
            </a:r>
          </a:p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  <a:p>
            <a:pPr algn="ctr">
              <a:lnSpc>
                <a:spcPct val="110000"/>
              </a:lnSpc>
            </a:pPr>
            <a:endParaRPr lang="en-GB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5"/>
          <p:cNvGrpSpPr/>
          <p:nvPr/>
        </p:nvGrpSpPr>
        <p:grpSpPr>
          <a:xfrm>
            <a:off x="572552" y="249131"/>
            <a:ext cx="9017000" cy="603268"/>
            <a:chOff x="0" y="-175733"/>
            <a:chExt cx="21640800" cy="1447844"/>
          </a:xfrm>
        </p:grpSpPr>
        <p:sp>
          <p:nvSpPr>
            <p:cNvPr id="6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6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27</a:t>
              </a:r>
            </a:p>
          </p:txBody>
        </p:sp>
        <p:sp>
          <p:nvSpPr>
            <p:cNvPr id="6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26"/>
          <p:cNvGrpSpPr/>
          <p:nvPr/>
        </p:nvGrpSpPr>
        <p:grpSpPr>
          <a:xfrm>
            <a:off x="543571" y="5383376"/>
            <a:ext cx="9024932" cy="308770"/>
            <a:chOff x="572552" y="4918515"/>
            <a:chExt cx="9024932" cy="308770"/>
          </a:xfrm>
        </p:grpSpPr>
        <p:grpSp>
          <p:nvGrpSpPr>
            <p:cNvPr id="28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36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7" name="TextBox 4"/>
              <p:cNvSpPr txBox="1"/>
              <p:nvPr/>
            </p:nvSpPr>
            <p:spPr>
              <a:xfrm>
                <a:off x="3433718" y="-434215"/>
                <a:ext cx="13934627" cy="4924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29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30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32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33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34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35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728711"/>
              </p:ext>
            </p:extLst>
          </p:nvPr>
        </p:nvGraphicFramePr>
        <p:xfrm>
          <a:off x="26854" y="876362"/>
          <a:ext cx="9107828" cy="4465525"/>
        </p:xfrm>
        <a:graphic>
          <a:graphicData uri="http://schemas.openxmlformats.org/drawingml/2006/table">
            <a:tbl>
              <a:tblPr firstRow="1" bandRow="1"/>
              <a:tblGrid>
                <a:gridCol w="527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55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509774" y="3688005"/>
            <a:ext cx="4689508" cy="123367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th-TH" sz="10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บรรลุเป้าหมายระดับ 1</a:t>
            </a:r>
          </a:p>
          <a:p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- งบประมาณจัดสรร จำนวนเงิน 1,338,401,686.00 บาท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- ใช้จ่ายได้ จำนวนเงิน 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779,051,681.28</a:t>
            </a:r>
            <a:r>
              <a:rPr lang="th-TH" sz="10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บาท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- คงเหลือ จำนวนเงิน 559,350,004.74 บาท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- คิดเป็นร้อยละ 58.21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536" y="884788"/>
            <a:ext cx="4696711" cy="91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  <a:defRPr/>
            </a:pPr>
            <a:r>
              <a:rPr lang="th-TH" sz="116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6 การดำเนินงานตามนโยบายรัฐ/กระทรวงการคลัง</a:t>
            </a:r>
          </a:p>
          <a:p>
            <a:pPr>
              <a:defRPr/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ตัวชี้วัดที่ 6.1 การใช้จ่ายเงินตามแผนการใช้จ่ายที่ได้รับอนุมัติ</a:t>
            </a:r>
          </a:p>
          <a:p>
            <a:pPr>
              <a:defRPr/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6.1 (2) ร้อยละการใช้จ่ายภาพรวมเทียบการแผนการใช้จ่ายภาพรวม </a:t>
            </a:r>
          </a:p>
          <a:p>
            <a:pPr>
              <a:defRPr/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          ประจำปีบัญชี 2567</a:t>
            </a:r>
          </a:p>
        </p:txBody>
      </p:sp>
      <p:graphicFrame>
        <p:nvGraphicFramePr>
          <p:cNvPr id="38" name="แผนภูมิ 24"/>
          <p:cNvGraphicFramePr/>
          <p:nvPr>
            <p:extLst>
              <p:ext uri="{D42A27DB-BD31-4B8C-83A1-F6EECF244321}">
                <p14:modId xmlns:p14="http://schemas.microsoft.com/office/powerpoint/2010/main" val="3684277943"/>
              </p:ext>
            </p:extLst>
          </p:nvPr>
        </p:nvGraphicFramePr>
        <p:xfrm>
          <a:off x="5269263" y="1363044"/>
          <a:ext cx="4146695" cy="2734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514449" y="1159621"/>
            <a:ext cx="3967815" cy="245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7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ณ วันที่ 19 มีนาคม 2567</a:t>
            </a:r>
            <a:endParaRPr lang="en-US" sz="1170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1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584691"/>
              </p:ext>
            </p:extLst>
          </p:nvPr>
        </p:nvGraphicFramePr>
        <p:xfrm>
          <a:off x="5269263" y="4220394"/>
          <a:ext cx="4146695" cy="1084509"/>
        </p:xfrm>
        <a:graphic>
          <a:graphicData uri="http://schemas.openxmlformats.org/drawingml/2006/table">
            <a:tbl>
              <a:tblPr firstRow="1" bandRow="1"/>
              <a:tblGrid>
                <a:gridCol w="4146695">
                  <a:extLst>
                    <a:ext uri="{9D8B030D-6E8A-4147-A177-3AD203B41FA5}">
                      <a16:colId xmlns:a16="http://schemas.microsoft.com/office/drawing/2014/main" val="3290651922"/>
                    </a:ext>
                  </a:extLst>
                </a:gridCol>
              </a:tblGrid>
              <a:tr h="248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การคาดการณ์ ณ เดือนเมษายน 2567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17191"/>
                  </a:ext>
                </a:extLst>
              </a:tr>
              <a:tr h="3435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05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ร้อยละการใช้จ่ายภาพรวมเพิ่มขึ้น ร้อยละ 75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30294"/>
                  </a:ext>
                </a:extLst>
              </a:tr>
              <a:tr h="46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th-TH" sz="1300" b="0" kern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บรรลุค่าเป้าหมายระดับ 1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15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489045"/>
              </p:ext>
            </p:extLst>
          </p:nvPr>
        </p:nvGraphicFramePr>
        <p:xfrm>
          <a:off x="552024" y="2094008"/>
          <a:ext cx="4563952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6490">
                  <a:extLst>
                    <a:ext uri="{9D8B030D-6E8A-4147-A177-3AD203B41FA5}">
                      <a16:colId xmlns:a16="http://schemas.microsoft.com/office/drawing/2014/main" val="1920743341"/>
                    </a:ext>
                  </a:extLst>
                </a:gridCol>
                <a:gridCol w="946490">
                  <a:extLst>
                    <a:ext uri="{9D8B030D-6E8A-4147-A177-3AD203B41FA5}">
                      <a16:colId xmlns:a16="http://schemas.microsoft.com/office/drawing/2014/main" val="1597404334"/>
                    </a:ext>
                  </a:extLst>
                </a:gridCol>
                <a:gridCol w="946490">
                  <a:extLst>
                    <a:ext uri="{9D8B030D-6E8A-4147-A177-3AD203B41FA5}">
                      <a16:colId xmlns:a16="http://schemas.microsoft.com/office/drawing/2014/main" val="1415561208"/>
                    </a:ext>
                  </a:extLst>
                </a:gridCol>
                <a:gridCol w="946490">
                  <a:extLst>
                    <a:ext uri="{9D8B030D-6E8A-4147-A177-3AD203B41FA5}">
                      <a16:colId xmlns:a16="http://schemas.microsoft.com/office/drawing/2014/main" val="1907869018"/>
                    </a:ext>
                  </a:extLst>
                </a:gridCol>
                <a:gridCol w="777992">
                  <a:extLst>
                    <a:ext uri="{9D8B030D-6E8A-4147-A177-3AD203B41FA5}">
                      <a16:colId xmlns:a16="http://schemas.microsoft.com/office/drawing/2014/main" val="17501622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4243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ใช้จ่ายได้น้อยกว่า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มติ ครม.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12</a:t>
                      </a: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ใช้จ่ายได้น้อยกว่า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มติ ครม.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9</a:t>
                      </a: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ใช้จ่ายได้น้อยกว่า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มติ ครม.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6</a:t>
                      </a: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ใช้จ่ายได้น้อยกว่า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มติ ครม.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3</a:t>
                      </a: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ใช้จ่ายได้ตามมติ ครม.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100</a:t>
                      </a: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227857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739498" y="1801092"/>
            <a:ext cx="4368789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เกณฑ์ประเมินผล</a:t>
            </a:r>
            <a:endParaRPr lang="en-US" sz="1000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31496" y="2868392"/>
            <a:ext cx="4605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thaiDist" defTabSz="761970" fontAlgn="t">
              <a:lnSpc>
                <a:spcPct val="120000"/>
              </a:lnSpc>
              <a:buFontTx/>
              <a:buChar char="-"/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พิจารณาจากการระดับความสำเร็จในการใช้จ่ายเงินตามแผนการใช้จ่ายที่ได้รับอนุมัติ/ การใช้จ่ายภาพรวมเทียบกับแผนการใช้จ่ายภาพรวม ประจำปีบํญชี 2567 ตามมติ ครม. </a:t>
            </a:r>
          </a:p>
        </p:txBody>
      </p:sp>
    </p:spTree>
    <p:extLst>
      <p:ext uri="{BB962C8B-B14F-4D97-AF65-F5344CB8AC3E}">
        <p14:creationId xmlns:p14="http://schemas.microsoft.com/office/powerpoint/2010/main" val="1102554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249130"/>
            <a:ext cx="9017000" cy="603268"/>
            <a:chOff x="0" y="-175733"/>
            <a:chExt cx="21640800" cy="1447844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28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1702861" y="2668568"/>
            <a:ext cx="6764313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4.3 การบริหารจัดการหนี้ของกองทุนพัฒนาบทบาทสตรี </a:t>
            </a:r>
            <a:endParaRPr lang="en-US" sz="2000" b="1" dirty="0">
              <a:ln>
                <a:solidFill>
                  <a:schemeClr val="tx1"/>
                </a:solidFill>
              </a:ln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8" name="Group 47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0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6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7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1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2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53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54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5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80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424852"/>
            <a:ext cx="9017000" cy="530046"/>
            <a:chOff x="0" y="0"/>
            <a:chExt cx="21640800" cy="127211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2" name="AutoShape 12"/>
            <p:cNvSpPr/>
            <p:nvPr/>
          </p:nvSpPr>
          <p:spPr>
            <a:xfrm>
              <a:off x="4659803" y="658492"/>
              <a:ext cx="12321194" cy="0"/>
            </a:xfrm>
            <a:prstGeom prst="line">
              <a:avLst/>
            </a:prstGeom>
            <a:ln w="38100" cap="flat">
              <a:solidFill>
                <a:srgbClr val="00296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4630776" y="131657"/>
              <a:ext cx="12321194" cy="389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2"/>
                </a:lnSpc>
              </a:pPr>
              <a:r>
                <a:rPr lang="en-US" sz="1222" b="1" dirty="0" err="1">
                  <a:solidFill>
                    <a:srgbClr val="00296B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ระเบียบวาระการประชุมคณะกรรมการบริหารกองทุนพัฒนาบทบาทสตรี</a:t>
              </a:r>
              <a:r>
                <a:rPr lang="en-US" sz="1222" b="1" dirty="0">
                  <a:solidFill>
                    <a:srgbClr val="00296B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th-TH" sz="1222" b="1" dirty="0">
                  <a:solidFill>
                    <a:srgbClr val="00296B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(ต่อ)</a:t>
              </a:r>
              <a:endParaRPr lang="en-US" sz="1222" b="1" dirty="0">
                <a:solidFill>
                  <a:srgbClr val="00296B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02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408583" y="186051"/>
              <a:ext cx="900067" cy="900067"/>
            </a:xfrm>
            <a:custGeom>
              <a:avLst/>
              <a:gdLst/>
              <a:ahLst/>
              <a:cxnLst/>
              <a:rect l="l" t="t" r="r" b="b"/>
              <a:pathLst>
                <a:path w="900067" h="900067">
                  <a:moveTo>
                    <a:pt x="0" y="0"/>
                  </a:moveTo>
                  <a:lnTo>
                    <a:pt x="900067" y="0"/>
                  </a:lnTo>
                  <a:lnTo>
                    <a:pt x="900067" y="900067"/>
                  </a:lnTo>
                  <a:lnTo>
                    <a:pt x="0" y="9000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1465961" y="209364"/>
              <a:ext cx="2785260" cy="861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000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กรมการพัฒนาชุมชน</a:t>
              </a:r>
              <a:endParaRPr lang="en-US" sz="1000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400"/>
                </a:lnSpc>
              </a:pPr>
              <a:r>
                <a:rPr lang="en-US" sz="1000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กระทรวงมหาดไทย</a:t>
              </a:r>
              <a:endParaRPr lang="en-US" sz="1000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75" name="กลุ่ม 34"/>
          <p:cNvGrpSpPr/>
          <p:nvPr/>
        </p:nvGrpSpPr>
        <p:grpSpPr>
          <a:xfrm>
            <a:off x="286520" y="1393590"/>
            <a:ext cx="3782589" cy="559571"/>
            <a:chOff x="204478" y="2499742"/>
            <a:chExt cx="3551339" cy="503612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76" name="กลุ่ม 17"/>
            <p:cNvGrpSpPr/>
            <p:nvPr/>
          </p:nvGrpSpPr>
          <p:grpSpPr>
            <a:xfrm>
              <a:off x="204478" y="2499742"/>
              <a:ext cx="3551339" cy="470863"/>
              <a:chOff x="376926" y="1177925"/>
              <a:chExt cx="4676112" cy="470863"/>
            </a:xfrm>
          </p:grpSpPr>
          <p:sp>
            <p:nvSpPr>
              <p:cNvPr id="78" name="สี่เหลี่ยมผืนผ้ามุมมน 10"/>
              <p:cNvSpPr/>
              <p:nvPr/>
            </p:nvSpPr>
            <p:spPr>
              <a:xfrm>
                <a:off x="503239" y="1177925"/>
                <a:ext cx="4549799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lnSpc>
                    <a:spcPct val="120000"/>
                  </a:lnSpc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9" name="สี่เหลี่ยมผืนผ้ามุมมน 10"/>
              <p:cNvSpPr/>
              <p:nvPr/>
            </p:nvSpPr>
            <p:spPr>
              <a:xfrm>
                <a:off x="376926" y="1186825"/>
                <a:ext cx="4172666" cy="461963"/>
              </a:xfrm>
              <a:prstGeom prst="roundRect">
                <a:avLst/>
              </a:prstGeom>
              <a:solidFill>
                <a:srgbClr val="ABA387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lnSpc>
                    <a:spcPct val="120000"/>
                  </a:lnSpc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" name="สี่เหลี่ยมผืนผ้ามุมมน 10"/>
              <p:cNvSpPr/>
              <p:nvPr/>
            </p:nvSpPr>
            <p:spPr>
              <a:xfrm>
                <a:off x="376927" y="1181109"/>
                <a:ext cx="4082923" cy="464821"/>
              </a:xfrm>
              <a:prstGeom prst="roundRect">
                <a:avLst/>
              </a:prstGeom>
              <a:solidFill>
                <a:srgbClr val="D6D2C4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2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เพื่อทราบ</a:t>
                </a:r>
              </a:p>
            </p:txBody>
          </p:sp>
        </p:grpSp>
        <p:sp>
          <p:nvSpPr>
            <p:cNvPr id="77" name="สี่เหลี่ยมผืนผ้า 36"/>
            <p:cNvSpPr/>
            <p:nvPr/>
          </p:nvSpPr>
          <p:spPr>
            <a:xfrm>
              <a:off x="3393719" y="2587857"/>
              <a:ext cx="328211" cy="415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81" name="สี่เหลี่ยมผืนผ้า 21"/>
          <p:cNvSpPr/>
          <p:nvPr/>
        </p:nvSpPr>
        <p:spPr>
          <a:xfrm>
            <a:off x="4159165" y="1387288"/>
            <a:ext cx="579782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1400" spc="-2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รายงานผลข้อมูลการดำเนินการทางกฎหมายเกี่ยวกับการดำเนินคดีแพ่ง </a:t>
            </a:r>
            <a:br>
              <a:rPr lang="th-TH" sz="1400" spc="-2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spc="-2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และคดีอาญาของกองทุนพัฒนาบทบาทสตรี</a:t>
            </a:r>
          </a:p>
          <a:p>
            <a:pPr algn="thaiDist">
              <a:lnSpc>
                <a:spcPct val="120000"/>
              </a:lnSpc>
            </a:pPr>
            <a:r>
              <a:rPr lang="th-TH" sz="1400" spc="-2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รายงานผลการดำเนินงานตามประกาศคณะกรรมการบริหารกองทุนพัฒนาบทบาทสตรีให้ความช่วยเหลือและบรรเทาความเดือดร้อนให้แก่ลูกหนี้ </a:t>
            </a:r>
          </a:p>
        </p:txBody>
      </p:sp>
      <p:grpSp>
        <p:nvGrpSpPr>
          <p:cNvPr id="82" name="กลุ่ม 49">
            <a:extLst>
              <a:ext uri="{FF2B5EF4-FFF2-40B4-BE49-F238E27FC236}">
                <a16:creationId xmlns:a16="http://schemas.microsoft.com/office/drawing/2014/main" id="{469804B4-A495-6F38-48E8-62221261FFAC}"/>
              </a:ext>
            </a:extLst>
          </p:cNvPr>
          <p:cNvGrpSpPr/>
          <p:nvPr/>
        </p:nvGrpSpPr>
        <p:grpSpPr>
          <a:xfrm>
            <a:off x="285555" y="2833218"/>
            <a:ext cx="3766751" cy="518930"/>
            <a:chOff x="193090" y="1622498"/>
            <a:chExt cx="3538676" cy="467037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83" name="กลุ่ม 50">
              <a:extLst>
                <a:ext uri="{FF2B5EF4-FFF2-40B4-BE49-F238E27FC236}">
                  <a16:creationId xmlns:a16="http://schemas.microsoft.com/office/drawing/2014/main" id="{F6531DA4-0FF3-4E99-0385-D2EB0EBB6832}"/>
                </a:ext>
              </a:extLst>
            </p:cNvPr>
            <p:cNvGrpSpPr/>
            <p:nvPr/>
          </p:nvGrpSpPr>
          <p:grpSpPr>
            <a:xfrm>
              <a:off x="193090" y="1622498"/>
              <a:ext cx="3538676" cy="467037"/>
              <a:chOff x="361930" y="1164777"/>
              <a:chExt cx="4659438" cy="467037"/>
            </a:xfrm>
          </p:grpSpPr>
          <p:sp>
            <p:nvSpPr>
              <p:cNvPr id="85" name="สี่เหลี่ยมผืนผ้ามุมมน 10">
                <a:extLst>
                  <a:ext uri="{FF2B5EF4-FFF2-40B4-BE49-F238E27FC236}">
                    <a16:creationId xmlns:a16="http://schemas.microsoft.com/office/drawing/2014/main" id="{4CC3EBE7-1797-E1E3-988E-67CBEF2B5202}"/>
                  </a:ext>
                </a:extLst>
              </p:cNvPr>
              <p:cNvSpPr/>
              <p:nvPr/>
            </p:nvSpPr>
            <p:spPr>
              <a:xfrm>
                <a:off x="361930" y="1184278"/>
                <a:ext cx="4659438" cy="437756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" name="สี่เหลี่ยมผืนผ้ามุมมน 10">
                <a:extLst>
                  <a:ext uri="{FF2B5EF4-FFF2-40B4-BE49-F238E27FC236}">
                    <a16:creationId xmlns:a16="http://schemas.microsoft.com/office/drawing/2014/main" id="{E3465719-F10D-7C06-3416-88E82730FF79}"/>
                  </a:ext>
                </a:extLst>
              </p:cNvPr>
              <p:cNvSpPr/>
              <p:nvPr/>
            </p:nvSpPr>
            <p:spPr>
              <a:xfrm>
                <a:off x="361930" y="1169851"/>
                <a:ext cx="4142851" cy="461963"/>
              </a:xfrm>
              <a:prstGeom prst="roundRect">
                <a:avLst/>
              </a:prstGeom>
              <a:solidFill>
                <a:srgbClr val="96877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สี่เหลี่ยมผืนผ้ามุมมน 10">
                <a:extLst>
                  <a:ext uri="{FF2B5EF4-FFF2-40B4-BE49-F238E27FC236}">
                    <a16:creationId xmlns:a16="http://schemas.microsoft.com/office/drawing/2014/main" id="{1E2A15AE-0F71-4F61-1EE5-62D34143A48D}"/>
                  </a:ext>
                </a:extLst>
              </p:cNvPr>
              <p:cNvSpPr/>
              <p:nvPr/>
            </p:nvSpPr>
            <p:spPr>
              <a:xfrm>
                <a:off x="361930" y="1164777"/>
                <a:ext cx="4046288" cy="464179"/>
              </a:xfrm>
              <a:prstGeom prst="roundRect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5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เพื่อพิจารณา</a:t>
                </a:r>
              </a:p>
            </p:txBody>
          </p:sp>
        </p:grpSp>
        <p:sp>
          <p:nvSpPr>
            <p:cNvPr id="84" name="สี่เหลี่ยมผืนผ้า 51">
              <a:extLst>
                <a:ext uri="{FF2B5EF4-FFF2-40B4-BE49-F238E27FC236}">
                  <a16:creationId xmlns:a16="http://schemas.microsoft.com/office/drawing/2014/main" id="{4D6AE7D4-BCCE-E60C-7684-8DE97E935495}"/>
                </a:ext>
              </a:extLst>
            </p:cNvPr>
            <p:cNvSpPr/>
            <p:nvPr/>
          </p:nvSpPr>
          <p:spPr>
            <a:xfrm>
              <a:off x="3372540" y="1711085"/>
              <a:ext cx="330102" cy="360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88" name="กลุ่ม 42"/>
          <p:cNvGrpSpPr/>
          <p:nvPr/>
        </p:nvGrpSpPr>
        <p:grpSpPr>
          <a:xfrm>
            <a:off x="261053" y="4199524"/>
            <a:ext cx="3777055" cy="524073"/>
            <a:chOff x="161648" y="1636233"/>
            <a:chExt cx="3548277" cy="4716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89" name="กลุ่ม 43"/>
            <p:cNvGrpSpPr/>
            <p:nvPr/>
          </p:nvGrpSpPr>
          <p:grpSpPr>
            <a:xfrm>
              <a:off x="161648" y="1636233"/>
              <a:ext cx="3548277" cy="471663"/>
              <a:chOff x="320530" y="1178512"/>
              <a:chExt cx="4672078" cy="471663"/>
            </a:xfrm>
          </p:grpSpPr>
          <p:sp>
            <p:nvSpPr>
              <p:cNvPr id="91" name="สี่เหลี่ยมผืนผ้ามุมมน 10"/>
              <p:cNvSpPr/>
              <p:nvPr/>
            </p:nvSpPr>
            <p:spPr>
              <a:xfrm>
                <a:off x="468984" y="1183256"/>
                <a:ext cx="4523624" cy="461963"/>
              </a:xfrm>
              <a:prstGeom prst="roundRect">
                <a:avLst/>
              </a:prstGeom>
              <a:solidFill>
                <a:srgbClr val="E1C7A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" name="สี่เหลี่ยมผืนผ้ามุมมน 10"/>
              <p:cNvSpPr/>
              <p:nvPr/>
            </p:nvSpPr>
            <p:spPr>
              <a:xfrm>
                <a:off x="350838" y="1188212"/>
                <a:ext cx="4130433" cy="461963"/>
              </a:xfrm>
              <a:prstGeom prst="roundRect">
                <a:avLst/>
              </a:prstGeom>
              <a:solidFill>
                <a:srgbClr val="B0753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" name="สี่เหลี่ยมผืนผ้ามุมมน 10"/>
              <p:cNvSpPr/>
              <p:nvPr/>
            </p:nvSpPr>
            <p:spPr>
              <a:xfrm>
                <a:off x="320530" y="1178512"/>
                <a:ext cx="4037948" cy="466067"/>
              </a:xfrm>
              <a:prstGeom prst="roundRect">
                <a:avLst/>
              </a:prstGeom>
              <a:solidFill>
                <a:srgbClr val="D5AB81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6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เรื่องอื่น ๆ</a:t>
                </a:r>
              </a:p>
            </p:txBody>
          </p:sp>
        </p:grpSp>
        <p:sp>
          <p:nvSpPr>
            <p:cNvPr id="90" name="สี่เหลี่ยมผืนผ้า 44"/>
            <p:cNvSpPr/>
            <p:nvPr/>
          </p:nvSpPr>
          <p:spPr>
            <a:xfrm>
              <a:off x="3367755" y="1721372"/>
              <a:ext cx="33532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190345" y="4352516"/>
            <a:ext cx="5546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158200" y="2804167"/>
            <a:ext cx="5692897" cy="636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5.1 </a:t>
            </a:r>
            <a:r>
              <a:rPr lang="th-TH" sz="1400" spc="-6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ขอความเห็นชอบคู่มือและแผนบริหารความเสี่ยงของกองทุนพัฒนาบทบาทสตรี </a:t>
            </a:r>
            <a:r>
              <a:rPr lang="th-TH" sz="1400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ประจำปีบัญชี 2567 </a:t>
            </a:r>
            <a:endParaRPr lang="th-TH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69" name="Group 68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71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98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99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72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73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74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96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97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7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8055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สี่เหลี่ยมผืนผ้ามุมมน 18"/>
          <p:cNvSpPr/>
          <p:nvPr/>
        </p:nvSpPr>
        <p:spPr>
          <a:xfrm>
            <a:off x="7106967" y="647148"/>
            <a:ext cx="2964486" cy="365178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4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22 </a:t>
            </a:r>
            <a:r>
              <a:rPr lang="th-TH" sz="1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มีนาคม 2567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4411" y="741213"/>
            <a:ext cx="9024497" cy="4592457"/>
            <a:chOff x="114783" y="649911"/>
            <a:chExt cx="9024497" cy="4592457"/>
          </a:xfrm>
        </p:grpSpPr>
        <p:grpSp>
          <p:nvGrpSpPr>
            <p:cNvPr id="10" name="Group 9"/>
            <p:cNvGrpSpPr/>
            <p:nvPr/>
          </p:nvGrpSpPr>
          <p:grpSpPr>
            <a:xfrm>
              <a:off x="114783" y="649911"/>
              <a:ext cx="6416971" cy="4592457"/>
              <a:chOff x="3632683" y="701714"/>
              <a:chExt cx="6382981" cy="4538943"/>
            </a:xfrm>
          </p:grpSpPr>
          <p:cxnSp>
            <p:nvCxnSpPr>
              <p:cNvPr id="15" name="ตัวเชื่อมต่อตรง 37">
                <a:extLst>
                  <a:ext uri="{FF2B5EF4-FFF2-40B4-BE49-F238E27FC236}">
                    <a16:creationId xmlns:a16="http://schemas.microsoft.com/office/drawing/2014/main" id="{59F8F964-F519-2F08-7F1B-93D93C249E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4811" y="4007210"/>
                <a:ext cx="0" cy="188209"/>
              </a:xfrm>
              <a:prstGeom prst="line">
                <a:avLst/>
              </a:prstGeom>
              <a:solidFill>
                <a:srgbClr val="92D050"/>
              </a:solidFill>
              <a:ln w="57150">
                <a:solidFill>
                  <a:srgbClr val="00206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3632683" y="701714"/>
                <a:ext cx="6382981" cy="4538943"/>
                <a:chOff x="3632683" y="701714"/>
                <a:chExt cx="6382981" cy="4538943"/>
              </a:xfrm>
            </p:grpSpPr>
            <p:cxnSp>
              <p:nvCxnSpPr>
                <p:cNvPr id="51" name="ตัวเชื่อมต่อตรง 50">
                  <a:extLst>
                    <a:ext uri="{FF2B5EF4-FFF2-40B4-BE49-F238E27FC236}">
                      <a16:creationId xmlns:a16="http://schemas.microsoft.com/office/drawing/2014/main" id="{D3335C1E-9519-DC69-31BB-B8EC2A88C0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637" y="2340088"/>
                  <a:ext cx="0" cy="234648"/>
                </a:xfrm>
                <a:prstGeom prst="line">
                  <a:avLst/>
                </a:prstGeom>
                <a:solidFill>
                  <a:srgbClr val="92D050"/>
                </a:solidFill>
                <a:ln w="57150">
                  <a:solidFill>
                    <a:srgbClr val="00206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" name="Group 7"/>
                <p:cNvGrpSpPr/>
                <p:nvPr/>
              </p:nvGrpSpPr>
              <p:grpSpPr>
                <a:xfrm>
                  <a:off x="3632683" y="701714"/>
                  <a:ext cx="6382981" cy="4538943"/>
                  <a:chOff x="3632683" y="701714"/>
                  <a:chExt cx="6382981" cy="4538943"/>
                </a:xfrm>
              </p:grpSpPr>
              <p:cxnSp>
                <p:nvCxnSpPr>
                  <p:cNvPr id="49" name="ตัวเชื่อมต่อตรง 33"/>
                  <p:cNvCxnSpPr>
                    <a:cxnSpLocks/>
                  </p:cNvCxnSpPr>
                  <p:nvPr/>
                </p:nvCxnSpPr>
                <p:spPr>
                  <a:xfrm>
                    <a:off x="9119216" y="2550094"/>
                    <a:ext cx="0" cy="197363"/>
                  </a:xfrm>
                  <a:prstGeom prst="line">
                    <a:avLst/>
                  </a:prstGeom>
                  <a:solidFill>
                    <a:srgbClr val="92D050"/>
                  </a:solidFill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8" name="กลุ่ม 47">
                    <a:extLst>
                      <a:ext uri="{FF2B5EF4-FFF2-40B4-BE49-F238E27FC236}">
                        <a16:creationId xmlns:a16="http://schemas.microsoft.com/office/drawing/2014/main" id="{E6EB328C-E784-00A8-5C46-1941F1F13D05}"/>
                      </a:ext>
                    </a:extLst>
                  </p:cNvPr>
                  <p:cNvGrpSpPr/>
                  <p:nvPr/>
                </p:nvGrpSpPr>
                <p:grpSpPr>
                  <a:xfrm>
                    <a:off x="3632683" y="701714"/>
                    <a:ext cx="6382981" cy="4538943"/>
                    <a:chOff x="3618395" y="730751"/>
                    <a:chExt cx="6382981" cy="4538943"/>
                  </a:xfrm>
                </p:grpSpPr>
                <p:cxnSp>
                  <p:nvCxnSpPr>
                    <p:cNvPr id="45" name="ตัวเชื่อมต่อตรง 44">
                      <a:extLst>
                        <a:ext uri="{FF2B5EF4-FFF2-40B4-BE49-F238E27FC236}">
                          <a16:creationId xmlns:a16="http://schemas.microsoft.com/office/drawing/2014/main" id="{1A394A33-4E98-22B3-DD77-2DBCCFEE2DB2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846292" y="1754593"/>
                      <a:ext cx="1" cy="328148"/>
                    </a:xfrm>
                    <a:prstGeom prst="line">
                      <a:avLst/>
                    </a:prstGeom>
                    <a:solidFill>
                      <a:srgbClr val="92D050"/>
                    </a:solidFill>
                    <a:ln w="57150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" name="Group 5"/>
                    <p:cNvGrpSpPr/>
                    <p:nvPr/>
                  </p:nvGrpSpPr>
                  <p:grpSpPr>
                    <a:xfrm>
                      <a:off x="3637018" y="730751"/>
                      <a:ext cx="6364358" cy="4538943"/>
                      <a:chOff x="3470758" y="424047"/>
                      <a:chExt cx="6364358" cy="4538943"/>
                    </a:xfrm>
                  </p:grpSpPr>
                  <p:cxnSp>
                    <p:nvCxnSpPr>
                      <p:cNvPr id="23" name="ตัวเชื่อมต่อตรง 37"/>
                      <p:cNvCxnSpPr>
                        <a:cxnSpLocks/>
                      </p:cNvCxnSpPr>
                      <p:nvPr/>
                    </p:nvCxnSpPr>
                    <p:spPr>
                      <a:xfrm>
                        <a:off x="7851168" y="3729543"/>
                        <a:ext cx="0" cy="159516"/>
                      </a:xfrm>
                      <a:prstGeom prst="line">
                        <a:avLst/>
                      </a:prstGeom>
                      <a:solidFill>
                        <a:srgbClr val="92D050"/>
                      </a:solidFill>
                      <a:ln w="57150">
                        <a:solidFill>
                          <a:srgbClr val="002060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5" name="Group 4"/>
                      <p:cNvGrpSpPr/>
                      <p:nvPr/>
                    </p:nvGrpSpPr>
                    <p:grpSpPr>
                      <a:xfrm>
                        <a:off x="3470758" y="424047"/>
                        <a:ext cx="6364358" cy="4538943"/>
                        <a:chOff x="1775308" y="466816"/>
                        <a:chExt cx="6364358" cy="4538943"/>
                      </a:xfrm>
                    </p:grpSpPr>
                    <p:sp>
                      <p:nvSpPr>
                        <p:cNvPr id="36" name="สี่เหลี่ยมผืนผ้ามุมมน 29"/>
                        <p:cNvSpPr/>
                        <p:nvPr/>
                      </p:nvSpPr>
                      <p:spPr>
                        <a:xfrm>
                          <a:off x="6192800" y="2506672"/>
                          <a:ext cx="1946866" cy="1040671"/>
                        </a:xfrm>
                        <a:prstGeom prst="round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  <a:alpha val="80000"/>
                          </a:schemeClr>
                        </a:solidFill>
                        <a:ln>
                          <a:noFill/>
                        </a:ln>
                        <a:effectLst>
                          <a:outerShdw blurRad="57785" dist="33020" dir="3180000" algn="ctr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rightRoom" dir="t">
                            <a:rot lat="0" lon="0" rev="600000"/>
                          </a:lightRig>
                        </a:scene3d>
                        <a:sp3d prstMaterial="metal">
                          <a:bevelT w="38100" h="57150" prst="angle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25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 </a:t>
                          </a:r>
                          <a:r>
                            <a:rPr lang="th-TH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หนี้ดำเนินคดี</a:t>
                          </a:r>
                          <a:endParaRPr lang="en-US" sz="125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  386,128,882.17 </a:t>
                          </a:r>
                          <a:r>
                            <a:rPr lang="th-TH" sz="1250" b="1" spc="-30" dirty="0" smtClean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บาท</a:t>
                          </a:r>
                          <a:endParaRPr lang="en-GB" sz="1250" b="1" spc="-30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(ร้อยละ </a:t>
                          </a:r>
                          <a:r>
                            <a:rPr lang="th-TH" sz="1250" b="1" dirty="0" smtClean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10.94)</a:t>
                          </a:r>
                          <a:endParaRPr lang="en-US" sz="125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</p:txBody>
                    </p:sp>
                    <p:grpSp>
                      <p:nvGrpSpPr>
                        <p:cNvPr id="4" name="Group 3"/>
                        <p:cNvGrpSpPr/>
                        <p:nvPr/>
                      </p:nvGrpSpPr>
                      <p:grpSpPr>
                        <a:xfrm>
                          <a:off x="1775308" y="466816"/>
                          <a:ext cx="5496065" cy="4538943"/>
                          <a:chOff x="1775308" y="466816"/>
                          <a:chExt cx="5496065" cy="4538943"/>
                        </a:xfrm>
                      </p:grpSpPr>
                      <p:cxnSp>
                        <p:nvCxnSpPr>
                          <p:cNvPr id="24" name="ตัวเชื่อมต่อตรง 23"/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981407" y="3547343"/>
                            <a:ext cx="0" cy="253613"/>
                          </a:xfrm>
                          <a:prstGeom prst="line">
                            <a:avLst/>
                          </a:prstGeom>
                          <a:solidFill>
                            <a:srgbClr val="92D050"/>
                          </a:solidFill>
                          <a:ln w="57150">
                            <a:solidFill>
                              <a:srgbClr val="002060"/>
                            </a:solidFill>
                            <a:prstDash val="soli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27" name="กลุ่ม 26"/>
                          <p:cNvGrpSpPr/>
                          <p:nvPr/>
                        </p:nvGrpSpPr>
                        <p:grpSpPr>
                          <a:xfrm>
                            <a:off x="1775308" y="466816"/>
                            <a:ext cx="5496065" cy="4538943"/>
                            <a:chOff x="-104472" y="800240"/>
                            <a:chExt cx="9309299" cy="4556458"/>
                          </a:xfrm>
                          <a:solidFill>
                            <a:srgbClr val="92D050"/>
                          </a:solidFill>
                        </p:grpSpPr>
                        <p:sp>
                          <p:nvSpPr>
                            <p:cNvPr id="31" name="สี่เหลี่ยมผืนผ้ามุมมน 30"/>
                            <p:cNvSpPr/>
                            <p:nvPr/>
                          </p:nvSpPr>
                          <p:spPr>
                            <a:xfrm>
                              <a:off x="1539950" y="4289887"/>
                              <a:ext cx="3745638" cy="1066811"/>
                            </a:xfrm>
                            <a:prstGeom prst="roundRect">
                              <a:avLst/>
                            </a:prstGeom>
                            <a:solidFill>
                              <a:srgbClr val="F2E5FF"/>
                            </a:solidFill>
                            <a:ln w="38100">
                              <a:noFill/>
                            </a:ln>
                            <a:effectLst>
                              <a:outerShdw blurRad="57785" dist="33020" dir="3180000" algn="ctr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brightRoom" dir="t">
                                <a:rot lat="0" lon="0" rev="600000"/>
                              </a:lightRig>
                            </a:scene3d>
                            <a:sp3d prstMaterial="metal">
                              <a:bevelT w="38100" h="57150" prst="angle"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</a:t>
                              </a:r>
                            </a:p>
                            <a:p>
                              <a:pPr algn="ctr"/>
                              <a:endParaRPr lang="th-TH" sz="1250" b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/>
                              <a:endPara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20000"/>
                                </a:lnSpc>
                                <a:spcBef>
                                  <a:spcPts val="400"/>
                                </a:spcBef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หนี้กองทุนเดิม</a:t>
                              </a:r>
                            </a:p>
                            <a:p>
                              <a:pPr algn="ctr">
                                <a:lnSpc>
                                  <a:spcPct val="12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223,281,539.90 </a:t>
                              </a:r>
                              <a:r>
                                <a:rPr lang="th-TH" sz="1250" b="1" dirty="0" smtClean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บาท</a:t>
                              </a:r>
                              <a:endParaRPr lang="en-GB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2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(ร้อยละ </a:t>
                              </a:r>
                              <a:r>
                                <a:rPr lang="th-TH" sz="1250" b="1" dirty="0" smtClean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6.32)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50000"/>
                                </a:lnSpc>
                              </a:pP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/>
                              <a:endParaRPr lang="en-US" sz="1250" b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/>
                              <a:endPara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</p:txBody>
                        </p:sp>
                        <p:cxnSp>
                          <p:nvCxnSpPr>
                            <p:cNvPr id="34" name="ตัวเชื่อมต่อตรง 33"/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2196527" y="2627293"/>
                              <a:ext cx="0" cy="210020"/>
                            </a:xfrm>
                            <a:prstGeom prst="line">
                              <a:avLst/>
                            </a:prstGeom>
                            <a:grpFill/>
                            <a:ln w="57150">
                              <a:solidFill>
                                <a:srgbClr val="002060"/>
                              </a:solidFill>
                              <a:prstDash val="solid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29" name="สี่เหลี่ยมผืนผ้ามุมมน 28"/>
                            <p:cNvSpPr/>
                            <p:nvPr/>
                          </p:nvSpPr>
                          <p:spPr>
                            <a:xfrm>
                              <a:off x="-104472" y="2843688"/>
                              <a:ext cx="3447289" cy="1066809"/>
                            </a:xfrm>
                            <a:prstGeom prst="roundRect">
                              <a:avLst/>
                            </a:prstGeom>
                            <a:solidFill>
                              <a:srgbClr val="F6F4D2">
                                <a:alpha val="90000"/>
                              </a:srgbClr>
                            </a:solidFill>
                            <a:ln>
                              <a:noFill/>
                            </a:ln>
                            <a:effectLst>
                              <a:outerShdw blurRad="57785" dist="33020" dir="3180000" algn="ctr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brightRoom" dir="t">
                                <a:rot lat="0" lon="0" rev="600000"/>
                              </a:lightRig>
                            </a:scene3d>
                            <a:sp3d prstMaterial="metal">
                              <a:bevelT w="38100" h="57150" prst="angle"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</a:t>
                              </a: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หนี้ยังไม่ถึงกำหนดชำระ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spc="-40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    </a:t>
                              </a:r>
                              <a:r>
                                <a:rPr lang="th-TH" sz="1250" b="1" spc="-50" dirty="0" smtClean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1,939,586,979.62 บาท</a:t>
                              </a:r>
                              <a:endParaRPr lang="en-GB" sz="1250" b="1" spc="-50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(ร้อยละ </a:t>
                              </a:r>
                              <a:r>
                                <a:rPr lang="th-TH" sz="1250" b="1" dirty="0" smtClean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54.94)</a:t>
                              </a:r>
                              <a:endPara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</p:txBody>
                        </p:sp>
                        <p:sp>
                          <p:nvSpPr>
                            <p:cNvPr id="30" name="สี่เหลี่ยมผืนผ้ามุมมน 29"/>
                            <p:cNvSpPr/>
                            <p:nvPr/>
                          </p:nvSpPr>
                          <p:spPr>
                            <a:xfrm>
                              <a:off x="3484610" y="2830124"/>
                              <a:ext cx="3710997" cy="1062530"/>
                            </a:xfrm>
                            <a:prstGeom prst="roundRect">
                              <a:avLst/>
                            </a:prstGeom>
                            <a:solidFill>
                              <a:srgbClr val="FFCDCE">
                                <a:alpha val="80000"/>
                              </a:srgbClr>
                            </a:solidFill>
                            <a:ln>
                              <a:noFill/>
                            </a:ln>
                            <a:effectLst>
                              <a:outerShdw blurRad="57785" dist="33020" dir="3180000" algn="ctr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brightRoom" dir="t">
                                <a:rot lat="0" lon="0" rev="600000"/>
                              </a:lightRig>
                            </a:scene3d>
                            <a:sp3d prstMaterial="metal">
                              <a:bevelT w="38100" h="57150" prst="angle"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</a:t>
                              </a: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หนี้เกินกำหนดชำระ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 699,161,725.29 </a:t>
                              </a:r>
                              <a:r>
                                <a:rPr lang="th-TH" sz="1250" b="1" dirty="0" smtClean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บาท</a:t>
                              </a:r>
                              <a:endParaRPr lang="en-GB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spc="-50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(คิดเป็นร้อยละ </a:t>
                              </a:r>
                              <a:r>
                                <a:rPr lang="th-TH" sz="1250" b="1" spc="-50" dirty="0" smtClean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19.80)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</p:txBody>
                        </p:sp>
                        <p:sp>
                          <p:nvSpPr>
                            <p:cNvPr id="32" name="สี่เหลี่ยมผืนผ้ามุมมน 31"/>
                            <p:cNvSpPr/>
                            <p:nvPr/>
                          </p:nvSpPr>
                          <p:spPr>
                            <a:xfrm>
                              <a:off x="5639762" y="4278623"/>
                              <a:ext cx="3565065" cy="1066811"/>
                            </a:xfrm>
                            <a:prstGeom prst="roundRect">
                              <a:avLst/>
                            </a:prstGeom>
                            <a:solidFill>
                              <a:srgbClr val="FFE8D1"/>
                            </a:solidFill>
                            <a:ln w="38100">
                              <a:noFill/>
                            </a:ln>
                            <a:effectLst>
                              <a:outerShdw blurRad="57785" dist="33020" dir="3180000" algn="ctr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brightRoom" dir="t">
                                <a:rot lat="0" lon="0" rev="600000"/>
                              </a:lightRig>
                            </a:scene3d>
                            <a:sp3d prstMaterial="metal">
                              <a:bevelT w="38100" h="57150" prst="angle"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</a:t>
                              </a:r>
                            </a:p>
                            <a:p>
                              <a:pPr algn="ctr">
                                <a:lnSpc>
                                  <a:spcPct val="12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หนี้กองทุนใหม่                 475,880,185.39 </a:t>
                              </a:r>
                              <a:r>
                                <a:rPr lang="th-TH" sz="1250" b="1" dirty="0" smtClean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บาท</a:t>
                              </a:r>
                              <a:endParaRPr lang="en-GB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2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(ร้อยละ </a:t>
                              </a:r>
                              <a:r>
                                <a:rPr lang="th-TH" sz="1250" b="1" dirty="0" smtClean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13.48)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/>
                              <a:endPara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</p:txBody>
                        </p:sp>
                        <p:sp>
                          <p:nvSpPr>
                            <p:cNvPr id="28" name="สี่เหลี่ยมผืนผ้ามุมมน 27"/>
                            <p:cNvSpPr/>
                            <p:nvPr/>
                          </p:nvSpPr>
                          <p:spPr>
                            <a:xfrm>
                              <a:off x="3537201" y="800240"/>
                              <a:ext cx="3465132" cy="1048279"/>
                            </a:xfrm>
                            <a:prstGeom prst="roundRect">
                              <a:avLst/>
                            </a:prstGeom>
                            <a:solidFill>
                              <a:srgbClr val="FFFFD5"/>
                            </a:solidFill>
                            <a:ln>
                              <a:noFill/>
                            </a:ln>
                            <a:effectLst>
                              <a:outerShdw blurRad="57785" dist="33020" dir="3180000" algn="ctr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brightRoom" dir="t">
                                <a:rot lat="0" lon="0" rev="600000"/>
                              </a:lightRig>
                            </a:scene3d>
                            <a:sp3d prstMaterial="metal">
                              <a:bevelT w="38100" h="57150" prst="angle"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</a:t>
                              </a: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ยอดลูกหนี้คงเหลือ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(ณ วันที่ 1 ต.ค. 66)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3,530,565,719.95 บาท</a:t>
                              </a:r>
                              <a:endParaRPr lang="en-GB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endParaRPr lang="th-TH" sz="1250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</p:txBody>
                        </p:sp>
                        <p:cxnSp>
                          <p:nvCxnSpPr>
                            <p:cNvPr id="33" name="ตัวเชื่อมต่อตรง 32"/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2171352" y="2655753"/>
                              <a:ext cx="7033475" cy="21946"/>
                            </a:xfrm>
                            <a:prstGeom prst="line">
                              <a:avLst/>
                            </a:prstGeom>
                            <a:grpFill/>
                            <a:ln w="57150">
                              <a:solidFill>
                                <a:srgbClr val="002060"/>
                              </a:solidFill>
                              <a:prstDash val="solid"/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7" name="ตัวเชื่อมต่อตรง 36"/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3390766" y="4141730"/>
                              <a:ext cx="3972378" cy="0"/>
                            </a:xfrm>
                            <a:prstGeom prst="line">
                              <a:avLst/>
                            </a:prstGeom>
                            <a:grpFill/>
                            <a:ln w="57150">
                              <a:solidFill>
                                <a:srgbClr val="002060"/>
                              </a:solidFill>
                              <a:prstDash val="solid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</p:grpSp>
                <p:cxnSp>
                  <p:nvCxnSpPr>
                    <p:cNvPr id="46" name="ตัวเชื่อมต่อตรง 45">
                      <a:extLst>
                        <a:ext uri="{FF2B5EF4-FFF2-40B4-BE49-F238E27FC236}">
                          <a16:creationId xmlns:a16="http://schemas.microsoft.com/office/drawing/2014/main" id="{C5330703-FA2F-7287-807D-ECD005952CB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62266" y="2045439"/>
                      <a:ext cx="2295238" cy="16572"/>
                    </a:xfrm>
                    <a:prstGeom prst="line">
                      <a:avLst/>
                    </a:prstGeom>
                    <a:solidFill>
                      <a:srgbClr val="92D050"/>
                    </a:solidFill>
                    <a:ln w="57150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" name="สี่เหลี่ยมผืนผ้ามุมมน 27">
                      <a:extLst>
                        <a:ext uri="{FF2B5EF4-FFF2-40B4-BE49-F238E27FC236}">
                          <a16:creationId xmlns:a16="http://schemas.microsoft.com/office/drawing/2014/main" id="{7383D712-2CD8-D5D3-7918-1941D64EC3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18395" y="1352348"/>
                      <a:ext cx="2045760" cy="1135432"/>
                    </a:xfrm>
                    <a:prstGeom prst="round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เงินรับชำระคืน</a:t>
                      </a:r>
                      <a:b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ในปีบัญชี 2567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50" b="1" spc="-4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505,688,132.87 </a:t>
                      </a:r>
                      <a:r>
                        <a:rPr lang="th-TH" sz="1250" b="1" spc="-4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  <a:endParaRPr lang="en-GB" sz="1250" b="1" spc="-4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(ร้อยละ 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14.32)</a:t>
                      </a:r>
                      <a:endParaRPr lang="th-TH" sz="125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p:txBody>
                </p:sp>
                <p:sp>
                  <p:nvSpPr>
                    <p:cNvPr id="3" name="สี่เหลี่ยมผืนผ้ามุมมน 27">
                      <a:extLst>
                        <a:ext uri="{FF2B5EF4-FFF2-40B4-BE49-F238E27FC236}">
                          <a16:creationId xmlns:a16="http://schemas.microsoft.com/office/drawing/2014/main" id="{64697FB7-E0A2-4C59-B2D6-0BD0EFA738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55615" y="1337662"/>
                      <a:ext cx="2045760" cy="1044245"/>
                    </a:xfrm>
                    <a:prstGeom prst="roundRect">
                      <a:avLst/>
                    </a:prstGeom>
                    <a:solidFill>
                      <a:srgbClr val="EDDBC9"/>
                    </a:solidFill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ยอดลูกหนี้คงเหลือ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 วันที่ 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 </a:t>
                      </a: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มี.ค. 67)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spc="-3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3,024,877,587.08 </a:t>
                      </a:r>
                      <a:r>
                        <a:rPr lang="th-TH" sz="1250" b="1" spc="-5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  <a:r>
                        <a:rPr lang="th-TH" sz="1250" b="1" spc="-5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250" b="1" spc="-5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50" b="1" spc="-2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(ร้อยละ </a:t>
                      </a:r>
                      <a:r>
                        <a:rPr lang="th-TH" sz="1250" b="1" spc="-2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85.68)</a:t>
                      </a:r>
                      <a:endParaRPr lang="en-GB" sz="1250" b="1" spc="-2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endParaRPr lang="th-TH" sz="125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p:txBody>
                </p:sp>
              </p:grpSp>
              <p:cxnSp>
                <p:nvCxnSpPr>
                  <p:cNvPr id="35" name="ตัวเชื่อมต่อตรง 23"/>
                  <p:cNvCxnSpPr>
                    <a:cxnSpLocks/>
                  </p:cNvCxnSpPr>
                  <p:nvPr/>
                </p:nvCxnSpPr>
                <p:spPr>
                  <a:xfrm>
                    <a:off x="6857405" y="2571956"/>
                    <a:ext cx="0" cy="149810"/>
                  </a:xfrm>
                  <a:prstGeom prst="line">
                    <a:avLst/>
                  </a:prstGeom>
                  <a:solidFill>
                    <a:srgbClr val="92D050"/>
                  </a:solidFill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66" name="ตัวเชื่อมต่อตรง 9">
              <a:extLst>
                <a:ext uri="{FF2B5EF4-FFF2-40B4-BE49-F238E27FC236}">
                  <a16:creationId xmlns:a16="http://schemas.microsoft.com/office/drawing/2014/main" id="{F6AEF898-66C7-FF1E-BD55-7D58139C3038}"/>
                </a:ext>
              </a:extLst>
            </p:cNvPr>
            <p:cNvCxnSpPr>
              <a:cxnSpLocks/>
            </p:cNvCxnSpPr>
            <p:nvPr/>
          </p:nvCxnSpPr>
          <p:spPr>
            <a:xfrm>
              <a:off x="6533398" y="2013143"/>
              <a:ext cx="283400" cy="0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สี่เหลี่ยมผืนผ้ามุมมน 27">
              <a:extLst>
                <a:ext uri="{FF2B5EF4-FFF2-40B4-BE49-F238E27FC236}">
                  <a16:creationId xmlns:a16="http://schemas.microsoft.com/office/drawing/2014/main" id="{D83DBD19-88F8-D29A-680E-380B6804A59D}"/>
                </a:ext>
              </a:extLst>
            </p:cNvPr>
            <p:cNvSpPr/>
            <p:nvPr/>
          </p:nvSpPr>
          <p:spPr>
            <a:xfrm>
              <a:off x="7103312" y="986298"/>
              <a:ext cx="2035968" cy="1026432"/>
            </a:xfrm>
            <a:prstGeom prst="roundRect">
              <a:avLst/>
            </a:prstGeom>
            <a:solidFill>
              <a:srgbClr val="D2E0FB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</a:p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ยอดลูกหนี้คงเหลือ</a:t>
              </a:r>
              <a:endParaRPr lang="en-US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250" b="1" spc="-5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กองทุนเดิม </a:t>
              </a:r>
            </a:p>
            <a:p>
              <a:pPr algn="ctr">
                <a:lnSpc>
                  <a:spcPct val="130000"/>
                </a:lnSpc>
              </a:pPr>
              <a:r>
                <a:rPr lang="th-TH" sz="1250" b="1" spc="-5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758,009,282.69 </a:t>
              </a:r>
              <a:r>
                <a:rPr lang="th-TH" sz="1250" b="1" spc="-50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 </a:t>
              </a:r>
              <a:r>
                <a:rPr lang="th-TH" sz="1250" b="1" spc="-5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/>
              </a:r>
              <a:br>
                <a:rPr lang="th-TH" sz="1250" b="1" spc="-5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50" b="1" spc="-2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(ร้อยละ </a:t>
              </a:r>
              <a:r>
                <a:rPr lang="th-TH" sz="1250" b="1" spc="-20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21.47)</a:t>
              </a:r>
              <a:endParaRPr lang="en-GB" sz="1250" b="1" spc="-2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endParaRPr lang="th-TH" sz="125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68" name="สี่เหลี่ยมผืนผ้ามุมมน 27">
              <a:extLst>
                <a:ext uri="{FF2B5EF4-FFF2-40B4-BE49-F238E27FC236}">
                  <a16:creationId xmlns:a16="http://schemas.microsoft.com/office/drawing/2014/main" id="{72F7B5D1-0469-149A-0C44-C64491D5C93C}"/>
                </a:ext>
              </a:extLst>
            </p:cNvPr>
            <p:cNvSpPr/>
            <p:nvPr/>
          </p:nvSpPr>
          <p:spPr>
            <a:xfrm>
              <a:off x="7078639" y="2084647"/>
              <a:ext cx="2035968" cy="1026432"/>
            </a:xfrm>
            <a:prstGeom prst="roundRect">
              <a:avLst/>
            </a:prstGeom>
            <a:solidFill>
              <a:srgbClr val="FBD5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ยอดลูกหนี้คงเหลือ</a:t>
              </a:r>
            </a:p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กองทุนใหม่ </a:t>
              </a:r>
            </a:p>
            <a:p>
              <a:pPr algn="ctr">
                <a:lnSpc>
                  <a:spcPct val="130000"/>
                </a:lnSpc>
              </a:pPr>
              <a:r>
                <a:rPr lang="th-TH" sz="1250" b="1" spc="-4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2,266,868,304.39 </a:t>
              </a:r>
              <a:r>
                <a:rPr lang="th-TH" sz="1250" b="1" spc="-40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 </a:t>
              </a: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/>
              </a:r>
              <a:b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(ร้อยละ </a:t>
              </a:r>
              <a:r>
                <a:rPr lang="th-TH" sz="125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64.21)</a:t>
              </a:r>
              <a:endParaRPr lang="th-TH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cxnSp>
          <p:nvCxnSpPr>
            <p:cNvPr id="69" name="ตัวเชื่อมต่อตรง 15">
              <a:extLst>
                <a:ext uri="{FF2B5EF4-FFF2-40B4-BE49-F238E27FC236}">
                  <a16:creationId xmlns:a16="http://schemas.microsoft.com/office/drawing/2014/main" id="{A6B2B095-87D6-C7A5-F1AD-E381F203F6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25309" y="1499514"/>
              <a:ext cx="0" cy="1116063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21">
              <a:extLst>
                <a:ext uri="{FF2B5EF4-FFF2-40B4-BE49-F238E27FC236}">
                  <a16:creationId xmlns:a16="http://schemas.microsoft.com/office/drawing/2014/main" id="{3B838735-6ED2-C741-BC9A-4A7DD7CD0042}"/>
                </a:ext>
              </a:extLst>
            </p:cNvPr>
            <p:cNvCxnSpPr>
              <a:cxnSpLocks/>
            </p:cNvCxnSpPr>
            <p:nvPr/>
          </p:nvCxnSpPr>
          <p:spPr>
            <a:xfrm>
              <a:off x="6793938" y="1514754"/>
              <a:ext cx="283400" cy="0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24">
              <a:extLst>
                <a:ext uri="{FF2B5EF4-FFF2-40B4-BE49-F238E27FC236}">
                  <a16:creationId xmlns:a16="http://schemas.microsoft.com/office/drawing/2014/main" id="{DE6D92E1-0C95-1862-8ACC-957E0A08F0DE}"/>
                </a:ext>
              </a:extLst>
            </p:cNvPr>
            <p:cNvCxnSpPr>
              <a:cxnSpLocks/>
            </p:cNvCxnSpPr>
            <p:nvPr/>
          </p:nvCxnSpPr>
          <p:spPr>
            <a:xfrm>
              <a:off x="6805306" y="2596453"/>
              <a:ext cx="283400" cy="0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28868" y="2392"/>
            <a:ext cx="9160684" cy="618162"/>
            <a:chOff x="428868" y="118504"/>
            <a:chExt cx="9160684" cy="618162"/>
          </a:xfrm>
        </p:grpSpPr>
        <p:sp>
          <p:nvSpPr>
            <p:cNvPr id="64" name="AutoShape 6"/>
            <p:cNvSpPr/>
            <p:nvPr/>
          </p:nvSpPr>
          <p:spPr>
            <a:xfrm>
              <a:off x="2382625" y="472624"/>
              <a:ext cx="5250829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5" name="Group 7"/>
            <p:cNvGrpSpPr/>
            <p:nvPr/>
          </p:nvGrpSpPr>
          <p:grpSpPr>
            <a:xfrm>
              <a:off x="428868" y="118504"/>
              <a:ext cx="2085269" cy="618162"/>
              <a:chOff x="-74764" y="-38100"/>
              <a:chExt cx="1085040" cy="321652"/>
            </a:xfrm>
          </p:grpSpPr>
          <p:sp>
            <p:nvSpPr>
              <p:cNvPr id="101" name="Freeform 8"/>
              <p:cNvSpPr/>
              <p:nvPr/>
            </p:nvSpPr>
            <p:spPr>
              <a:xfrm>
                <a:off x="-74764" y="775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0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94" name="Group 10"/>
            <p:cNvGrpSpPr/>
            <p:nvPr/>
          </p:nvGrpSpPr>
          <p:grpSpPr>
            <a:xfrm>
              <a:off x="7647965" y="118504"/>
              <a:ext cx="1941587" cy="603268"/>
              <a:chOff x="-1" y="-38100"/>
              <a:chExt cx="1010277" cy="313902"/>
            </a:xfrm>
          </p:grpSpPr>
          <p:sp>
            <p:nvSpPr>
              <p:cNvPr id="10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99" name="Freeform 11"/>
              <p:cNvSpPr/>
              <p:nvPr/>
            </p:nvSpPr>
            <p:spPr>
              <a:xfrm>
                <a:off x="-1" y="0"/>
                <a:ext cx="1010276" cy="253617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</p:grpSp>
        <p:sp>
          <p:nvSpPr>
            <p:cNvPr id="95" name="TextBox 13"/>
            <p:cNvSpPr txBox="1"/>
            <p:nvPr/>
          </p:nvSpPr>
          <p:spPr>
            <a:xfrm>
              <a:off x="590734" y="283436"/>
              <a:ext cx="1749456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96" name="TextBox 15"/>
            <p:cNvSpPr txBox="1"/>
            <p:nvPr/>
          </p:nvSpPr>
          <p:spPr>
            <a:xfrm>
              <a:off x="8282489" y="393702"/>
              <a:ext cx="672543" cy="148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29</a:t>
              </a:r>
            </a:p>
          </p:txBody>
        </p:sp>
        <p:sp>
          <p:nvSpPr>
            <p:cNvPr id="97" name="Freeform 16"/>
            <p:cNvSpPr/>
            <p:nvPr/>
          </p:nvSpPr>
          <p:spPr>
            <a:xfrm>
              <a:off x="9011979" y="334046"/>
              <a:ext cx="245407" cy="24540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8" name="Freeform 17"/>
            <p:cNvSpPr/>
            <p:nvPr/>
          </p:nvSpPr>
          <p:spPr>
            <a:xfrm flipH="1">
              <a:off x="7980133" y="334046"/>
              <a:ext cx="245407" cy="24540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1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184533" y="117250"/>
            <a:ext cx="5647012" cy="23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ผลการบริหารจัดการหนี้ของกองทุนพัฒนาบทบาทสตรี ประจำปีงบประมาณ พ.ศ. 2567</a:t>
            </a:r>
          </a:p>
        </p:txBody>
      </p:sp>
      <p:graphicFrame>
        <p:nvGraphicFramePr>
          <p:cNvPr id="6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856007"/>
              </p:ext>
            </p:extLst>
          </p:nvPr>
        </p:nvGraphicFramePr>
        <p:xfrm>
          <a:off x="6669594" y="3395783"/>
          <a:ext cx="3335997" cy="183824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340087">
                  <a:extLst>
                    <a:ext uri="{9D8B030D-6E8A-4147-A177-3AD203B41FA5}">
                      <a16:colId xmlns:a16="http://schemas.microsoft.com/office/drawing/2014/main" val="1491597652"/>
                    </a:ext>
                  </a:extLst>
                </a:gridCol>
                <a:gridCol w="700258">
                  <a:extLst>
                    <a:ext uri="{9D8B030D-6E8A-4147-A177-3AD203B41FA5}">
                      <a16:colId xmlns:a16="http://schemas.microsoft.com/office/drawing/2014/main" val="2423577797"/>
                    </a:ext>
                  </a:extLst>
                </a:gridCol>
                <a:gridCol w="678674">
                  <a:extLst>
                    <a:ext uri="{9D8B030D-6E8A-4147-A177-3AD203B41FA5}">
                      <a16:colId xmlns:a16="http://schemas.microsoft.com/office/drawing/2014/main" val="1484951254"/>
                    </a:ext>
                  </a:extLst>
                </a:gridCol>
                <a:gridCol w="616978">
                  <a:extLst>
                    <a:ext uri="{9D8B030D-6E8A-4147-A177-3AD203B41FA5}">
                      <a16:colId xmlns:a16="http://schemas.microsoft.com/office/drawing/2014/main" val="1863889623"/>
                    </a:ext>
                  </a:extLst>
                </a:gridCol>
              </a:tblGrid>
              <a:tr h="459074">
                <a:tc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</a:t>
                      </a:r>
                    </a:p>
                    <a:p>
                      <a:pPr algn="ctr"/>
                      <a:r>
                        <a:rPr lang="th-TH" sz="11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ผลการดำเนินงาน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E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 ก.พ. 2567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E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aseline="0" dirty="0" smtClean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 </a:t>
                      </a:r>
                      <a:r>
                        <a:rPr lang="th-TH" sz="1100" baseline="0" dirty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</a:t>
                      </a:r>
                      <a:r>
                        <a:rPr lang="th-TH" sz="1100" dirty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.ค. 2567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E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ผลต่าง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274085"/>
                  </a:ext>
                </a:extLst>
              </a:tr>
              <a:tr h="275835">
                <a:tc>
                  <a:txBody>
                    <a:bodyPr/>
                    <a:lstStyle/>
                    <a:p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20.49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19.80</a:t>
                      </a:r>
                      <a:endParaRPr lang="th-TH" sz="11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</a:t>
                      </a:r>
                      <a:r>
                        <a:rPr lang="th-TH" sz="1100" b="1" i="0" u="none" strike="noStrike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i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0.69</a:t>
                      </a:r>
                      <a:endParaRPr lang="th-TH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272637"/>
                  </a:ext>
                </a:extLst>
              </a:tr>
              <a:tr h="275835">
                <a:tc>
                  <a:txBody>
                    <a:bodyPr/>
                    <a:lstStyle/>
                    <a:p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หนี้กองทุนเดิม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6.71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6.32</a:t>
                      </a:r>
                      <a:endParaRPr lang="th-TH" sz="11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</a:t>
                      </a:r>
                      <a:r>
                        <a:rPr lang="th-TH" sz="1100" b="1" i="0" u="none" strike="noStrike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i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0.39</a:t>
                      </a:r>
                      <a:endParaRPr lang="th-TH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220837"/>
                  </a:ext>
                </a:extLst>
              </a:tr>
              <a:tr h="275835">
                <a:tc>
                  <a:txBody>
                    <a:bodyPr/>
                    <a:lstStyle/>
                    <a:p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หนี้กองทุนใหม่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13.78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13.48</a:t>
                      </a:r>
                      <a:endParaRPr lang="th-TH" sz="11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</a:t>
                      </a:r>
                      <a:r>
                        <a:rPr lang="th-TH" sz="1100" b="1" i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0.30</a:t>
                      </a:r>
                      <a:endParaRPr lang="th-TH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085371"/>
                  </a:ext>
                </a:extLst>
              </a:tr>
              <a:tr h="275835">
                <a:tc>
                  <a:txBody>
                    <a:bodyPr/>
                    <a:lstStyle/>
                    <a:p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หนี้ดำเนินคดี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6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9.10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10.94</a:t>
                      </a:r>
                      <a:endParaRPr lang="th-TH" sz="11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 </a:t>
                      </a:r>
                      <a:r>
                        <a:rPr lang="th-TH" sz="11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1.84</a:t>
                      </a:r>
                      <a:endParaRPr lang="th-TH" sz="11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664400"/>
                  </a:ext>
                </a:extLst>
              </a:tr>
              <a:tr h="275835">
                <a:tc>
                  <a:txBody>
                    <a:bodyPr/>
                    <a:lstStyle/>
                    <a:p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เงินรับชำระคืน 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11.15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14.32</a:t>
                      </a:r>
                      <a:endParaRPr lang="th-TH" sz="11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</a:t>
                      </a:r>
                      <a:r>
                        <a:rPr lang="th-TH" sz="1100" b="1" baseline="0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baseline="0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1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.17</a:t>
                      </a:r>
                      <a:endParaRPr lang="th-TH" sz="11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640613"/>
                  </a:ext>
                </a:extLst>
              </a:tr>
            </a:tbl>
          </a:graphicData>
        </a:graphic>
      </p:graphicFrame>
      <p:grpSp>
        <p:nvGrpSpPr>
          <p:cNvPr id="90" name="Group 89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91" name="Group 90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93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108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109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103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104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105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106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107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92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4209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Box 179">
            <a:extLst>
              <a:ext uri="{FF2B5EF4-FFF2-40B4-BE49-F238E27FC236}">
                <a16:creationId xmlns:a16="http://schemas.microsoft.com/office/drawing/2014/main" id="{5D64FB84-387B-45AD-B3EF-1BBFBF26A5FE}"/>
              </a:ext>
            </a:extLst>
          </p:cNvPr>
          <p:cNvSpPr txBox="1"/>
          <p:nvPr/>
        </p:nvSpPr>
        <p:spPr>
          <a:xfrm>
            <a:off x="4632937" y="784152"/>
            <a:ext cx="499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sz="1600" b="1" dirty="0">
                <a:ln w="9525">
                  <a:noFill/>
                  <a:prstDash val="solid"/>
                </a:ln>
                <a:latin typeface="Chulabhorn Likit Text" panose="00000500000000000000" pitchFamily="50" charset="-34"/>
                <a:ea typeface="Noto Sans" panose="020B0502040504020204" pitchFamily="34"/>
                <a:cs typeface="Chulabhorn Likit Text" panose="00000500000000000000" pitchFamily="50" charset="-34"/>
              </a:rPr>
              <a:t>หนี้เกินกำหนดชำระคงเหลือต่ำกว่าร้อยละ 10 </a:t>
            </a:r>
            <a:endParaRPr lang="en-GB" sz="1600" b="1" dirty="0">
              <a:ln w="9525">
                <a:noFill/>
                <a:prstDash val="solid"/>
              </a:ln>
              <a:latin typeface="Chulabhorn Likit Text" panose="00000500000000000000" pitchFamily="50" charset="-34"/>
              <a:ea typeface="Noto Sans" panose="020B0502040504020204" pitchFamily="34"/>
              <a:cs typeface="Chulabhorn Likit Text" panose="00000500000000000000" pitchFamily="50" charset="-34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28870" y="2392"/>
            <a:ext cx="9160684" cy="618162"/>
            <a:chOff x="428868" y="118504"/>
            <a:chExt cx="9160684" cy="618162"/>
          </a:xfrm>
        </p:grpSpPr>
        <p:sp>
          <p:nvSpPr>
            <p:cNvPr id="69" name="AutoShape 6"/>
            <p:cNvSpPr/>
            <p:nvPr/>
          </p:nvSpPr>
          <p:spPr>
            <a:xfrm>
              <a:off x="2382625" y="472624"/>
              <a:ext cx="5250829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0" name="Group 7"/>
            <p:cNvGrpSpPr/>
            <p:nvPr/>
          </p:nvGrpSpPr>
          <p:grpSpPr>
            <a:xfrm>
              <a:off x="428868" y="118504"/>
              <a:ext cx="2085269" cy="618162"/>
              <a:chOff x="-74764" y="-38100"/>
              <a:chExt cx="1085040" cy="321652"/>
            </a:xfrm>
          </p:grpSpPr>
          <p:sp>
            <p:nvSpPr>
              <p:cNvPr id="78" name="Freeform 8"/>
              <p:cNvSpPr/>
              <p:nvPr/>
            </p:nvSpPr>
            <p:spPr>
              <a:xfrm>
                <a:off x="-74764" y="775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71" name="Group 10"/>
            <p:cNvGrpSpPr/>
            <p:nvPr/>
          </p:nvGrpSpPr>
          <p:grpSpPr>
            <a:xfrm>
              <a:off x="7647965" y="118504"/>
              <a:ext cx="1941587" cy="603268"/>
              <a:chOff x="-1" y="-38100"/>
              <a:chExt cx="1010277" cy="313902"/>
            </a:xfrm>
          </p:grpSpPr>
          <p:sp>
            <p:nvSpPr>
              <p:cNvPr id="76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77" name="Freeform 11"/>
              <p:cNvSpPr/>
              <p:nvPr/>
            </p:nvSpPr>
            <p:spPr>
              <a:xfrm>
                <a:off x="-1" y="0"/>
                <a:ext cx="1010276" cy="253617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</p:grpSp>
        <p:sp>
          <p:nvSpPr>
            <p:cNvPr id="72" name="TextBox 13"/>
            <p:cNvSpPr txBox="1"/>
            <p:nvPr/>
          </p:nvSpPr>
          <p:spPr>
            <a:xfrm>
              <a:off x="590734" y="283436"/>
              <a:ext cx="1749456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73" name="TextBox 15"/>
            <p:cNvSpPr txBox="1"/>
            <p:nvPr/>
          </p:nvSpPr>
          <p:spPr>
            <a:xfrm>
              <a:off x="8282489" y="393702"/>
              <a:ext cx="672543" cy="148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</a:t>
              </a: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74" name="Freeform 16"/>
            <p:cNvSpPr/>
            <p:nvPr/>
          </p:nvSpPr>
          <p:spPr>
            <a:xfrm>
              <a:off x="9011979" y="334046"/>
              <a:ext cx="245407" cy="24540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Freeform 17"/>
            <p:cNvSpPr/>
            <p:nvPr/>
          </p:nvSpPr>
          <p:spPr>
            <a:xfrm flipH="1">
              <a:off x="7980133" y="334046"/>
              <a:ext cx="245407" cy="24540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0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184533" y="117252"/>
            <a:ext cx="5647012" cy="23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การบริหารจัดการหนี้เกินกำหนดชำระคงเหลือต่ำกว่าร้อยละ 10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543571" y="5383376"/>
            <a:ext cx="9024932" cy="308770"/>
            <a:chOff x="572552" y="4918515"/>
            <a:chExt cx="9024932" cy="308770"/>
          </a:xfrm>
        </p:grpSpPr>
        <p:grpSp>
          <p:nvGrpSpPr>
            <p:cNvPr id="92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100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02" name="TextBox 4"/>
              <p:cNvSpPr txBox="1"/>
              <p:nvPr/>
            </p:nvSpPr>
            <p:spPr>
              <a:xfrm>
                <a:off x="3433718" y="-434215"/>
                <a:ext cx="13934627" cy="4924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93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94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95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96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97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98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2C1FA978-F14D-4CA1-8B90-C5058C7B599B}"/>
              </a:ext>
            </a:extLst>
          </p:cNvPr>
          <p:cNvSpPr/>
          <p:nvPr/>
        </p:nvSpPr>
        <p:spPr>
          <a:xfrm>
            <a:off x="7978007" y="1146668"/>
            <a:ext cx="1681777" cy="2755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41275" cmpd="sng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11. พิษณุโลก         </a:t>
            </a:r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8.50</a:t>
            </a:r>
            <a:endParaRPr lang="th-TH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1BFC79BB-233E-4F9C-9D51-F87EBCC90AF4}"/>
              </a:ext>
            </a:extLst>
          </p:cNvPr>
          <p:cNvSpPr/>
          <p:nvPr/>
        </p:nvSpPr>
        <p:spPr>
          <a:xfrm>
            <a:off x="7978008" y="1470333"/>
            <a:ext cx="1669683" cy="2886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41275" cmpd="sng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</a:t>
            </a:r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</a:t>
            </a:r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เชียงราย           </a:t>
            </a:r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8.72</a:t>
            </a:r>
            <a:endParaRPr lang="th-TH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117" name="Chart 116">
            <a:extLst>
              <a:ext uri="{FF2B5EF4-FFF2-40B4-BE49-F238E27FC236}">
                <a16:creationId xmlns:a16="http://schemas.microsoft.com/office/drawing/2014/main" id="{4A3E122E-4451-4969-9FF2-7D22E9B93BA7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19" y="906499"/>
            <a:ext cx="4121428" cy="4250801"/>
          </a:xfrm>
          <a:prstGeom prst="rect">
            <a:avLst/>
          </a:prstGeom>
        </p:spPr>
      </p:pic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3196059E-6C6F-49FB-A0F3-A19AA1B3C570}"/>
              </a:ext>
            </a:extLst>
          </p:cNvPr>
          <p:cNvSpPr/>
          <p:nvPr/>
        </p:nvSpPr>
        <p:spPr>
          <a:xfrm>
            <a:off x="7960842" y="1814357"/>
            <a:ext cx="1710000" cy="2738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41275" cmpd="sng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13. </a:t>
            </a:r>
            <a:r>
              <a:rPr lang="th-TH" sz="1100" b="1" spc="-42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นครศรีธรรมราช  </a:t>
            </a:r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8.82</a:t>
            </a:r>
            <a:endParaRPr lang="th-TH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A8F93D86-095E-4A05-AB4B-788B470450AD}"/>
              </a:ext>
            </a:extLst>
          </p:cNvPr>
          <p:cNvSpPr/>
          <p:nvPr/>
        </p:nvSpPr>
        <p:spPr>
          <a:xfrm>
            <a:off x="7949785" y="2154482"/>
            <a:ext cx="1710000" cy="2879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41275" cmpd="sng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14. ตาก                    </a:t>
            </a:r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9.71</a:t>
            </a:r>
            <a:endParaRPr lang="th-TH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E00F61A8-4A4D-4920-87A5-02630526B29F}"/>
              </a:ext>
            </a:extLst>
          </p:cNvPr>
          <p:cNvSpPr/>
          <p:nvPr/>
        </p:nvSpPr>
        <p:spPr>
          <a:xfrm>
            <a:off x="7978009" y="2496277"/>
            <a:ext cx="1710000" cy="2879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41275" cmpd="sng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15. สมุทรสงคราม    </a:t>
            </a:r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9.71</a:t>
            </a:r>
            <a:endParaRPr lang="th-TH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0D82916F-B312-4E9C-876A-1AB2096A45CC}"/>
              </a:ext>
            </a:extLst>
          </p:cNvPr>
          <p:cNvSpPr/>
          <p:nvPr/>
        </p:nvSpPr>
        <p:spPr>
          <a:xfrm>
            <a:off x="7978009" y="2848857"/>
            <a:ext cx="1710000" cy="3072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41275" cmpd="sng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16. จันทบุรี              </a:t>
            </a:r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9.84</a:t>
            </a:r>
            <a:endParaRPr lang="th-TH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143" name="Chart 142">
            <a:extLst>
              <a:ext uri="{FF2B5EF4-FFF2-40B4-BE49-F238E27FC236}">
                <a16:creationId xmlns:a16="http://schemas.microsoft.com/office/drawing/2014/main" id="{4A3E122E-4451-4969-9FF2-7D22E9B93BA7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45" y="760931"/>
            <a:ext cx="4416869" cy="4414136"/>
          </a:xfrm>
          <a:prstGeom prst="rect">
            <a:avLst/>
          </a:prstGeom>
        </p:spPr>
      </p:pic>
      <p:sp>
        <p:nvSpPr>
          <p:cNvPr id="128" name="TextBox 200">
            <a:extLst>
              <a:ext uri="{FF2B5EF4-FFF2-40B4-BE49-F238E27FC236}">
                <a16:creationId xmlns:a16="http://schemas.microsoft.com/office/drawing/2014/main" id="{F49FB26B-01B6-4166-922A-3ABEDCE54792}"/>
              </a:ext>
            </a:extLst>
          </p:cNvPr>
          <p:cNvSpPr txBox="1"/>
          <p:nvPr/>
        </p:nvSpPr>
        <p:spPr>
          <a:xfrm>
            <a:off x="2126693" y="4867070"/>
            <a:ext cx="558166" cy="2077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7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นราธิวาส</a:t>
            </a:r>
            <a:endParaRPr lang="en-US" sz="75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44" name="TextBox 200">
            <a:extLst>
              <a:ext uri="{FF2B5EF4-FFF2-40B4-BE49-F238E27FC236}">
                <a16:creationId xmlns:a16="http://schemas.microsoft.com/office/drawing/2014/main" id="{53C55098-C9BC-4B00-99B1-008825809087}"/>
              </a:ext>
            </a:extLst>
          </p:cNvPr>
          <p:cNvSpPr txBox="1"/>
          <p:nvPr/>
        </p:nvSpPr>
        <p:spPr>
          <a:xfrm>
            <a:off x="1869878" y="4885823"/>
            <a:ext cx="397866" cy="2077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7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ยะลา</a:t>
            </a:r>
            <a:endParaRPr lang="en-US" sz="75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45" name="TextBox 200">
            <a:extLst>
              <a:ext uri="{FF2B5EF4-FFF2-40B4-BE49-F238E27FC236}">
                <a16:creationId xmlns:a16="http://schemas.microsoft.com/office/drawing/2014/main" id="{80C6B42F-609E-453D-94E9-C2DC5CA0AEF4}"/>
              </a:ext>
            </a:extLst>
          </p:cNvPr>
          <p:cNvSpPr txBox="1"/>
          <p:nvPr/>
        </p:nvSpPr>
        <p:spPr>
          <a:xfrm>
            <a:off x="1081813" y="4354802"/>
            <a:ext cx="429367" cy="2077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75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ภูเก็ต</a:t>
            </a:r>
            <a:endParaRPr lang="en-US" sz="750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46" name="TextBox 200">
            <a:extLst>
              <a:ext uri="{FF2B5EF4-FFF2-40B4-BE49-F238E27FC236}">
                <a16:creationId xmlns:a16="http://schemas.microsoft.com/office/drawing/2014/main" id="{D452A3B1-0A6A-41E2-93F7-ECD59E3A5FD2}"/>
              </a:ext>
            </a:extLst>
          </p:cNvPr>
          <p:cNvSpPr txBox="1"/>
          <p:nvPr/>
        </p:nvSpPr>
        <p:spPr>
          <a:xfrm>
            <a:off x="1596611" y="4234951"/>
            <a:ext cx="835485" cy="2077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75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นครศรีธรรมราช</a:t>
            </a:r>
            <a:endParaRPr lang="en-US" sz="750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49" name="TextBox 200">
            <a:extLst>
              <a:ext uri="{FF2B5EF4-FFF2-40B4-BE49-F238E27FC236}">
                <a16:creationId xmlns:a16="http://schemas.microsoft.com/office/drawing/2014/main" id="{160FBF7E-604B-48E0-9672-12BF69C3A46D}"/>
              </a:ext>
            </a:extLst>
          </p:cNvPr>
          <p:cNvSpPr txBox="1"/>
          <p:nvPr/>
        </p:nvSpPr>
        <p:spPr>
          <a:xfrm>
            <a:off x="1308895" y="4287029"/>
            <a:ext cx="416155" cy="19499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667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กระบี่</a:t>
            </a:r>
            <a:endParaRPr lang="en-US" sz="667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50" name="TextBox 200">
            <a:extLst>
              <a:ext uri="{FF2B5EF4-FFF2-40B4-BE49-F238E27FC236}">
                <a16:creationId xmlns:a16="http://schemas.microsoft.com/office/drawing/2014/main" id="{67578324-2FAD-4334-8116-E47D23F07BA1}"/>
              </a:ext>
            </a:extLst>
          </p:cNvPr>
          <p:cNvSpPr txBox="1"/>
          <p:nvPr/>
        </p:nvSpPr>
        <p:spPr>
          <a:xfrm>
            <a:off x="1221169" y="4050062"/>
            <a:ext cx="705907" cy="182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583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สุราษฎร์ธานี</a:t>
            </a:r>
            <a:endParaRPr lang="en-US" sz="583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51" name="TextBox 200">
            <a:extLst>
              <a:ext uri="{FF2B5EF4-FFF2-40B4-BE49-F238E27FC236}">
                <a16:creationId xmlns:a16="http://schemas.microsoft.com/office/drawing/2014/main" id="{ACB82424-BE1D-4F96-A9E6-0764228D5B14}"/>
              </a:ext>
            </a:extLst>
          </p:cNvPr>
          <p:cNvSpPr txBox="1"/>
          <p:nvPr/>
        </p:nvSpPr>
        <p:spPr>
          <a:xfrm>
            <a:off x="1403959" y="3591277"/>
            <a:ext cx="442401" cy="19499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667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ชุมพร</a:t>
            </a:r>
            <a:endParaRPr lang="en-US" sz="667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54" name="TextBox 200">
            <a:extLst>
              <a:ext uri="{FF2B5EF4-FFF2-40B4-BE49-F238E27FC236}">
                <a16:creationId xmlns:a16="http://schemas.microsoft.com/office/drawing/2014/main" id="{74BAB94F-F82B-4B1A-BB39-9731854361BB}"/>
              </a:ext>
            </a:extLst>
          </p:cNvPr>
          <p:cNvSpPr txBox="1"/>
          <p:nvPr/>
        </p:nvSpPr>
        <p:spPr>
          <a:xfrm>
            <a:off x="1494680" y="2919122"/>
            <a:ext cx="511002" cy="19499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667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เพชรบุรี</a:t>
            </a:r>
            <a:endParaRPr lang="en-US" sz="667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55" name="TextBox 200">
            <a:extLst>
              <a:ext uri="{FF2B5EF4-FFF2-40B4-BE49-F238E27FC236}">
                <a16:creationId xmlns:a16="http://schemas.microsoft.com/office/drawing/2014/main" id="{4C427C11-8629-4C70-8B99-1FF4CE5A222C}"/>
              </a:ext>
            </a:extLst>
          </p:cNvPr>
          <p:cNvSpPr txBox="1"/>
          <p:nvPr/>
        </p:nvSpPr>
        <p:spPr>
          <a:xfrm>
            <a:off x="2012394" y="2936483"/>
            <a:ext cx="405895" cy="182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83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ระยอง</a:t>
            </a:r>
            <a:endParaRPr lang="en-US" sz="583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56" name="TextBox 200">
            <a:extLst>
              <a:ext uri="{FF2B5EF4-FFF2-40B4-BE49-F238E27FC236}">
                <a16:creationId xmlns:a16="http://schemas.microsoft.com/office/drawing/2014/main" id="{0A68443F-A0FE-483E-9690-0D850837249F}"/>
              </a:ext>
            </a:extLst>
          </p:cNvPr>
          <p:cNvSpPr txBox="1"/>
          <p:nvPr/>
        </p:nvSpPr>
        <p:spPr>
          <a:xfrm>
            <a:off x="2212271" y="2912838"/>
            <a:ext cx="455680" cy="182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83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จันทบุรี</a:t>
            </a:r>
            <a:endParaRPr lang="en-US" sz="583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58" name="TextBox 200">
            <a:extLst>
              <a:ext uri="{FF2B5EF4-FFF2-40B4-BE49-F238E27FC236}">
                <a16:creationId xmlns:a16="http://schemas.microsoft.com/office/drawing/2014/main" id="{20AF9A41-3187-4363-8D37-27926462FBC3}"/>
              </a:ext>
            </a:extLst>
          </p:cNvPr>
          <p:cNvSpPr txBox="1"/>
          <p:nvPr/>
        </p:nvSpPr>
        <p:spPr>
          <a:xfrm>
            <a:off x="1947747" y="2814664"/>
            <a:ext cx="405895" cy="182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83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ชลบุรี</a:t>
            </a:r>
            <a:endParaRPr lang="en-US" sz="583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59" name="TextBox 200">
            <a:extLst>
              <a:ext uri="{FF2B5EF4-FFF2-40B4-BE49-F238E27FC236}">
                <a16:creationId xmlns:a16="http://schemas.microsoft.com/office/drawing/2014/main" id="{AEC78562-FE0D-4E4A-993B-FC317939023A}"/>
              </a:ext>
            </a:extLst>
          </p:cNvPr>
          <p:cNvSpPr txBox="1"/>
          <p:nvPr/>
        </p:nvSpPr>
        <p:spPr>
          <a:xfrm>
            <a:off x="1948704" y="2646777"/>
            <a:ext cx="621701" cy="1846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60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ฉะเชิงเทรา</a:t>
            </a:r>
            <a:endParaRPr lang="en-US" sz="600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60" name="TextBox 200">
            <a:extLst>
              <a:ext uri="{FF2B5EF4-FFF2-40B4-BE49-F238E27FC236}">
                <a16:creationId xmlns:a16="http://schemas.microsoft.com/office/drawing/2014/main" id="{D92CB300-55E6-400C-8ED1-7383C0B02D57}"/>
              </a:ext>
            </a:extLst>
          </p:cNvPr>
          <p:cNvSpPr txBox="1"/>
          <p:nvPr/>
        </p:nvSpPr>
        <p:spPr>
          <a:xfrm>
            <a:off x="1796769" y="2712441"/>
            <a:ext cx="706344" cy="1846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60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สมุทรปราการ</a:t>
            </a:r>
            <a:endParaRPr lang="en-US" sz="600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61" name="TextBox 200">
            <a:extLst>
              <a:ext uri="{FF2B5EF4-FFF2-40B4-BE49-F238E27FC236}">
                <a16:creationId xmlns:a16="http://schemas.microsoft.com/office/drawing/2014/main" id="{DCCDF30E-A85F-4E17-BAC7-700AD9BCB9AF}"/>
              </a:ext>
            </a:extLst>
          </p:cNvPr>
          <p:cNvSpPr txBox="1"/>
          <p:nvPr/>
        </p:nvSpPr>
        <p:spPr>
          <a:xfrm>
            <a:off x="1683647" y="2791271"/>
            <a:ext cx="258713" cy="1692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0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15</a:t>
            </a:r>
            <a:endParaRPr lang="en-US" sz="500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62" name="TextBox 200">
            <a:extLst>
              <a:ext uri="{FF2B5EF4-FFF2-40B4-BE49-F238E27FC236}">
                <a16:creationId xmlns:a16="http://schemas.microsoft.com/office/drawing/2014/main" id="{B24AA0D2-87C9-4116-9BF1-65FDA8EE85A7}"/>
              </a:ext>
            </a:extLst>
          </p:cNvPr>
          <p:cNvSpPr txBox="1"/>
          <p:nvPr/>
        </p:nvSpPr>
        <p:spPr>
          <a:xfrm>
            <a:off x="1880377" y="2659952"/>
            <a:ext cx="235787" cy="1692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0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1</a:t>
            </a:r>
            <a:endParaRPr lang="en-US" sz="500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63" name="TextBox 200">
            <a:extLst>
              <a:ext uri="{FF2B5EF4-FFF2-40B4-BE49-F238E27FC236}">
                <a16:creationId xmlns:a16="http://schemas.microsoft.com/office/drawing/2014/main" id="{0470B362-8E55-4D61-AEC2-B08D831C9B6C}"/>
              </a:ext>
            </a:extLst>
          </p:cNvPr>
          <p:cNvSpPr txBox="1"/>
          <p:nvPr/>
        </p:nvSpPr>
        <p:spPr>
          <a:xfrm>
            <a:off x="1846360" y="2499779"/>
            <a:ext cx="235787" cy="2000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70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6</a:t>
            </a:r>
            <a:endParaRPr lang="en-US" sz="700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64" name="TextBox 200">
            <a:extLst>
              <a:ext uri="{FF2B5EF4-FFF2-40B4-BE49-F238E27FC236}">
                <a16:creationId xmlns:a16="http://schemas.microsoft.com/office/drawing/2014/main" id="{423BD997-FD2C-4FE6-A52A-00AB71978AA5}"/>
              </a:ext>
            </a:extLst>
          </p:cNvPr>
          <p:cNvSpPr txBox="1"/>
          <p:nvPr/>
        </p:nvSpPr>
        <p:spPr>
          <a:xfrm>
            <a:off x="1803570" y="2619577"/>
            <a:ext cx="236242" cy="1846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60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4</a:t>
            </a:r>
            <a:endParaRPr lang="en-US" sz="600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65" name="TextBox 200">
            <a:extLst>
              <a:ext uri="{FF2B5EF4-FFF2-40B4-BE49-F238E27FC236}">
                <a16:creationId xmlns:a16="http://schemas.microsoft.com/office/drawing/2014/main" id="{EB4338EB-EFF2-42FF-8DBC-8198BDBF6B43}"/>
              </a:ext>
            </a:extLst>
          </p:cNvPr>
          <p:cNvSpPr txBox="1"/>
          <p:nvPr/>
        </p:nvSpPr>
        <p:spPr>
          <a:xfrm>
            <a:off x="1707720" y="2619994"/>
            <a:ext cx="276347" cy="1846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60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11</a:t>
            </a:r>
            <a:endParaRPr lang="en-US" sz="600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66" name="TextBox 200">
            <a:extLst>
              <a:ext uri="{FF2B5EF4-FFF2-40B4-BE49-F238E27FC236}">
                <a16:creationId xmlns:a16="http://schemas.microsoft.com/office/drawing/2014/main" id="{1808656A-7B11-41FB-BC58-5D986DE52B26}"/>
              </a:ext>
            </a:extLst>
          </p:cNvPr>
          <p:cNvSpPr txBox="1"/>
          <p:nvPr/>
        </p:nvSpPr>
        <p:spPr>
          <a:xfrm>
            <a:off x="1884972" y="2581509"/>
            <a:ext cx="274543" cy="1846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60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17</a:t>
            </a:r>
            <a:endParaRPr lang="en-US" sz="600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68" name="TextBox 200">
            <a:extLst>
              <a:ext uri="{FF2B5EF4-FFF2-40B4-BE49-F238E27FC236}">
                <a16:creationId xmlns:a16="http://schemas.microsoft.com/office/drawing/2014/main" id="{2A69A453-5054-473C-9D26-7ADAA066FD4D}"/>
              </a:ext>
            </a:extLst>
          </p:cNvPr>
          <p:cNvSpPr txBox="1"/>
          <p:nvPr/>
        </p:nvSpPr>
        <p:spPr>
          <a:xfrm>
            <a:off x="2046248" y="2547043"/>
            <a:ext cx="172191" cy="1846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60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7</a:t>
            </a:r>
            <a:endParaRPr lang="en-US" sz="600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70" name="TextBox 200">
            <a:extLst>
              <a:ext uri="{FF2B5EF4-FFF2-40B4-BE49-F238E27FC236}">
                <a16:creationId xmlns:a16="http://schemas.microsoft.com/office/drawing/2014/main" id="{99F670EF-D2C9-4572-A406-C33F7090B2A5}"/>
              </a:ext>
            </a:extLst>
          </p:cNvPr>
          <p:cNvSpPr txBox="1"/>
          <p:nvPr/>
        </p:nvSpPr>
        <p:spPr>
          <a:xfrm>
            <a:off x="1793732" y="2406986"/>
            <a:ext cx="235787" cy="2000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70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3</a:t>
            </a:r>
            <a:endParaRPr lang="en-US" sz="700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71" name="TextBox 200">
            <a:extLst>
              <a:ext uri="{FF2B5EF4-FFF2-40B4-BE49-F238E27FC236}">
                <a16:creationId xmlns:a16="http://schemas.microsoft.com/office/drawing/2014/main" id="{52058280-AB3B-4E59-A04C-F191227FEBFF}"/>
              </a:ext>
            </a:extLst>
          </p:cNvPr>
          <p:cNvSpPr txBox="1"/>
          <p:nvPr/>
        </p:nvSpPr>
        <p:spPr>
          <a:xfrm>
            <a:off x="1799327" y="2133209"/>
            <a:ext cx="235787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80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8</a:t>
            </a:r>
            <a:endParaRPr lang="en-US" sz="800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72" name="TextBox 200">
            <a:extLst>
              <a:ext uri="{FF2B5EF4-FFF2-40B4-BE49-F238E27FC236}">
                <a16:creationId xmlns:a16="http://schemas.microsoft.com/office/drawing/2014/main" id="{82A6A4A2-9879-4EF9-85A9-907C7DB352B3}"/>
              </a:ext>
            </a:extLst>
          </p:cNvPr>
          <p:cNvSpPr txBox="1"/>
          <p:nvPr/>
        </p:nvSpPr>
        <p:spPr>
          <a:xfrm>
            <a:off x="1388860" y="2214685"/>
            <a:ext cx="514339" cy="182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83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อุทัยธานี</a:t>
            </a:r>
            <a:endParaRPr lang="en-US" sz="583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73" name="TextBox 200">
            <a:extLst>
              <a:ext uri="{FF2B5EF4-FFF2-40B4-BE49-F238E27FC236}">
                <a16:creationId xmlns:a16="http://schemas.microsoft.com/office/drawing/2014/main" id="{5771BEC4-3189-48F3-9748-5D4BFE66E74E}"/>
              </a:ext>
            </a:extLst>
          </p:cNvPr>
          <p:cNvSpPr txBox="1"/>
          <p:nvPr/>
        </p:nvSpPr>
        <p:spPr>
          <a:xfrm>
            <a:off x="1327563" y="1724648"/>
            <a:ext cx="390857" cy="19499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667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ตาก</a:t>
            </a:r>
            <a:endParaRPr lang="en-US" sz="667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74" name="TextBox 200">
            <a:extLst>
              <a:ext uri="{FF2B5EF4-FFF2-40B4-BE49-F238E27FC236}">
                <a16:creationId xmlns:a16="http://schemas.microsoft.com/office/drawing/2014/main" id="{11B2F364-FAF6-4E3F-9987-2F6C401BDC53}"/>
              </a:ext>
            </a:extLst>
          </p:cNvPr>
          <p:cNvSpPr txBox="1"/>
          <p:nvPr/>
        </p:nvSpPr>
        <p:spPr>
          <a:xfrm>
            <a:off x="1310990" y="1444359"/>
            <a:ext cx="407430" cy="182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83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ลำพูน</a:t>
            </a:r>
            <a:endParaRPr lang="en-US" sz="583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75" name="TextBox 200">
            <a:extLst>
              <a:ext uri="{FF2B5EF4-FFF2-40B4-BE49-F238E27FC236}">
                <a16:creationId xmlns:a16="http://schemas.microsoft.com/office/drawing/2014/main" id="{60474733-3F25-4FC7-A1C6-67AD814696FD}"/>
              </a:ext>
            </a:extLst>
          </p:cNvPr>
          <p:cNvSpPr txBox="1"/>
          <p:nvPr/>
        </p:nvSpPr>
        <p:spPr>
          <a:xfrm>
            <a:off x="1465927" y="1367553"/>
            <a:ext cx="413681" cy="182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83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ลำปาง</a:t>
            </a:r>
            <a:endParaRPr lang="en-US" sz="583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76" name="TextBox 200">
            <a:extLst>
              <a:ext uri="{FF2B5EF4-FFF2-40B4-BE49-F238E27FC236}">
                <a16:creationId xmlns:a16="http://schemas.microsoft.com/office/drawing/2014/main" id="{CA5D4E08-6981-4523-9199-40C1119E4E8A}"/>
              </a:ext>
            </a:extLst>
          </p:cNvPr>
          <p:cNvSpPr txBox="1"/>
          <p:nvPr/>
        </p:nvSpPr>
        <p:spPr>
          <a:xfrm>
            <a:off x="1560055" y="928146"/>
            <a:ext cx="475059" cy="182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83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เชียงราย</a:t>
            </a:r>
            <a:endParaRPr lang="en-US" sz="583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77" name="TextBox 200">
            <a:extLst>
              <a:ext uri="{FF2B5EF4-FFF2-40B4-BE49-F238E27FC236}">
                <a16:creationId xmlns:a16="http://schemas.microsoft.com/office/drawing/2014/main" id="{429C2207-25BE-46F5-8ED0-D4DC4632C493}"/>
              </a:ext>
            </a:extLst>
          </p:cNvPr>
          <p:cNvSpPr txBox="1"/>
          <p:nvPr/>
        </p:nvSpPr>
        <p:spPr>
          <a:xfrm>
            <a:off x="1523134" y="1916146"/>
            <a:ext cx="310897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80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18</a:t>
            </a:r>
            <a:endParaRPr lang="en-US" sz="800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78" name="TextBox 200">
            <a:extLst>
              <a:ext uri="{FF2B5EF4-FFF2-40B4-BE49-F238E27FC236}">
                <a16:creationId xmlns:a16="http://schemas.microsoft.com/office/drawing/2014/main" id="{C44F94AC-8C32-4333-A209-4969BD33690F}"/>
              </a:ext>
            </a:extLst>
          </p:cNvPr>
          <p:cNvSpPr txBox="1"/>
          <p:nvPr/>
        </p:nvSpPr>
        <p:spPr>
          <a:xfrm>
            <a:off x="1683647" y="1758417"/>
            <a:ext cx="505584" cy="182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83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พิษณุโลก</a:t>
            </a:r>
            <a:endParaRPr lang="en-US" sz="583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79" name="TextBox 200">
            <a:extLst>
              <a:ext uri="{FF2B5EF4-FFF2-40B4-BE49-F238E27FC236}">
                <a16:creationId xmlns:a16="http://schemas.microsoft.com/office/drawing/2014/main" id="{711DA5DC-6B2C-4CCA-9302-8BF3A877EE9A}"/>
              </a:ext>
            </a:extLst>
          </p:cNvPr>
          <p:cNvSpPr txBox="1"/>
          <p:nvPr/>
        </p:nvSpPr>
        <p:spPr>
          <a:xfrm>
            <a:off x="2063854" y="2032647"/>
            <a:ext cx="505584" cy="182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83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ชัยภูมิ</a:t>
            </a:r>
            <a:endParaRPr lang="en-US" sz="583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81" name="TextBox 200">
            <a:extLst>
              <a:ext uri="{FF2B5EF4-FFF2-40B4-BE49-F238E27FC236}">
                <a16:creationId xmlns:a16="http://schemas.microsoft.com/office/drawing/2014/main" id="{3F01CAC8-634A-4899-8A75-BE27A8D26244}"/>
              </a:ext>
            </a:extLst>
          </p:cNvPr>
          <p:cNvSpPr txBox="1"/>
          <p:nvPr/>
        </p:nvSpPr>
        <p:spPr>
          <a:xfrm>
            <a:off x="1977324" y="1627767"/>
            <a:ext cx="505584" cy="182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83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เลย</a:t>
            </a:r>
            <a:endParaRPr lang="en-US" sz="583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82" name="TextBox 200">
            <a:extLst>
              <a:ext uri="{FF2B5EF4-FFF2-40B4-BE49-F238E27FC236}">
                <a16:creationId xmlns:a16="http://schemas.microsoft.com/office/drawing/2014/main" id="{D2CE89C8-BABB-40F3-BA4F-B356189A046E}"/>
              </a:ext>
            </a:extLst>
          </p:cNvPr>
          <p:cNvSpPr txBox="1"/>
          <p:nvPr/>
        </p:nvSpPr>
        <p:spPr>
          <a:xfrm>
            <a:off x="2149419" y="1715646"/>
            <a:ext cx="591153" cy="182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83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หนองบัวลำภู</a:t>
            </a:r>
            <a:endParaRPr lang="en-US" sz="583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83" name="TextBox 200">
            <a:extLst>
              <a:ext uri="{FF2B5EF4-FFF2-40B4-BE49-F238E27FC236}">
                <a16:creationId xmlns:a16="http://schemas.microsoft.com/office/drawing/2014/main" id="{B626466C-BA99-4170-9161-7B08E8E63F9A}"/>
              </a:ext>
            </a:extLst>
          </p:cNvPr>
          <p:cNvSpPr txBox="1"/>
          <p:nvPr/>
        </p:nvSpPr>
        <p:spPr>
          <a:xfrm>
            <a:off x="2353642" y="1614926"/>
            <a:ext cx="505584" cy="182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83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อุดรธานี</a:t>
            </a:r>
            <a:endParaRPr lang="en-US" sz="583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87" name="TextBox 200">
            <a:extLst>
              <a:ext uri="{FF2B5EF4-FFF2-40B4-BE49-F238E27FC236}">
                <a16:creationId xmlns:a16="http://schemas.microsoft.com/office/drawing/2014/main" id="{C1C2E717-1D56-461D-9BD5-F8D61584165B}"/>
              </a:ext>
            </a:extLst>
          </p:cNvPr>
          <p:cNvSpPr txBox="1"/>
          <p:nvPr/>
        </p:nvSpPr>
        <p:spPr>
          <a:xfrm>
            <a:off x="2290513" y="1447507"/>
            <a:ext cx="524972" cy="182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83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หนองคาย</a:t>
            </a:r>
            <a:endParaRPr lang="en-US" sz="583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89" name="TextBox 200">
            <a:extLst>
              <a:ext uri="{FF2B5EF4-FFF2-40B4-BE49-F238E27FC236}">
                <a16:creationId xmlns:a16="http://schemas.microsoft.com/office/drawing/2014/main" id="{9EB15E67-DC9E-445E-A4CB-EF0A26060AD2}"/>
              </a:ext>
            </a:extLst>
          </p:cNvPr>
          <p:cNvSpPr txBox="1"/>
          <p:nvPr/>
        </p:nvSpPr>
        <p:spPr>
          <a:xfrm>
            <a:off x="2580676" y="1394009"/>
            <a:ext cx="505584" cy="182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83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บึงกาฬ</a:t>
            </a:r>
            <a:endParaRPr lang="en-US" sz="583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90" name="TextBox 200">
            <a:extLst>
              <a:ext uri="{FF2B5EF4-FFF2-40B4-BE49-F238E27FC236}">
                <a16:creationId xmlns:a16="http://schemas.microsoft.com/office/drawing/2014/main" id="{BBF2A362-4957-44D3-A677-D96D774A950C}"/>
              </a:ext>
            </a:extLst>
          </p:cNvPr>
          <p:cNvSpPr txBox="1"/>
          <p:nvPr/>
        </p:nvSpPr>
        <p:spPr>
          <a:xfrm>
            <a:off x="2815485" y="1652537"/>
            <a:ext cx="505584" cy="182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83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นครพนม</a:t>
            </a:r>
            <a:endParaRPr lang="en-US" sz="583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94" name="TextBox 194">
            <a:extLst>
              <a:ext uri="{FF2B5EF4-FFF2-40B4-BE49-F238E27FC236}">
                <a16:creationId xmlns:a16="http://schemas.microsoft.com/office/drawing/2014/main" id="{7D029A86-E939-44E0-BC12-282045E327D2}"/>
              </a:ext>
            </a:extLst>
          </p:cNvPr>
          <p:cNvSpPr txBox="1"/>
          <p:nvPr/>
        </p:nvSpPr>
        <p:spPr>
          <a:xfrm>
            <a:off x="3487138" y="4059947"/>
            <a:ext cx="628698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นครนายก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99" name="TextBox 194">
            <a:extLst>
              <a:ext uri="{FF2B5EF4-FFF2-40B4-BE49-F238E27FC236}">
                <a16:creationId xmlns:a16="http://schemas.microsoft.com/office/drawing/2014/main" id="{5D0869DD-3F6C-4F3F-A895-D4FE5DF467B5}"/>
              </a:ext>
            </a:extLst>
          </p:cNvPr>
          <p:cNvSpPr txBox="1"/>
          <p:nvPr/>
        </p:nvSpPr>
        <p:spPr>
          <a:xfrm>
            <a:off x="2611415" y="3463881"/>
            <a:ext cx="598241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กรุงเทพฯ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01" name="TextBox 194">
            <a:extLst>
              <a:ext uri="{FF2B5EF4-FFF2-40B4-BE49-F238E27FC236}">
                <a16:creationId xmlns:a16="http://schemas.microsoft.com/office/drawing/2014/main" id="{62F96E12-5437-4A80-8187-38D53FFE1866}"/>
              </a:ext>
            </a:extLst>
          </p:cNvPr>
          <p:cNvSpPr txBox="1"/>
          <p:nvPr/>
        </p:nvSpPr>
        <p:spPr>
          <a:xfrm>
            <a:off x="3460905" y="3738903"/>
            <a:ext cx="979755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พระนครศรีอยุธยา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02" name="TextBox 194">
            <a:extLst>
              <a:ext uri="{FF2B5EF4-FFF2-40B4-BE49-F238E27FC236}">
                <a16:creationId xmlns:a16="http://schemas.microsoft.com/office/drawing/2014/main" id="{2C13B2FF-5F5A-4D58-B3C5-A251625BE414}"/>
              </a:ext>
            </a:extLst>
          </p:cNvPr>
          <p:cNvSpPr txBox="1"/>
          <p:nvPr/>
        </p:nvSpPr>
        <p:spPr>
          <a:xfrm>
            <a:off x="2624975" y="3742626"/>
            <a:ext cx="521297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นนทบุรี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05" name="TextBox 194">
            <a:extLst>
              <a:ext uri="{FF2B5EF4-FFF2-40B4-BE49-F238E27FC236}">
                <a16:creationId xmlns:a16="http://schemas.microsoft.com/office/drawing/2014/main" id="{5FCF1D2A-5073-453D-A8EC-4D53AD256665}"/>
              </a:ext>
            </a:extLst>
          </p:cNvPr>
          <p:cNvSpPr txBox="1"/>
          <p:nvPr/>
        </p:nvSpPr>
        <p:spPr>
          <a:xfrm>
            <a:off x="3476336" y="3458713"/>
            <a:ext cx="540533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อ่างทอง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08" name="TextBox 194">
            <a:extLst>
              <a:ext uri="{FF2B5EF4-FFF2-40B4-BE49-F238E27FC236}">
                <a16:creationId xmlns:a16="http://schemas.microsoft.com/office/drawing/2014/main" id="{69ABC2B6-B81C-4FB7-B5C3-2E36127FE148}"/>
              </a:ext>
            </a:extLst>
          </p:cNvPr>
          <p:cNvSpPr txBox="1"/>
          <p:nvPr/>
        </p:nvSpPr>
        <p:spPr>
          <a:xfrm>
            <a:off x="2627387" y="4008444"/>
            <a:ext cx="570990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นครปฐม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12" name="TextBox 194">
            <a:extLst>
              <a:ext uri="{FF2B5EF4-FFF2-40B4-BE49-F238E27FC236}">
                <a16:creationId xmlns:a16="http://schemas.microsoft.com/office/drawing/2014/main" id="{C25F34E3-43EA-4F59-933E-DC5B78217EB9}"/>
              </a:ext>
            </a:extLst>
          </p:cNvPr>
          <p:cNvSpPr txBox="1"/>
          <p:nvPr/>
        </p:nvSpPr>
        <p:spPr>
          <a:xfrm>
            <a:off x="2572393" y="4351298"/>
            <a:ext cx="633507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</a:t>
            </a:r>
            <a:r>
              <a:rPr lang="en-US" sz="8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ปทุมธานี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13" name="Google Shape;246;p33">
            <a:extLst>
              <a:ext uri="{FF2B5EF4-FFF2-40B4-BE49-F238E27FC236}">
                <a16:creationId xmlns:a16="http://schemas.microsoft.com/office/drawing/2014/main" id="{C1CC0B00-7563-45F7-A782-F56D9793A888}"/>
              </a:ext>
            </a:extLst>
          </p:cNvPr>
          <p:cNvSpPr/>
          <p:nvPr/>
        </p:nvSpPr>
        <p:spPr>
          <a:xfrm>
            <a:off x="2444128" y="3424337"/>
            <a:ext cx="205915" cy="275975"/>
          </a:xfrm>
          <a:custGeom>
            <a:avLst/>
            <a:gdLst/>
            <a:ahLst/>
            <a:cxnLst/>
            <a:rect l="l" t="t" r="r" b="b"/>
            <a:pathLst>
              <a:path w="11343" h="16913" extrusionOk="0">
                <a:moveTo>
                  <a:pt x="5705" y="3303"/>
                </a:moveTo>
                <a:cubicBezTo>
                  <a:pt x="7173" y="3303"/>
                  <a:pt x="8373" y="4504"/>
                  <a:pt x="8373" y="5971"/>
                </a:cubicBezTo>
                <a:cubicBezTo>
                  <a:pt x="8340" y="7472"/>
                  <a:pt x="7173" y="8640"/>
                  <a:pt x="5705" y="8640"/>
                </a:cubicBezTo>
                <a:cubicBezTo>
                  <a:pt x="4237" y="8640"/>
                  <a:pt x="3036" y="7406"/>
                  <a:pt x="3036" y="5971"/>
                </a:cubicBezTo>
                <a:cubicBezTo>
                  <a:pt x="3036" y="4504"/>
                  <a:pt x="4237" y="3303"/>
                  <a:pt x="5705" y="3303"/>
                </a:cubicBezTo>
                <a:close/>
                <a:moveTo>
                  <a:pt x="5671" y="0"/>
                </a:moveTo>
                <a:cubicBezTo>
                  <a:pt x="2569" y="0"/>
                  <a:pt x="67" y="2502"/>
                  <a:pt x="1" y="5571"/>
                </a:cubicBezTo>
                <a:lnTo>
                  <a:pt x="1" y="5638"/>
                </a:lnTo>
                <a:cubicBezTo>
                  <a:pt x="1" y="5871"/>
                  <a:pt x="1" y="6071"/>
                  <a:pt x="34" y="6305"/>
                </a:cubicBezTo>
                <a:cubicBezTo>
                  <a:pt x="301" y="8840"/>
                  <a:pt x="1669" y="12543"/>
                  <a:pt x="5671" y="16912"/>
                </a:cubicBezTo>
                <a:cubicBezTo>
                  <a:pt x="9674" y="12543"/>
                  <a:pt x="11042" y="8807"/>
                  <a:pt x="11275" y="6305"/>
                </a:cubicBezTo>
                <a:cubicBezTo>
                  <a:pt x="11342" y="6071"/>
                  <a:pt x="11342" y="5838"/>
                  <a:pt x="11342" y="5638"/>
                </a:cubicBezTo>
                <a:lnTo>
                  <a:pt x="11342" y="5571"/>
                </a:lnTo>
                <a:cubicBezTo>
                  <a:pt x="11275" y="2502"/>
                  <a:pt x="8774" y="0"/>
                  <a:pt x="5671" y="0"/>
                </a:cubicBezTo>
                <a:close/>
              </a:path>
            </a:pathLst>
          </a:custGeom>
          <a:solidFill>
            <a:srgbClr val="E84E40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sp>
        <p:nvSpPr>
          <p:cNvPr id="214" name="Google Shape;246;p33">
            <a:extLst>
              <a:ext uri="{FF2B5EF4-FFF2-40B4-BE49-F238E27FC236}">
                <a16:creationId xmlns:a16="http://schemas.microsoft.com/office/drawing/2014/main" id="{AB234376-2A75-44B7-9906-943D2F0B1DB7}"/>
              </a:ext>
            </a:extLst>
          </p:cNvPr>
          <p:cNvSpPr/>
          <p:nvPr/>
        </p:nvSpPr>
        <p:spPr>
          <a:xfrm>
            <a:off x="2444128" y="3714345"/>
            <a:ext cx="205915" cy="275975"/>
          </a:xfrm>
          <a:custGeom>
            <a:avLst/>
            <a:gdLst/>
            <a:ahLst/>
            <a:cxnLst/>
            <a:rect l="l" t="t" r="r" b="b"/>
            <a:pathLst>
              <a:path w="11343" h="16913" extrusionOk="0">
                <a:moveTo>
                  <a:pt x="5705" y="3303"/>
                </a:moveTo>
                <a:cubicBezTo>
                  <a:pt x="7173" y="3303"/>
                  <a:pt x="8373" y="4504"/>
                  <a:pt x="8373" y="5971"/>
                </a:cubicBezTo>
                <a:cubicBezTo>
                  <a:pt x="8340" y="7472"/>
                  <a:pt x="7173" y="8640"/>
                  <a:pt x="5705" y="8640"/>
                </a:cubicBezTo>
                <a:cubicBezTo>
                  <a:pt x="4237" y="8640"/>
                  <a:pt x="3036" y="7406"/>
                  <a:pt x="3036" y="5971"/>
                </a:cubicBezTo>
                <a:cubicBezTo>
                  <a:pt x="3036" y="4504"/>
                  <a:pt x="4237" y="3303"/>
                  <a:pt x="5705" y="3303"/>
                </a:cubicBezTo>
                <a:close/>
                <a:moveTo>
                  <a:pt x="5671" y="0"/>
                </a:moveTo>
                <a:cubicBezTo>
                  <a:pt x="2569" y="0"/>
                  <a:pt x="67" y="2502"/>
                  <a:pt x="1" y="5571"/>
                </a:cubicBezTo>
                <a:lnTo>
                  <a:pt x="1" y="5638"/>
                </a:lnTo>
                <a:cubicBezTo>
                  <a:pt x="1" y="5871"/>
                  <a:pt x="1" y="6071"/>
                  <a:pt x="34" y="6305"/>
                </a:cubicBezTo>
                <a:cubicBezTo>
                  <a:pt x="301" y="8840"/>
                  <a:pt x="1669" y="12543"/>
                  <a:pt x="5671" y="16912"/>
                </a:cubicBezTo>
                <a:cubicBezTo>
                  <a:pt x="9674" y="12543"/>
                  <a:pt x="11042" y="8807"/>
                  <a:pt x="11275" y="6305"/>
                </a:cubicBezTo>
                <a:cubicBezTo>
                  <a:pt x="11342" y="6071"/>
                  <a:pt x="11342" y="5838"/>
                  <a:pt x="11342" y="5638"/>
                </a:cubicBezTo>
                <a:lnTo>
                  <a:pt x="11342" y="5571"/>
                </a:lnTo>
                <a:cubicBezTo>
                  <a:pt x="11275" y="2502"/>
                  <a:pt x="8774" y="0"/>
                  <a:pt x="5671" y="0"/>
                </a:cubicBezTo>
                <a:close/>
              </a:path>
            </a:pathLst>
          </a:custGeom>
          <a:solidFill>
            <a:srgbClr val="E84E40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sp>
        <p:nvSpPr>
          <p:cNvPr id="215" name="Google Shape;246;p33">
            <a:extLst>
              <a:ext uri="{FF2B5EF4-FFF2-40B4-BE49-F238E27FC236}">
                <a16:creationId xmlns:a16="http://schemas.microsoft.com/office/drawing/2014/main" id="{E38EE153-A6D9-4687-BF98-D1B293BE5F61}"/>
              </a:ext>
            </a:extLst>
          </p:cNvPr>
          <p:cNvSpPr/>
          <p:nvPr/>
        </p:nvSpPr>
        <p:spPr>
          <a:xfrm>
            <a:off x="3272468" y="3436025"/>
            <a:ext cx="211551" cy="275975"/>
          </a:xfrm>
          <a:custGeom>
            <a:avLst/>
            <a:gdLst/>
            <a:ahLst/>
            <a:cxnLst/>
            <a:rect l="l" t="t" r="r" b="b"/>
            <a:pathLst>
              <a:path w="11343" h="16913" extrusionOk="0">
                <a:moveTo>
                  <a:pt x="5705" y="3303"/>
                </a:moveTo>
                <a:cubicBezTo>
                  <a:pt x="7173" y="3303"/>
                  <a:pt x="8373" y="4504"/>
                  <a:pt x="8373" y="5971"/>
                </a:cubicBezTo>
                <a:cubicBezTo>
                  <a:pt x="8340" y="7472"/>
                  <a:pt x="7173" y="8640"/>
                  <a:pt x="5705" y="8640"/>
                </a:cubicBezTo>
                <a:cubicBezTo>
                  <a:pt x="4237" y="8640"/>
                  <a:pt x="3036" y="7406"/>
                  <a:pt x="3036" y="5971"/>
                </a:cubicBezTo>
                <a:cubicBezTo>
                  <a:pt x="3036" y="4504"/>
                  <a:pt x="4237" y="3303"/>
                  <a:pt x="5705" y="3303"/>
                </a:cubicBezTo>
                <a:close/>
                <a:moveTo>
                  <a:pt x="5671" y="0"/>
                </a:moveTo>
                <a:cubicBezTo>
                  <a:pt x="2569" y="0"/>
                  <a:pt x="67" y="2502"/>
                  <a:pt x="1" y="5571"/>
                </a:cubicBezTo>
                <a:lnTo>
                  <a:pt x="1" y="5638"/>
                </a:lnTo>
                <a:cubicBezTo>
                  <a:pt x="1" y="5871"/>
                  <a:pt x="1" y="6071"/>
                  <a:pt x="34" y="6305"/>
                </a:cubicBezTo>
                <a:cubicBezTo>
                  <a:pt x="301" y="8840"/>
                  <a:pt x="1669" y="12543"/>
                  <a:pt x="5671" y="16912"/>
                </a:cubicBezTo>
                <a:cubicBezTo>
                  <a:pt x="9674" y="12543"/>
                  <a:pt x="11042" y="8807"/>
                  <a:pt x="11275" y="6305"/>
                </a:cubicBezTo>
                <a:cubicBezTo>
                  <a:pt x="11342" y="6071"/>
                  <a:pt x="11342" y="5838"/>
                  <a:pt x="11342" y="5638"/>
                </a:cubicBezTo>
                <a:lnTo>
                  <a:pt x="11342" y="5571"/>
                </a:lnTo>
                <a:cubicBezTo>
                  <a:pt x="11275" y="2502"/>
                  <a:pt x="8774" y="0"/>
                  <a:pt x="567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16" name="Google Shape;246;p33">
            <a:extLst>
              <a:ext uri="{FF2B5EF4-FFF2-40B4-BE49-F238E27FC236}">
                <a16:creationId xmlns:a16="http://schemas.microsoft.com/office/drawing/2014/main" id="{52DC0589-2139-488A-B667-2A4FAF9B54F4}"/>
              </a:ext>
            </a:extLst>
          </p:cNvPr>
          <p:cNvSpPr/>
          <p:nvPr/>
        </p:nvSpPr>
        <p:spPr>
          <a:xfrm>
            <a:off x="3285618" y="3738432"/>
            <a:ext cx="211551" cy="275975"/>
          </a:xfrm>
          <a:custGeom>
            <a:avLst/>
            <a:gdLst/>
            <a:ahLst/>
            <a:cxnLst/>
            <a:rect l="l" t="t" r="r" b="b"/>
            <a:pathLst>
              <a:path w="11343" h="16913" extrusionOk="0">
                <a:moveTo>
                  <a:pt x="5705" y="3303"/>
                </a:moveTo>
                <a:cubicBezTo>
                  <a:pt x="7173" y="3303"/>
                  <a:pt x="8373" y="4504"/>
                  <a:pt x="8373" y="5971"/>
                </a:cubicBezTo>
                <a:cubicBezTo>
                  <a:pt x="8340" y="7472"/>
                  <a:pt x="7173" y="8640"/>
                  <a:pt x="5705" y="8640"/>
                </a:cubicBezTo>
                <a:cubicBezTo>
                  <a:pt x="4237" y="8640"/>
                  <a:pt x="3036" y="7406"/>
                  <a:pt x="3036" y="5971"/>
                </a:cubicBezTo>
                <a:cubicBezTo>
                  <a:pt x="3036" y="4504"/>
                  <a:pt x="4237" y="3303"/>
                  <a:pt x="5705" y="3303"/>
                </a:cubicBezTo>
                <a:close/>
                <a:moveTo>
                  <a:pt x="5671" y="0"/>
                </a:moveTo>
                <a:cubicBezTo>
                  <a:pt x="2569" y="0"/>
                  <a:pt x="67" y="2502"/>
                  <a:pt x="1" y="5571"/>
                </a:cubicBezTo>
                <a:lnTo>
                  <a:pt x="1" y="5638"/>
                </a:lnTo>
                <a:cubicBezTo>
                  <a:pt x="1" y="5871"/>
                  <a:pt x="1" y="6071"/>
                  <a:pt x="34" y="6305"/>
                </a:cubicBezTo>
                <a:cubicBezTo>
                  <a:pt x="301" y="8840"/>
                  <a:pt x="1669" y="12543"/>
                  <a:pt x="5671" y="16912"/>
                </a:cubicBezTo>
                <a:cubicBezTo>
                  <a:pt x="9674" y="12543"/>
                  <a:pt x="11042" y="8807"/>
                  <a:pt x="11275" y="6305"/>
                </a:cubicBezTo>
                <a:cubicBezTo>
                  <a:pt x="11342" y="6071"/>
                  <a:pt x="11342" y="5838"/>
                  <a:pt x="11342" y="5638"/>
                </a:cubicBezTo>
                <a:lnTo>
                  <a:pt x="11342" y="5571"/>
                </a:lnTo>
                <a:cubicBezTo>
                  <a:pt x="11275" y="2502"/>
                  <a:pt x="8774" y="0"/>
                  <a:pt x="567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 b="1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17" name="Google Shape;246;p33">
            <a:extLst>
              <a:ext uri="{FF2B5EF4-FFF2-40B4-BE49-F238E27FC236}">
                <a16:creationId xmlns:a16="http://schemas.microsoft.com/office/drawing/2014/main" id="{9623D2D7-CBA6-4EAE-BBFD-E0DA5D3D5D60}"/>
              </a:ext>
            </a:extLst>
          </p:cNvPr>
          <p:cNvSpPr/>
          <p:nvPr/>
        </p:nvSpPr>
        <p:spPr>
          <a:xfrm>
            <a:off x="3285349" y="4039358"/>
            <a:ext cx="211551" cy="275975"/>
          </a:xfrm>
          <a:custGeom>
            <a:avLst/>
            <a:gdLst/>
            <a:ahLst/>
            <a:cxnLst/>
            <a:rect l="l" t="t" r="r" b="b"/>
            <a:pathLst>
              <a:path w="11343" h="16913" extrusionOk="0">
                <a:moveTo>
                  <a:pt x="5705" y="3303"/>
                </a:moveTo>
                <a:cubicBezTo>
                  <a:pt x="7173" y="3303"/>
                  <a:pt x="8373" y="4504"/>
                  <a:pt x="8373" y="5971"/>
                </a:cubicBezTo>
                <a:cubicBezTo>
                  <a:pt x="8340" y="7472"/>
                  <a:pt x="7173" y="8640"/>
                  <a:pt x="5705" y="8640"/>
                </a:cubicBezTo>
                <a:cubicBezTo>
                  <a:pt x="4237" y="8640"/>
                  <a:pt x="3036" y="7406"/>
                  <a:pt x="3036" y="5971"/>
                </a:cubicBezTo>
                <a:cubicBezTo>
                  <a:pt x="3036" y="4504"/>
                  <a:pt x="4237" y="3303"/>
                  <a:pt x="5705" y="3303"/>
                </a:cubicBezTo>
                <a:close/>
                <a:moveTo>
                  <a:pt x="5671" y="0"/>
                </a:moveTo>
                <a:cubicBezTo>
                  <a:pt x="2569" y="0"/>
                  <a:pt x="67" y="2502"/>
                  <a:pt x="1" y="5571"/>
                </a:cubicBezTo>
                <a:lnTo>
                  <a:pt x="1" y="5638"/>
                </a:lnTo>
                <a:cubicBezTo>
                  <a:pt x="1" y="5871"/>
                  <a:pt x="1" y="6071"/>
                  <a:pt x="34" y="6305"/>
                </a:cubicBezTo>
                <a:cubicBezTo>
                  <a:pt x="301" y="8840"/>
                  <a:pt x="1669" y="12543"/>
                  <a:pt x="5671" y="16912"/>
                </a:cubicBezTo>
                <a:cubicBezTo>
                  <a:pt x="9674" y="12543"/>
                  <a:pt x="11042" y="8807"/>
                  <a:pt x="11275" y="6305"/>
                </a:cubicBezTo>
                <a:cubicBezTo>
                  <a:pt x="11342" y="6071"/>
                  <a:pt x="11342" y="5838"/>
                  <a:pt x="11342" y="5638"/>
                </a:cubicBezTo>
                <a:lnTo>
                  <a:pt x="11342" y="5571"/>
                </a:lnTo>
                <a:cubicBezTo>
                  <a:pt x="11275" y="2502"/>
                  <a:pt x="8774" y="0"/>
                  <a:pt x="567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 b="1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19" name="Google Shape;246;p33">
            <a:extLst>
              <a:ext uri="{FF2B5EF4-FFF2-40B4-BE49-F238E27FC236}">
                <a16:creationId xmlns:a16="http://schemas.microsoft.com/office/drawing/2014/main" id="{EF55606B-D6E4-408F-8256-2500B82384B3}"/>
              </a:ext>
            </a:extLst>
          </p:cNvPr>
          <p:cNvSpPr/>
          <p:nvPr/>
        </p:nvSpPr>
        <p:spPr>
          <a:xfrm>
            <a:off x="2450965" y="4005795"/>
            <a:ext cx="205915" cy="275975"/>
          </a:xfrm>
          <a:custGeom>
            <a:avLst/>
            <a:gdLst/>
            <a:ahLst/>
            <a:cxnLst/>
            <a:rect l="l" t="t" r="r" b="b"/>
            <a:pathLst>
              <a:path w="11343" h="16913" extrusionOk="0">
                <a:moveTo>
                  <a:pt x="5705" y="3303"/>
                </a:moveTo>
                <a:cubicBezTo>
                  <a:pt x="7173" y="3303"/>
                  <a:pt x="8373" y="4504"/>
                  <a:pt x="8373" y="5971"/>
                </a:cubicBezTo>
                <a:cubicBezTo>
                  <a:pt x="8340" y="7472"/>
                  <a:pt x="7173" y="8640"/>
                  <a:pt x="5705" y="8640"/>
                </a:cubicBezTo>
                <a:cubicBezTo>
                  <a:pt x="4237" y="8640"/>
                  <a:pt x="3036" y="7406"/>
                  <a:pt x="3036" y="5971"/>
                </a:cubicBezTo>
                <a:cubicBezTo>
                  <a:pt x="3036" y="4504"/>
                  <a:pt x="4237" y="3303"/>
                  <a:pt x="5705" y="3303"/>
                </a:cubicBezTo>
                <a:close/>
                <a:moveTo>
                  <a:pt x="5671" y="0"/>
                </a:moveTo>
                <a:cubicBezTo>
                  <a:pt x="2569" y="0"/>
                  <a:pt x="67" y="2502"/>
                  <a:pt x="1" y="5571"/>
                </a:cubicBezTo>
                <a:lnTo>
                  <a:pt x="1" y="5638"/>
                </a:lnTo>
                <a:cubicBezTo>
                  <a:pt x="1" y="5871"/>
                  <a:pt x="1" y="6071"/>
                  <a:pt x="34" y="6305"/>
                </a:cubicBezTo>
                <a:cubicBezTo>
                  <a:pt x="301" y="8840"/>
                  <a:pt x="1669" y="12543"/>
                  <a:pt x="5671" y="16912"/>
                </a:cubicBezTo>
                <a:cubicBezTo>
                  <a:pt x="9674" y="12543"/>
                  <a:pt x="11042" y="8807"/>
                  <a:pt x="11275" y="6305"/>
                </a:cubicBezTo>
                <a:cubicBezTo>
                  <a:pt x="11342" y="6071"/>
                  <a:pt x="11342" y="5838"/>
                  <a:pt x="11342" y="5638"/>
                </a:cubicBezTo>
                <a:lnTo>
                  <a:pt x="11342" y="5571"/>
                </a:lnTo>
                <a:cubicBezTo>
                  <a:pt x="11275" y="2502"/>
                  <a:pt x="8774" y="0"/>
                  <a:pt x="5671" y="0"/>
                </a:cubicBezTo>
                <a:close/>
              </a:path>
            </a:pathLst>
          </a:custGeom>
          <a:solidFill>
            <a:srgbClr val="E84E40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A91E57EA-36FC-46D3-8322-4490CF30A105}"/>
              </a:ext>
            </a:extLst>
          </p:cNvPr>
          <p:cNvSpPr txBox="1"/>
          <p:nvPr/>
        </p:nvSpPr>
        <p:spPr>
          <a:xfrm>
            <a:off x="3258732" y="3436555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</a:t>
            </a:r>
            <a:endParaRPr lang="en-US" sz="9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20" name="Google Shape;246;p33">
            <a:extLst>
              <a:ext uri="{FF2B5EF4-FFF2-40B4-BE49-F238E27FC236}">
                <a16:creationId xmlns:a16="http://schemas.microsoft.com/office/drawing/2014/main" id="{65A02075-C215-44EF-BE6E-93164F6FBB75}"/>
              </a:ext>
            </a:extLst>
          </p:cNvPr>
          <p:cNvSpPr/>
          <p:nvPr/>
        </p:nvSpPr>
        <p:spPr>
          <a:xfrm>
            <a:off x="2450569" y="4321149"/>
            <a:ext cx="205915" cy="275975"/>
          </a:xfrm>
          <a:custGeom>
            <a:avLst/>
            <a:gdLst/>
            <a:ahLst/>
            <a:cxnLst/>
            <a:rect l="l" t="t" r="r" b="b"/>
            <a:pathLst>
              <a:path w="11343" h="16913" extrusionOk="0">
                <a:moveTo>
                  <a:pt x="5705" y="3303"/>
                </a:moveTo>
                <a:cubicBezTo>
                  <a:pt x="7173" y="3303"/>
                  <a:pt x="8373" y="4504"/>
                  <a:pt x="8373" y="5971"/>
                </a:cubicBezTo>
                <a:cubicBezTo>
                  <a:pt x="8340" y="7472"/>
                  <a:pt x="7173" y="8640"/>
                  <a:pt x="5705" y="8640"/>
                </a:cubicBezTo>
                <a:cubicBezTo>
                  <a:pt x="4237" y="8640"/>
                  <a:pt x="3036" y="7406"/>
                  <a:pt x="3036" y="5971"/>
                </a:cubicBezTo>
                <a:cubicBezTo>
                  <a:pt x="3036" y="4504"/>
                  <a:pt x="4237" y="3303"/>
                  <a:pt x="5705" y="3303"/>
                </a:cubicBezTo>
                <a:close/>
                <a:moveTo>
                  <a:pt x="5671" y="0"/>
                </a:moveTo>
                <a:cubicBezTo>
                  <a:pt x="2569" y="0"/>
                  <a:pt x="67" y="2502"/>
                  <a:pt x="1" y="5571"/>
                </a:cubicBezTo>
                <a:lnTo>
                  <a:pt x="1" y="5638"/>
                </a:lnTo>
                <a:cubicBezTo>
                  <a:pt x="1" y="5871"/>
                  <a:pt x="1" y="6071"/>
                  <a:pt x="34" y="6305"/>
                </a:cubicBezTo>
                <a:cubicBezTo>
                  <a:pt x="301" y="8840"/>
                  <a:pt x="1669" y="12543"/>
                  <a:pt x="5671" y="16912"/>
                </a:cubicBezTo>
                <a:cubicBezTo>
                  <a:pt x="9674" y="12543"/>
                  <a:pt x="11042" y="8807"/>
                  <a:pt x="11275" y="6305"/>
                </a:cubicBezTo>
                <a:cubicBezTo>
                  <a:pt x="11342" y="6071"/>
                  <a:pt x="11342" y="5838"/>
                  <a:pt x="11342" y="5638"/>
                </a:cubicBezTo>
                <a:lnTo>
                  <a:pt x="11342" y="5571"/>
                </a:lnTo>
                <a:cubicBezTo>
                  <a:pt x="11275" y="2502"/>
                  <a:pt x="8774" y="0"/>
                  <a:pt x="5671" y="0"/>
                </a:cubicBezTo>
                <a:close/>
              </a:path>
            </a:pathLst>
          </a:custGeom>
          <a:solidFill>
            <a:srgbClr val="E84E40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BBF59943-47A9-4751-A7E7-027801084B54}"/>
              </a:ext>
            </a:extLst>
          </p:cNvPr>
          <p:cNvSpPr txBox="1"/>
          <p:nvPr/>
        </p:nvSpPr>
        <p:spPr>
          <a:xfrm>
            <a:off x="3266080" y="3738899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</a:t>
            </a:r>
            <a:endParaRPr lang="en-US" sz="9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26" name="Google Shape;246;p33">
            <a:extLst>
              <a:ext uri="{FF2B5EF4-FFF2-40B4-BE49-F238E27FC236}">
                <a16:creationId xmlns:a16="http://schemas.microsoft.com/office/drawing/2014/main" id="{6F730D36-C628-4D3F-B5C0-4CDF4F29BC99}"/>
              </a:ext>
            </a:extLst>
          </p:cNvPr>
          <p:cNvSpPr/>
          <p:nvPr/>
        </p:nvSpPr>
        <p:spPr>
          <a:xfrm>
            <a:off x="3285349" y="4341957"/>
            <a:ext cx="211551" cy="275975"/>
          </a:xfrm>
          <a:custGeom>
            <a:avLst/>
            <a:gdLst/>
            <a:ahLst/>
            <a:cxnLst/>
            <a:rect l="l" t="t" r="r" b="b"/>
            <a:pathLst>
              <a:path w="11343" h="16913" extrusionOk="0">
                <a:moveTo>
                  <a:pt x="5705" y="3303"/>
                </a:moveTo>
                <a:cubicBezTo>
                  <a:pt x="7173" y="3303"/>
                  <a:pt x="8373" y="4504"/>
                  <a:pt x="8373" y="5971"/>
                </a:cubicBezTo>
                <a:cubicBezTo>
                  <a:pt x="8340" y="7472"/>
                  <a:pt x="7173" y="8640"/>
                  <a:pt x="5705" y="8640"/>
                </a:cubicBezTo>
                <a:cubicBezTo>
                  <a:pt x="4237" y="8640"/>
                  <a:pt x="3036" y="7406"/>
                  <a:pt x="3036" y="5971"/>
                </a:cubicBezTo>
                <a:cubicBezTo>
                  <a:pt x="3036" y="4504"/>
                  <a:pt x="4237" y="3303"/>
                  <a:pt x="5705" y="3303"/>
                </a:cubicBezTo>
                <a:close/>
                <a:moveTo>
                  <a:pt x="5671" y="0"/>
                </a:moveTo>
                <a:cubicBezTo>
                  <a:pt x="2569" y="0"/>
                  <a:pt x="67" y="2502"/>
                  <a:pt x="1" y="5571"/>
                </a:cubicBezTo>
                <a:lnTo>
                  <a:pt x="1" y="5638"/>
                </a:lnTo>
                <a:cubicBezTo>
                  <a:pt x="1" y="5871"/>
                  <a:pt x="1" y="6071"/>
                  <a:pt x="34" y="6305"/>
                </a:cubicBezTo>
                <a:cubicBezTo>
                  <a:pt x="301" y="8840"/>
                  <a:pt x="1669" y="12543"/>
                  <a:pt x="5671" y="16912"/>
                </a:cubicBezTo>
                <a:cubicBezTo>
                  <a:pt x="9674" y="12543"/>
                  <a:pt x="11042" y="8807"/>
                  <a:pt x="11275" y="6305"/>
                </a:cubicBezTo>
                <a:cubicBezTo>
                  <a:pt x="11342" y="6071"/>
                  <a:pt x="11342" y="5838"/>
                  <a:pt x="11342" y="5638"/>
                </a:cubicBezTo>
                <a:lnTo>
                  <a:pt x="11342" y="5571"/>
                </a:lnTo>
                <a:cubicBezTo>
                  <a:pt x="11275" y="2502"/>
                  <a:pt x="8774" y="0"/>
                  <a:pt x="567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 b="1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28" name="Google Shape;246;p33">
            <a:extLst>
              <a:ext uri="{FF2B5EF4-FFF2-40B4-BE49-F238E27FC236}">
                <a16:creationId xmlns:a16="http://schemas.microsoft.com/office/drawing/2014/main" id="{31B92877-E1DA-4B72-9548-194CEAE003DD}"/>
              </a:ext>
            </a:extLst>
          </p:cNvPr>
          <p:cNvSpPr/>
          <p:nvPr/>
        </p:nvSpPr>
        <p:spPr>
          <a:xfrm>
            <a:off x="3285349" y="4664574"/>
            <a:ext cx="211551" cy="275975"/>
          </a:xfrm>
          <a:custGeom>
            <a:avLst/>
            <a:gdLst/>
            <a:ahLst/>
            <a:cxnLst/>
            <a:rect l="l" t="t" r="r" b="b"/>
            <a:pathLst>
              <a:path w="11343" h="16913" extrusionOk="0">
                <a:moveTo>
                  <a:pt x="5705" y="3303"/>
                </a:moveTo>
                <a:cubicBezTo>
                  <a:pt x="7173" y="3303"/>
                  <a:pt x="8373" y="4504"/>
                  <a:pt x="8373" y="5971"/>
                </a:cubicBezTo>
                <a:cubicBezTo>
                  <a:pt x="8340" y="7472"/>
                  <a:pt x="7173" y="8640"/>
                  <a:pt x="5705" y="8640"/>
                </a:cubicBezTo>
                <a:cubicBezTo>
                  <a:pt x="4237" y="8640"/>
                  <a:pt x="3036" y="7406"/>
                  <a:pt x="3036" y="5971"/>
                </a:cubicBezTo>
                <a:cubicBezTo>
                  <a:pt x="3036" y="4504"/>
                  <a:pt x="4237" y="3303"/>
                  <a:pt x="5705" y="3303"/>
                </a:cubicBezTo>
                <a:close/>
                <a:moveTo>
                  <a:pt x="5671" y="0"/>
                </a:moveTo>
                <a:cubicBezTo>
                  <a:pt x="2569" y="0"/>
                  <a:pt x="67" y="2502"/>
                  <a:pt x="1" y="5571"/>
                </a:cubicBezTo>
                <a:lnTo>
                  <a:pt x="1" y="5638"/>
                </a:lnTo>
                <a:cubicBezTo>
                  <a:pt x="1" y="5871"/>
                  <a:pt x="1" y="6071"/>
                  <a:pt x="34" y="6305"/>
                </a:cubicBezTo>
                <a:cubicBezTo>
                  <a:pt x="301" y="8840"/>
                  <a:pt x="1669" y="12543"/>
                  <a:pt x="5671" y="16912"/>
                </a:cubicBezTo>
                <a:cubicBezTo>
                  <a:pt x="9674" y="12543"/>
                  <a:pt x="11042" y="8807"/>
                  <a:pt x="11275" y="6305"/>
                </a:cubicBezTo>
                <a:cubicBezTo>
                  <a:pt x="11342" y="6071"/>
                  <a:pt x="11342" y="5838"/>
                  <a:pt x="11342" y="5638"/>
                </a:cubicBezTo>
                <a:lnTo>
                  <a:pt x="11342" y="5571"/>
                </a:lnTo>
                <a:cubicBezTo>
                  <a:pt x="11275" y="2502"/>
                  <a:pt x="8774" y="0"/>
                  <a:pt x="567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 b="1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4E9DEF4C-8D2E-4993-9FD9-9534E27718DA}"/>
              </a:ext>
            </a:extLst>
          </p:cNvPr>
          <p:cNvSpPr txBox="1"/>
          <p:nvPr/>
        </p:nvSpPr>
        <p:spPr>
          <a:xfrm>
            <a:off x="3248631" y="4668188"/>
            <a:ext cx="3048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15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29" name="TextBox 194">
            <a:extLst>
              <a:ext uri="{FF2B5EF4-FFF2-40B4-BE49-F238E27FC236}">
                <a16:creationId xmlns:a16="http://schemas.microsoft.com/office/drawing/2014/main" id="{92C977AE-C160-4F27-BC86-47F3D2DD9BBF}"/>
              </a:ext>
            </a:extLst>
          </p:cNvPr>
          <p:cNvSpPr txBox="1"/>
          <p:nvPr/>
        </p:nvSpPr>
        <p:spPr>
          <a:xfrm>
            <a:off x="3490983" y="4371748"/>
            <a:ext cx="657552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นครสวรรค์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30" name="TextBox 194">
            <a:extLst>
              <a:ext uri="{FF2B5EF4-FFF2-40B4-BE49-F238E27FC236}">
                <a16:creationId xmlns:a16="http://schemas.microsoft.com/office/drawing/2014/main" id="{0C71B0D8-4127-44DB-958B-73236FE715A9}"/>
              </a:ext>
            </a:extLst>
          </p:cNvPr>
          <p:cNvSpPr txBox="1"/>
          <p:nvPr/>
        </p:nvSpPr>
        <p:spPr>
          <a:xfrm>
            <a:off x="3481993" y="4658281"/>
            <a:ext cx="790601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สมุทรสงคราม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31" name="Google Shape;246;p33">
            <a:extLst>
              <a:ext uri="{FF2B5EF4-FFF2-40B4-BE49-F238E27FC236}">
                <a16:creationId xmlns:a16="http://schemas.microsoft.com/office/drawing/2014/main" id="{4DD47A76-9013-4925-BE29-B37CE5857812}"/>
              </a:ext>
            </a:extLst>
          </p:cNvPr>
          <p:cNvSpPr/>
          <p:nvPr/>
        </p:nvSpPr>
        <p:spPr>
          <a:xfrm>
            <a:off x="2455958" y="4608116"/>
            <a:ext cx="205915" cy="275975"/>
          </a:xfrm>
          <a:custGeom>
            <a:avLst/>
            <a:gdLst/>
            <a:ahLst/>
            <a:cxnLst/>
            <a:rect l="l" t="t" r="r" b="b"/>
            <a:pathLst>
              <a:path w="11343" h="16913" extrusionOk="0">
                <a:moveTo>
                  <a:pt x="5705" y="3303"/>
                </a:moveTo>
                <a:cubicBezTo>
                  <a:pt x="7173" y="3303"/>
                  <a:pt x="8373" y="4504"/>
                  <a:pt x="8373" y="5971"/>
                </a:cubicBezTo>
                <a:cubicBezTo>
                  <a:pt x="8340" y="7472"/>
                  <a:pt x="7173" y="8640"/>
                  <a:pt x="5705" y="8640"/>
                </a:cubicBezTo>
                <a:cubicBezTo>
                  <a:pt x="4237" y="8640"/>
                  <a:pt x="3036" y="7406"/>
                  <a:pt x="3036" y="5971"/>
                </a:cubicBezTo>
                <a:cubicBezTo>
                  <a:pt x="3036" y="4504"/>
                  <a:pt x="4237" y="3303"/>
                  <a:pt x="5705" y="3303"/>
                </a:cubicBezTo>
                <a:close/>
                <a:moveTo>
                  <a:pt x="5671" y="0"/>
                </a:moveTo>
                <a:cubicBezTo>
                  <a:pt x="2569" y="0"/>
                  <a:pt x="67" y="2502"/>
                  <a:pt x="1" y="5571"/>
                </a:cubicBezTo>
                <a:lnTo>
                  <a:pt x="1" y="5638"/>
                </a:lnTo>
                <a:cubicBezTo>
                  <a:pt x="1" y="5871"/>
                  <a:pt x="1" y="6071"/>
                  <a:pt x="34" y="6305"/>
                </a:cubicBezTo>
                <a:cubicBezTo>
                  <a:pt x="301" y="8840"/>
                  <a:pt x="1669" y="12543"/>
                  <a:pt x="5671" y="16912"/>
                </a:cubicBezTo>
                <a:cubicBezTo>
                  <a:pt x="9674" y="12543"/>
                  <a:pt x="11042" y="8807"/>
                  <a:pt x="11275" y="6305"/>
                </a:cubicBezTo>
                <a:cubicBezTo>
                  <a:pt x="11342" y="6071"/>
                  <a:pt x="11342" y="5838"/>
                  <a:pt x="11342" y="5638"/>
                </a:cubicBezTo>
                <a:lnTo>
                  <a:pt x="11342" y="5571"/>
                </a:lnTo>
                <a:cubicBezTo>
                  <a:pt x="11275" y="2502"/>
                  <a:pt x="8774" y="0"/>
                  <a:pt x="5671" y="0"/>
                </a:cubicBezTo>
                <a:close/>
              </a:path>
            </a:pathLst>
          </a:custGeom>
          <a:solidFill>
            <a:srgbClr val="E84E40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grpSp>
        <p:nvGrpSpPr>
          <p:cNvPr id="2" name="Group 1"/>
          <p:cNvGrpSpPr/>
          <p:nvPr/>
        </p:nvGrpSpPr>
        <p:grpSpPr>
          <a:xfrm>
            <a:off x="4410391" y="1153789"/>
            <a:ext cx="3489374" cy="1612488"/>
            <a:chOff x="4786127" y="488645"/>
            <a:chExt cx="3489374" cy="161248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7CA0F7B-4702-405D-A4DD-E957E851A7C9}"/>
                </a:ext>
              </a:extLst>
            </p:cNvPr>
            <p:cNvSpPr/>
            <p:nvPr/>
          </p:nvSpPr>
          <p:spPr>
            <a:xfrm>
              <a:off x="4786127" y="488645"/>
              <a:ext cx="1710000" cy="270000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1.</a:t>
              </a:r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นราธิวาส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2.36</a:t>
              </a:r>
              <a:endPara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79" name="Rectangle: Rounded Corners 378">
              <a:extLst>
                <a:ext uri="{FF2B5EF4-FFF2-40B4-BE49-F238E27FC236}">
                  <a16:creationId xmlns:a16="http://schemas.microsoft.com/office/drawing/2014/main" id="{D1A89CBB-EFF4-4E39-9EF2-812404F6DFD0}"/>
                </a:ext>
              </a:extLst>
            </p:cNvPr>
            <p:cNvSpPr/>
            <p:nvPr/>
          </p:nvSpPr>
          <p:spPr>
            <a:xfrm>
              <a:off x="4792606" y="1831131"/>
              <a:ext cx="1710000" cy="270000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5. ระยอง    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7.10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80" name="Rectangle: Rounded Corners 379">
              <a:extLst>
                <a:ext uri="{FF2B5EF4-FFF2-40B4-BE49-F238E27FC236}">
                  <a16:creationId xmlns:a16="http://schemas.microsoft.com/office/drawing/2014/main" id="{E7AA633E-50F6-4AA7-8C04-501511363DE3}"/>
                </a:ext>
              </a:extLst>
            </p:cNvPr>
            <p:cNvSpPr/>
            <p:nvPr/>
          </p:nvSpPr>
          <p:spPr>
            <a:xfrm>
              <a:off x="4786127" y="823811"/>
              <a:ext cx="1710000" cy="270000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2. ยะลา     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6.50</a:t>
              </a:r>
              <a:endPara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81" name="Rectangle: Rounded Corners 380">
              <a:extLst>
                <a:ext uri="{FF2B5EF4-FFF2-40B4-BE49-F238E27FC236}">
                  <a16:creationId xmlns:a16="http://schemas.microsoft.com/office/drawing/2014/main" id="{DB5D3086-62D9-44F9-A62A-04F11707BFFD}"/>
                </a:ext>
              </a:extLst>
            </p:cNvPr>
            <p:cNvSpPr/>
            <p:nvPr/>
          </p:nvSpPr>
          <p:spPr>
            <a:xfrm>
              <a:off x="4786127" y="1157840"/>
              <a:ext cx="1710000" cy="270000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3. อ่างทอง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6.50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92" name="Rectangle: Rounded Corners 391">
              <a:extLst>
                <a:ext uri="{FF2B5EF4-FFF2-40B4-BE49-F238E27FC236}">
                  <a16:creationId xmlns:a16="http://schemas.microsoft.com/office/drawing/2014/main" id="{CE9CC3FC-3DEE-4E38-968C-E6A1AC88703E}"/>
                </a:ext>
              </a:extLst>
            </p:cNvPr>
            <p:cNvSpPr/>
            <p:nvPr/>
          </p:nvSpPr>
          <p:spPr>
            <a:xfrm>
              <a:off x="4786127" y="1485496"/>
              <a:ext cx="1689444" cy="282796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 ชัยภูมิ   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7.07</a:t>
              </a:r>
              <a:endPara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07" name="Rectangle: Rounded Corners 406">
              <a:extLst>
                <a:ext uri="{FF2B5EF4-FFF2-40B4-BE49-F238E27FC236}">
                  <a16:creationId xmlns:a16="http://schemas.microsoft.com/office/drawing/2014/main" id="{DFE7EABF-59D7-4140-9BE7-FAE064CACA62}"/>
                </a:ext>
              </a:extLst>
            </p:cNvPr>
            <p:cNvSpPr/>
            <p:nvPr/>
          </p:nvSpPr>
          <p:spPr>
            <a:xfrm>
              <a:off x="6555824" y="496664"/>
              <a:ext cx="1710000" cy="270000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6. </a:t>
              </a:r>
              <a:r>
                <a:rPr lang="th-TH" sz="1100" b="1" spc="-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พระนครศรีอยุธยา </a:t>
              </a:r>
              <a:r>
                <a:rPr lang="th-TH" sz="1100" b="1" spc="-5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7.48</a:t>
              </a:r>
              <a:endPara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15" name="Rectangle: Rounded Corners 414">
              <a:extLst>
                <a:ext uri="{FF2B5EF4-FFF2-40B4-BE49-F238E27FC236}">
                  <a16:creationId xmlns:a16="http://schemas.microsoft.com/office/drawing/2014/main" id="{A994113C-B036-48AC-AD83-DEE0328076F1}"/>
                </a:ext>
              </a:extLst>
            </p:cNvPr>
            <p:cNvSpPr/>
            <p:nvPr/>
          </p:nvSpPr>
          <p:spPr>
            <a:xfrm>
              <a:off x="6562215" y="825668"/>
              <a:ext cx="1710000" cy="270000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7. นครนายก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7.84</a:t>
              </a:r>
              <a:endPara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817E3861-7A8F-49E4-AC2B-2EDA18251646}"/>
                </a:ext>
              </a:extLst>
            </p:cNvPr>
            <p:cNvSpPr/>
            <p:nvPr/>
          </p:nvSpPr>
          <p:spPr>
            <a:xfrm>
              <a:off x="6562215" y="1154673"/>
              <a:ext cx="1710000" cy="270000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8. นครสวรรค์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8.17</a:t>
              </a:r>
              <a:endPara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4B4CD236-CC8A-4B9A-9092-88CC4B51CB9C}"/>
                </a:ext>
              </a:extLst>
            </p:cNvPr>
            <p:cNvSpPr/>
            <p:nvPr/>
          </p:nvSpPr>
          <p:spPr>
            <a:xfrm>
              <a:off x="6541239" y="1498292"/>
              <a:ext cx="1710000" cy="270000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9. ชลบุรี     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8.29</a:t>
              </a:r>
              <a:endPara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662F28C-02BD-406C-95C0-0B3F5AB5F1E7}"/>
                </a:ext>
              </a:extLst>
            </p:cNvPr>
            <p:cNvSpPr/>
            <p:nvPr/>
          </p:nvSpPr>
          <p:spPr>
            <a:xfrm>
              <a:off x="6565501" y="1836473"/>
              <a:ext cx="1710000" cy="264658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spc="-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10.  </a:t>
              </a:r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อุทัยธานี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8.40</a:t>
              </a:r>
              <a:endPara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34" name="TextBox 194">
            <a:extLst>
              <a:ext uri="{FF2B5EF4-FFF2-40B4-BE49-F238E27FC236}">
                <a16:creationId xmlns:a16="http://schemas.microsoft.com/office/drawing/2014/main" id="{B9210AB7-BD82-48EF-92BF-D1AB7C619E0E}"/>
              </a:ext>
            </a:extLst>
          </p:cNvPr>
          <p:cNvSpPr txBox="1"/>
          <p:nvPr/>
        </p:nvSpPr>
        <p:spPr>
          <a:xfrm>
            <a:off x="2597376" y="4646076"/>
            <a:ext cx="721672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กำแพงเพชร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7397EF30-CAE3-453D-9539-7361DBE2EB95}"/>
              </a:ext>
            </a:extLst>
          </p:cNvPr>
          <p:cNvSpPr txBox="1"/>
          <p:nvPr/>
        </p:nvSpPr>
        <p:spPr>
          <a:xfrm>
            <a:off x="2418289" y="3709819"/>
            <a:ext cx="2584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A4A19751-EA4C-4F54-B6D2-09BB749E3782}"/>
              </a:ext>
            </a:extLst>
          </p:cNvPr>
          <p:cNvSpPr txBox="1"/>
          <p:nvPr/>
        </p:nvSpPr>
        <p:spPr>
          <a:xfrm>
            <a:off x="2396480" y="4002301"/>
            <a:ext cx="306494" cy="2308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11</a:t>
            </a:r>
            <a:endParaRPr lang="en-US" sz="9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15A0112D-449A-461E-A2A9-7A50103173E9}"/>
              </a:ext>
            </a:extLst>
          </p:cNvPr>
          <p:cNvSpPr txBox="1"/>
          <p:nvPr/>
        </p:nvSpPr>
        <p:spPr>
          <a:xfrm>
            <a:off x="2406154" y="4332141"/>
            <a:ext cx="309700" cy="2308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17</a:t>
            </a:r>
            <a:endParaRPr lang="en-US" sz="9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C6CE335D-2599-421A-AA02-0081757FB987}"/>
              </a:ext>
            </a:extLst>
          </p:cNvPr>
          <p:cNvSpPr txBox="1"/>
          <p:nvPr/>
        </p:nvSpPr>
        <p:spPr>
          <a:xfrm>
            <a:off x="2422371" y="3423610"/>
            <a:ext cx="245580" cy="2308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</a:t>
            </a:r>
            <a:endParaRPr lang="en-US" sz="9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42376A96-E998-4039-9BF8-FB5F0AAEDCB9}"/>
              </a:ext>
            </a:extLst>
          </p:cNvPr>
          <p:cNvSpPr txBox="1"/>
          <p:nvPr/>
        </p:nvSpPr>
        <p:spPr>
          <a:xfrm>
            <a:off x="2400137" y="4608094"/>
            <a:ext cx="322524" cy="2308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18</a:t>
            </a:r>
            <a:endParaRPr lang="en-US" sz="9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AC27E7D4-75F5-4D8E-A125-D2CAD2BB8C77}"/>
              </a:ext>
            </a:extLst>
          </p:cNvPr>
          <p:cNvSpPr txBox="1"/>
          <p:nvPr/>
        </p:nvSpPr>
        <p:spPr>
          <a:xfrm>
            <a:off x="3274206" y="4042586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68DB1D42-97EC-4D30-AAAD-5C8B4470A348}"/>
              </a:ext>
            </a:extLst>
          </p:cNvPr>
          <p:cNvSpPr txBox="1"/>
          <p:nvPr/>
        </p:nvSpPr>
        <p:spPr>
          <a:xfrm>
            <a:off x="3267856" y="4338835"/>
            <a:ext cx="2535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5817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Box 309">
            <a:extLst>
              <a:ext uri="{FF2B5EF4-FFF2-40B4-BE49-F238E27FC236}">
                <a16:creationId xmlns:a16="http://schemas.microsoft.com/office/drawing/2014/main" id="{DBACCF46-71A4-4F98-A38C-1A0BF97B3D16}"/>
              </a:ext>
            </a:extLst>
          </p:cNvPr>
          <p:cNvSpPr txBox="1"/>
          <p:nvPr/>
        </p:nvSpPr>
        <p:spPr>
          <a:xfrm>
            <a:off x="4755258" y="946946"/>
            <a:ext cx="499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sz="1600" b="1" dirty="0">
                <a:ln w="9525">
                  <a:noFill/>
                  <a:prstDash val="solid"/>
                </a:ln>
                <a:latin typeface="Chulabhorn Likit Text" panose="00000500000000000000" pitchFamily="50" charset="-34"/>
                <a:ea typeface="Noto Sans" panose="020B0502040504020204" pitchFamily="34"/>
                <a:cs typeface="Chulabhorn Likit Text" panose="00000500000000000000" pitchFamily="50" charset="-34"/>
              </a:rPr>
              <a:t>หนี้เกินกำหนดชำระคงเหลือมากที่สุด 20 อันดับแรก</a:t>
            </a:r>
            <a:endParaRPr lang="en-GB" sz="1600" b="1" dirty="0">
              <a:ln w="9525">
                <a:noFill/>
                <a:prstDash val="solid"/>
              </a:ln>
              <a:latin typeface="Chulabhorn Likit Text" panose="00000500000000000000" pitchFamily="50" charset="-34"/>
              <a:ea typeface="Noto Sans" panose="020B0502040504020204" pitchFamily="34"/>
              <a:cs typeface="Chulabhorn Likit Text" panose="00000500000000000000" pitchFamily="50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49769" y="1369480"/>
            <a:ext cx="5283713" cy="2651071"/>
            <a:chOff x="4775784" y="605333"/>
            <a:chExt cx="5283713" cy="2651071"/>
          </a:xfrm>
        </p:grpSpPr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28974180-6070-44BD-AC14-CCCE448CDEE1}"/>
                </a:ext>
              </a:extLst>
            </p:cNvPr>
            <p:cNvSpPr/>
            <p:nvPr/>
          </p:nvSpPr>
          <p:spPr>
            <a:xfrm>
              <a:off x="4787881" y="994731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2. อุดรธานี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36.23</a:t>
              </a:r>
              <a:endPara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0933F02F-A3F8-494E-9FF5-B6D135377883}"/>
                </a:ext>
              </a:extLst>
            </p:cNvPr>
            <p:cNvSpPr/>
            <p:nvPr/>
          </p:nvSpPr>
          <p:spPr>
            <a:xfrm>
              <a:off x="4781955" y="1383305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3. บึงกาฬ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34.49</a:t>
              </a:r>
              <a:endPara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4FE5A391-DBB6-4DDB-8095-9B9D563C4A95}"/>
                </a:ext>
              </a:extLst>
            </p:cNvPr>
            <p:cNvSpPr/>
            <p:nvPr/>
          </p:nvSpPr>
          <p:spPr>
            <a:xfrm>
              <a:off x="4775784" y="1776175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 </a:t>
              </a:r>
              <a:r>
                <a:rPr lang="th-TH" sz="1100" b="1" spc="-3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นนทบุรี                </a:t>
              </a:r>
              <a:r>
                <a:rPr lang="th-TH" sz="1100" b="1" spc="-3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34.19</a:t>
              </a:r>
              <a:endParaRPr lang="th-TH" sz="1100" b="1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3FFE8F4D-AB84-41AA-95CC-5887B3C251B1}"/>
                </a:ext>
              </a:extLst>
            </p:cNvPr>
            <p:cNvSpPr/>
            <p:nvPr/>
          </p:nvSpPr>
          <p:spPr>
            <a:xfrm>
              <a:off x="4781955" y="2168475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5. หนองคาย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30.51</a:t>
              </a:r>
              <a:endPara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D55F9375-7B34-46F4-AB8B-FA005F5ED7F8}"/>
                </a:ext>
              </a:extLst>
            </p:cNvPr>
            <p:cNvSpPr/>
            <p:nvPr/>
          </p:nvSpPr>
          <p:spPr>
            <a:xfrm>
              <a:off x="6557223" y="609584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8. </a:t>
              </a:r>
              <a:r>
                <a:rPr lang="th-TH" sz="1083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ฉะเชิงเทรา        </a:t>
              </a:r>
              <a:r>
                <a:rPr lang="th-TH" sz="1083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29.05</a:t>
              </a:r>
              <a:endParaRPr lang="th-TH" sz="1083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2A259952-148A-42F3-AFE5-1717ED7D795E}"/>
                </a:ext>
              </a:extLst>
            </p:cNvPr>
            <p:cNvSpPr/>
            <p:nvPr/>
          </p:nvSpPr>
          <p:spPr>
            <a:xfrm>
              <a:off x="6557223" y="991584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9. นครพนม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28.88</a:t>
              </a:r>
              <a:endPara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06756F16-0119-4E12-9808-FFC8CC88F427}"/>
                </a:ext>
              </a:extLst>
            </p:cNvPr>
            <p:cNvSpPr/>
            <p:nvPr/>
          </p:nvSpPr>
          <p:spPr>
            <a:xfrm>
              <a:off x="6554137" y="2941404"/>
              <a:ext cx="1710000" cy="297443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14.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ลำพูน              24.89</a:t>
              </a:r>
              <a:endPara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A568B1DC-B20B-49F5-976F-EA1175ADD48C}"/>
                </a:ext>
              </a:extLst>
            </p:cNvPr>
            <p:cNvSpPr/>
            <p:nvPr/>
          </p:nvSpPr>
          <p:spPr>
            <a:xfrm>
              <a:off x="6545482" y="1373099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10. สุราษฎร์ธานี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28.80</a:t>
              </a:r>
              <a:endPara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9C20FBB0-5367-45F1-99E8-E5864753B0C9}"/>
                </a:ext>
              </a:extLst>
            </p:cNvPr>
            <p:cNvSpPr/>
            <p:nvPr/>
          </p:nvSpPr>
          <p:spPr>
            <a:xfrm>
              <a:off x="8332490" y="605333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15. ลำปาง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24.87</a:t>
              </a:r>
              <a:endPara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78B7DE45-8693-4028-87D4-0B26B1B3F932}"/>
                </a:ext>
              </a:extLst>
            </p:cNvPr>
            <p:cNvSpPr/>
            <p:nvPr/>
          </p:nvSpPr>
          <p:spPr>
            <a:xfrm>
              <a:off x="8349497" y="994122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16. ชุมพร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24.76</a:t>
              </a:r>
              <a:endPara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9" name="Rectangle: Rounded Corners 420">
              <a:extLst>
                <a:ext uri="{FF2B5EF4-FFF2-40B4-BE49-F238E27FC236}">
                  <a16:creationId xmlns:a16="http://schemas.microsoft.com/office/drawing/2014/main" id="{F8671A55-510B-43B1-B69A-4A12F62B9EEF}"/>
                </a:ext>
              </a:extLst>
            </p:cNvPr>
            <p:cNvSpPr/>
            <p:nvPr/>
          </p:nvSpPr>
          <p:spPr>
            <a:xfrm>
              <a:off x="6554137" y="2159670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12. กระบี่ 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25.91</a:t>
              </a:r>
              <a:endPara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0" name="Rectangle: Rounded Corners 420">
              <a:extLst>
                <a:ext uri="{FF2B5EF4-FFF2-40B4-BE49-F238E27FC236}">
                  <a16:creationId xmlns:a16="http://schemas.microsoft.com/office/drawing/2014/main" id="{F5DB57D5-3A50-4589-9CF7-5E9B8C4E4028}"/>
                </a:ext>
              </a:extLst>
            </p:cNvPr>
            <p:cNvSpPr/>
            <p:nvPr/>
          </p:nvSpPr>
          <p:spPr>
            <a:xfrm>
              <a:off x="6554137" y="2550608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13. ภูเก็ต 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25.02</a:t>
              </a:r>
              <a:endPara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1" name="Rectangle: Rounded Corners 420">
              <a:extLst>
                <a:ext uri="{FF2B5EF4-FFF2-40B4-BE49-F238E27FC236}">
                  <a16:creationId xmlns:a16="http://schemas.microsoft.com/office/drawing/2014/main" id="{8876AECC-B961-413F-9E90-7E383B22A5DA}"/>
                </a:ext>
              </a:extLst>
            </p:cNvPr>
            <p:cNvSpPr/>
            <p:nvPr/>
          </p:nvSpPr>
          <p:spPr>
            <a:xfrm>
              <a:off x="4775784" y="2555996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083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6. หนองบัวลำภู     </a:t>
              </a:r>
              <a:r>
                <a:rPr lang="th-TH" sz="1083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30.36</a:t>
              </a:r>
              <a:endParaRPr lang="th-TH" sz="1083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2" name="Rectangle: Rounded Corners 420">
              <a:extLst>
                <a:ext uri="{FF2B5EF4-FFF2-40B4-BE49-F238E27FC236}">
                  <a16:creationId xmlns:a16="http://schemas.microsoft.com/office/drawing/2014/main" id="{CA471F3E-56E1-4E63-BBED-B5F8C622C11C}"/>
                </a:ext>
              </a:extLst>
            </p:cNvPr>
            <p:cNvSpPr/>
            <p:nvPr/>
          </p:nvSpPr>
          <p:spPr>
            <a:xfrm>
              <a:off x="8349497" y="1377548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17. ปทุมธานี          23.77</a:t>
              </a:r>
            </a:p>
          </p:txBody>
        </p:sp>
        <p:sp>
          <p:nvSpPr>
            <p:cNvPr id="133" name="Rectangle: Rounded Corners 420">
              <a:extLst>
                <a:ext uri="{FF2B5EF4-FFF2-40B4-BE49-F238E27FC236}">
                  <a16:creationId xmlns:a16="http://schemas.microsoft.com/office/drawing/2014/main" id="{80B8E962-CF8E-47A0-8D7F-6AC395C73EB4}"/>
                </a:ext>
              </a:extLst>
            </p:cNvPr>
            <p:cNvSpPr/>
            <p:nvPr/>
          </p:nvSpPr>
          <p:spPr>
            <a:xfrm>
              <a:off x="4775784" y="2941404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7. เลย         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29.26</a:t>
              </a:r>
              <a:endPara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4" name="Rectangle: Rounded Corners 420">
              <a:extLst>
                <a:ext uri="{FF2B5EF4-FFF2-40B4-BE49-F238E27FC236}">
                  <a16:creationId xmlns:a16="http://schemas.microsoft.com/office/drawing/2014/main" id="{687102BE-BF22-47B6-B323-082ACC52C61D}"/>
                </a:ext>
              </a:extLst>
            </p:cNvPr>
            <p:cNvSpPr/>
            <p:nvPr/>
          </p:nvSpPr>
          <p:spPr>
            <a:xfrm>
              <a:off x="6545482" y="1760661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11. นครปฐม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26.64</a:t>
              </a:r>
              <a:endPara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5" name="Rectangle: Rounded Corners 420">
              <a:extLst>
                <a:ext uri="{FF2B5EF4-FFF2-40B4-BE49-F238E27FC236}">
                  <a16:creationId xmlns:a16="http://schemas.microsoft.com/office/drawing/2014/main" id="{35716768-5231-4D98-B265-C4F310990B2A}"/>
                </a:ext>
              </a:extLst>
            </p:cNvPr>
            <p:cNvSpPr/>
            <p:nvPr/>
          </p:nvSpPr>
          <p:spPr>
            <a:xfrm>
              <a:off x="8349497" y="1765958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18. กำแพงเพชร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23.27</a:t>
              </a:r>
              <a:endPara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6" name="Rectangle: Rounded Corners 420">
              <a:extLst>
                <a:ext uri="{FF2B5EF4-FFF2-40B4-BE49-F238E27FC236}">
                  <a16:creationId xmlns:a16="http://schemas.microsoft.com/office/drawing/2014/main" id="{C3F5B463-2B37-48DD-983E-BCEF288E7BCA}"/>
                </a:ext>
              </a:extLst>
            </p:cNvPr>
            <p:cNvSpPr/>
            <p:nvPr/>
          </p:nvSpPr>
          <p:spPr>
            <a:xfrm>
              <a:off x="8349497" y="2154933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19. เพชรบุรี          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23.09</a:t>
              </a:r>
              <a:endPara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7" name="Rectangle: Rounded Corners 420">
              <a:extLst>
                <a:ext uri="{FF2B5EF4-FFF2-40B4-BE49-F238E27FC236}">
                  <a16:creationId xmlns:a16="http://schemas.microsoft.com/office/drawing/2014/main" id="{F4EB20F7-C649-40B5-9FC1-4CC2052399D1}"/>
                </a:ext>
              </a:extLst>
            </p:cNvPr>
            <p:cNvSpPr/>
            <p:nvPr/>
          </p:nvSpPr>
          <p:spPr>
            <a:xfrm>
              <a:off x="8349497" y="2544094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20. สมุทรปราการ </a:t>
              </a:r>
              <a:r>
                <a:rPr lang="th-TH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22.45</a:t>
              </a:r>
              <a:endPara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8" name="Rectangle: Rounded Corners 420">
              <a:extLst>
                <a:ext uri="{FF2B5EF4-FFF2-40B4-BE49-F238E27FC236}">
                  <a16:creationId xmlns:a16="http://schemas.microsoft.com/office/drawing/2014/main" id="{9AB2B3E4-A7FD-4D87-B1C7-00CAF61EBF17}"/>
                </a:ext>
              </a:extLst>
            </p:cNvPr>
            <p:cNvSpPr/>
            <p:nvPr/>
          </p:nvSpPr>
          <p:spPr>
            <a:xfrm>
              <a:off x="4781955" y="609584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083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1. </a:t>
              </a:r>
              <a:r>
                <a:rPr lang="th-TH" sz="1083" b="1" spc="-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กรุงเทพมหานคร  </a:t>
              </a:r>
              <a:r>
                <a:rPr lang="th-TH" sz="1083" b="1" spc="-5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84.56</a:t>
              </a:r>
              <a:endParaRPr lang="th-TH" sz="1083" b="1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28870" y="2392"/>
            <a:ext cx="9160684" cy="618162"/>
            <a:chOff x="428868" y="118504"/>
            <a:chExt cx="9160684" cy="618162"/>
          </a:xfrm>
        </p:grpSpPr>
        <p:sp>
          <p:nvSpPr>
            <p:cNvPr id="80" name="AutoShape 6"/>
            <p:cNvSpPr/>
            <p:nvPr/>
          </p:nvSpPr>
          <p:spPr>
            <a:xfrm>
              <a:off x="2382625" y="472624"/>
              <a:ext cx="5250829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81" name="Group 7"/>
            <p:cNvGrpSpPr/>
            <p:nvPr/>
          </p:nvGrpSpPr>
          <p:grpSpPr>
            <a:xfrm>
              <a:off x="428868" y="118504"/>
              <a:ext cx="2085269" cy="618162"/>
              <a:chOff x="-74764" y="-38100"/>
              <a:chExt cx="1085040" cy="321652"/>
            </a:xfrm>
          </p:grpSpPr>
          <p:sp>
            <p:nvSpPr>
              <p:cNvPr id="89" name="Freeform 8"/>
              <p:cNvSpPr/>
              <p:nvPr/>
            </p:nvSpPr>
            <p:spPr>
              <a:xfrm>
                <a:off x="-74764" y="775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0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82" name="Group 10"/>
            <p:cNvGrpSpPr/>
            <p:nvPr/>
          </p:nvGrpSpPr>
          <p:grpSpPr>
            <a:xfrm>
              <a:off x="7647965" y="118504"/>
              <a:ext cx="1941587" cy="603268"/>
              <a:chOff x="-1" y="-38100"/>
              <a:chExt cx="1010277" cy="313902"/>
            </a:xfrm>
          </p:grpSpPr>
          <p:sp>
            <p:nvSpPr>
              <p:cNvPr id="87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88" name="Freeform 11"/>
              <p:cNvSpPr/>
              <p:nvPr/>
            </p:nvSpPr>
            <p:spPr>
              <a:xfrm>
                <a:off x="-1" y="0"/>
                <a:ext cx="1010276" cy="253617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</p:grpSp>
        <p:sp>
          <p:nvSpPr>
            <p:cNvPr id="83" name="TextBox 13"/>
            <p:cNvSpPr txBox="1"/>
            <p:nvPr/>
          </p:nvSpPr>
          <p:spPr>
            <a:xfrm>
              <a:off x="590734" y="283436"/>
              <a:ext cx="1749456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84" name="TextBox 15"/>
            <p:cNvSpPr txBox="1"/>
            <p:nvPr/>
          </p:nvSpPr>
          <p:spPr>
            <a:xfrm>
              <a:off x="8282489" y="393702"/>
              <a:ext cx="672543" cy="148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31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85" name="Freeform 16"/>
            <p:cNvSpPr/>
            <p:nvPr/>
          </p:nvSpPr>
          <p:spPr>
            <a:xfrm>
              <a:off x="9011979" y="334046"/>
              <a:ext cx="245407" cy="24540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6" name="Freeform 17"/>
            <p:cNvSpPr/>
            <p:nvPr/>
          </p:nvSpPr>
          <p:spPr>
            <a:xfrm flipH="1">
              <a:off x="7980133" y="334046"/>
              <a:ext cx="245407" cy="24540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5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184533" y="117252"/>
            <a:ext cx="5647012" cy="23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การบริหารหนี้เกินกำหนดชำระคงเหลือมากที่สุด 20 อันดับแรก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543571" y="5383376"/>
            <a:ext cx="9024932" cy="308770"/>
            <a:chOff x="572552" y="4918515"/>
            <a:chExt cx="9024932" cy="308770"/>
          </a:xfrm>
        </p:grpSpPr>
        <p:grpSp>
          <p:nvGrpSpPr>
            <p:cNvPr id="117" name="Group 2"/>
            <p:cNvGrpSpPr/>
            <p:nvPr/>
          </p:nvGrpSpPr>
          <p:grpSpPr>
            <a:xfrm>
              <a:off x="572552" y="4962578"/>
              <a:ext cx="9024932" cy="264683"/>
              <a:chOff x="0" y="-434215"/>
              <a:chExt cx="21659835" cy="635240"/>
            </a:xfrm>
          </p:grpSpPr>
          <p:sp>
            <p:nvSpPr>
              <p:cNvPr id="124" name="AutoShape 3"/>
              <p:cNvSpPr/>
              <p:nvPr/>
            </p:nvSpPr>
            <p:spPr>
              <a:xfrm>
                <a:off x="0" y="201025"/>
                <a:ext cx="21659835" cy="0"/>
              </a:xfrm>
              <a:prstGeom prst="line">
                <a:avLst/>
              </a:prstGeom>
              <a:ln w="76200" cap="flat">
                <a:solidFill>
                  <a:srgbClr val="1C1C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25" name="TextBox 4"/>
              <p:cNvSpPr txBox="1"/>
              <p:nvPr/>
            </p:nvSpPr>
            <p:spPr>
              <a:xfrm>
                <a:off x="3433718" y="-434215"/>
                <a:ext cx="13934627" cy="4924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6"/>
                  </a:lnSpc>
                </a:pP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|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เศรษฐกิจฐานรากมั่นคง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ชุมชนเข้มแข็งอย่างยั่งยืน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111" b="1" dirty="0" err="1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ด้วยหลักปรัชญาของเศรษฐกิจพอเพียง</a:t>
                </a:r>
                <a:r>
                  <a:rPr lang="en-US" sz="1111" b="1" dirty="0">
                    <a:solidFill>
                      <a:srgbClr val="00296B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|</a:t>
                </a:r>
              </a:p>
            </p:txBody>
          </p:sp>
        </p:grpSp>
        <p:grpSp>
          <p:nvGrpSpPr>
            <p:cNvPr id="118" name="Group 19"/>
            <p:cNvGrpSpPr/>
            <p:nvPr/>
          </p:nvGrpSpPr>
          <p:grpSpPr>
            <a:xfrm>
              <a:off x="7809363" y="4918515"/>
              <a:ext cx="1701882" cy="308770"/>
              <a:chOff x="0" y="0"/>
              <a:chExt cx="4084517" cy="741048"/>
            </a:xfrm>
          </p:grpSpPr>
          <p:sp>
            <p:nvSpPr>
              <p:cNvPr id="119" name="Freeform 20"/>
              <p:cNvSpPr/>
              <p:nvPr/>
            </p:nvSpPr>
            <p:spPr>
              <a:xfrm>
                <a:off x="0" y="63108"/>
                <a:ext cx="557267" cy="557267"/>
              </a:xfrm>
              <a:custGeom>
                <a:avLst/>
                <a:gdLst/>
                <a:ahLst/>
                <a:cxnLst/>
                <a:rect l="l" t="t" r="r" b="b"/>
                <a:pathLst>
                  <a:path w="557267" h="557267">
                    <a:moveTo>
                      <a:pt x="0" y="0"/>
                    </a:moveTo>
                    <a:lnTo>
                      <a:pt x="557267" y="0"/>
                    </a:lnTo>
                    <a:lnTo>
                      <a:pt x="557267" y="557267"/>
                    </a:lnTo>
                    <a:lnTo>
                      <a:pt x="0" y="5572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120" name="Freeform 21"/>
              <p:cNvSpPr/>
              <p:nvPr/>
            </p:nvSpPr>
            <p:spPr>
              <a:xfrm>
                <a:off x="557267" y="3658"/>
                <a:ext cx="616766" cy="737390"/>
              </a:xfrm>
              <a:custGeom>
                <a:avLst/>
                <a:gdLst/>
                <a:ahLst/>
                <a:cxnLst/>
                <a:rect l="l" t="t" r="r" b="b"/>
                <a:pathLst>
                  <a:path w="616766" h="737390">
                    <a:moveTo>
                      <a:pt x="0" y="0"/>
                    </a:moveTo>
                    <a:lnTo>
                      <a:pt x="616766" y="0"/>
                    </a:lnTo>
                    <a:lnTo>
                      <a:pt x="616766" y="737390"/>
                    </a:lnTo>
                    <a:lnTo>
                      <a:pt x="0" y="7373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1213" b="-8274"/>
                </a:stretch>
              </a:blipFill>
            </p:spPr>
          </p:sp>
          <p:sp>
            <p:nvSpPr>
              <p:cNvPr id="121" name="Freeform 22"/>
              <p:cNvSpPr/>
              <p:nvPr/>
            </p:nvSpPr>
            <p:spPr>
              <a:xfrm>
                <a:off x="1856578" y="11844"/>
                <a:ext cx="628526" cy="629575"/>
              </a:xfrm>
              <a:custGeom>
                <a:avLst/>
                <a:gdLst/>
                <a:ahLst/>
                <a:cxnLst/>
                <a:rect l="l" t="t" r="r" b="b"/>
                <a:pathLst>
                  <a:path w="628526" h="629575">
                    <a:moveTo>
                      <a:pt x="0" y="0"/>
                    </a:moveTo>
                    <a:lnTo>
                      <a:pt x="628526" y="0"/>
                    </a:lnTo>
                    <a:lnTo>
                      <a:pt x="628526" y="629576"/>
                    </a:lnTo>
                    <a:lnTo>
                      <a:pt x="0" y="6295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122" name="Freeform 23"/>
              <p:cNvSpPr/>
              <p:nvPr/>
            </p:nvSpPr>
            <p:spPr>
              <a:xfrm>
                <a:off x="1238446" y="76709"/>
                <a:ext cx="543666" cy="543666"/>
              </a:xfrm>
              <a:custGeom>
                <a:avLst/>
                <a:gdLst/>
                <a:ahLst/>
                <a:cxnLst/>
                <a:rect l="l" t="t" r="r" b="b"/>
                <a:pathLst>
                  <a:path w="543666" h="543666">
                    <a:moveTo>
                      <a:pt x="0" y="0"/>
                    </a:moveTo>
                    <a:lnTo>
                      <a:pt x="543666" y="0"/>
                    </a:lnTo>
                    <a:lnTo>
                      <a:pt x="543666" y="543666"/>
                    </a:lnTo>
                    <a:lnTo>
                      <a:pt x="0" y="54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123" name="Freeform 24"/>
              <p:cNvSpPr/>
              <p:nvPr/>
            </p:nvSpPr>
            <p:spPr>
              <a:xfrm>
                <a:off x="2425896" y="0"/>
                <a:ext cx="1658621" cy="683482"/>
              </a:xfrm>
              <a:custGeom>
                <a:avLst/>
                <a:gdLst/>
                <a:ahLst/>
                <a:cxnLst/>
                <a:rect l="l" t="t" r="r" b="b"/>
                <a:pathLst>
                  <a:path w="1658621" h="683482">
                    <a:moveTo>
                      <a:pt x="0" y="0"/>
                    </a:moveTo>
                    <a:lnTo>
                      <a:pt x="1658622" y="0"/>
                    </a:lnTo>
                    <a:lnTo>
                      <a:pt x="1658622" y="683482"/>
                    </a:lnTo>
                    <a:lnTo>
                      <a:pt x="0" y="6834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2414" b="-24088"/>
                </a:stretch>
              </a:blipFill>
            </p:spPr>
          </p:sp>
        </p:grpSp>
      </p:grpSp>
      <p:pic>
        <p:nvPicPr>
          <p:cNvPr id="199" name="Chart 116">
            <a:extLst>
              <a:ext uri="{FF2B5EF4-FFF2-40B4-BE49-F238E27FC236}">
                <a16:creationId xmlns:a16="http://schemas.microsoft.com/office/drawing/2014/main" id="{4A3E122E-4451-4969-9FF2-7D22E9B93BA7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19" y="906499"/>
            <a:ext cx="4121428" cy="4250801"/>
          </a:xfrm>
          <a:prstGeom prst="rect">
            <a:avLst/>
          </a:prstGeom>
        </p:spPr>
      </p:pic>
      <p:pic>
        <p:nvPicPr>
          <p:cNvPr id="200" name="Chart 142">
            <a:extLst>
              <a:ext uri="{FF2B5EF4-FFF2-40B4-BE49-F238E27FC236}">
                <a16:creationId xmlns:a16="http://schemas.microsoft.com/office/drawing/2014/main" id="{4A3E122E-4451-4969-9FF2-7D22E9B93BA7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45" y="760931"/>
            <a:ext cx="4416869" cy="4414136"/>
          </a:xfrm>
          <a:prstGeom prst="rect">
            <a:avLst/>
          </a:prstGeom>
        </p:spPr>
      </p:pic>
      <p:sp>
        <p:nvSpPr>
          <p:cNvPr id="201" name="TextBox 200">
            <a:extLst>
              <a:ext uri="{FF2B5EF4-FFF2-40B4-BE49-F238E27FC236}">
                <a16:creationId xmlns:a16="http://schemas.microsoft.com/office/drawing/2014/main" id="{F49FB26B-01B6-4166-922A-3ABEDCE54792}"/>
              </a:ext>
            </a:extLst>
          </p:cNvPr>
          <p:cNvSpPr txBox="1"/>
          <p:nvPr/>
        </p:nvSpPr>
        <p:spPr>
          <a:xfrm>
            <a:off x="2126693" y="4867070"/>
            <a:ext cx="558166" cy="2077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7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นราธิวาส</a:t>
            </a:r>
            <a:endParaRPr lang="en-US" sz="75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02" name="TextBox 200">
            <a:extLst>
              <a:ext uri="{FF2B5EF4-FFF2-40B4-BE49-F238E27FC236}">
                <a16:creationId xmlns:a16="http://schemas.microsoft.com/office/drawing/2014/main" id="{53C55098-C9BC-4B00-99B1-008825809087}"/>
              </a:ext>
            </a:extLst>
          </p:cNvPr>
          <p:cNvSpPr txBox="1"/>
          <p:nvPr/>
        </p:nvSpPr>
        <p:spPr>
          <a:xfrm>
            <a:off x="1869878" y="4885823"/>
            <a:ext cx="397866" cy="2077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7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ยะลา</a:t>
            </a:r>
            <a:endParaRPr lang="en-US" sz="75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03" name="TextBox 200">
            <a:extLst>
              <a:ext uri="{FF2B5EF4-FFF2-40B4-BE49-F238E27FC236}">
                <a16:creationId xmlns:a16="http://schemas.microsoft.com/office/drawing/2014/main" id="{80C6B42F-609E-453D-94E9-C2DC5CA0AEF4}"/>
              </a:ext>
            </a:extLst>
          </p:cNvPr>
          <p:cNvSpPr txBox="1"/>
          <p:nvPr/>
        </p:nvSpPr>
        <p:spPr>
          <a:xfrm>
            <a:off x="1081813" y="4354802"/>
            <a:ext cx="429367" cy="2077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75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ภูเก็ต</a:t>
            </a:r>
            <a:endParaRPr lang="en-US" sz="750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204" name="TextBox 200">
            <a:extLst>
              <a:ext uri="{FF2B5EF4-FFF2-40B4-BE49-F238E27FC236}">
                <a16:creationId xmlns:a16="http://schemas.microsoft.com/office/drawing/2014/main" id="{D452A3B1-0A6A-41E2-93F7-ECD59E3A5FD2}"/>
              </a:ext>
            </a:extLst>
          </p:cNvPr>
          <p:cNvSpPr txBox="1"/>
          <p:nvPr/>
        </p:nvSpPr>
        <p:spPr>
          <a:xfrm>
            <a:off x="1596611" y="4234951"/>
            <a:ext cx="835485" cy="2077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75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นครศรีธรรมราช</a:t>
            </a:r>
            <a:endParaRPr lang="en-US" sz="750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205" name="TextBox 200">
            <a:extLst>
              <a:ext uri="{FF2B5EF4-FFF2-40B4-BE49-F238E27FC236}">
                <a16:creationId xmlns:a16="http://schemas.microsoft.com/office/drawing/2014/main" id="{160FBF7E-604B-48E0-9672-12BF69C3A46D}"/>
              </a:ext>
            </a:extLst>
          </p:cNvPr>
          <p:cNvSpPr txBox="1"/>
          <p:nvPr/>
        </p:nvSpPr>
        <p:spPr>
          <a:xfrm>
            <a:off x="1308895" y="4287029"/>
            <a:ext cx="416155" cy="19499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667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กระบี่</a:t>
            </a:r>
            <a:endParaRPr lang="en-US" sz="667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206" name="TextBox 200">
            <a:extLst>
              <a:ext uri="{FF2B5EF4-FFF2-40B4-BE49-F238E27FC236}">
                <a16:creationId xmlns:a16="http://schemas.microsoft.com/office/drawing/2014/main" id="{67578324-2FAD-4334-8116-E47D23F07BA1}"/>
              </a:ext>
            </a:extLst>
          </p:cNvPr>
          <p:cNvSpPr txBox="1"/>
          <p:nvPr/>
        </p:nvSpPr>
        <p:spPr>
          <a:xfrm>
            <a:off x="1221169" y="4050062"/>
            <a:ext cx="705907" cy="182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583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สุราษฎร์ธานี</a:t>
            </a:r>
            <a:endParaRPr lang="en-US" sz="583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207" name="TextBox 200">
            <a:extLst>
              <a:ext uri="{FF2B5EF4-FFF2-40B4-BE49-F238E27FC236}">
                <a16:creationId xmlns:a16="http://schemas.microsoft.com/office/drawing/2014/main" id="{ACB82424-BE1D-4F96-A9E6-0764228D5B14}"/>
              </a:ext>
            </a:extLst>
          </p:cNvPr>
          <p:cNvSpPr txBox="1"/>
          <p:nvPr/>
        </p:nvSpPr>
        <p:spPr>
          <a:xfrm>
            <a:off x="1403959" y="3591277"/>
            <a:ext cx="499240" cy="19499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667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ชุมพร</a:t>
            </a:r>
            <a:endParaRPr lang="en-US" sz="667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208" name="TextBox 200">
            <a:extLst>
              <a:ext uri="{FF2B5EF4-FFF2-40B4-BE49-F238E27FC236}">
                <a16:creationId xmlns:a16="http://schemas.microsoft.com/office/drawing/2014/main" id="{74BAB94F-F82B-4B1A-BB39-9731854361BB}"/>
              </a:ext>
            </a:extLst>
          </p:cNvPr>
          <p:cNvSpPr txBox="1"/>
          <p:nvPr/>
        </p:nvSpPr>
        <p:spPr>
          <a:xfrm>
            <a:off x="1494680" y="2919122"/>
            <a:ext cx="511002" cy="19499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667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เพชรบุรี</a:t>
            </a:r>
            <a:endParaRPr lang="en-US" sz="667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209" name="TextBox 200">
            <a:extLst>
              <a:ext uri="{FF2B5EF4-FFF2-40B4-BE49-F238E27FC236}">
                <a16:creationId xmlns:a16="http://schemas.microsoft.com/office/drawing/2014/main" id="{4C427C11-8629-4C70-8B99-1FF4CE5A222C}"/>
              </a:ext>
            </a:extLst>
          </p:cNvPr>
          <p:cNvSpPr txBox="1"/>
          <p:nvPr/>
        </p:nvSpPr>
        <p:spPr>
          <a:xfrm>
            <a:off x="2012394" y="2936483"/>
            <a:ext cx="405895" cy="182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83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ระยอง</a:t>
            </a:r>
            <a:endParaRPr lang="en-US" sz="583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210" name="TextBox 200">
            <a:extLst>
              <a:ext uri="{FF2B5EF4-FFF2-40B4-BE49-F238E27FC236}">
                <a16:creationId xmlns:a16="http://schemas.microsoft.com/office/drawing/2014/main" id="{0A68443F-A0FE-483E-9690-0D850837249F}"/>
              </a:ext>
            </a:extLst>
          </p:cNvPr>
          <p:cNvSpPr txBox="1"/>
          <p:nvPr/>
        </p:nvSpPr>
        <p:spPr>
          <a:xfrm>
            <a:off x="2212271" y="2912838"/>
            <a:ext cx="455680" cy="182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83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จันทบุรี</a:t>
            </a:r>
            <a:endParaRPr lang="en-US" sz="583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211" name="TextBox 200">
            <a:extLst>
              <a:ext uri="{FF2B5EF4-FFF2-40B4-BE49-F238E27FC236}">
                <a16:creationId xmlns:a16="http://schemas.microsoft.com/office/drawing/2014/main" id="{20AF9A41-3187-4363-8D37-27926462FBC3}"/>
              </a:ext>
            </a:extLst>
          </p:cNvPr>
          <p:cNvSpPr txBox="1"/>
          <p:nvPr/>
        </p:nvSpPr>
        <p:spPr>
          <a:xfrm>
            <a:off x="1947747" y="2814664"/>
            <a:ext cx="405895" cy="182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83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ชลบุรี</a:t>
            </a:r>
            <a:endParaRPr lang="en-US" sz="583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212" name="TextBox 200">
            <a:extLst>
              <a:ext uri="{FF2B5EF4-FFF2-40B4-BE49-F238E27FC236}">
                <a16:creationId xmlns:a16="http://schemas.microsoft.com/office/drawing/2014/main" id="{AEC78562-FE0D-4E4A-993B-FC317939023A}"/>
              </a:ext>
            </a:extLst>
          </p:cNvPr>
          <p:cNvSpPr txBox="1"/>
          <p:nvPr/>
        </p:nvSpPr>
        <p:spPr>
          <a:xfrm>
            <a:off x="1948704" y="2646777"/>
            <a:ext cx="621701" cy="1846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60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ฉะเชิงเทรา</a:t>
            </a:r>
            <a:endParaRPr lang="en-US" sz="600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213" name="TextBox 200">
            <a:extLst>
              <a:ext uri="{FF2B5EF4-FFF2-40B4-BE49-F238E27FC236}">
                <a16:creationId xmlns:a16="http://schemas.microsoft.com/office/drawing/2014/main" id="{D92CB300-55E6-400C-8ED1-7383C0B02D57}"/>
              </a:ext>
            </a:extLst>
          </p:cNvPr>
          <p:cNvSpPr txBox="1"/>
          <p:nvPr/>
        </p:nvSpPr>
        <p:spPr>
          <a:xfrm>
            <a:off x="1796769" y="2712441"/>
            <a:ext cx="706344" cy="1846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60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สมุทรปราการ</a:t>
            </a:r>
            <a:endParaRPr lang="en-US" sz="600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214" name="TextBox 200">
            <a:extLst>
              <a:ext uri="{FF2B5EF4-FFF2-40B4-BE49-F238E27FC236}">
                <a16:creationId xmlns:a16="http://schemas.microsoft.com/office/drawing/2014/main" id="{DCCDF30E-A85F-4E17-BAC7-700AD9BCB9AF}"/>
              </a:ext>
            </a:extLst>
          </p:cNvPr>
          <p:cNvSpPr txBox="1"/>
          <p:nvPr/>
        </p:nvSpPr>
        <p:spPr>
          <a:xfrm>
            <a:off x="1683647" y="2791271"/>
            <a:ext cx="258713" cy="1692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0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15</a:t>
            </a:r>
            <a:endParaRPr lang="en-US" sz="500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215" name="TextBox 200">
            <a:extLst>
              <a:ext uri="{FF2B5EF4-FFF2-40B4-BE49-F238E27FC236}">
                <a16:creationId xmlns:a16="http://schemas.microsoft.com/office/drawing/2014/main" id="{B24AA0D2-87C9-4116-9BF1-65FDA8EE85A7}"/>
              </a:ext>
            </a:extLst>
          </p:cNvPr>
          <p:cNvSpPr txBox="1"/>
          <p:nvPr/>
        </p:nvSpPr>
        <p:spPr>
          <a:xfrm>
            <a:off x="1880377" y="2659952"/>
            <a:ext cx="235787" cy="1692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0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1</a:t>
            </a:r>
            <a:endParaRPr lang="en-US" sz="500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216" name="TextBox 200">
            <a:extLst>
              <a:ext uri="{FF2B5EF4-FFF2-40B4-BE49-F238E27FC236}">
                <a16:creationId xmlns:a16="http://schemas.microsoft.com/office/drawing/2014/main" id="{0470B362-8E55-4D61-AEC2-B08D831C9B6C}"/>
              </a:ext>
            </a:extLst>
          </p:cNvPr>
          <p:cNvSpPr txBox="1"/>
          <p:nvPr/>
        </p:nvSpPr>
        <p:spPr>
          <a:xfrm>
            <a:off x="1846360" y="2499779"/>
            <a:ext cx="235787" cy="2000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70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6</a:t>
            </a:r>
            <a:endParaRPr lang="en-US" sz="700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217" name="TextBox 200">
            <a:extLst>
              <a:ext uri="{FF2B5EF4-FFF2-40B4-BE49-F238E27FC236}">
                <a16:creationId xmlns:a16="http://schemas.microsoft.com/office/drawing/2014/main" id="{423BD997-FD2C-4FE6-A52A-00AB71978AA5}"/>
              </a:ext>
            </a:extLst>
          </p:cNvPr>
          <p:cNvSpPr txBox="1"/>
          <p:nvPr/>
        </p:nvSpPr>
        <p:spPr>
          <a:xfrm>
            <a:off x="1803570" y="2619577"/>
            <a:ext cx="236242" cy="1846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60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4</a:t>
            </a:r>
            <a:endParaRPr lang="en-US" sz="600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218" name="TextBox 200">
            <a:extLst>
              <a:ext uri="{FF2B5EF4-FFF2-40B4-BE49-F238E27FC236}">
                <a16:creationId xmlns:a16="http://schemas.microsoft.com/office/drawing/2014/main" id="{EB4338EB-EFF2-42FF-8DBC-8198BDBF6B43}"/>
              </a:ext>
            </a:extLst>
          </p:cNvPr>
          <p:cNvSpPr txBox="1"/>
          <p:nvPr/>
        </p:nvSpPr>
        <p:spPr>
          <a:xfrm>
            <a:off x="1707720" y="2619994"/>
            <a:ext cx="276347" cy="1846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60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11</a:t>
            </a:r>
            <a:endParaRPr lang="en-US" sz="600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219" name="TextBox 200">
            <a:extLst>
              <a:ext uri="{FF2B5EF4-FFF2-40B4-BE49-F238E27FC236}">
                <a16:creationId xmlns:a16="http://schemas.microsoft.com/office/drawing/2014/main" id="{1808656A-7B11-41FB-BC58-5D986DE52B26}"/>
              </a:ext>
            </a:extLst>
          </p:cNvPr>
          <p:cNvSpPr txBox="1"/>
          <p:nvPr/>
        </p:nvSpPr>
        <p:spPr>
          <a:xfrm>
            <a:off x="1884972" y="2581509"/>
            <a:ext cx="274543" cy="1846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60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17</a:t>
            </a:r>
            <a:endParaRPr lang="en-US" sz="600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220" name="TextBox 200">
            <a:extLst>
              <a:ext uri="{FF2B5EF4-FFF2-40B4-BE49-F238E27FC236}">
                <a16:creationId xmlns:a16="http://schemas.microsoft.com/office/drawing/2014/main" id="{2A69A453-5054-473C-9D26-7ADAA066FD4D}"/>
              </a:ext>
            </a:extLst>
          </p:cNvPr>
          <p:cNvSpPr txBox="1"/>
          <p:nvPr/>
        </p:nvSpPr>
        <p:spPr>
          <a:xfrm>
            <a:off x="2046248" y="2547043"/>
            <a:ext cx="172191" cy="1846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60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7</a:t>
            </a:r>
            <a:endParaRPr lang="en-US" sz="600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221" name="TextBox 200">
            <a:extLst>
              <a:ext uri="{FF2B5EF4-FFF2-40B4-BE49-F238E27FC236}">
                <a16:creationId xmlns:a16="http://schemas.microsoft.com/office/drawing/2014/main" id="{99F670EF-D2C9-4572-A406-C33F7090B2A5}"/>
              </a:ext>
            </a:extLst>
          </p:cNvPr>
          <p:cNvSpPr txBox="1"/>
          <p:nvPr/>
        </p:nvSpPr>
        <p:spPr>
          <a:xfrm>
            <a:off x="1793732" y="2406986"/>
            <a:ext cx="235787" cy="2000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70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3</a:t>
            </a:r>
            <a:endParaRPr lang="en-US" sz="700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222" name="TextBox 200">
            <a:extLst>
              <a:ext uri="{FF2B5EF4-FFF2-40B4-BE49-F238E27FC236}">
                <a16:creationId xmlns:a16="http://schemas.microsoft.com/office/drawing/2014/main" id="{52058280-AB3B-4E59-A04C-F191227FEBFF}"/>
              </a:ext>
            </a:extLst>
          </p:cNvPr>
          <p:cNvSpPr txBox="1"/>
          <p:nvPr/>
        </p:nvSpPr>
        <p:spPr>
          <a:xfrm>
            <a:off x="1799327" y="2133209"/>
            <a:ext cx="235787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80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8</a:t>
            </a:r>
            <a:endParaRPr lang="en-US" sz="800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223" name="TextBox 200">
            <a:extLst>
              <a:ext uri="{FF2B5EF4-FFF2-40B4-BE49-F238E27FC236}">
                <a16:creationId xmlns:a16="http://schemas.microsoft.com/office/drawing/2014/main" id="{82A6A4A2-9879-4EF9-85A9-907C7DB352B3}"/>
              </a:ext>
            </a:extLst>
          </p:cNvPr>
          <p:cNvSpPr txBox="1"/>
          <p:nvPr/>
        </p:nvSpPr>
        <p:spPr>
          <a:xfrm>
            <a:off x="1388860" y="2214685"/>
            <a:ext cx="514339" cy="182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83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อุทัยธานี</a:t>
            </a:r>
            <a:endParaRPr lang="en-US" sz="583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224" name="TextBox 200">
            <a:extLst>
              <a:ext uri="{FF2B5EF4-FFF2-40B4-BE49-F238E27FC236}">
                <a16:creationId xmlns:a16="http://schemas.microsoft.com/office/drawing/2014/main" id="{5771BEC4-3189-48F3-9748-5D4BFE66E74E}"/>
              </a:ext>
            </a:extLst>
          </p:cNvPr>
          <p:cNvSpPr txBox="1"/>
          <p:nvPr/>
        </p:nvSpPr>
        <p:spPr>
          <a:xfrm>
            <a:off x="1327563" y="1724648"/>
            <a:ext cx="390857" cy="19499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667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ตาก</a:t>
            </a:r>
            <a:endParaRPr lang="en-US" sz="667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225" name="TextBox 200">
            <a:extLst>
              <a:ext uri="{FF2B5EF4-FFF2-40B4-BE49-F238E27FC236}">
                <a16:creationId xmlns:a16="http://schemas.microsoft.com/office/drawing/2014/main" id="{11B2F364-FAF6-4E3F-9987-2F6C401BDC53}"/>
              </a:ext>
            </a:extLst>
          </p:cNvPr>
          <p:cNvSpPr txBox="1"/>
          <p:nvPr/>
        </p:nvSpPr>
        <p:spPr>
          <a:xfrm>
            <a:off x="1310990" y="1444359"/>
            <a:ext cx="407430" cy="182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83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ลำพูน</a:t>
            </a:r>
            <a:endParaRPr lang="en-US" sz="583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226" name="TextBox 200">
            <a:extLst>
              <a:ext uri="{FF2B5EF4-FFF2-40B4-BE49-F238E27FC236}">
                <a16:creationId xmlns:a16="http://schemas.microsoft.com/office/drawing/2014/main" id="{60474733-3F25-4FC7-A1C6-67AD814696FD}"/>
              </a:ext>
            </a:extLst>
          </p:cNvPr>
          <p:cNvSpPr txBox="1"/>
          <p:nvPr/>
        </p:nvSpPr>
        <p:spPr>
          <a:xfrm>
            <a:off x="1465927" y="1367553"/>
            <a:ext cx="413681" cy="182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83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ลำปาง</a:t>
            </a:r>
            <a:endParaRPr lang="en-US" sz="583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227" name="TextBox 200">
            <a:extLst>
              <a:ext uri="{FF2B5EF4-FFF2-40B4-BE49-F238E27FC236}">
                <a16:creationId xmlns:a16="http://schemas.microsoft.com/office/drawing/2014/main" id="{CA5D4E08-6981-4523-9199-40C1119E4E8A}"/>
              </a:ext>
            </a:extLst>
          </p:cNvPr>
          <p:cNvSpPr txBox="1"/>
          <p:nvPr/>
        </p:nvSpPr>
        <p:spPr>
          <a:xfrm>
            <a:off x="1560055" y="928146"/>
            <a:ext cx="475059" cy="182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83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เชียงราย</a:t>
            </a:r>
            <a:endParaRPr lang="en-US" sz="583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28" name="TextBox 200">
            <a:extLst>
              <a:ext uri="{FF2B5EF4-FFF2-40B4-BE49-F238E27FC236}">
                <a16:creationId xmlns:a16="http://schemas.microsoft.com/office/drawing/2014/main" id="{429C2207-25BE-46F5-8ED0-D4DC4632C493}"/>
              </a:ext>
            </a:extLst>
          </p:cNvPr>
          <p:cNvSpPr txBox="1"/>
          <p:nvPr/>
        </p:nvSpPr>
        <p:spPr>
          <a:xfrm>
            <a:off x="1523134" y="1916146"/>
            <a:ext cx="310897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80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18</a:t>
            </a:r>
            <a:endParaRPr lang="en-US" sz="800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229" name="TextBox 200">
            <a:extLst>
              <a:ext uri="{FF2B5EF4-FFF2-40B4-BE49-F238E27FC236}">
                <a16:creationId xmlns:a16="http://schemas.microsoft.com/office/drawing/2014/main" id="{C44F94AC-8C32-4333-A209-4969BD33690F}"/>
              </a:ext>
            </a:extLst>
          </p:cNvPr>
          <p:cNvSpPr txBox="1"/>
          <p:nvPr/>
        </p:nvSpPr>
        <p:spPr>
          <a:xfrm>
            <a:off x="1683647" y="1758417"/>
            <a:ext cx="505584" cy="182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83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พิษณุโลก</a:t>
            </a:r>
            <a:endParaRPr lang="en-US" sz="583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230" name="TextBox 200">
            <a:extLst>
              <a:ext uri="{FF2B5EF4-FFF2-40B4-BE49-F238E27FC236}">
                <a16:creationId xmlns:a16="http://schemas.microsoft.com/office/drawing/2014/main" id="{711DA5DC-6B2C-4CCA-9302-8BF3A877EE9A}"/>
              </a:ext>
            </a:extLst>
          </p:cNvPr>
          <p:cNvSpPr txBox="1"/>
          <p:nvPr/>
        </p:nvSpPr>
        <p:spPr>
          <a:xfrm>
            <a:off x="2063854" y="2032647"/>
            <a:ext cx="505584" cy="182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83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ชัยภูมิ</a:t>
            </a:r>
            <a:endParaRPr lang="en-US" sz="583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231" name="TextBox 200">
            <a:extLst>
              <a:ext uri="{FF2B5EF4-FFF2-40B4-BE49-F238E27FC236}">
                <a16:creationId xmlns:a16="http://schemas.microsoft.com/office/drawing/2014/main" id="{3F01CAC8-634A-4899-8A75-BE27A8D26244}"/>
              </a:ext>
            </a:extLst>
          </p:cNvPr>
          <p:cNvSpPr txBox="1"/>
          <p:nvPr/>
        </p:nvSpPr>
        <p:spPr>
          <a:xfrm>
            <a:off x="1977324" y="1627767"/>
            <a:ext cx="505584" cy="182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83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เลย</a:t>
            </a:r>
            <a:endParaRPr lang="en-US" sz="583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232" name="TextBox 200">
            <a:extLst>
              <a:ext uri="{FF2B5EF4-FFF2-40B4-BE49-F238E27FC236}">
                <a16:creationId xmlns:a16="http://schemas.microsoft.com/office/drawing/2014/main" id="{D2CE89C8-BABB-40F3-BA4F-B356189A046E}"/>
              </a:ext>
            </a:extLst>
          </p:cNvPr>
          <p:cNvSpPr txBox="1"/>
          <p:nvPr/>
        </p:nvSpPr>
        <p:spPr>
          <a:xfrm>
            <a:off x="2149419" y="1715646"/>
            <a:ext cx="591153" cy="182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83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หนองบัวลำภู</a:t>
            </a:r>
            <a:endParaRPr lang="en-US" sz="583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233" name="TextBox 200">
            <a:extLst>
              <a:ext uri="{FF2B5EF4-FFF2-40B4-BE49-F238E27FC236}">
                <a16:creationId xmlns:a16="http://schemas.microsoft.com/office/drawing/2014/main" id="{B626466C-BA99-4170-9161-7B08E8E63F9A}"/>
              </a:ext>
            </a:extLst>
          </p:cNvPr>
          <p:cNvSpPr txBox="1"/>
          <p:nvPr/>
        </p:nvSpPr>
        <p:spPr>
          <a:xfrm>
            <a:off x="2353642" y="1614926"/>
            <a:ext cx="505584" cy="182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83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อุดรธานี</a:t>
            </a:r>
            <a:endParaRPr lang="en-US" sz="583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234" name="TextBox 200">
            <a:extLst>
              <a:ext uri="{FF2B5EF4-FFF2-40B4-BE49-F238E27FC236}">
                <a16:creationId xmlns:a16="http://schemas.microsoft.com/office/drawing/2014/main" id="{C1C2E717-1D56-461D-9BD5-F8D61584165B}"/>
              </a:ext>
            </a:extLst>
          </p:cNvPr>
          <p:cNvSpPr txBox="1"/>
          <p:nvPr/>
        </p:nvSpPr>
        <p:spPr>
          <a:xfrm>
            <a:off x="2290513" y="1447507"/>
            <a:ext cx="524972" cy="182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83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หนองคาย</a:t>
            </a:r>
            <a:endParaRPr lang="en-US" sz="583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235" name="TextBox 200">
            <a:extLst>
              <a:ext uri="{FF2B5EF4-FFF2-40B4-BE49-F238E27FC236}">
                <a16:creationId xmlns:a16="http://schemas.microsoft.com/office/drawing/2014/main" id="{9EB15E67-DC9E-445E-A4CB-EF0A26060AD2}"/>
              </a:ext>
            </a:extLst>
          </p:cNvPr>
          <p:cNvSpPr txBox="1"/>
          <p:nvPr/>
        </p:nvSpPr>
        <p:spPr>
          <a:xfrm>
            <a:off x="2580676" y="1394009"/>
            <a:ext cx="505584" cy="182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83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บึงกาฬ</a:t>
            </a:r>
            <a:endParaRPr lang="en-US" sz="583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236" name="TextBox 200">
            <a:extLst>
              <a:ext uri="{FF2B5EF4-FFF2-40B4-BE49-F238E27FC236}">
                <a16:creationId xmlns:a16="http://schemas.microsoft.com/office/drawing/2014/main" id="{BBF2A362-4957-44D3-A677-D96D774A950C}"/>
              </a:ext>
            </a:extLst>
          </p:cNvPr>
          <p:cNvSpPr txBox="1"/>
          <p:nvPr/>
        </p:nvSpPr>
        <p:spPr>
          <a:xfrm>
            <a:off x="2815485" y="1652537"/>
            <a:ext cx="505584" cy="182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83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นครพนม</a:t>
            </a:r>
            <a:endParaRPr lang="en-US" sz="583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237" name="TextBox 194">
            <a:extLst>
              <a:ext uri="{FF2B5EF4-FFF2-40B4-BE49-F238E27FC236}">
                <a16:creationId xmlns:a16="http://schemas.microsoft.com/office/drawing/2014/main" id="{7D029A86-E939-44E0-BC12-282045E327D2}"/>
              </a:ext>
            </a:extLst>
          </p:cNvPr>
          <p:cNvSpPr txBox="1"/>
          <p:nvPr/>
        </p:nvSpPr>
        <p:spPr>
          <a:xfrm>
            <a:off x="3487138" y="4059947"/>
            <a:ext cx="628698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นครนายก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38" name="TextBox 194">
            <a:extLst>
              <a:ext uri="{FF2B5EF4-FFF2-40B4-BE49-F238E27FC236}">
                <a16:creationId xmlns:a16="http://schemas.microsoft.com/office/drawing/2014/main" id="{5D0869DD-3F6C-4F3F-A895-D4FE5DF467B5}"/>
              </a:ext>
            </a:extLst>
          </p:cNvPr>
          <p:cNvSpPr txBox="1"/>
          <p:nvPr/>
        </p:nvSpPr>
        <p:spPr>
          <a:xfrm>
            <a:off x="2611415" y="3463881"/>
            <a:ext cx="598241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กรุงเทพฯ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39" name="TextBox 194">
            <a:extLst>
              <a:ext uri="{FF2B5EF4-FFF2-40B4-BE49-F238E27FC236}">
                <a16:creationId xmlns:a16="http://schemas.microsoft.com/office/drawing/2014/main" id="{62F96E12-5437-4A80-8187-38D53FFE1866}"/>
              </a:ext>
            </a:extLst>
          </p:cNvPr>
          <p:cNvSpPr txBox="1"/>
          <p:nvPr/>
        </p:nvSpPr>
        <p:spPr>
          <a:xfrm>
            <a:off x="3460905" y="3738903"/>
            <a:ext cx="979755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พระนครศรีอยุธยา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40" name="TextBox 194">
            <a:extLst>
              <a:ext uri="{FF2B5EF4-FFF2-40B4-BE49-F238E27FC236}">
                <a16:creationId xmlns:a16="http://schemas.microsoft.com/office/drawing/2014/main" id="{2C13B2FF-5F5A-4D58-B3C5-A251625BE414}"/>
              </a:ext>
            </a:extLst>
          </p:cNvPr>
          <p:cNvSpPr txBox="1"/>
          <p:nvPr/>
        </p:nvSpPr>
        <p:spPr>
          <a:xfrm>
            <a:off x="2624975" y="3742626"/>
            <a:ext cx="521297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นนทบุรี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41" name="TextBox 194">
            <a:extLst>
              <a:ext uri="{FF2B5EF4-FFF2-40B4-BE49-F238E27FC236}">
                <a16:creationId xmlns:a16="http://schemas.microsoft.com/office/drawing/2014/main" id="{5FCF1D2A-5073-453D-A8EC-4D53AD256665}"/>
              </a:ext>
            </a:extLst>
          </p:cNvPr>
          <p:cNvSpPr txBox="1"/>
          <p:nvPr/>
        </p:nvSpPr>
        <p:spPr>
          <a:xfrm>
            <a:off x="3476336" y="3458713"/>
            <a:ext cx="540533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อ่างทอง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42" name="TextBox 194">
            <a:extLst>
              <a:ext uri="{FF2B5EF4-FFF2-40B4-BE49-F238E27FC236}">
                <a16:creationId xmlns:a16="http://schemas.microsoft.com/office/drawing/2014/main" id="{69ABC2B6-B81C-4FB7-B5C3-2E36127FE148}"/>
              </a:ext>
            </a:extLst>
          </p:cNvPr>
          <p:cNvSpPr txBox="1"/>
          <p:nvPr/>
        </p:nvSpPr>
        <p:spPr>
          <a:xfrm>
            <a:off x="2627387" y="4008444"/>
            <a:ext cx="570990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นครปฐม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43" name="TextBox 194">
            <a:extLst>
              <a:ext uri="{FF2B5EF4-FFF2-40B4-BE49-F238E27FC236}">
                <a16:creationId xmlns:a16="http://schemas.microsoft.com/office/drawing/2014/main" id="{C25F34E3-43EA-4F59-933E-DC5B78217EB9}"/>
              </a:ext>
            </a:extLst>
          </p:cNvPr>
          <p:cNvSpPr txBox="1"/>
          <p:nvPr/>
        </p:nvSpPr>
        <p:spPr>
          <a:xfrm>
            <a:off x="2572393" y="4351298"/>
            <a:ext cx="633507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</a:t>
            </a:r>
            <a:r>
              <a:rPr lang="en-US" sz="8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ปทุมธานี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44" name="Google Shape;246;p33">
            <a:extLst>
              <a:ext uri="{FF2B5EF4-FFF2-40B4-BE49-F238E27FC236}">
                <a16:creationId xmlns:a16="http://schemas.microsoft.com/office/drawing/2014/main" id="{C1CC0B00-7563-45F7-A782-F56D9793A888}"/>
              </a:ext>
            </a:extLst>
          </p:cNvPr>
          <p:cNvSpPr/>
          <p:nvPr/>
        </p:nvSpPr>
        <p:spPr>
          <a:xfrm>
            <a:off x="2444128" y="3424337"/>
            <a:ext cx="205915" cy="275975"/>
          </a:xfrm>
          <a:custGeom>
            <a:avLst/>
            <a:gdLst/>
            <a:ahLst/>
            <a:cxnLst/>
            <a:rect l="l" t="t" r="r" b="b"/>
            <a:pathLst>
              <a:path w="11343" h="16913" extrusionOk="0">
                <a:moveTo>
                  <a:pt x="5705" y="3303"/>
                </a:moveTo>
                <a:cubicBezTo>
                  <a:pt x="7173" y="3303"/>
                  <a:pt x="8373" y="4504"/>
                  <a:pt x="8373" y="5971"/>
                </a:cubicBezTo>
                <a:cubicBezTo>
                  <a:pt x="8340" y="7472"/>
                  <a:pt x="7173" y="8640"/>
                  <a:pt x="5705" y="8640"/>
                </a:cubicBezTo>
                <a:cubicBezTo>
                  <a:pt x="4237" y="8640"/>
                  <a:pt x="3036" y="7406"/>
                  <a:pt x="3036" y="5971"/>
                </a:cubicBezTo>
                <a:cubicBezTo>
                  <a:pt x="3036" y="4504"/>
                  <a:pt x="4237" y="3303"/>
                  <a:pt x="5705" y="3303"/>
                </a:cubicBezTo>
                <a:close/>
                <a:moveTo>
                  <a:pt x="5671" y="0"/>
                </a:moveTo>
                <a:cubicBezTo>
                  <a:pt x="2569" y="0"/>
                  <a:pt x="67" y="2502"/>
                  <a:pt x="1" y="5571"/>
                </a:cubicBezTo>
                <a:lnTo>
                  <a:pt x="1" y="5638"/>
                </a:lnTo>
                <a:cubicBezTo>
                  <a:pt x="1" y="5871"/>
                  <a:pt x="1" y="6071"/>
                  <a:pt x="34" y="6305"/>
                </a:cubicBezTo>
                <a:cubicBezTo>
                  <a:pt x="301" y="8840"/>
                  <a:pt x="1669" y="12543"/>
                  <a:pt x="5671" y="16912"/>
                </a:cubicBezTo>
                <a:cubicBezTo>
                  <a:pt x="9674" y="12543"/>
                  <a:pt x="11042" y="8807"/>
                  <a:pt x="11275" y="6305"/>
                </a:cubicBezTo>
                <a:cubicBezTo>
                  <a:pt x="11342" y="6071"/>
                  <a:pt x="11342" y="5838"/>
                  <a:pt x="11342" y="5638"/>
                </a:cubicBezTo>
                <a:lnTo>
                  <a:pt x="11342" y="5571"/>
                </a:lnTo>
                <a:cubicBezTo>
                  <a:pt x="11275" y="2502"/>
                  <a:pt x="8774" y="0"/>
                  <a:pt x="5671" y="0"/>
                </a:cubicBezTo>
                <a:close/>
              </a:path>
            </a:pathLst>
          </a:custGeom>
          <a:solidFill>
            <a:srgbClr val="E84E40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sp>
        <p:nvSpPr>
          <p:cNvPr id="245" name="Google Shape;246;p33">
            <a:extLst>
              <a:ext uri="{FF2B5EF4-FFF2-40B4-BE49-F238E27FC236}">
                <a16:creationId xmlns:a16="http://schemas.microsoft.com/office/drawing/2014/main" id="{AB234376-2A75-44B7-9906-943D2F0B1DB7}"/>
              </a:ext>
            </a:extLst>
          </p:cNvPr>
          <p:cNvSpPr/>
          <p:nvPr/>
        </p:nvSpPr>
        <p:spPr>
          <a:xfrm>
            <a:off x="2444128" y="3714345"/>
            <a:ext cx="205915" cy="275975"/>
          </a:xfrm>
          <a:custGeom>
            <a:avLst/>
            <a:gdLst/>
            <a:ahLst/>
            <a:cxnLst/>
            <a:rect l="l" t="t" r="r" b="b"/>
            <a:pathLst>
              <a:path w="11343" h="16913" extrusionOk="0">
                <a:moveTo>
                  <a:pt x="5705" y="3303"/>
                </a:moveTo>
                <a:cubicBezTo>
                  <a:pt x="7173" y="3303"/>
                  <a:pt x="8373" y="4504"/>
                  <a:pt x="8373" y="5971"/>
                </a:cubicBezTo>
                <a:cubicBezTo>
                  <a:pt x="8340" y="7472"/>
                  <a:pt x="7173" y="8640"/>
                  <a:pt x="5705" y="8640"/>
                </a:cubicBezTo>
                <a:cubicBezTo>
                  <a:pt x="4237" y="8640"/>
                  <a:pt x="3036" y="7406"/>
                  <a:pt x="3036" y="5971"/>
                </a:cubicBezTo>
                <a:cubicBezTo>
                  <a:pt x="3036" y="4504"/>
                  <a:pt x="4237" y="3303"/>
                  <a:pt x="5705" y="3303"/>
                </a:cubicBezTo>
                <a:close/>
                <a:moveTo>
                  <a:pt x="5671" y="0"/>
                </a:moveTo>
                <a:cubicBezTo>
                  <a:pt x="2569" y="0"/>
                  <a:pt x="67" y="2502"/>
                  <a:pt x="1" y="5571"/>
                </a:cubicBezTo>
                <a:lnTo>
                  <a:pt x="1" y="5638"/>
                </a:lnTo>
                <a:cubicBezTo>
                  <a:pt x="1" y="5871"/>
                  <a:pt x="1" y="6071"/>
                  <a:pt x="34" y="6305"/>
                </a:cubicBezTo>
                <a:cubicBezTo>
                  <a:pt x="301" y="8840"/>
                  <a:pt x="1669" y="12543"/>
                  <a:pt x="5671" y="16912"/>
                </a:cubicBezTo>
                <a:cubicBezTo>
                  <a:pt x="9674" y="12543"/>
                  <a:pt x="11042" y="8807"/>
                  <a:pt x="11275" y="6305"/>
                </a:cubicBezTo>
                <a:cubicBezTo>
                  <a:pt x="11342" y="6071"/>
                  <a:pt x="11342" y="5838"/>
                  <a:pt x="11342" y="5638"/>
                </a:cubicBezTo>
                <a:lnTo>
                  <a:pt x="11342" y="5571"/>
                </a:lnTo>
                <a:cubicBezTo>
                  <a:pt x="11275" y="2502"/>
                  <a:pt x="8774" y="0"/>
                  <a:pt x="5671" y="0"/>
                </a:cubicBezTo>
                <a:close/>
              </a:path>
            </a:pathLst>
          </a:custGeom>
          <a:solidFill>
            <a:srgbClr val="E84E40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sp>
        <p:nvSpPr>
          <p:cNvPr id="246" name="Google Shape;246;p33">
            <a:extLst>
              <a:ext uri="{FF2B5EF4-FFF2-40B4-BE49-F238E27FC236}">
                <a16:creationId xmlns:a16="http://schemas.microsoft.com/office/drawing/2014/main" id="{E38EE153-A6D9-4687-BF98-D1B293BE5F61}"/>
              </a:ext>
            </a:extLst>
          </p:cNvPr>
          <p:cNvSpPr/>
          <p:nvPr/>
        </p:nvSpPr>
        <p:spPr>
          <a:xfrm>
            <a:off x="3272468" y="3436025"/>
            <a:ext cx="211551" cy="275975"/>
          </a:xfrm>
          <a:custGeom>
            <a:avLst/>
            <a:gdLst/>
            <a:ahLst/>
            <a:cxnLst/>
            <a:rect l="l" t="t" r="r" b="b"/>
            <a:pathLst>
              <a:path w="11343" h="16913" extrusionOk="0">
                <a:moveTo>
                  <a:pt x="5705" y="3303"/>
                </a:moveTo>
                <a:cubicBezTo>
                  <a:pt x="7173" y="3303"/>
                  <a:pt x="8373" y="4504"/>
                  <a:pt x="8373" y="5971"/>
                </a:cubicBezTo>
                <a:cubicBezTo>
                  <a:pt x="8340" y="7472"/>
                  <a:pt x="7173" y="8640"/>
                  <a:pt x="5705" y="8640"/>
                </a:cubicBezTo>
                <a:cubicBezTo>
                  <a:pt x="4237" y="8640"/>
                  <a:pt x="3036" y="7406"/>
                  <a:pt x="3036" y="5971"/>
                </a:cubicBezTo>
                <a:cubicBezTo>
                  <a:pt x="3036" y="4504"/>
                  <a:pt x="4237" y="3303"/>
                  <a:pt x="5705" y="3303"/>
                </a:cubicBezTo>
                <a:close/>
                <a:moveTo>
                  <a:pt x="5671" y="0"/>
                </a:moveTo>
                <a:cubicBezTo>
                  <a:pt x="2569" y="0"/>
                  <a:pt x="67" y="2502"/>
                  <a:pt x="1" y="5571"/>
                </a:cubicBezTo>
                <a:lnTo>
                  <a:pt x="1" y="5638"/>
                </a:lnTo>
                <a:cubicBezTo>
                  <a:pt x="1" y="5871"/>
                  <a:pt x="1" y="6071"/>
                  <a:pt x="34" y="6305"/>
                </a:cubicBezTo>
                <a:cubicBezTo>
                  <a:pt x="301" y="8840"/>
                  <a:pt x="1669" y="12543"/>
                  <a:pt x="5671" y="16912"/>
                </a:cubicBezTo>
                <a:cubicBezTo>
                  <a:pt x="9674" y="12543"/>
                  <a:pt x="11042" y="8807"/>
                  <a:pt x="11275" y="6305"/>
                </a:cubicBezTo>
                <a:cubicBezTo>
                  <a:pt x="11342" y="6071"/>
                  <a:pt x="11342" y="5838"/>
                  <a:pt x="11342" y="5638"/>
                </a:cubicBezTo>
                <a:lnTo>
                  <a:pt x="11342" y="5571"/>
                </a:lnTo>
                <a:cubicBezTo>
                  <a:pt x="11275" y="2502"/>
                  <a:pt x="8774" y="0"/>
                  <a:pt x="567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47" name="Google Shape;246;p33">
            <a:extLst>
              <a:ext uri="{FF2B5EF4-FFF2-40B4-BE49-F238E27FC236}">
                <a16:creationId xmlns:a16="http://schemas.microsoft.com/office/drawing/2014/main" id="{52DC0589-2139-488A-B667-2A4FAF9B54F4}"/>
              </a:ext>
            </a:extLst>
          </p:cNvPr>
          <p:cNvSpPr/>
          <p:nvPr/>
        </p:nvSpPr>
        <p:spPr>
          <a:xfrm>
            <a:off x="3285618" y="3738432"/>
            <a:ext cx="211551" cy="275975"/>
          </a:xfrm>
          <a:custGeom>
            <a:avLst/>
            <a:gdLst/>
            <a:ahLst/>
            <a:cxnLst/>
            <a:rect l="l" t="t" r="r" b="b"/>
            <a:pathLst>
              <a:path w="11343" h="16913" extrusionOk="0">
                <a:moveTo>
                  <a:pt x="5705" y="3303"/>
                </a:moveTo>
                <a:cubicBezTo>
                  <a:pt x="7173" y="3303"/>
                  <a:pt x="8373" y="4504"/>
                  <a:pt x="8373" y="5971"/>
                </a:cubicBezTo>
                <a:cubicBezTo>
                  <a:pt x="8340" y="7472"/>
                  <a:pt x="7173" y="8640"/>
                  <a:pt x="5705" y="8640"/>
                </a:cubicBezTo>
                <a:cubicBezTo>
                  <a:pt x="4237" y="8640"/>
                  <a:pt x="3036" y="7406"/>
                  <a:pt x="3036" y="5971"/>
                </a:cubicBezTo>
                <a:cubicBezTo>
                  <a:pt x="3036" y="4504"/>
                  <a:pt x="4237" y="3303"/>
                  <a:pt x="5705" y="3303"/>
                </a:cubicBezTo>
                <a:close/>
                <a:moveTo>
                  <a:pt x="5671" y="0"/>
                </a:moveTo>
                <a:cubicBezTo>
                  <a:pt x="2569" y="0"/>
                  <a:pt x="67" y="2502"/>
                  <a:pt x="1" y="5571"/>
                </a:cubicBezTo>
                <a:lnTo>
                  <a:pt x="1" y="5638"/>
                </a:lnTo>
                <a:cubicBezTo>
                  <a:pt x="1" y="5871"/>
                  <a:pt x="1" y="6071"/>
                  <a:pt x="34" y="6305"/>
                </a:cubicBezTo>
                <a:cubicBezTo>
                  <a:pt x="301" y="8840"/>
                  <a:pt x="1669" y="12543"/>
                  <a:pt x="5671" y="16912"/>
                </a:cubicBezTo>
                <a:cubicBezTo>
                  <a:pt x="9674" y="12543"/>
                  <a:pt x="11042" y="8807"/>
                  <a:pt x="11275" y="6305"/>
                </a:cubicBezTo>
                <a:cubicBezTo>
                  <a:pt x="11342" y="6071"/>
                  <a:pt x="11342" y="5838"/>
                  <a:pt x="11342" y="5638"/>
                </a:cubicBezTo>
                <a:lnTo>
                  <a:pt x="11342" y="5571"/>
                </a:lnTo>
                <a:cubicBezTo>
                  <a:pt x="11275" y="2502"/>
                  <a:pt x="8774" y="0"/>
                  <a:pt x="567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 b="1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48" name="Google Shape;246;p33">
            <a:extLst>
              <a:ext uri="{FF2B5EF4-FFF2-40B4-BE49-F238E27FC236}">
                <a16:creationId xmlns:a16="http://schemas.microsoft.com/office/drawing/2014/main" id="{9623D2D7-CBA6-4EAE-BBFD-E0DA5D3D5D60}"/>
              </a:ext>
            </a:extLst>
          </p:cNvPr>
          <p:cNvSpPr/>
          <p:nvPr/>
        </p:nvSpPr>
        <p:spPr>
          <a:xfrm>
            <a:off x="3285349" y="4039358"/>
            <a:ext cx="211551" cy="275975"/>
          </a:xfrm>
          <a:custGeom>
            <a:avLst/>
            <a:gdLst/>
            <a:ahLst/>
            <a:cxnLst/>
            <a:rect l="l" t="t" r="r" b="b"/>
            <a:pathLst>
              <a:path w="11343" h="16913" extrusionOk="0">
                <a:moveTo>
                  <a:pt x="5705" y="3303"/>
                </a:moveTo>
                <a:cubicBezTo>
                  <a:pt x="7173" y="3303"/>
                  <a:pt x="8373" y="4504"/>
                  <a:pt x="8373" y="5971"/>
                </a:cubicBezTo>
                <a:cubicBezTo>
                  <a:pt x="8340" y="7472"/>
                  <a:pt x="7173" y="8640"/>
                  <a:pt x="5705" y="8640"/>
                </a:cubicBezTo>
                <a:cubicBezTo>
                  <a:pt x="4237" y="8640"/>
                  <a:pt x="3036" y="7406"/>
                  <a:pt x="3036" y="5971"/>
                </a:cubicBezTo>
                <a:cubicBezTo>
                  <a:pt x="3036" y="4504"/>
                  <a:pt x="4237" y="3303"/>
                  <a:pt x="5705" y="3303"/>
                </a:cubicBezTo>
                <a:close/>
                <a:moveTo>
                  <a:pt x="5671" y="0"/>
                </a:moveTo>
                <a:cubicBezTo>
                  <a:pt x="2569" y="0"/>
                  <a:pt x="67" y="2502"/>
                  <a:pt x="1" y="5571"/>
                </a:cubicBezTo>
                <a:lnTo>
                  <a:pt x="1" y="5638"/>
                </a:lnTo>
                <a:cubicBezTo>
                  <a:pt x="1" y="5871"/>
                  <a:pt x="1" y="6071"/>
                  <a:pt x="34" y="6305"/>
                </a:cubicBezTo>
                <a:cubicBezTo>
                  <a:pt x="301" y="8840"/>
                  <a:pt x="1669" y="12543"/>
                  <a:pt x="5671" y="16912"/>
                </a:cubicBezTo>
                <a:cubicBezTo>
                  <a:pt x="9674" y="12543"/>
                  <a:pt x="11042" y="8807"/>
                  <a:pt x="11275" y="6305"/>
                </a:cubicBezTo>
                <a:cubicBezTo>
                  <a:pt x="11342" y="6071"/>
                  <a:pt x="11342" y="5838"/>
                  <a:pt x="11342" y="5638"/>
                </a:cubicBezTo>
                <a:lnTo>
                  <a:pt x="11342" y="5571"/>
                </a:lnTo>
                <a:cubicBezTo>
                  <a:pt x="11275" y="2502"/>
                  <a:pt x="8774" y="0"/>
                  <a:pt x="567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 b="1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49" name="Google Shape;246;p33">
            <a:extLst>
              <a:ext uri="{FF2B5EF4-FFF2-40B4-BE49-F238E27FC236}">
                <a16:creationId xmlns:a16="http://schemas.microsoft.com/office/drawing/2014/main" id="{EF55606B-D6E4-408F-8256-2500B82384B3}"/>
              </a:ext>
            </a:extLst>
          </p:cNvPr>
          <p:cNvSpPr/>
          <p:nvPr/>
        </p:nvSpPr>
        <p:spPr>
          <a:xfrm>
            <a:off x="2450965" y="4005795"/>
            <a:ext cx="205915" cy="275975"/>
          </a:xfrm>
          <a:custGeom>
            <a:avLst/>
            <a:gdLst/>
            <a:ahLst/>
            <a:cxnLst/>
            <a:rect l="l" t="t" r="r" b="b"/>
            <a:pathLst>
              <a:path w="11343" h="16913" extrusionOk="0">
                <a:moveTo>
                  <a:pt x="5705" y="3303"/>
                </a:moveTo>
                <a:cubicBezTo>
                  <a:pt x="7173" y="3303"/>
                  <a:pt x="8373" y="4504"/>
                  <a:pt x="8373" y="5971"/>
                </a:cubicBezTo>
                <a:cubicBezTo>
                  <a:pt x="8340" y="7472"/>
                  <a:pt x="7173" y="8640"/>
                  <a:pt x="5705" y="8640"/>
                </a:cubicBezTo>
                <a:cubicBezTo>
                  <a:pt x="4237" y="8640"/>
                  <a:pt x="3036" y="7406"/>
                  <a:pt x="3036" y="5971"/>
                </a:cubicBezTo>
                <a:cubicBezTo>
                  <a:pt x="3036" y="4504"/>
                  <a:pt x="4237" y="3303"/>
                  <a:pt x="5705" y="3303"/>
                </a:cubicBezTo>
                <a:close/>
                <a:moveTo>
                  <a:pt x="5671" y="0"/>
                </a:moveTo>
                <a:cubicBezTo>
                  <a:pt x="2569" y="0"/>
                  <a:pt x="67" y="2502"/>
                  <a:pt x="1" y="5571"/>
                </a:cubicBezTo>
                <a:lnTo>
                  <a:pt x="1" y="5638"/>
                </a:lnTo>
                <a:cubicBezTo>
                  <a:pt x="1" y="5871"/>
                  <a:pt x="1" y="6071"/>
                  <a:pt x="34" y="6305"/>
                </a:cubicBezTo>
                <a:cubicBezTo>
                  <a:pt x="301" y="8840"/>
                  <a:pt x="1669" y="12543"/>
                  <a:pt x="5671" y="16912"/>
                </a:cubicBezTo>
                <a:cubicBezTo>
                  <a:pt x="9674" y="12543"/>
                  <a:pt x="11042" y="8807"/>
                  <a:pt x="11275" y="6305"/>
                </a:cubicBezTo>
                <a:cubicBezTo>
                  <a:pt x="11342" y="6071"/>
                  <a:pt x="11342" y="5838"/>
                  <a:pt x="11342" y="5638"/>
                </a:cubicBezTo>
                <a:lnTo>
                  <a:pt x="11342" y="5571"/>
                </a:lnTo>
                <a:cubicBezTo>
                  <a:pt x="11275" y="2502"/>
                  <a:pt x="8774" y="0"/>
                  <a:pt x="5671" y="0"/>
                </a:cubicBezTo>
                <a:close/>
              </a:path>
            </a:pathLst>
          </a:custGeom>
          <a:solidFill>
            <a:srgbClr val="E84E40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A91E57EA-36FC-46D3-8322-4490CF30A105}"/>
              </a:ext>
            </a:extLst>
          </p:cNvPr>
          <p:cNvSpPr txBox="1"/>
          <p:nvPr/>
        </p:nvSpPr>
        <p:spPr>
          <a:xfrm>
            <a:off x="3258732" y="3436555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</a:t>
            </a:r>
            <a:endParaRPr lang="en-US" sz="9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51" name="Google Shape;246;p33">
            <a:extLst>
              <a:ext uri="{FF2B5EF4-FFF2-40B4-BE49-F238E27FC236}">
                <a16:creationId xmlns:a16="http://schemas.microsoft.com/office/drawing/2014/main" id="{65A02075-C215-44EF-BE6E-93164F6FBB75}"/>
              </a:ext>
            </a:extLst>
          </p:cNvPr>
          <p:cNvSpPr/>
          <p:nvPr/>
        </p:nvSpPr>
        <p:spPr>
          <a:xfrm>
            <a:off x="2450569" y="4321149"/>
            <a:ext cx="205915" cy="275975"/>
          </a:xfrm>
          <a:custGeom>
            <a:avLst/>
            <a:gdLst/>
            <a:ahLst/>
            <a:cxnLst/>
            <a:rect l="l" t="t" r="r" b="b"/>
            <a:pathLst>
              <a:path w="11343" h="16913" extrusionOk="0">
                <a:moveTo>
                  <a:pt x="5705" y="3303"/>
                </a:moveTo>
                <a:cubicBezTo>
                  <a:pt x="7173" y="3303"/>
                  <a:pt x="8373" y="4504"/>
                  <a:pt x="8373" y="5971"/>
                </a:cubicBezTo>
                <a:cubicBezTo>
                  <a:pt x="8340" y="7472"/>
                  <a:pt x="7173" y="8640"/>
                  <a:pt x="5705" y="8640"/>
                </a:cubicBezTo>
                <a:cubicBezTo>
                  <a:pt x="4237" y="8640"/>
                  <a:pt x="3036" y="7406"/>
                  <a:pt x="3036" y="5971"/>
                </a:cubicBezTo>
                <a:cubicBezTo>
                  <a:pt x="3036" y="4504"/>
                  <a:pt x="4237" y="3303"/>
                  <a:pt x="5705" y="3303"/>
                </a:cubicBezTo>
                <a:close/>
                <a:moveTo>
                  <a:pt x="5671" y="0"/>
                </a:moveTo>
                <a:cubicBezTo>
                  <a:pt x="2569" y="0"/>
                  <a:pt x="67" y="2502"/>
                  <a:pt x="1" y="5571"/>
                </a:cubicBezTo>
                <a:lnTo>
                  <a:pt x="1" y="5638"/>
                </a:lnTo>
                <a:cubicBezTo>
                  <a:pt x="1" y="5871"/>
                  <a:pt x="1" y="6071"/>
                  <a:pt x="34" y="6305"/>
                </a:cubicBezTo>
                <a:cubicBezTo>
                  <a:pt x="301" y="8840"/>
                  <a:pt x="1669" y="12543"/>
                  <a:pt x="5671" y="16912"/>
                </a:cubicBezTo>
                <a:cubicBezTo>
                  <a:pt x="9674" y="12543"/>
                  <a:pt x="11042" y="8807"/>
                  <a:pt x="11275" y="6305"/>
                </a:cubicBezTo>
                <a:cubicBezTo>
                  <a:pt x="11342" y="6071"/>
                  <a:pt x="11342" y="5838"/>
                  <a:pt x="11342" y="5638"/>
                </a:cubicBezTo>
                <a:lnTo>
                  <a:pt x="11342" y="5571"/>
                </a:lnTo>
                <a:cubicBezTo>
                  <a:pt x="11275" y="2502"/>
                  <a:pt x="8774" y="0"/>
                  <a:pt x="5671" y="0"/>
                </a:cubicBezTo>
                <a:close/>
              </a:path>
            </a:pathLst>
          </a:custGeom>
          <a:solidFill>
            <a:srgbClr val="E84E40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BBF59943-47A9-4751-A7E7-027801084B54}"/>
              </a:ext>
            </a:extLst>
          </p:cNvPr>
          <p:cNvSpPr txBox="1"/>
          <p:nvPr/>
        </p:nvSpPr>
        <p:spPr>
          <a:xfrm>
            <a:off x="3266080" y="3738899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</a:t>
            </a:r>
            <a:endParaRPr lang="en-US" sz="9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53" name="Google Shape;246;p33">
            <a:extLst>
              <a:ext uri="{FF2B5EF4-FFF2-40B4-BE49-F238E27FC236}">
                <a16:creationId xmlns:a16="http://schemas.microsoft.com/office/drawing/2014/main" id="{6F730D36-C628-4D3F-B5C0-4CDF4F29BC99}"/>
              </a:ext>
            </a:extLst>
          </p:cNvPr>
          <p:cNvSpPr/>
          <p:nvPr/>
        </p:nvSpPr>
        <p:spPr>
          <a:xfrm>
            <a:off x="3285349" y="4341957"/>
            <a:ext cx="211551" cy="275975"/>
          </a:xfrm>
          <a:custGeom>
            <a:avLst/>
            <a:gdLst/>
            <a:ahLst/>
            <a:cxnLst/>
            <a:rect l="l" t="t" r="r" b="b"/>
            <a:pathLst>
              <a:path w="11343" h="16913" extrusionOk="0">
                <a:moveTo>
                  <a:pt x="5705" y="3303"/>
                </a:moveTo>
                <a:cubicBezTo>
                  <a:pt x="7173" y="3303"/>
                  <a:pt x="8373" y="4504"/>
                  <a:pt x="8373" y="5971"/>
                </a:cubicBezTo>
                <a:cubicBezTo>
                  <a:pt x="8340" y="7472"/>
                  <a:pt x="7173" y="8640"/>
                  <a:pt x="5705" y="8640"/>
                </a:cubicBezTo>
                <a:cubicBezTo>
                  <a:pt x="4237" y="8640"/>
                  <a:pt x="3036" y="7406"/>
                  <a:pt x="3036" y="5971"/>
                </a:cubicBezTo>
                <a:cubicBezTo>
                  <a:pt x="3036" y="4504"/>
                  <a:pt x="4237" y="3303"/>
                  <a:pt x="5705" y="3303"/>
                </a:cubicBezTo>
                <a:close/>
                <a:moveTo>
                  <a:pt x="5671" y="0"/>
                </a:moveTo>
                <a:cubicBezTo>
                  <a:pt x="2569" y="0"/>
                  <a:pt x="67" y="2502"/>
                  <a:pt x="1" y="5571"/>
                </a:cubicBezTo>
                <a:lnTo>
                  <a:pt x="1" y="5638"/>
                </a:lnTo>
                <a:cubicBezTo>
                  <a:pt x="1" y="5871"/>
                  <a:pt x="1" y="6071"/>
                  <a:pt x="34" y="6305"/>
                </a:cubicBezTo>
                <a:cubicBezTo>
                  <a:pt x="301" y="8840"/>
                  <a:pt x="1669" y="12543"/>
                  <a:pt x="5671" y="16912"/>
                </a:cubicBezTo>
                <a:cubicBezTo>
                  <a:pt x="9674" y="12543"/>
                  <a:pt x="11042" y="8807"/>
                  <a:pt x="11275" y="6305"/>
                </a:cubicBezTo>
                <a:cubicBezTo>
                  <a:pt x="11342" y="6071"/>
                  <a:pt x="11342" y="5838"/>
                  <a:pt x="11342" y="5638"/>
                </a:cubicBezTo>
                <a:lnTo>
                  <a:pt x="11342" y="5571"/>
                </a:lnTo>
                <a:cubicBezTo>
                  <a:pt x="11275" y="2502"/>
                  <a:pt x="8774" y="0"/>
                  <a:pt x="567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 b="1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54" name="Google Shape;246;p33">
            <a:extLst>
              <a:ext uri="{FF2B5EF4-FFF2-40B4-BE49-F238E27FC236}">
                <a16:creationId xmlns:a16="http://schemas.microsoft.com/office/drawing/2014/main" id="{31B92877-E1DA-4B72-9548-194CEAE003DD}"/>
              </a:ext>
            </a:extLst>
          </p:cNvPr>
          <p:cNvSpPr/>
          <p:nvPr/>
        </p:nvSpPr>
        <p:spPr>
          <a:xfrm>
            <a:off x="3285349" y="4664574"/>
            <a:ext cx="211551" cy="275975"/>
          </a:xfrm>
          <a:custGeom>
            <a:avLst/>
            <a:gdLst/>
            <a:ahLst/>
            <a:cxnLst/>
            <a:rect l="l" t="t" r="r" b="b"/>
            <a:pathLst>
              <a:path w="11343" h="16913" extrusionOk="0">
                <a:moveTo>
                  <a:pt x="5705" y="3303"/>
                </a:moveTo>
                <a:cubicBezTo>
                  <a:pt x="7173" y="3303"/>
                  <a:pt x="8373" y="4504"/>
                  <a:pt x="8373" y="5971"/>
                </a:cubicBezTo>
                <a:cubicBezTo>
                  <a:pt x="8340" y="7472"/>
                  <a:pt x="7173" y="8640"/>
                  <a:pt x="5705" y="8640"/>
                </a:cubicBezTo>
                <a:cubicBezTo>
                  <a:pt x="4237" y="8640"/>
                  <a:pt x="3036" y="7406"/>
                  <a:pt x="3036" y="5971"/>
                </a:cubicBezTo>
                <a:cubicBezTo>
                  <a:pt x="3036" y="4504"/>
                  <a:pt x="4237" y="3303"/>
                  <a:pt x="5705" y="3303"/>
                </a:cubicBezTo>
                <a:close/>
                <a:moveTo>
                  <a:pt x="5671" y="0"/>
                </a:moveTo>
                <a:cubicBezTo>
                  <a:pt x="2569" y="0"/>
                  <a:pt x="67" y="2502"/>
                  <a:pt x="1" y="5571"/>
                </a:cubicBezTo>
                <a:lnTo>
                  <a:pt x="1" y="5638"/>
                </a:lnTo>
                <a:cubicBezTo>
                  <a:pt x="1" y="5871"/>
                  <a:pt x="1" y="6071"/>
                  <a:pt x="34" y="6305"/>
                </a:cubicBezTo>
                <a:cubicBezTo>
                  <a:pt x="301" y="8840"/>
                  <a:pt x="1669" y="12543"/>
                  <a:pt x="5671" y="16912"/>
                </a:cubicBezTo>
                <a:cubicBezTo>
                  <a:pt x="9674" y="12543"/>
                  <a:pt x="11042" y="8807"/>
                  <a:pt x="11275" y="6305"/>
                </a:cubicBezTo>
                <a:cubicBezTo>
                  <a:pt x="11342" y="6071"/>
                  <a:pt x="11342" y="5838"/>
                  <a:pt x="11342" y="5638"/>
                </a:cubicBezTo>
                <a:lnTo>
                  <a:pt x="11342" y="5571"/>
                </a:lnTo>
                <a:cubicBezTo>
                  <a:pt x="11275" y="2502"/>
                  <a:pt x="8774" y="0"/>
                  <a:pt x="567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 b="1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4E9DEF4C-8D2E-4993-9FD9-9534E27718DA}"/>
              </a:ext>
            </a:extLst>
          </p:cNvPr>
          <p:cNvSpPr txBox="1"/>
          <p:nvPr/>
        </p:nvSpPr>
        <p:spPr>
          <a:xfrm>
            <a:off x="3248631" y="4668188"/>
            <a:ext cx="3048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15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56" name="TextBox 194">
            <a:extLst>
              <a:ext uri="{FF2B5EF4-FFF2-40B4-BE49-F238E27FC236}">
                <a16:creationId xmlns:a16="http://schemas.microsoft.com/office/drawing/2014/main" id="{92C977AE-C160-4F27-BC86-47F3D2DD9BBF}"/>
              </a:ext>
            </a:extLst>
          </p:cNvPr>
          <p:cNvSpPr txBox="1"/>
          <p:nvPr/>
        </p:nvSpPr>
        <p:spPr>
          <a:xfrm>
            <a:off x="3490983" y="4371748"/>
            <a:ext cx="657552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นครสวรรค์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57" name="TextBox 194">
            <a:extLst>
              <a:ext uri="{FF2B5EF4-FFF2-40B4-BE49-F238E27FC236}">
                <a16:creationId xmlns:a16="http://schemas.microsoft.com/office/drawing/2014/main" id="{0C71B0D8-4127-44DB-958B-73236FE715A9}"/>
              </a:ext>
            </a:extLst>
          </p:cNvPr>
          <p:cNvSpPr txBox="1"/>
          <p:nvPr/>
        </p:nvSpPr>
        <p:spPr>
          <a:xfrm>
            <a:off x="3481993" y="4658281"/>
            <a:ext cx="790601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สมุทรสงคราม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58" name="Google Shape;246;p33">
            <a:extLst>
              <a:ext uri="{FF2B5EF4-FFF2-40B4-BE49-F238E27FC236}">
                <a16:creationId xmlns:a16="http://schemas.microsoft.com/office/drawing/2014/main" id="{4DD47A76-9013-4925-BE29-B37CE5857812}"/>
              </a:ext>
            </a:extLst>
          </p:cNvPr>
          <p:cNvSpPr/>
          <p:nvPr/>
        </p:nvSpPr>
        <p:spPr>
          <a:xfrm>
            <a:off x="2455958" y="4608116"/>
            <a:ext cx="205915" cy="275975"/>
          </a:xfrm>
          <a:custGeom>
            <a:avLst/>
            <a:gdLst/>
            <a:ahLst/>
            <a:cxnLst/>
            <a:rect l="l" t="t" r="r" b="b"/>
            <a:pathLst>
              <a:path w="11343" h="16913" extrusionOk="0">
                <a:moveTo>
                  <a:pt x="5705" y="3303"/>
                </a:moveTo>
                <a:cubicBezTo>
                  <a:pt x="7173" y="3303"/>
                  <a:pt x="8373" y="4504"/>
                  <a:pt x="8373" y="5971"/>
                </a:cubicBezTo>
                <a:cubicBezTo>
                  <a:pt x="8340" y="7472"/>
                  <a:pt x="7173" y="8640"/>
                  <a:pt x="5705" y="8640"/>
                </a:cubicBezTo>
                <a:cubicBezTo>
                  <a:pt x="4237" y="8640"/>
                  <a:pt x="3036" y="7406"/>
                  <a:pt x="3036" y="5971"/>
                </a:cubicBezTo>
                <a:cubicBezTo>
                  <a:pt x="3036" y="4504"/>
                  <a:pt x="4237" y="3303"/>
                  <a:pt x="5705" y="3303"/>
                </a:cubicBezTo>
                <a:close/>
                <a:moveTo>
                  <a:pt x="5671" y="0"/>
                </a:moveTo>
                <a:cubicBezTo>
                  <a:pt x="2569" y="0"/>
                  <a:pt x="67" y="2502"/>
                  <a:pt x="1" y="5571"/>
                </a:cubicBezTo>
                <a:lnTo>
                  <a:pt x="1" y="5638"/>
                </a:lnTo>
                <a:cubicBezTo>
                  <a:pt x="1" y="5871"/>
                  <a:pt x="1" y="6071"/>
                  <a:pt x="34" y="6305"/>
                </a:cubicBezTo>
                <a:cubicBezTo>
                  <a:pt x="301" y="8840"/>
                  <a:pt x="1669" y="12543"/>
                  <a:pt x="5671" y="16912"/>
                </a:cubicBezTo>
                <a:cubicBezTo>
                  <a:pt x="9674" y="12543"/>
                  <a:pt x="11042" y="8807"/>
                  <a:pt x="11275" y="6305"/>
                </a:cubicBezTo>
                <a:cubicBezTo>
                  <a:pt x="11342" y="6071"/>
                  <a:pt x="11342" y="5838"/>
                  <a:pt x="11342" y="5638"/>
                </a:cubicBezTo>
                <a:lnTo>
                  <a:pt x="11342" y="5571"/>
                </a:lnTo>
                <a:cubicBezTo>
                  <a:pt x="11275" y="2502"/>
                  <a:pt x="8774" y="0"/>
                  <a:pt x="5671" y="0"/>
                </a:cubicBezTo>
                <a:close/>
              </a:path>
            </a:pathLst>
          </a:custGeom>
          <a:solidFill>
            <a:srgbClr val="E84E40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sp>
        <p:nvSpPr>
          <p:cNvPr id="259" name="TextBox 194">
            <a:extLst>
              <a:ext uri="{FF2B5EF4-FFF2-40B4-BE49-F238E27FC236}">
                <a16:creationId xmlns:a16="http://schemas.microsoft.com/office/drawing/2014/main" id="{B9210AB7-BD82-48EF-92BF-D1AB7C619E0E}"/>
              </a:ext>
            </a:extLst>
          </p:cNvPr>
          <p:cNvSpPr txBox="1"/>
          <p:nvPr/>
        </p:nvSpPr>
        <p:spPr>
          <a:xfrm>
            <a:off x="2597376" y="4646076"/>
            <a:ext cx="721672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กำแพงเพชร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7397EF30-CAE3-453D-9539-7361DBE2EB95}"/>
              </a:ext>
            </a:extLst>
          </p:cNvPr>
          <p:cNvSpPr txBox="1"/>
          <p:nvPr/>
        </p:nvSpPr>
        <p:spPr>
          <a:xfrm>
            <a:off x="2418289" y="3709819"/>
            <a:ext cx="2584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A4A19751-EA4C-4F54-B6D2-09BB749E3782}"/>
              </a:ext>
            </a:extLst>
          </p:cNvPr>
          <p:cNvSpPr txBox="1"/>
          <p:nvPr/>
        </p:nvSpPr>
        <p:spPr>
          <a:xfrm>
            <a:off x="2396480" y="4002301"/>
            <a:ext cx="306494" cy="2308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11</a:t>
            </a:r>
            <a:endParaRPr lang="en-US" sz="9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15A0112D-449A-461E-A2A9-7A50103173E9}"/>
              </a:ext>
            </a:extLst>
          </p:cNvPr>
          <p:cNvSpPr txBox="1"/>
          <p:nvPr/>
        </p:nvSpPr>
        <p:spPr>
          <a:xfrm>
            <a:off x="2406154" y="4332141"/>
            <a:ext cx="309700" cy="2308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17</a:t>
            </a:r>
            <a:endParaRPr lang="en-US" sz="9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C6CE335D-2599-421A-AA02-0081757FB987}"/>
              </a:ext>
            </a:extLst>
          </p:cNvPr>
          <p:cNvSpPr txBox="1"/>
          <p:nvPr/>
        </p:nvSpPr>
        <p:spPr>
          <a:xfrm>
            <a:off x="2422371" y="3423610"/>
            <a:ext cx="245580" cy="2308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</a:t>
            </a:r>
            <a:endParaRPr lang="en-US" sz="9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42376A96-E998-4039-9BF8-FB5F0AAEDCB9}"/>
              </a:ext>
            </a:extLst>
          </p:cNvPr>
          <p:cNvSpPr txBox="1"/>
          <p:nvPr/>
        </p:nvSpPr>
        <p:spPr>
          <a:xfrm>
            <a:off x="2400137" y="4608094"/>
            <a:ext cx="322524" cy="2308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18</a:t>
            </a:r>
            <a:endParaRPr lang="en-US" sz="9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AC27E7D4-75F5-4D8E-A125-D2CAD2BB8C77}"/>
              </a:ext>
            </a:extLst>
          </p:cNvPr>
          <p:cNvSpPr txBox="1"/>
          <p:nvPr/>
        </p:nvSpPr>
        <p:spPr>
          <a:xfrm>
            <a:off x="3274206" y="4042586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68DB1D42-97EC-4D30-AAAD-5C8B4470A348}"/>
              </a:ext>
            </a:extLst>
          </p:cNvPr>
          <p:cNvSpPr txBox="1"/>
          <p:nvPr/>
        </p:nvSpPr>
        <p:spPr>
          <a:xfrm>
            <a:off x="3267856" y="4338835"/>
            <a:ext cx="2535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2832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18AFEDB-AFB2-5AC3-AE56-B3D8B60F4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939982"/>
              </p:ext>
            </p:extLst>
          </p:nvPr>
        </p:nvGraphicFramePr>
        <p:xfrm>
          <a:off x="85153" y="702450"/>
          <a:ext cx="10005397" cy="4331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05">
                  <a:extLst>
                    <a:ext uri="{9D8B030D-6E8A-4147-A177-3AD203B41FA5}">
                      <a16:colId xmlns:a16="http://schemas.microsoft.com/office/drawing/2014/main" val="3952550476"/>
                    </a:ext>
                  </a:extLst>
                </a:gridCol>
                <a:gridCol w="767111">
                  <a:extLst>
                    <a:ext uri="{9D8B030D-6E8A-4147-A177-3AD203B41FA5}">
                      <a16:colId xmlns:a16="http://schemas.microsoft.com/office/drawing/2014/main" val="2490489024"/>
                    </a:ext>
                  </a:extLst>
                </a:gridCol>
                <a:gridCol w="761272">
                  <a:extLst>
                    <a:ext uri="{9D8B030D-6E8A-4147-A177-3AD203B41FA5}">
                      <a16:colId xmlns:a16="http://schemas.microsoft.com/office/drawing/2014/main" val="2602076316"/>
                    </a:ext>
                  </a:extLst>
                </a:gridCol>
                <a:gridCol w="728192">
                  <a:extLst>
                    <a:ext uri="{9D8B030D-6E8A-4147-A177-3AD203B41FA5}">
                      <a16:colId xmlns:a16="http://schemas.microsoft.com/office/drawing/2014/main" val="1605280982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1380282958"/>
                    </a:ext>
                  </a:extLst>
                </a:gridCol>
                <a:gridCol w="240027">
                  <a:extLst>
                    <a:ext uri="{9D8B030D-6E8A-4147-A177-3AD203B41FA5}">
                      <a16:colId xmlns:a16="http://schemas.microsoft.com/office/drawing/2014/main" val="3383654365"/>
                    </a:ext>
                  </a:extLst>
                </a:gridCol>
                <a:gridCol w="777533">
                  <a:extLst>
                    <a:ext uri="{9D8B030D-6E8A-4147-A177-3AD203B41FA5}">
                      <a16:colId xmlns:a16="http://schemas.microsoft.com/office/drawing/2014/main" val="786590358"/>
                    </a:ext>
                  </a:extLst>
                </a:gridCol>
                <a:gridCol w="722634">
                  <a:extLst>
                    <a:ext uri="{9D8B030D-6E8A-4147-A177-3AD203B41FA5}">
                      <a16:colId xmlns:a16="http://schemas.microsoft.com/office/drawing/2014/main" val="68699037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825258399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4107178332"/>
                    </a:ext>
                  </a:extLst>
                </a:gridCol>
                <a:gridCol w="300033">
                  <a:extLst>
                    <a:ext uri="{9D8B030D-6E8A-4147-A177-3AD203B41FA5}">
                      <a16:colId xmlns:a16="http://schemas.microsoft.com/office/drawing/2014/main" val="1838736925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2399242051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3845887104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2706290948"/>
                    </a:ext>
                  </a:extLst>
                </a:gridCol>
                <a:gridCol w="764369">
                  <a:extLst>
                    <a:ext uri="{9D8B030D-6E8A-4147-A177-3AD203B41FA5}">
                      <a16:colId xmlns:a16="http://schemas.microsoft.com/office/drawing/2014/main" val="4059278194"/>
                    </a:ext>
                  </a:extLst>
                </a:gridCol>
              </a:tblGrid>
              <a:tr h="86126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 </a:t>
                      </a:r>
                      <a:b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ต.ค.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22 </a:t>
                      </a: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มี.ค. 67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เปรียบเทียบกับ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22 </a:t>
                      </a:r>
                      <a:r>
                        <a:rPr lang="th-TH" sz="9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</a:t>
                      </a: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.ค. 67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 </a:t>
                      </a:r>
                      <a:b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ต.ค.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22 </a:t>
                      </a: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มี.ค. 67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เปรียบเทียบกับ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22 </a:t>
                      </a:r>
                      <a:r>
                        <a:rPr lang="th-TH" sz="9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</a:t>
                      </a: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.ค. 67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 </a:t>
                      </a:r>
                      <a:b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ต.ค.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22 </a:t>
                      </a: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มี.ค. 67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เปรียบเทียบกับ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22 มี</a:t>
                      </a: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.ค. </a:t>
                      </a: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67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444233"/>
                  </a:ext>
                </a:extLst>
              </a:tr>
              <a:tr h="28303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 spc="-8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▼19.91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▲0.52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▲2.05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620945"/>
                  </a:ext>
                </a:extLst>
              </a:tr>
              <a:tr h="2337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▼17.32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▲0.59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▲2.07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814410"/>
                  </a:ext>
                </a:extLst>
              </a:tr>
              <a:tr h="25368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▼16.19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▲0.73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▲2.07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33125"/>
                  </a:ext>
                </a:extLst>
              </a:tr>
              <a:tr h="2642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▼6.86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▲0.75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▲2.23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090703"/>
                  </a:ext>
                </a:extLst>
              </a:tr>
              <a:tr h="26046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▼5.17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▲2.44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947480"/>
                  </a:ext>
                </a:extLst>
              </a:tr>
              <a:tr h="2334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▼4.21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▲2.67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401133"/>
                  </a:ext>
                </a:extLst>
              </a:tr>
              <a:tr h="23618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▼3.95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▲2.79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184613"/>
                  </a:ext>
                </a:extLst>
              </a:tr>
              <a:tr h="23618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▼3.86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▲2.85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762985"/>
                  </a:ext>
                </a:extLst>
              </a:tr>
              <a:tr h="25492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▲2.87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493587"/>
                  </a:ext>
                </a:extLst>
              </a:tr>
              <a:tr h="24504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▲2.99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859996"/>
                  </a:ext>
                </a:extLst>
              </a:tr>
              <a:tr h="2260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▲3.09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660378"/>
                  </a:ext>
                </a:extLst>
              </a:tr>
              <a:tr h="24439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 spc="-8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▲3.25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264859"/>
                  </a:ext>
                </a:extLst>
              </a:tr>
              <a:tr h="25392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▲0.06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▲3.28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761697"/>
                  </a:ext>
                </a:extLst>
              </a:tr>
              <a:tr h="24439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8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▲0.11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▲3.51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602335"/>
                  </a:ext>
                </a:extLst>
              </a:tr>
            </a:tbl>
          </a:graphicData>
        </a:graphic>
      </p:graphicFrame>
      <p:sp>
        <p:nvSpPr>
          <p:cNvPr id="37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1818824" y="-5963"/>
            <a:ext cx="6477577" cy="48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ผลการบริหารจัดการหนี้ เปรียบเทียบ 1 ตุลาคม 2566 กับ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22 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มีนาคม 2567</a:t>
            </a:r>
          </a:p>
        </p:txBody>
      </p:sp>
      <p:sp>
        <p:nvSpPr>
          <p:cNvPr id="38" name="สี่เหลี่ยมผืนผ้ามุมมน 31"/>
          <p:cNvSpPr/>
          <p:nvPr/>
        </p:nvSpPr>
        <p:spPr>
          <a:xfrm>
            <a:off x="7563873" y="5110369"/>
            <a:ext cx="2454598" cy="242905"/>
          </a:xfrm>
          <a:prstGeom prst="rect">
            <a:avLst/>
          </a:prstGeom>
          <a:solidFill>
            <a:srgbClr val="D1D7E1">
              <a:alpha val="80000"/>
            </a:srgbClr>
          </a:solidFill>
          <a:ln w="158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2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2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22 </a:t>
            </a:r>
            <a:r>
              <a:rPr lang="th-TH" sz="12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มี.ค. 2567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28869" y="2392"/>
            <a:ext cx="9160684" cy="618162"/>
            <a:chOff x="428868" y="118504"/>
            <a:chExt cx="9160684" cy="618162"/>
          </a:xfrm>
        </p:grpSpPr>
        <p:sp>
          <p:nvSpPr>
            <p:cNvPr id="8" name="AutoShape 6"/>
            <p:cNvSpPr/>
            <p:nvPr/>
          </p:nvSpPr>
          <p:spPr>
            <a:xfrm>
              <a:off x="2382625" y="472624"/>
              <a:ext cx="5250829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9" name="Group 7"/>
            <p:cNvGrpSpPr/>
            <p:nvPr/>
          </p:nvGrpSpPr>
          <p:grpSpPr>
            <a:xfrm>
              <a:off x="428868" y="118504"/>
              <a:ext cx="2085269" cy="618162"/>
              <a:chOff x="-74764" y="-38100"/>
              <a:chExt cx="1085040" cy="321652"/>
            </a:xfrm>
          </p:grpSpPr>
          <p:sp>
            <p:nvSpPr>
              <p:cNvPr id="17" name="Freeform 8"/>
              <p:cNvSpPr/>
              <p:nvPr/>
            </p:nvSpPr>
            <p:spPr>
              <a:xfrm>
                <a:off x="-74764" y="775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8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7647965" y="118504"/>
              <a:ext cx="1941587" cy="603268"/>
              <a:chOff x="-1" y="-38100"/>
              <a:chExt cx="1010277" cy="313902"/>
            </a:xfrm>
          </p:grpSpPr>
          <p:sp>
            <p:nvSpPr>
              <p:cNvPr id="15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6" name="Freeform 11"/>
              <p:cNvSpPr/>
              <p:nvPr/>
            </p:nvSpPr>
            <p:spPr>
              <a:xfrm>
                <a:off x="-1" y="0"/>
                <a:ext cx="1010276" cy="253617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</p:grpSp>
        <p:sp>
          <p:nvSpPr>
            <p:cNvPr id="11" name="TextBox 13"/>
            <p:cNvSpPr txBox="1"/>
            <p:nvPr/>
          </p:nvSpPr>
          <p:spPr>
            <a:xfrm>
              <a:off x="590734" y="283436"/>
              <a:ext cx="1749456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2" name="TextBox 15"/>
            <p:cNvSpPr txBox="1"/>
            <p:nvPr/>
          </p:nvSpPr>
          <p:spPr>
            <a:xfrm>
              <a:off x="8282489" y="393702"/>
              <a:ext cx="672543" cy="148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32</a:t>
              </a:r>
            </a:p>
          </p:txBody>
        </p:sp>
        <p:sp>
          <p:nvSpPr>
            <p:cNvPr id="13" name="Freeform 16"/>
            <p:cNvSpPr/>
            <p:nvPr/>
          </p:nvSpPr>
          <p:spPr>
            <a:xfrm>
              <a:off x="9011979" y="334046"/>
              <a:ext cx="245407" cy="24540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7"/>
            <p:cNvSpPr/>
            <p:nvPr/>
          </p:nvSpPr>
          <p:spPr>
            <a:xfrm flipH="1">
              <a:off x="7980133" y="334046"/>
              <a:ext cx="245407" cy="24540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3" name="Group 42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4" name="Group 43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46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2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3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47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48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49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0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51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5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56702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18AFEDB-AFB2-5AC3-AE56-B3D8B60F4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662146"/>
              </p:ext>
            </p:extLst>
          </p:nvPr>
        </p:nvGraphicFramePr>
        <p:xfrm>
          <a:off x="68878" y="706057"/>
          <a:ext cx="10005397" cy="4335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05">
                  <a:extLst>
                    <a:ext uri="{9D8B030D-6E8A-4147-A177-3AD203B41FA5}">
                      <a16:colId xmlns:a16="http://schemas.microsoft.com/office/drawing/2014/main" val="3952550476"/>
                    </a:ext>
                  </a:extLst>
                </a:gridCol>
                <a:gridCol w="767111">
                  <a:extLst>
                    <a:ext uri="{9D8B030D-6E8A-4147-A177-3AD203B41FA5}">
                      <a16:colId xmlns:a16="http://schemas.microsoft.com/office/drawing/2014/main" val="2490489024"/>
                    </a:ext>
                  </a:extLst>
                </a:gridCol>
                <a:gridCol w="761272">
                  <a:extLst>
                    <a:ext uri="{9D8B030D-6E8A-4147-A177-3AD203B41FA5}">
                      <a16:colId xmlns:a16="http://schemas.microsoft.com/office/drawing/2014/main" val="2602076316"/>
                    </a:ext>
                  </a:extLst>
                </a:gridCol>
                <a:gridCol w="728192">
                  <a:extLst>
                    <a:ext uri="{9D8B030D-6E8A-4147-A177-3AD203B41FA5}">
                      <a16:colId xmlns:a16="http://schemas.microsoft.com/office/drawing/2014/main" val="1605280982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1380282958"/>
                    </a:ext>
                  </a:extLst>
                </a:gridCol>
                <a:gridCol w="240027">
                  <a:extLst>
                    <a:ext uri="{9D8B030D-6E8A-4147-A177-3AD203B41FA5}">
                      <a16:colId xmlns:a16="http://schemas.microsoft.com/office/drawing/2014/main" val="338365436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786590358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68699037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825258399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4107178332"/>
                    </a:ext>
                  </a:extLst>
                </a:gridCol>
                <a:gridCol w="300033">
                  <a:extLst>
                    <a:ext uri="{9D8B030D-6E8A-4147-A177-3AD203B41FA5}">
                      <a16:colId xmlns:a16="http://schemas.microsoft.com/office/drawing/2014/main" val="1838736925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2399242051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3845887104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2706290948"/>
                    </a:ext>
                  </a:extLst>
                </a:gridCol>
                <a:gridCol w="764369">
                  <a:extLst>
                    <a:ext uri="{9D8B030D-6E8A-4147-A177-3AD203B41FA5}">
                      <a16:colId xmlns:a16="http://schemas.microsoft.com/office/drawing/2014/main" val="4059278194"/>
                    </a:ext>
                  </a:extLst>
                </a:gridCol>
              </a:tblGrid>
              <a:tr h="83542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 </a:t>
                      </a:r>
                      <a:b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ต.ค.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22 </a:t>
                      </a: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มี.ค. 67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เปรียบเทียบกับ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22 </a:t>
                      </a:r>
                      <a:r>
                        <a:rPr lang="th-TH" sz="9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</a:t>
                      </a: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.ค. 67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 </a:t>
                      </a:r>
                      <a:b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ต.ค.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22 </a:t>
                      </a: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มี.ค. 67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เปรียบเทียบกับ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22 </a:t>
                      </a:r>
                      <a:r>
                        <a:rPr lang="th-TH" sz="9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</a:t>
                      </a: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.ค. 67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 </a:t>
                      </a:r>
                      <a:b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ต.ค.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22 </a:t>
                      </a: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มี.ค. 67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เปรียบเทียบกับ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22 มี</a:t>
                      </a: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.ค. </a:t>
                      </a: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67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444233"/>
                  </a:ext>
                </a:extLst>
              </a:tr>
              <a:tr h="2745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▲3.73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▲5.89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▲8.90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620945"/>
                  </a:ext>
                </a:extLst>
              </a:tr>
              <a:tr h="27690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▲4.46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▲6.06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▲8.91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814410"/>
                  </a:ext>
                </a:extLst>
              </a:tr>
              <a:tr h="24607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▲4.51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▲6.68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▲10.14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33125"/>
                  </a:ext>
                </a:extLst>
              </a:tr>
              <a:tr h="25633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▲4.57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▲6.69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▲11.03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090703"/>
                  </a:ext>
                </a:extLst>
              </a:tr>
              <a:tr h="25265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▲4.81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▲7.39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▲11.56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947480"/>
                  </a:ext>
                </a:extLst>
              </a:tr>
              <a:tr h="26173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▲4.82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▲7.43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▲12.01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401133"/>
                  </a:ext>
                </a:extLst>
              </a:tr>
              <a:tr h="22909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▲4.89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84.56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▲7.49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▲12.62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184613"/>
                  </a:ext>
                </a:extLst>
              </a:tr>
              <a:tr h="22909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▲4.91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▲7.58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▲2.96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762985"/>
                  </a:ext>
                </a:extLst>
              </a:tr>
              <a:tr h="257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▲4.91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▲7.60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493587"/>
                  </a:ext>
                </a:extLst>
              </a:tr>
              <a:tr h="23769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▲5.17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▲7.60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859996"/>
                  </a:ext>
                </a:extLst>
              </a:tr>
              <a:tr h="2313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▲5.29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▲7.89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660378"/>
                  </a:ext>
                </a:extLst>
              </a:tr>
              <a:tr h="23706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▲5.37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▲8.06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264859"/>
                  </a:ext>
                </a:extLst>
              </a:tr>
              <a:tr h="2725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▲5.51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▲8.59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761697"/>
                  </a:ext>
                </a:extLst>
              </a:tr>
              <a:tr h="23706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▲5.52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▲8.61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602335"/>
                  </a:ext>
                </a:extLst>
              </a:tr>
            </a:tbl>
          </a:graphicData>
        </a:graphic>
      </p:graphicFrame>
      <p:sp>
        <p:nvSpPr>
          <p:cNvPr id="38" name="สี่เหลี่ยมผืนผ้ามุมมน 31"/>
          <p:cNvSpPr/>
          <p:nvPr/>
        </p:nvSpPr>
        <p:spPr>
          <a:xfrm>
            <a:off x="7241798" y="4974179"/>
            <a:ext cx="2454598" cy="305012"/>
          </a:xfrm>
          <a:prstGeom prst="rect">
            <a:avLst/>
          </a:prstGeom>
          <a:solidFill>
            <a:srgbClr val="D1D7E1">
              <a:alpha val="80000"/>
            </a:srgbClr>
          </a:solidFill>
          <a:ln w="158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2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2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22 </a:t>
            </a:r>
            <a:r>
              <a:rPr lang="th-TH" sz="12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มี.ค. 2567</a:t>
            </a:r>
          </a:p>
        </p:txBody>
      </p:sp>
      <p:graphicFrame>
        <p:nvGraphicFramePr>
          <p:cNvPr id="1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925692"/>
              </p:ext>
            </p:extLst>
          </p:nvPr>
        </p:nvGraphicFramePr>
        <p:xfrm>
          <a:off x="7397026" y="3600634"/>
          <a:ext cx="1898974" cy="1448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8203441" y="3874508"/>
            <a:ext cx="676746" cy="2259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15.58</a:t>
            </a:r>
            <a:endParaRPr lang="th-TH" b="1" dirty="0">
              <a:solidFill>
                <a:schemeClr val="accent6">
                  <a:lumMod val="50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8788423" y="3709902"/>
            <a:ext cx="1311234" cy="4800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th-TH" sz="900" b="1" dirty="0">
                <a:solidFill>
                  <a:schemeClr val="accent6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จังหวัดหนี้เกิน</a:t>
            </a:r>
            <a:br>
              <a:rPr lang="th-TH" sz="900" b="1" dirty="0">
                <a:solidFill>
                  <a:schemeClr val="accent6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chemeClr val="accent6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กำหนดชำระลดลง</a:t>
            </a:r>
            <a:br>
              <a:rPr lang="th-TH" sz="900" b="1" dirty="0">
                <a:solidFill>
                  <a:schemeClr val="accent6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chemeClr val="accent6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</a:t>
            </a:r>
            <a:r>
              <a:rPr lang="th-TH" sz="900" b="1" dirty="0" smtClean="0">
                <a:solidFill>
                  <a:schemeClr val="accent6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12 </a:t>
            </a:r>
            <a:r>
              <a:rPr lang="th-TH" sz="900" b="1" dirty="0">
                <a:solidFill>
                  <a:schemeClr val="accent6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A5FF0B-A882-66AD-65F3-27806C7401F6}"/>
              </a:ext>
            </a:extLst>
          </p:cNvPr>
          <p:cNvSpPr/>
          <p:nvPr/>
        </p:nvSpPr>
        <p:spPr>
          <a:xfrm>
            <a:off x="6473448" y="3748709"/>
            <a:ext cx="1536700" cy="459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th-TH" sz="9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จังหวัดหนี้เกิน</a:t>
            </a:r>
            <a:br>
              <a:rPr lang="th-TH" sz="9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กำหนดชำระเพิ่มขึ้น</a:t>
            </a:r>
            <a:br>
              <a:rPr lang="th-TH" sz="9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</a:t>
            </a:r>
            <a:r>
              <a:rPr lang="th-TH" sz="900" b="1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65 </a:t>
            </a:r>
            <a:r>
              <a:rPr lang="th-TH" sz="9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</a:t>
            </a:r>
          </a:p>
        </p:txBody>
      </p:sp>
      <p:cxnSp>
        <p:nvCxnSpPr>
          <p:cNvPr id="20" name="ลูกศรเชื่อมต่อแบบตรง 8"/>
          <p:cNvCxnSpPr/>
          <p:nvPr/>
        </p:nvCxnSpPr>
        <p:spPr>
          <a:xfrm>
            <a:off x="7610342" y="4284906"/>
            <a:ext cx="282054" cy="1111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8"/>
          <p:cNvCxnSpPr/>
          <p:nvPr/>
        </p:nvCxnSpPr>
        <p:spPr>
          <a:xfrm flipH="1">
            <a:off x="8561469" y="3779552"/>
            <a:ext cx="393564" cy="1499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1818824" y="-5963"/>
            <a:ext cx="6477577" cy="48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ผลการบริหารจัดการหนี้ เปรียบเทียบ 1 ตุลาคม 2566 กับ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22 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มีนาคม 2567 (ต่อ)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28869" y="2392"/>
            <a:ext cx="9160684" cy="618162"/>
            <a:chOff x="428868" y="118504"/>
            <a:chExt cx="9160684" cy="618162"/>
          </a:xfrm>
        </p:grpSpPr>
        <p:sp>
          <p:nvSpPr>
            <p:cNvPr id="22" name="AutoShape 6"/>
            <p:cNvSpPr/>
            <p:nvPr/>
          </p:nvSpPr>
          <p:spPr>
            <a:xfrm>
              <a:off x="2382625" y="472624"/>
              <a:ext cx="5250829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3" name="Group 7"/>
            <p:cNvGrpSpPr/>
            <p:nvPr/>
          </p:nvGrpSpPr>
          <p:grpSpPr>
            <a:xfrm>
              <a:off x="428868" y="118504"/>
              <a:ext cx="2085269" cy="618162"/>
              <a:chOff x="-74764" y="-38100"/>
              <a:chExt cx="1085040" cy="321652"/>
            </a:xfrm>
          </p:grpSpPr>
          <p:sp>
            <p:nvSpPr>
              <p:cNvPr id="31" name="Freeform 8"/>
              <p:cNvSpPr/>
              <p:nvPr/>
            </p:nvSpPr>
            <p:spPr>
              <a:xfrm>
                <a:off x="-74764" y="775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3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24" name="Group 10"/>
            <p:cNvGrpSpPr/>
            <p:nvPr/>
          </p:nvGrpSpPr>
          <p:grpSpPr>
            <a:xfrm>
              <a:off x="7647965" y="118504"/>
              <a:ext cx="1941587" cy="603268"/>
              <a:chOff x="-1" y="-38100"/>
              <a:chExt cx="1010277" cy="313902"/>
            </a:xfrm>
          </p:grpSpPr>
          <p:sp>
            <p:nvSpPr>
              <p:cNvPr id="29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30" name="Freeform 11"/>
              <p:cNvSpPr/>
              <p:nvPr/>
            </p:nvSpPr>
            <p:spPr>
              <a:xfrm>
                <a:off x="-1" y="0"/>
                <a:ext cx="1010276" cy="253617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</p:grpSp>
        <p:sp>
          <p:nvSpPr>
            <p:cNvPr id="25" name="TextBox 13"/>
            <p:cNvSpPr txBox="1"/>
            <p:nvPr/>
          </p:nvSpPr>
          <p:spPr>
            <a:xfrm>
              <a:off x="590734" y="283436"/>
              <a:ext cx="1749456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26" name="TextBox 15"/>
            <p:cNvSpPr txBox="1"/>
            <p:nvPr/>
          </p:nvSpPr>
          <p:spPr>
            <a:xfrm>
              <a:off x="8282489" y="393702"/>
              <a:ext cx="672543" cy="148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33</a:t>
              </a:r>
            </a:p>
          </p:txBody>
        </p:sp>
        <p:sp>
          <p:nvSpPr>
            <p:cNvPr id="27" name="Freeform 16"/>
            <p:cNvSpPr/>
            <p:nvPr/>
          </p:nvSpPr>
          <p:spPr>
            <a:xfrm>
              <a:off x="9011979" y="334046"/>
              <a:ext cx="245407" cy="24540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17"/>
            <p:cNvSpPr/>
            <p:nvPr/>
          </p:nvSpPr>
          <p:spPr>
            <a:xfrm flipH="1">
              <a:off x="7980133" y="334046"/>
              <a:ext cx="245407" cy="24540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5" name="Group 54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56" name="Group 55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8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64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65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9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60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61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62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/>
                  </a:stretch>
                </a:blipFill>
              </p:spPr>
            </p:sp>
            <p:sp>
              <p:nvSpPr>
                <p:cNvPr id="63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57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5388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414925"/>
              </p:ext>
            </p:extLst>
          </p:nvPr>
        </p:nvGraphicFramePr>
        <p:xfrm>
          <a:off x="0" y="679428"/>
          <a:ext cx="10153534" cy="4640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29024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D3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D3">
                        <a:alpha val="8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2556 - 2566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 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มี.ค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67)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D3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44758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D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D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D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D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D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D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D3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141,577,494.00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59,040,773.33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88,957,335.20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52,620,158.80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50,696,418.59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528,956.71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1,394,783.50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135,592,990.00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52,442,359.33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86,117,880.64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49,475,109.36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31,765,914.13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14,300,948.85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3,408,246.38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181,660,365.00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41,871,927.80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146,161,019.29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35,499,345.71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21,918,851.72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10,858,838.28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2,721,655.71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427,623,174.00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39,164,773.40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397,636,367.83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29,986,806.17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22,500,245.77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4,719,438.79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2,767,121.61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176,118,699.00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23,522,963.38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157,733,617.12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18,385,081.88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12,551,089.72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4,163,962.16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1,670,030.00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8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175,672,301.00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50,097,923.58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131,034,630.66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44,637,670.34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33,821,038.63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7,068,764.06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3,747,867.65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123,584,119.00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41,631,257.12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84,882,518.59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38,701,600.41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28,535,647.48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6,903,987.30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3,261,965.63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288,468,348.00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51,212,591.24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245,058,415.20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43,409,932.80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31,380,531.54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7,844,911.79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4,184,489.47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171,169,490.00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35,209,323.53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141,801,565.30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29,367,924.70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10,210,331.54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16,239,275.86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2,918,317.30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148,862,865.00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29,851,354.24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127,439,695.97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21,423,169.03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14,521,036.52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4,393,492.61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2,508,639.90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9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31552" y="112724"/>
            <a:ext cx="4470400" cy="24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2567</a:t>
            </a:r>
          </a:p>
        </p:txBody>
      </p:sp>
      <p:grpSp>
        <p:nvGrpSpPr>
          <p:cNvPr id="22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23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4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32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33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25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30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31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26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27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34</a:t>
              </a:r>
            </a:p>
          </p:txBody>
        </p:sp>
        <p:sp>
          <p:nvSpPr>
            <p:cNvPr id="28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5" name="Group 54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56" name="Group 55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8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64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65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9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60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61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62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63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57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8588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057000"/>
              </p:ext>
            </p:extLst>
          </p:nvPr>
        </p:nvGraphicFramePr>
        <p:xfrm>
          <a:off x="0" y="705665"/>
          <a:ext cx="10153534" cy="4539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290246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2556 - 2566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 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มี.ค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67)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44759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198,407,200.00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35,544,101.03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171,413,219.24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26,993,980.76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20,120,832.32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3,852,130.94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3,021,017.50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290,401,303.00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33,109,323.18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268,848,321.41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21,552,981.59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16,180,626.52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2,486,019.40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2,886,335.67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18909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318,631,400.00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72,431,955.62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256,623,608.49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62,007,791.51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30,934,636.46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24,684,598.20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6,388,556.85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195,496,931.00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35,072,257.05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169,486,504.29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26,010,426.71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21,860,587.28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745,536.43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3,404,303.00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92,071,422.00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26,419,451.07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69,053,094.32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23,018,327.68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11,830,243.62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8,622,533.76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2,565,550.30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145,234,889.75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45,001,740.86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104,941,801.64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40,293,088.11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24,928,874.34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10,934,778.13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4,429,435.64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154,510,770.00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40,127,542.06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121,797,566.61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32,713,203.39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24,501,708.64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4,028,460.15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4,183,034.60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178,159,197.00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48,060,293.26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136,799,296.09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41,359,900.91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36,248,641.26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5,111,259.65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266,737,948.00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47,697,725.00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228,744,771.50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37,993,176.50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31,024,520.50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1,878,567.00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5,090,089.00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201,986,522.00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32,280,176.19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175,063,248.73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26,923,273.27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23,004,071.40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304,147.40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3,615,054.47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22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2567 (ต่อ)</a:t>
            </a:r>
          </a:p>
        </p:txBody>
      </p:sp>
      <p:grpSp>
        <p:nvGrpSpPr>
          <p:cNvPr id="23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24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5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33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34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26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3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3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27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28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35</a:t>
              </a:r>
            </a:p>
          </p:txBody>
        </p:sp>
        <p:sp>
          <p:nvSpPr>
            <p:cNvPr id="29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6" name="Group 55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57" name="Group 56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9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65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66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60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61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62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63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64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58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1001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52226"/>
              </p:ext>
            </p:extLst>
          </p:nvPr>
        </p:nvGraphicFramePr>
        <p:xfrm>
          <a:off x="0" y="744785"/>
          <a:ext cx="10153534" cy="4582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289489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2556 - 2566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 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มี.ค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67)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39790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321,525,371.00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27,921,390.87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301,144,915.98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20,380,455.02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16,160,194.50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1,003,310.94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3,216,949.58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359,069,020.00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61,797,480.48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310,182,851.45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48,886,168.55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40,172,485.27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1,436,577.26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7,277,106.02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311,706,590.00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61,173,211.87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258,284,747.89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53,421,842.11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44,542,205.01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1,526,624.47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7,353,012.63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282,948,330.00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56,617,667.37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234,868,039.25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48,080,290.75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39,728,719.41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711,898.00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7,639,673.34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303,056,024.00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90,477,314.96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221,235,906.53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81,820,117.47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34,451,095.73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34,913,283.67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12,455,738.07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192,609,105.00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23,460,810.87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173,614,893.66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18,994,211.34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14,082,737.39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1,665,262.29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3,246,211.66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113,782,864.00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38,932,833.10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79,739,154.13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34,043,709.87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23,570,342.08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5,023,682.60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5,449,685.19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111,263,487.00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34,651,528.47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78,471,570.76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32,791,916.24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27,184,607.40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631,552.69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4,975,756.15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222,661,698.00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56,803,408.69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170,260,489.65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52,401,208.35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42,881,725.16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1,342,137.49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8,177,345.70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117,469,363.00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28,774,099.23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90,872,086.66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26,597,276.34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14,582,667.70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7,739,224.45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4,275,384.19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2567 (ต่อ)</a:t>
            </a:r>
          </a:p>
        </p:txBody>
      </p:sp>
      <p:grpSp>
        <p:nvGrpSpPr>
          <p:cNvPr id="11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1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5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36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7" name="Group 46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8" name="Group 47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0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6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7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1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2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53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4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55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5393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142536"/>
              </p:ext>
            </p:extLst>
          </p:nvPr>
        </p:nvGraphicFramePr>
        <p:xfrm>
          <a:off x="0" y="744785"/>
          <a:ext cx="10153534" cy="460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290683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2556 - 2566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 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มี.ค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67)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40366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135,303,894.00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52,664,779.50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87,789,015.00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47,514,879.00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31,113,632.29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8,337,100.32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8,064,146.39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180,656,575.00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42,657,661.33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145,503,645.95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35,152,929.05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24,676,310.32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3,711,204.10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6,765,414.63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346,838,065.00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61,316,575.49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297,930,064.36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48,908,000.64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38,141,025.10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916,523.40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9,850,452.14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199,462,139.00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36,848,024.19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168,861,576.12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30,600,562.88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23,272,007.61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1,336,630.38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5,991,924.89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173,600,044.00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36,728,828.49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141,519,983.81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32,080,060.19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19,266,901.26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6,635,907.42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6,177,251.51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229,999,056.00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36,716,943.74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200,803,495.54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29,195,560.46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21,699,069.50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1,232,941.00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6,263,549.96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123,764,200.00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46,046,905.73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81,918,656.90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41,845,543.10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18,387,009.09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15,572,417.11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7,886,116.90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265,881,415.00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36,575,829.17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237,026,589.81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28,854,825.19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22,440,174.52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6,414,650.67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328,457,889.00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52,529,770.16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283,570,597.15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44,887,291.85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34,712,824.95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826,279.87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9,348,187.03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226,479,930.00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41,222,677.16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189,164,291.91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37,315,638.09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18,736,769.32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11,237,758.13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7,341,110.64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2567 (ต่อ)</a:t>
            </a:r>
          </a:p>
        </p:txBody>
      </p:sp>
      <p:grpSp>
        <p:nvGrpSpPr>
          <p:cNvPr id="10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11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2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0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1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3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8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9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37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6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7" name="Group 46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8" name="Group 47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0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6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7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1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2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53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4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55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34343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875110"/>
              </p:ext>
            </p:extLst>
          </p:nvPr>
        </p:nvGraphicFramePr>
        <p:xfrm>
          <a:off x="0" y="765318"/>
          <a:ext cx="10153534" cy="4568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286735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2556 - 2566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 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มี.ค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67)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41446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115,236,449.00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30,190,139.63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88,534,470.93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26,701,978.07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12,315,689.82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8,988,067.76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5,398,220.49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297,434,952.00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39,764,333.04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269,135,325.28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28,299,626.72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18,268,755.24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2,794,967.03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7,235,904.45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387,404,148.00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56,729,544.56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342,450,494.74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44,953,653.26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26,132,969.76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8,359,463.78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10,461,219.72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211,223,380.00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57,570,036.86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159,554,829.29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51,668,550.71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40,600,462.17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213,670.00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10,854,418.54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178,999,500.00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27,235,234.82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158,965,707.62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20,033,792.38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14,602,527.60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74,718.26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5,356,546.52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192,502,513.00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37,266,504.22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162,168,932.76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30,333,580.24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22,919,921.95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7,413,658.29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184,190,854.00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54,865,589.77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134,559,318.86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49,631,535.14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26,154,718.54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12,484,558.48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10,992,258.12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189,511,725.00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42,223,355.43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151,522,061.18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37,989,663.82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24,624,682.80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4,834,509.85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8,530,471.17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385,651,521.00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87,298,749.32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308,852,350.20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76,799,170.80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58,073,575.50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716,606.50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18,008,988.80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192,153,330.00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62,195,240.02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137,957,193.88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54,196,136.12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35,740,716.05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5,146,643.01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13,308,777.06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13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2567 (ต่อ)</a:t>
            </a:r>
          </a:p>
        </p:txBody>
      </p:sp>
      <p:grpSp>
        <p:nvGrpSpPr>
          <p:cNvPr id="14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15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6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4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5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7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22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3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38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0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7" name="Group 46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8" name="Group 47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0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6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7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1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2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53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4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55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335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80484" y="323708"/>
            <a:ext cx="9017000" cy="530046"/>
            <a:chOff x="0" y="0"/>
            <a:chExt cx="21640800" cy="1272111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27735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ระเบียบวาระที่ 1 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ประธานแจ้งให้ที่ประชุมทราบ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659804" y="167160"/>
              <a:ext cx="12321194" cy="389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2"/>
                </a:lnSpc>
              </a:pPr>
              <a:endParaRPr lang="en-US" sz="1222" b="1" dirty="0">
                <a:solidFill>
                  <a:srgbClr val="00296B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03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1702861" y="2668568"/>
            <a:ext cx="6764313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1.1 ........................................................................</a:t>
            </a:r>
            <a:endParaRPr lang="en-US" sz="2000" b="1" dirty="0">
              <a:ln>
                <a:solidFill>
                  <a:schemeClr val="tx1"/>
                </a:solidFill>
              </a:ln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60" name="Group 59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62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68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69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63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64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65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66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67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61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59243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266830"/>
              </p:ext>
            </p:extLst>
          </p:nvPr>
        </p:nvGraphicFramePr>
        <p:xfrm>
          <a:off x="0" y="744785"/>
          <a:ext cx="10153534" cy="4625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292195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2556 - 2566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 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มี.ค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67)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4109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237,789,690.00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29,134,704.95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216,331,619.09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21,458,070.91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14,816,219.75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351,108.41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6,290,742.75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275,512,119.00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33,200,335.18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251,562,664.65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23,949,454.35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14,680,464.89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2,025,024.80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7,243,964.66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209,736,399.00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26,487,496.54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190,065,864.04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19,670,534.96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13,163,360.00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710,502.73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5,796,672.23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357,092,600.00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24,785,831.94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338,838,789.58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18,253,810.42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11,089,642.62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1,723,304.10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5,440,863.70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224,865,701.00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19,264,141.16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210,623,790.57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14,241,910.43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9,428,187.45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573,070.37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4,240,652.61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195,223,802.00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63,216,989.41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136,721,498.35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58,502,303.65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41,043,239.85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3,446,711.76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14,012,352.04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447,112,310.00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47,457,611.55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408,461,391.11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38,650,918.89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25,210,608.72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2,882,295.62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10,558,014.55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spc="-6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171,648,806.00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69,581,317.75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105,141,848.70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66,506,957.30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28,492,679.99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22,392,144.15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15,622,133.16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123,744,085.00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35,441,246.39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92,538,516.31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31,205,568.69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22,772,819.16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249,197.88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8,183,551.65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279,222,520.00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32,471,711.94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252,890,855.13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26,331,664.87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15,941,614.27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2,832,864.00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7,557,186.60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2567 (ต่อ)</a:t>
            </a:r>
          </a:p>
        </p:txBody>
      </p:sp>
      <p:grpSp>
        <p:nvGrpSpPr>
          <p:cNvPr id="10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11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2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0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1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3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8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9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39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6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7" name="Group 46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8" name="Group 47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0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6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7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1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2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53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4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55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7834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558258"/>
              </p:ext>
            </p:extLst>
          </p:nvPr>
        </p:nvGraphicFramePr>
        <p:xfrm>
          <a:off x="0" y="744785"/>
          <a:ext cx="10153534" cy="4625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292196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2556 - 2566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 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มี.ค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67)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41097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144,479,218.00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32,201,014.57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114,965,036.84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29,514,181.16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20,862,844.13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998,420.47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7,652,916.56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170,603,670.00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31,029,351.57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144,241,728.11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26,361,941.89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17,680,333.44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999,954.10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7,681,654.35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209,316,150.00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47,161,497.89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169,561,403.51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39,754,746.49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26,043,596.01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1,979,920.00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11,731,230.48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171,403,850.00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35,658,186.90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140,759,902.16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30,643,947.84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20,804,366.14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963,850.00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8,875,731.70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105,205,517.00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31,333,465.04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76,122,738.45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29,082,778.55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10,528,803.08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10,715,646.67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7,838,328.80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144,107,351.00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50,328,870.54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97,433,370.72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46,673,980.28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17,047,884.58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16,587,634.56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13,038,461.14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215,101,300.00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38,024,133.95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184,275,686.49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30,825,613.51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17,667,632.20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3,027,362.42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10,130,618.89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229,679,653.00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69,140,330.63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169,040,665.26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60,638,987.74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28,712,152.41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12,015,523.16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19,911,312.17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363,760,366.00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49,710,399.72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323,377,805.27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40,382,560.73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24,872,319.38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1,153,527.68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14,356,713.67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234,995,635.00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41,012,022.44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202,840,974.07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32,154,660.93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17,656,233.59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2,584,819.58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11,913,607.76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2567 (ต่อ)</a:t>
            </a:r>
          </a:p>
        </p:txBody>
      </p:sp>
      <p:grpSp>
        <p:nvGrpSpPr>
          <p:cNvPr id="10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11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2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0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1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3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8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9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40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6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7" name="Group 46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8" name="Group 47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0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6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7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1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2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53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4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55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38932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699056"/>
              </p:ext>
            </p:extLst>
          </p:nvPr>
        </p:nvGraphicFramePr>
        <p:xfrm>
          <a:off x="0" y="761244"/>
          <a:ext cx="10153534" cy="4558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6189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2556 - 2566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 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มี.ค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67)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7511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61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284,345,526.00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75,735,000.35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216,165,662.57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68,179,863.43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40,496,827.32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5,519,631.68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22,163,404.43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372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180,308,243.00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53,840,746.86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132,656,200.05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47,652,042.95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29,386,684.39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1,917,927.30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16,347,431.26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61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255,893,040.00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68,564,770.95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194,028,693.45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61,864,346.55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40,947,735.46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20,916,611.09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61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207,781,411.00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67,441,186.16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145,666,550.18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62,114,860.82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33,999,341.16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5,056,599.14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23,058,920.52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61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173,986,580.00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48,152,661.82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131,150,935.01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42,835,644.99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25,888,826.88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337,231.69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16,609,586.42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6271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287,797,510.00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63,788,701.13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231,691,809.26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56,105,700.74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31,883,935.82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1,111,741.82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23,110,023.10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61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216,533,676.94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87,355,711.81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131,966,266.31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84,567,410.63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10,696,255.91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73,871,154.72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84.56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6189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50" baseline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17,010,057,587.69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50" baseline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3,530,565,719.95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50" baseline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13,985,180,000.61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50" baseline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3,024,877,587.08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50" baseline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1,939,586,979.62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50" baseline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386,128,882.17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50" baseline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699,161,725.29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2567 (ต่อ)</a:t>
            </a:r>
          </a:p>
        </p:txBody>
      </p:sp>
      <p:grpSp>
        <p:nvGrpSpPr>
          <p:cNvPr id="10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11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2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0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1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3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8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9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41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6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7" name="Group 46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8" name="Group 47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0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6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7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1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2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53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4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55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01706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249130"/>
            <a:ext cx="9017000" cy="603268"/>
            <a:chOff x="0" y="-175733"/>
            <a:chExt cx="21640800" cy="1447844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42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919286" y="2640752"/>
            <a:ext cx="8323531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4.4 การบริหารจัดการหนี้ของกองทุนพัฒนาบทบาทสตรีกรุงเทพมหานคร</a:t>
            </a:r>
            <a:endParaRPr lang="en-US" sz="2000" b="1" dirty="0">
              <a:ln>
                <a:solidFill>
                  <a:schemeClr val="tx1"/>
                </a:solidFill>
              </a:ln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8" name="Group 47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0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6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7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1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2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53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54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5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17058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สี่เหลี่ยมผืนผ้ามุมมน 18"/>
          <p:cNvSpPr/>
          <p:nvPr/>
        </p:nvSpPr>
        <p:spPr>
          <a:xfrm>
            <a:off x="7957468" y="4846431"/>
            <a:ext cx="2202531" cy="365178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1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1 มีนาคม 2567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31744" y="739432"/>
            <a:ext cx="5455110" cy="4472012"/>
            <a:chOff x="3632683" y="701714"/>
            <a:chExt cx="6382980" cy="4547833"/>
          </a:xfrm>
        </p:grpSpPr>
        <p:cxnSp>
          <p:nvCxnSpPr>
            <p:cNvPr id="15" name="ตัวเชื่อมต่อตรง 37">
              <a:extLst>
                <a:ext uri="{FF2B5EF4-FFF2-40B4-BE49-F238E27FC236}">
                  <a16:creationId xmlns:a16="http://schemas.microsoft.com/office/drawing/2014/main" id="{59F8F964-F519-2F08-7F1B-93D93C249E49}"/>
                </a:ext>
              </a:extLst>
            </p:cNvPr>
            <p:cNvCxnSpPr>
              <a:cxnSpLocks/>
            </p:cNvCxnSpPr>
            <p:nvPr/>
          </p:nvCxnSpPr>
          <p:spPr>
            <a:xfrm>
              <a:off x="5744811" y="4007210"/>
              <a:ext cx="0" cy="188209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3632683" y="701714"/>
              <a:ext cx="6382980" cy="4547833"/>
              <a:chOff x="3632683" y="701714"/>
              <a:chExt cx="6382980" cy="4547833"/>
            </a:xfrm>
          </p:grpSpPr>
          <p:cxnSp>
            <p:nvCxnSpPr>
              <p:cNvPr id="51" name="ตัวเชื่อมต่อตรง 50">
                <a:extLst>
                  <a:ext uri="{FF2B5EF4-FFF2-40B4-BE49-F238E27FC236}">
                    <a16:creationId xmlns:a16="http://schemas.microsoft.com/office/drawing/2014/main" id="{D3335C1E-9519-DC69-31BB-B8EC2A88C0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4637" y="2340088"/>
                <a:ext cx="0" cy="234648"/>
              </a:xfrm>
              <a:prstGeom prst="line">
                <a:avLst/>
              </a:prstGeom>
              <a:solidFill>
                <a:srgbClr val="92D050"/>
              </a:solidFill>
              <a:ln w="57150">
                <a:solidFill>
                  <a:srgbClr val="00206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7"/>
              <p:cNvGrpSpPr/>
              <p:nvPr/>
            </p:nvGrpSpPr>
            <p:grpSpPr>
              <a:xfrm>
                <a:off x="3632683" y="701714"/>
                <a:ext cx="6382980" cy="4547833"/>
                <a:chOff x="3632683" y="701714"/>
                <a:chExt cx="6382980" cy="4547833"/>
              </a:xfrm>
            </p:grpSpPr>
            <p:cxnSp>
              <p:nvCxnSpPr>
                <p:cNvPr id="49" name="ตัวเชื่อมต่อตรง 33"/>
                <p:cNvCxnSpPr>
                  <a:cxnSpLocks/>
                </p:cNvCxnSpPr>
                <p:nvPr/>
              </p:nvCxnSpPr>
              <p:spPr>
                <a:xfrm>
                  <a:off x="9119216" y="2550094"/>
                  <a:ext cx="0" cy="197363"/>
                </a:xfrm>
                <a:prstGeom prst="line">
                  <a:avLst/>
                </a:prstGeom>
                <a:solidFill>
                  <a:srgbClr val="92D050"/>
                </a:solidFill>
                <a:ln w="57150">
                  <a:solidFill>
                    <a:srgbClr val="00206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" name="กลุ่ม 47">
                  <a:extLst>
                    <a:ext uri="{FF2B5EF4-FFF2-40B4-BE49-F238E27FC236}">
                      <a16:creationId xmlns:a16="http://schemas.microsoft.com/office/drawing/2014/main" id="{E6EB328C-E784-00A8-5C46-1941F1F13D05}"/>
                    </a:ext>
                  </a:extLst>
                </p:cNvPr>
                <p:cNvGrpSpPr/>
                <p:nvPr/>
              </p:nvGrpSpPr>
              <p:grpSpPr>
                <a:xfrm>
                  <a:off x="3632683" y="701714"/>
                  <a:ext cx="6382980" cy="4547833"/>
                  <a:chOff x="3618395" y="730751"/>
                  <a:chExt cx="6382980" cy="4547833"/>
                </a:xfrm>
              </p:grpSpPr>
              <p:cxnSp>
                <p:nvCxnSpPr>
                  <p:cNvPr id="45" name="ตัวเชื่อมต่อตรง 44">
                    <a:extLst>
                      <a:ext uri="{FF2B5EF4-FFF2-40B4-BE49-F238E27FC236}">
                        <a16:creationId xmlns:a16="http://schemas.microsoft.com/office/drawing/2014/main" id="{1A394A33-4E98-22B3-DD77-2DBCCFEE2DB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846292" y="1754593"/>
                    <a:ext cx="1" cy="328148"/>
                  </a:xfrm>
                  <a:prstGeom prst="line">
                    <a:avLst/>
                  </a:prstGeom>
                  <a:solidFill>
                    <a:srgbClr val="92D050"/>
                  </a:solidFill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3637018" y="730751"/>
                    <a:ext cx="5943356" cy="4547833"/>
                    <a:chOff x="3470758" y="424047"/>
                    <a:chExt cx="5943356" cy="4547833"/>
                  </a:xfrm>
                </p:grpSpPr>
                <p:cxnSp>
                  <p:nvCxnSpPr>
                    <p:cNvPr id="23" name="ตัวเชื่อมต่อตรง 37"/>
                    <p:cNvCxnSpPr>
                      <a:cxnSpLocks/>
                    </p:cNvCxnSpPr>
                    <p:nvPr/>
                  </p:nvCxnSpPr>
                  <p:spPr>
                    <a:xfrm>
                      <a:off x="7851168" y="3729543"/>
                      <a:ext cx="0" cy="159516"/>
                    </a:xfrm>
                    <a:prstGeom prst="line">
                      <a:avLst/>
                    </a:prstGeom>
                    <a:solidFill>
                      <a:srgbClr val="92D050"/>
                    </a:solidFill>
                    <a:ln w="57150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" name="Group 3"/>
                    <p:cNvGrpSpPr/>
                    <p:nvPr/>
                  </p:nvGrpSpPr>
                  <p:grpSpPr>
                    <a:xfrm>
                      <a:off x="3470758" y="424047"/>
                      <a:ext cx="5943356" cy="4547833"/>
                      <a:chOff x="1775308" y="466816"/>
                      <a:chExt cx="5943356" cy="4547833"/>
                    </a:xfrm>
                  </p:grpSpPr>
                  <p:cxnSp>
                    <p:nvCxnSpPr>
                      <p:cNvPr id="24" name="ตัวเชื่อมต่อตรง 23"/>
                      <p:cNvCxnSpPr>
                        <a:cxnSpLocks/>
                      </p:cNvCxnSpPr>
                      <p:nvPr/>
                    </p:nvCxnSpPr>
                    <p:spPr>
                      <a:xfrm>
                        <a:off x="6944609" y="3541848"/>
                        <a:ext cx="0" cy="253613"/>
                      </a:xfrm>
                      <a:prstGeom prst="line">
                        <a:avLst/>
                      </a:prstGeom>
                      <a:solidFill>
                        <a:srgbClr val="92D050"/>
                      </a:solidFill>
                      <a:ln w="57150">
                        <a:solidFill>
                          <a:srgbClr val="002060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27" name="กลุ่ม 26"/>
                      <p:cNvGrpSpPr/>
                      <p:nvPr/>
                    </p:nvGrpSpPr>
                    <p:grpSpPr>
                      <a:xfrm>
                        <a:off x="1775308" y="466816"/>
                        <a:ext cx="5943356" cy="4547833"/>
                        <a:chOff x="-104472" y="800240"/>
                        <a:chExt cx="10066925" cy="4565382"/>
                      </a:xfrm>
                      <a:solidFill>
                        <a:srgbClr val="92D050"/>
                      </a:solidFill>
                    </p:grpSpPr>
                    <p:cxnSp>
                      <p:nvCxnSpPr>
                        <p:cNvPr id="34" name="ตัวเชื่อมต่อตรง 33"/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196527" y="2627293"/>
                          <a:ext cx="0" cy="210020"/>
                        </a:xfrm>
                        <a:prstGeom prst="line">
                          <a:avLst/>
                        </a:prstGeom>
                        <a:grpFill/>
                        <a:ln w="57150">
                          <a:solidFill>
                            <a:srgbClr val="002060"/>
                          </a:solidFill>
                          <a:prstDash val="soli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" name="สี่เหลี่ยมผืนผ้ามุมมน 28"/>
                        <p:cNvSpPr/>
                        <p:nvPr/>
                      </p:nvSpPr>
                      <p:spPr>
                        <a:xfrm>
                          <a:off x="-104472" y="2843688"/>
                          <a:ext cx="3447289" cy="1066809"/>
                        </a:xfrm>
                        <a:prstGeom prst="roundRect">
                          <a:avLst/>
                        </a:prstGeom>
                        <a:solidFill>
                          <a:srgbClr val="F6F4D2">
                            <a:alpha val="90000"/>
                          </a:srgbClr>
                        </a:solidFill>
                        <a:ln>
                          <a:noFill/>
                        </a:ln>
                        <a:effectLst>
                          <a:outerShdw blurRad="57785" dist="33020" dir="3180000" algn="ctr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rightRoom" dir="t">
                            <a:rot lat="0" lon="0" rev="600000"/>
                          </a:lightRig>
                        </a:scene3d>
                        <a:sp3d prstMaterial="metal">
                          <a:bevelT w="38100" h="57150" prst="angle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 </a:t>
                          </a: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หนี้ยังไม่ถึงกำหนดชำระ</a:t>
                          </a:r>
                          <a:endParaRPr lang="en-US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100" b="1" spc="-20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11,982,097.15 บาท</a:t>
                          </a:r>
                          <a:endParaRPr lang="en-GB" sz="1100" b="1" spc="-20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(ร้อยละ </a:t>
                          </a:r>
                          <a:r>
                            <a:rPr lang="en-US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13.71</a:t>
                          </a: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30" name="สี่เหลี่ยมผืนผ้ามุมมน 29"/>
                        <p:cNvSpPr/>
                        <p:nvPr/>
                      </p:nvSpPr>
                      <p:spPr>
                        <a:xfrm>
                          <a:off x="6251455" y="2855417"/>
                          <a:ext cx="3710998" cy="1062530"/>
                        </a:xfrm>
                        <a:prstGeom prst="roundRect">
                          <a:avLst/>
                        </a:prstGeom>
                        <a:solidFill>
                          <a:srgbClr val="FFCDCE">
                            <a:alpha val="80000"/>
                          </a:srgbClr>
                        </a:solidFill>
                        <a:ln>
                          <a:noFill/>
                        </a:ln>
                        <a:effectLst>
                          <a:outerShdw blurRad="57785" dist="33020" dir="3180000" algn="ctr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rightRoom" dir="t">
                            <a:rot lat="0" lon="0" rev="600000"/>
                          </a:lightRig>
                        </a:scene3d>
                        <a:sp3d prstMaterial="metal">
                          <a:bevelT w="38100" h="57150" prst="angle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 </a:t>
                          </a: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หนี้เกินกำหนดชำระ</a:t>
                          </a:r>
                          <a:endParaRPr lang="en-US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72,999,284.18 บาท</a:t>
                          </a:r>
                          <a:endParaRPr lang="en-GB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100" b="1" spc="-50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(คิดเป็นร้อยละ 83.57 )</a:t>
                          </a:r>
                          <a:endParaRPr lang="en-US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</p:txBody>
                    </p:sp>
                    <p:sp>
                      <p:nvSpPr>
                        <p:cNvPr id="31" name="สี่เหลี่ยมผืนผ้ามุมมน 30"/>
                        <p:cNvSpPr/>
                        <p:nvPr/>
                      </p:nvSpPr>
                      <p:spPr>
                        <a:xfrm>
                          <a:off x="25001" y="4298811"/>
                          <a:ext cx="3745638" cy="1066811"/>
                        </a:xfrm>
                        <a:prstGeom prst="roundRect">
                          <a:avLst/>
                        </a:prstGeom>
                        <a:solidFill>
                          <a:srgbClr val="F2E5FF"/>
                        </a:solidFill>
                        <a:ln w="38100">
                          <a:noFill/>
                        </a:ln>
                        <a:effectLst>
                          <a:outerShdw blurRad="57785" dist="33020" dir="3180000" algn="ctr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rightRoom" dir="t">
                            <a:rot lat="0" lon="0" rev="600000"/>
                          </a:lightRig>
                        </a:scene3d>
                        <a:sp3d prstMaterial="metal">
                          <a:bevelT w="38100" h="57150" prst="angle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 </a:t>
                          </a:r>
                        </a:p>
                        <a:p>
                          <a:pPr algn="ctr"/>
                          <a:endParaRPr lang="th-TH" sz="11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/>
                          <a:endParaRPr lang="th-TH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400"/>
                            </a:spcBef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หนี้กองทุนเดิม</a:t>
                          </a:r>
                        </a:p>
                        <a:p>
                          <a:pPr algn="ctr">
                            <a:lnSpc>
                              <a:spcPct val="12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42</a:t>
                          </a:r>
                          <a:r>
                            <a:rPr lang="en-US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,</a:t>
                          </a: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885</a:t>
                          </a:r>
                          <a:r>
                            <a:rPr lang="en-US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,</a:t>
                          </a: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136.42 บาท</a:t>
                          </a:r>
                          <a:endParaRPr lang="en-GB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2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(ร้อยละ 49.05)</a:t>
                          </a:r>
                          <a:endParaRPr lang="en-US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US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/>
                          <a:endParaRPr lang="en-US" sz="11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/>
                          <a:endParaRPr lang="th-TH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</p:txBody>
                    </p:sp>
                    <p:sp>
                      <p:nvSpPr>
                        <p:cNvPr id="32" name="สี่เหลี่ยมผืนผ้ามุมมน 31"/>
                        <p:cNvSpPr/>
                        <p:nvPr/>
                      </p:nvSpPr>
                      <p:spPr>
                        <a:xfrm>
                          <a:off x="4196654" y="4267508"/>
                          <a:ext cx="3565065" cy="1066811"/>
                        </a:xfrm>
                        <a:prstGeom prst="roundRect">
                          <a:avLst/>
                        </a:prstGeom>
                        <a:solidFill>
                          <a:srgbClr val="FFE8D1"/>
                        </a:solidFill>
                        <a:ln w="38100">
                          <a:noFill/>
                        </a:ln>
                        <a:effectLst>
                          <a:outerShdw blurRad="57785" dist="33020" dir="3180000" algn="ctr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rightRoom" dir="t">
                            <a:rot lat="0" lon="0" rev="600000"/>
                          </a:lightRig>
                        </a:scene3d>
                        <a:sp3d prstMaterial="metal">
                          <a:bevelT w="38100" h="57150" prst="angle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 </a:t>
                          </a:r>
                        </a:p>
                        <a:p>
                          <a:pPr algn="ctr">
                            <a:lnSpc>
                              <a:spcPct val="12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หนี้กองทุนใหม่          </a:t>
                          </a:r>
                        </a:p>
                        <a:p>
                          <a:pPr algn="ctr">
                            <a:lnSpc>
                              <a:spcPct val="12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30,114,147.76 บาท</a:t>
                          </a:r>
                          <a:endParaRPr lang="en-GB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2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(ร้อยละ 34.47)</a:t>
                          </a:r>
                          <a:endParaRPr lang="en-US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/>
                          <a:endParaRPr lang="th-TH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</p:txBody>
                    </p:sp>
                    <p:sp>
                      <p:nvSpPr>
                        <p:cNvPr id="28" name="สี่เหลี่ยมผืนผ้ามุมมน 27"/>
                        <p:cNvSpPr/>
                        <p:nvPr/>
                      </p:nvSpPr>
                      <p:spPr>
                        <a:xfrm>
                          <a:off x="3537201" y="800240"/>
                          <a:ext cx="3465132" cy="1048279"/>
                        </a:xfrm>
                        <a:prstGeom prst="roundRect">
                          <a:avLst/>
                        </a:prstGeom>
                        <a:solidFill>
                          <a:srgbClr val="FFFFD5"/>
                        </a:solidFill>
                        <a:ln>
                          <a:noFill/>
                        </a:ln>
                        <a:effectLst>
                          <a:outerShdw blurRad="57785" dist="33020" dir="3180000" algn="ctr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rightRoom" dir="t">
                            <a:rot lat="0" lon="0" rev="600000"/>
                          </a:lightRig>
                        </a:scene3d>
                        <a:sp3d prstMaterial="metal">
                          <a:bevelT w="38100" h="57150" prst="angle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 </a:t>
                          </a: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ยอดลูกหนี้คงเหลือ</a:t>
                          </a:r>
                          <a:endParaRPr lang="en-US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(ณ วันที่ 30 ก.ย. 66)</a:t>
                          </a:r>
                          <a:endParaRPr lang="en-US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10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 87,355,711.81 บาท</a:t>
                          </a:r>
                          <a:endParaRPr lang="en-GB" sz="110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endParaRPr lang="th-TH" sz="1100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</p:txBody>
                    </p:sp>
                    <p:cxnSp>
                      <p:nvCxnSpPr>
                        <p:cNvPr id="33" name="ตัวเชื่อมต่อตรง 32"/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171352" y="2655753"/>
                          <a:ext cx="7033475" cy="21946"/>
                        </a:xfrm>
                        <a:prstGeom prst="line">
                          <a:avLst/>
                        </a:prstGeom>
                        <a:grpFill/>
                        <a:ln w="57150">
                          <a:solidFill>
                            <a:srgbClr val="002060"/>
                          </a:solidFill>
                          <a:prstDash val="solid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" name="ตัวเชื่อมต่อตรง 36"/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390767" y="4141730"/>
                          <a:ext cx="5306342" cy="0"/>
                        </a:xfrm>
                        <a:prstGeom prst="line">
                          <a:avLst/>
                        </a:prstGeom>
                        <a:grpFill/>
                        <a:ln w="57150">
                          <a:solidFill>
                            <a:srgbClr val="002060"/>
                          </a:solidFill>
                          <a:prstDash val="soli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p:cxnSp>
                <p:nvCxnSpPr>
                  <p:cNvPr id="46" name="ตัวเชื่อมต่อตรง 45">
                    <a:extLst>
                      <a:ext uri="{FF2B5EF4-FFF2-40B4-BE49-F238E27FC236}">
                        <a16:creationId xmlns:a16="http://schemas.microsoft.com/office/drawing/2014/main" id="{C5330703-FA2F-7287-807D-ECD005952C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62266" y="2045439"/>
                    <a:ext cx="2295238" cy="16572"/>
                  </a:xfrm>
                  <a:prstGeom prst="line">
                    <a:avLst/>
                  </a:prstGeom>
                  <a:solidFill>
                    <a:srgbClr val="92D050"/>
                  </a:solidFill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" name="สี่เหลี่ยมผืนผ้ามุมมน 27">
                    <a:extLst>
                      <a:ext uri="{FF2B5EF4-FFF2-40B4-BE49-F238E27FC236}">
                        <a16:creationId xmlns:a16="http://schemas.microsoft.com/office/drawing/2014/main" id="{7383D712-2CD8-D5D3-7918-1941D64EC3D8}"/>
                      </a:ext>
                    </a:extLst>
                  </p:cNvPr>
                  <p:cNvSpPr/>
                  <p:nvPr/>
                </p:nvSpPr>
                <p:spPr>
                  <a:xfrm>
                    <a:off x="3618395" y="1352348"/>
                    <a:ext cx="2045760" cy="1135432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เงินรับชำระคืน</a:t>
                    </a:r>
                    <a:br>
                      <a: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</a:br>
                    <a:r>
                      <a: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ในปีบัญชี 2567</a:t>
                    </a:r>
                    <a:endParaRPr lang="en-US" sz="110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2,374,330.48 บาท</a:t>
                    </a:r>
                    <a:endParaRPr lang="en-GB" sz="110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ร้อยละ 2.71</a:t>
                    </a:r>
                    <a:endParaRPr lang="th-TH" sz="1100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3" name="สี่เหลี่ยมผืนผ้ามุมมน 27">
                    <a:extLst>
                      <a:ext uri="{FF2B5EF4-FFF2-40B4-BE49-F238E27FC236}">
                        <a16:creationId xmlns:a16="http://schemas.microsoft.com/office/drawing/2014/main" id="{64697FB7-E0A2-4C59-B2D6-0BD0EFA7383B}"/>
                      </a:ext>
                    </a:extLst>
                  </p:cNvPr>
                  <p:cNvSpPr/>
                  <p:nvPr/>
                </p:nvSpPr>
                <p:spPr>
                  <a:xfrm>
                    <a:off x="7955615" y="1337662"/>
                    <a:ext cx="2045760" cy="1044245"/>
                  </a:xfrm>
                  <a:prstGeom prst="roundRect">
                    <a:avLst/>
                  </a:prstGeom>
                  <a:solidFill>
                    <a:srgbClr val="EDDBC9"/>
                  </a:solidFill>
                  <a:ln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</a:t>
                    </a: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ยอดลูกหนี้คงเหลือ</a:t>
                    </a:r>
                    <a:endParaRPr lang="en-US" sz="110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(ณ วันที่ 1 มี.ค. 67)</a:t>
                    </a:r>
                    <a:endParaRPr lang="en-US" sz="110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84,981,381.33 </a:t>
                    </a:r>
                    <a:r>
                      <a:rPr lang="th-TH" sz="1100" b="1" spc="-5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บาท</a:t>
                    </a:r>
                    <a:br>
                      <a:rPr lang="th-TH" sz="1100" b="1" spc="-5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</a:br>
                    <a:r>
                      <a:rPr lang="th-TH" sz="1100" b="1" spc="-2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(ร้อยละ 97.28)</a:t>
                    </a:r>
                    <a:endParaRPr lang="en-GB" sz="1100" b="1" spc="-20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endParaRPr lang="th-TH" sz="1100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</p:grpSp>
          </p:grpSp>
        </p:grpSp>
      </p:grpSp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209352" y="1120069"/>
          <a:ext cx="3250984" cy="390895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42637">
                  <a:extLst>
                    <a:ext uri="{9D8B030D-6E8A-4147-A177-3AD203B41FA5}">
                      <a16:colId xmlns:a16="http://schemas.microsoft.com/office/drawing/2014/main" val="60828630"/>
                    </a:ext>
                  </a:extLst>
                </a:gridCol>
                <a:gridCol w="1708347">
                  <a:extLst>
                    <a:ext uri="{9D8B030D-6E8A-4147-A177-3AD203B41FA5}">
                      <a16:colId xmlns:a16="http://schemas.microsoft.com/office/drawing/2014/main" val="274901648"/>
                    </a:ext>
                  </a:extLst>
                </a:gridCol>
              </a:tblGrid>
              <a:tr h="163379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เงินทุนหมุนเวียน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สำหรับปล่อยกู้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เป็นยอดสะสม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b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รวมทั้งสิ้น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(ปี 2556 - 2565)</a:t>
                      </a:r>
                      <a:endParaRPr lang="th-TH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A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200" b="1" i="0" u="none" strike="noStrike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/>
                      <a:r>
                        <a:rPr lang="th-TH" sz="1200" b="1" i="0" u="none" strike="noStrike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216,533,676.94 </a:t>
                      </a:r>
                      <a:r>
                        <a:rPr lang="th-TH" sz="1200" b="1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A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598374"/>
                  </a:ext>
                </a:extLst>
              </a:tr>
              <a:tr h="94086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รับชำระคืน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spc="-9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</a:t>
                      </a:r>
                      <a:r>
                        <a:rPr lang="th-TH" sz="1200" b="1" spc="-9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1 มี.ค. 2567)</a:t>
                      </a:r>
                      <a:endParaRPr lang="th-TH" sz="1200" b="1" spc="-9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131,552,295.61 บาท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A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314620"/>
                  </a:ext>
                </a:extLst>
              </a:tr>
              <a:tr h="133429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ยอดหนี้คงเหลือ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spc="-9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</a:t>
                      </a:r>
                      <a:r>
                        <a:rPr lang="th-TH" sz="1200" b="1" spc="-9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1 มี.ค. 2567)</a:t>
                      </a:r>
                      <a:endParaRPr lang="th-TH" sz="1200" b="1" spc="-9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84,981,381.33 </a:t>
                      </a: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252482"/>
                  </a:ext>
                </a:extLst>
              </a:tr>
            </a:tbl>
          </a:graphicData>
        </a:graphic>
      </p:graphicFrame>
      <p:grpSp>
        <p:nvGrpSpPr>
          <p:cNvPr id="65" name="Group 5">
            <a:extLst>
              <a:ext uri="{FF2B5EF4-FFF2-40B4-BE49-F238E27FC236}">
                <a16:creationId xmlns:a16="http://schemas.microsoft.com/office/drawing/2014/main" id="{E6FB73F7-02D4-8B46-A145-0FCA0063A303}"/>
              </a:ext>
            </a:extLst>
          </p:cNvPr>
          <p:cNvGrpSpPr/>
          <p:nvPr/>
        </p:nvGrpSpPr>
        <p:grpSpPr>
          <a:xfrm>
            <a:off x="458252" y="125262"/>
            <a:ext cx="9017000" cy="603268"/>
            <a:chOff x="0" y="-175733"/>
            <a:chExt cx="21640800" cy="1447844"/>
          </a:xfrm>
        </p:grpSpPr>
        <p:sp>
          <p:nvSpPr>
            <p:cNvPr id="66" name="AutoShape 6">
              <a:extLst>
                <a:ext uri="{FF2B5EF4-FFF2-40B4-BE49-F238E27FC236}">
                  <a16:creationId xmlns:a16="http://schemas.microsoft.com/office/drawing/2014/main" id="{DDDCAD5A-241C-EEF7-2D41-4CFACF7D160B}"/>
                </a:ext>
              </a:extLst>
            </p:cNvPr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7" name="Group 7">
              <a:extLst>
                <a:ext uri="{FF2B5EF4-FFF2-40B4-BE49-F238E27FC236}">
                  <a16:creationId xmlns:a16="http://schemas.microsoft.com/office/drawing/2014/main" id="{325D1117-13E4-26D3-3E06-71846D349EF7}"/>
                </a:ext>
              </a:extLst>
            </p:cNvPr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5" name="Freeform 8">
                <a:extLst>
                  <a:ext uri="{FF2B5EF4-FFF2-40B4-BE49-F238E27FC236}">
                    <a16:creationId xmlns:a16="http://schemas.microsoft.com/office/drawing/2014/main" id="{0DDB1799-7C97-DBC0-4787-70C3A0B23F55}"/>
                  </a:ext>
                </a:extLst>
              </p:cNvPr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6" name="TextBox 9">
                <a:extLst>
                  <a:ext uri="{FF2B5EF4-FFF2-40B4-BE49-F238E27FC236}">
                    <a16:creationId xmlns:a16="http://schemas.microsoft.com/office/drawing/2014/main" id="{E5C380B1-A555-354C-BEFA-A26BC86AE63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8" name="Group 10">
              <a:extLst>
                <a:ext uri="{FF2B5EF4-FFF2-40B4-BE49-F238E27FC236}">
                  <a16:creationId xmlns:a16="http://schemas.microsoft.com/office/drawing/2014/main" id="{DFD65BE7-ACBD-77EB-20EF-14F138DF3506}"/>
                </a:ext>
              </a:extLst>
            </p:cNvPr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73" name="Freeform 11">
                <a:extLst>
                  <a:ext uri="{FF2B5EF4-FFF2-40B4-BE49-F238E27FC236}">
                    <a16:creationId xmlns:a16="http://schemas.microsoft.com/office/drawing/2014/main" id="{AB9B086C-1978-80F7-A9F1-4D0ECC433C72}"/>
                  </a:ext>
                </a:extLst>
              </p:cNvPr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4" name="TextBox 12">
                <a:extLst>
                  <a:ext uri="{FF2B5EF4-FFF2-40B4-BE49-F238E27FC236}">
                    <a16:creationId xmlns:a16="http://schemas.microsoft.com/office/drawing/2014/main" id="{BD730D9A-806E-38AC-03D4-DA40456F0C2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9" name="TextBox 40">
              <a:extLst>
                <a:ext uri="{FF2B5EF4-FFF2-40B4-BE49-F238E27FC236}">
                  <a16:creationId xmlns:a16="http://schemas.microsoft.com/office/drawing/2014/main" id="{C387923E-2B16-0950-35C2-5BE0F040DE71}"/>
                </a:ext>
              </a:extLst>
            </p:cNvPr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70" name="TextBox 41">
              <a:extLst>
                <a:ext uri="{FF2B5EF4-FFF2-40B4-BE49-F238E27FC236}">
                  <a16:creationId xmlns:a16="http://schemas.microsoft.com/office/drawing/2014/main" id="{180EA2C8-13B9-2530-E6F4-D4E8C345897A}"/>
                </a:ext>
              </a:extLst>
            </p:cNvPr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43</a:t>
              </a:r>
            </a:p>
          </p:txBody>
        </p:sp>
        <p:sp>
          <p:nvSpPr>
            <p:cNvPr id="71" name="Freeform 42">
              <a:extLst>
                <a:ext uri="{FF2B5EF4-FFF2-40B4-BE49-F238E27FC236}">
                  <a16:creationId xmlns:a16="http://schemas.microsoft.com/office/drawing/2014/main" id="{126B43E7-7287-8568-440F-03C0C41CFA5F}"/>
                </a:ext>
              </a:extLst>
            </p:cNvPr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2" name="Freeform 43">
              <a:extLst>
                <a:ext uri="{FF2B5EF4-FFF2-40B4-BE49-F238E27FC236}">
                  <a16:creationId xmlns:a16="http://schemas.microsoft.com/office/drawing/2014/main" id="{EC7BCD7C-EF5C-4457-9675-7C6C73A50496}"/>
                </a:ext>
              </a:extLst>
            </p:cNvPr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7" name="Group 76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78" name="Group 77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80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86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87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81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82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83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84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85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7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88" name="Rectangle 87"/>
          <p:cNvSpPr/>
          <p:nvPr/>
        </p:nvSpPr>
        <p:spPr>
          <a:xfrm>
            <a:off x="2614232" y="186468"/>
            <a:ext cx="4883610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4.4 การบริหารจัดการหนี้ของกองทุนพัฒนาบทบาทสตรีกรุงเทพมหานคร</a:t>
            </a:r>
            <a:endParaRPr lang="en-US" sz="120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10806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64675346"/>
              </p:ext>
            </p:extLst>
          </p:nvPr>
        </p:nvGraphicFramePr>
        <p:xfrm>
          <a:off x="122864" y="599723"/>
          <a:ext cx="9914272" cy="451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1598571" y="169865"/>
            <a:ext cx="7004682" cy="48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การจัดทำหนังสือทวงถามหนี้ค้างชำระถึงลูกหนี้ ในระหว่างเดือนกุมภาพันธ์ 2567</a:t>
            </a:r>
          </a:p>
        </p:txBody>
      </p:sp>
      <p:grpSp>
        <p:nvGrpSpPr>
          <p:cNvPr id="26" name="Group 5"/>
          <p:cNvGrpSpPr/>
          <p:nvPr/>
        </p:nvGrpSpPr>
        <p:grpSpPr>
          <a:xfrm>
            <a:off x="572552" y="188970"/>
            <a:ext cx="9017000" cy="603268"/>
            <a:chOff x="0" y="-175733"/>
            <a:chExt cx="21640800" cy="1447844"/>
          </a:xfrm>
        </p:grpSpPr>
        <p:sp>
          <p:nvSpPr>
            <p:cNvPr id="33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4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42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3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35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40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1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36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37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44</a:t>
              </a:r>
            </a:p>
          </p:txBody>
        </p:sp>
        <p:sp>
          <p:nvSpPr>
            <p:cNvPr id="38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7" name="Group 46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8" name="Group 47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0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6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7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1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2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/>
                  </a:stretch>
                </a:blipFill>
              </p:spPr>
            </p:sp>
            <p:sp>
              <p:nvSpPr>
                <p:cNvPr id="53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1"/>
                  <a:stretch>
                    <a:fillRect/>
                  </a:stretch>
                </a:blipFill>
              </p:spPr>
            </p:sp>
            <p:sp>
              <p:nvSpPr>
                <p:cNvPr id="54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2"/>
                  <a:stretch>
                    <a:fillRect/>
                  </a:stretch>
                </a:blipFill>
              </p:spPr>
            </p:sp>
            <p:sp>
              <p:nvSpPr>
                <p:cNvPr id="55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3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14602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สี่เหลี่ยมผืนผ้า 47">
            <a:extLst>
              <a:ext uri="{FF2B5EF4-FFF2-40B4-BE49-F238E27FC236}">
                <a16:creationId xmlns:a16="http://schemas.microsoft.com/office/drawing/2014/main" id="{667204FE-3C1C-4980-AD32-890094B05AFC}"/>
              </a:ext>
            </a:extLst>
          </p:cNvPr>
          <p:cNvSpPr/>
          <p:nvPr/>
        </p:nvSpPr>
        <p:spPr>
          <a:xfrm>
            <a:off x="0" y="-56095"/>
            <a:ext cx="10193050" cy="575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167"/>
          </a:p>
        </p:txBody>
      </p:sp>
      <p:sp>
        <p:nvSpPr>
          <p:cNvPr id="46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301047" y="150458"/>
            <a:ext cx="5509980" cy="48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การรับชำระเงินสดจากลูกหนี้กองทุนพัฒนาบทบาทสตรีกรุงเทพมหานคร</a:t>
            </a:r>
          </a:p>
        </p:txBody>
      </p:sp>
      <p:grpSp>
        <p:nvGrpSpPr>
          <p:cNvPr id="58" name="Group 5"/>
          <p:cNvGrpSpPr/>
          <p:nvPr/>
        </p:nvGrpSpPr>
        <p:grpSpPr>
          <a:xfrm>
            <a:off x="572552" y="188970"/>
            <a:ext cx="9017000" cy="603268"/>
            <a:chOff x="0" y="-175733"/>
            <a:chExt cx="21640800" cy="1447844"/>
          </a:xfrm>
        </p:grpSpPr>
        <p:sp>
          <p:nvSpPr>
            <p:cNvPr id="59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0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6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6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1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6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67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2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3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45</a:t>
              </a:r>
            </a:p>
          </p:txBody>
        </p:sp>
        <p:sp>
          <p:nvSpPr>
            <p:cNvPr id="64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0" name="Group 69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71" name="Group 70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73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79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80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74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75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76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77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78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72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297272"/>
              </p:ext>
            </p:extLst>
          </p:nvPr>
        </p:nvGraphicFramePr>
        <p:xfrm>
          <a:off x="1084809" y="1197009"/>
          <a:ext cx="7942455" cy="3825458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2166123">
                  <a:extLst>
                    <a:ext uri="{9D8B030D-6E8A-4147-A177-3AD203B41FA5}">
                      <a16:colId xmlns:a16="http://schemas.microsoft.com/office/drawing/2014/main" val="1265174573"/>
                    </a:ext>
                  </a:extLst>
                </a:gridCol>
                <a:gridCol w="1567400">
                  <a:extLst>
                    <a:ext uri="{9D8B030D-6E8A-4147-A177-3AD203B41FA5}">
                      <a16:colId xmlns:a16="http://schemas.microsoft.com/office/drawing/2014/main" val="3355002432"/>
                    </a:ext>
                  </a:extLst>
                </a:gridCol>
                <a:gridCol w="1325868">
                  <a:extLst>
                    <a:ext uri="{9D8B030D-6E8A-4147-A177-3AD203B41FA5}">
                      <a16:colId xmlns:a16="http://schemas.microsoft.com/office/drawing/2014/main" val="472596804"/>
                    </a:ext>
                  </a:extLst>
                </a:gridCol>
                <a:gridCol w="1441532">
                  <a:extLst>
                    <a:ext uri="{9D8B030D-6E8A-4147-A177-3AD203B41FA5}">
                      <a16:colId xmlns:a16="http://schemas.microsoft.com/office/drawing/2014/main" val="4053981498"/>
                    </a:ext>
                  </a:extLst>
                </a:gridCol>
                <a:gridCol w="1441532">
                  <a:extLst>
                    <a:ext uri="{9D8B030D-6E8A-4147-A177-3AD203B41FA5}">
                      <a16:colId xmlns:a16="http://schemas.microsoft.com/office/drawing/2014/main" val="336615949"/>
                    </a:ext>
                  </a:extLst>
                </a:gridCol>
              </a:tblGrid>
              <a:tr h="40711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การรับชำระคืนเป็นเงินสด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135734"/>
                  </a:ext>
                </a:extLst>
              </a:tr>
              <a:tr h="4071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เดือน/ปี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เงินต้น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ดอกเบี้ย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ดอกเบี้ยผิดนัด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091558"/>
                  </a:ext>
                </a:extLst>
              </a:tr>
              <a:tr h="4071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ปีงบประมาณ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8,588,864.38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59,428.57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322,404.81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8,970,697.76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414494"/>
                  </a:ext>
                </a:extLst>
              </a:tr>
              <a:tr h="4071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ปีงบประมาณ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2,244,495.04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18,173.21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143,534.19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2,406,202.44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292944"/>
                  </a:ext>
                </a:extLst>
              </a:tr>
              <a:tr h="407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3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เดือนตุลาคม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2566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514,450.31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4,752.15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32,257.97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551,460.43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524150"/>
                  </a:ext>
                </a:extLst>
              </a:tr>
              <a:tr h="436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3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เดือนพฤศจิกายน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2566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543,388.38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6,131.75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37,818.49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587,338.62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799416"/>
                  </a:ext>
                </a:extLst>
              </a:tr>
              <a:tr h="407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3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เดือนธันวาคม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2566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421,955.29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2,617.09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22,967.12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447,539.50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956302"/>
                  </a:ext>
                </a:extLst>
              </a:tr>
              <a:tr h="407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3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เดือนมกราคม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2567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432,032.81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3,211.75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27,188.44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462,433.00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903648"/>
                  </a:ext>
                </a:extLst>
              </a:tr>
              <a:tr h="539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3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เดือนกุมภาพันธ์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2567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332,668.25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1,460.47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23,302.17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357,430.89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6722" marR="56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29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4114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428988" y="257286"/>
            <a:ext cx="5304129" cy="377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การตรวจสอบเงินรอตรวจสอบในบัญชีธนาคารกองทุนพัฒนาบทบาทสตรี</a:t>
            </a: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610599803"/>
              </p:ext>
            </p:extLst>
          </p:nvPr>
        </p:nvGraphicFramePr>
        <p:xfrm>
          <a:off x="1527858" y="1090435"/>
          <a:ext cx="6697682" cy="3785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4" name="Group 5"/>
          <p:cNvGrpSpPr/>
          <p:nvPr/>
        </p:nvGrpSpPr>
        <p:grpSpPr>
          <a:xfrm>
            <a:off x="572552" y="249130"/>
            <a:ext cx="9017000" cy="603268"/>
            <a:chOff x="0" y="-175733"/>
            <a:chExt cx="21640800" cy="1447844"/>
          </a:xfrm>
        </p:grpSpPr>
        <p:sp>
          <p:nvSpPr>
            <p:cNvPr id="35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6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47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8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37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42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3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38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39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46</a:t>
              </a:r>
            </a:p>
          </p:txBody>
        </p:sp>
        <p:sp>
          <p:nvSpPr>
            <p:cNvPr id="40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9" name="Group 48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50" name="Group 49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2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8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9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3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4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/>
                  </a:stretch>
                </a:blipFill>
              </p:spPr>
            </p:sp>
            <p:sp>
              <p:nvSpPr>
                <p:cNvPr id="55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1"/>
                  <a:stretch>
                    <a:fillRect/>
                  </a:stretch>
                </a:blipFill>
              </p:spPr>
            </p:sp>
            <p:sp>
              <p:nvSpPr>
                <p:cNvPr id="56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2"/>
                  <a:stretch>
                    <a:fillRect/>
                  </a:stretch>
                </a:blipFill>
              </p:spPr>
            </p:sp>
            <p:sp>
              <p:nvSpPr>
                <p:cNvPr id="57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3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51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62540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393402" y="399168"/>
            <a:ext cx="5373197" cy="212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รายงานผลการดำเนินงานตามประกาศคณะกรรมการบริหารกองทุนพัฒนาบทบาทสตรี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0524"/>
              </p:ext>
            </p:extLst>
          </p:nvPr>
        </p:nvGraphicFramePr>
        <p:xfrm>
          <a:off x="168836" y="1117145"/>
          <a:ext cx="9822331" cy="34676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91863">
                  <a:extLst>
                    <a:ext uri="{9D8B030D-6E8A-4147-A177-3AD203B41FA5}">
                      <a16:colId xmlns:a16="http://schemas.microsoft.com/office/drawing/2014/main" val="3152538141"/>
                    </a:ext>
                  </a:extLst>
                </a:gridCol>
                <a:gridCol w="1105667">
                  <a:extLst>
                    <a:ext uri="{9D8B030D-6E8A-4147-A177-3AD203B41FA5}">
                      <a16:colId xmlns:a16="http://schemas.microsoft.com/office/drawing/2014/main" val="3054887433"/>
                    </a:ext>
                  </a:extLst>
                </a:gridCol>
                <a:gridCol w="699247">
                  <a:extLst>
                    <a:ext uri="{9D8B030D-6E8A-4147-A177-3AD203B41FA5}">
                      <a16:colId xmlns:a16="http://schemas.microsoft.com/office/drawing/2014/main" val="1718631443"/>
                    </a:ext>
                  </a:extLst>
                </a:gridCol>
                <a:gridCol w="878542">
                  <a:extLst>
                    <a:ext uri="{9D8B030D-6E8A-4147-A177-3AD203B41FA5}">
                      <a16:colId xmlns:a16="http://schemas.microsoft.com/office/drawing/2014/main" val="155884373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5323723"/>
                    </a:ext>
                  </a:extLst>
                </a:gridCol>
                <a:gridCol w="1667435">
                  <a:extLst>
                    <a:ext uri="{9D8B030D-6E8A-4147-A177-3AD203B41FA5}">
                      <a16:colId xmlns:a16="http://schemas.microsoft.com/office/drawing/2014/main" val="2923434242"/>
                    </a:ext>
                  </a:extLst>
                </a:gridCol>
                <a:gridCol w="801772">
                  <a:extLst>
                    <a:ext uri="{9D8B030D-6E8A-4147-A177-3AD203B41FA5}">
                      <a16:colId xmlns:a16="http://schemas.microsoft.com/office/drawing/2014/main" val="2888604407"/>
                    </a:ext>
                  </a:extLst>
                </a:gridCol>
                <a:gridCol w="1018064">
                  <a:extLst>
                    <a:ext uri="{9D8B030D-6E8A-4147-A177-3AD203B41FA5}">
                      <a16:colId xmlns:a16="http://schemas.microsoft.com/office/drawing/2014/main" val="1415722239"/>
                    </a:ext>
                  </a:extLst>
                </a:gridCol>
                <a:gridCol w="2097741">
                  <a:extLst>
                    <a:ext uri="{9D8B030D-6E8A-4147-A177-3AD203B41FA5}">
                      <a16:colId xmlns:a16="http://schemas.microsoft.com/office/drawing/2014/main" val="3457799094"/>
                    </a:ext>
                  </a:extLst>
                </a:gridCol>
              </a:tblGrid>
              <a:tr h="700080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มาตรการลดอัตราดอกเบี้ย</a:t>
                      </a:r>
                      <a:r>
                        <a:rPr lang="th-TH" sz="1200" b="1" kern="1200" spc="-9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เงินกู้และอัตราดอกเบี้ยผิดนัด</a:t>
                      </a:r>
                      <a:endParaRPr lang="th-TH" sz="1200" spc="-9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0B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การปรับโครงสร้างหนี้</a:t>
                      </a:r>
                      <a:endParaRPr lang="th-TH" sz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FC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มาตรการลดหรืองดเบี้ยปรับ/ดอกเบี้ยผิดนัด</a:t>
                      </a:r>
                      <a:endParaRPr lang="th-TH" sz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9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มาตรการยกเลิกสัญญาค้ำประกันเงินกู้รายบุคคลและการปลดหนี้รายบุคคล </a:t>
                      </a:r>
                      <a:endParaRPr lang="th-TH" sz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C2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780839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เงินต้นคงเหลือ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เงินต้นคงเหลือ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จำนวนเงินที่ได้รับชำระ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จำนวนผู้ขอปลดหนี้รายบุคคล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64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จำนวนเงินที่ได้รับชำระ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22301"/>
                  </a:ext>
                </a:extLst>
              </a:tr>
              <a:tr h="20290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19 โครงการ 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64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1,672,922.89 บาท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 โครงการ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64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182,411.41 บาท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 โครงการ 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เงินต้นที่ได้รับชำระ จำนวน 116,749.12 บาท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ดอกเบี้ยที่ได้รับชำระ จำนวน 916.77 บาท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รวมเป็นเงินที่ได้รับชำระ </a:t>
                      </a:r>
                      <a:r>
                        <a:rPr lang="th-TH" sz="1200" kern="1200" spc="-50" baseline="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จำนวน 117,655.89 บาท</a:t>
                      </a:r>
                      <a:endParaRPr lang="th-TH" sz="1200" spc="-5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6 โครงการ 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64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16 ราย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เงินต้นที่ได้รับชำระ จำนวน 600,000 บาท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ดอกเบี้ยที่ได้รับชำระ จำนวน 12,383.24 บาท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ดอกเบี้ยผิดนัดที่ได้รับชำระ จำนวน 4,615.66 บาท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รวมเป็นเงินที่ได้รับชำระ จำนวน 616,998.90 บาท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871642"/>
                  </a:ext>
                </a:extLst>
              </a:tr>
            </a:tbl>
          </a:graphicData>
        </a:graphic>
      </p:graphicFrame>
      <p:sp>
        <p:nvSpPr>
          <p:cNvPr id="33" name="สี่เหลี่ยมผืนผ้ามุมมน 18"/>
          <p:cNvSpPr/>
          <p:nvPr/>
        </p:nvSpPr>
        <p:spPr>
          <a:xfrm>
            <a:off x="6795247" y="4858871"/>
            <a:ext cx="3364752" cy="352738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1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ตั้งแต่ ตุลาคม 2566 - วันที่ 6 มีนาคม 2567</a:t>
            </a:r>
          </a:p>
        </p:txBody>
      </p:sp>
      <p:grpSp>
        <p:nvGrpSpPr>
          <p:cNvPr id="26" name="Group 5"/>
          <p:cNvGrpSpPr/>
          <p:nvPr/>
        </p:nvGrpSpPr>
        <p:grpSpPr>
          <a:xfrm>
            <a:off x="572552" y="249130"/>
            <a:ext cx="9017000" cy="603268"/>
            <a:chOff x="0" y="-175733"/>
            <a:chExt cx="21640800" cy="1447844"/>
          </a:xfrm>
        </p:grpSpPr>
        <p:sp>
          <p:nvSpPr>
            <p:cNvPr id="34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5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43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7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36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4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37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38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47</a:t>
              </a:r>
            </a:p>
          </p:txBody>
        </p:sp>
        <p:sp>
          <p:nvSpPr>
            <p:cNvPr id="39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8" name="Group 47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9" name="Group 48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1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7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8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2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3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54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5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56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5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53503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249130"/>
            <a:ext cx="9017000" cy="603268"/>
            <a:chOff x="0" y="-175733"/>
            <a:chExt cx="21640800" cy="1447844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48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919286" y="2640752"/>
            <a:ext cx="8323531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4.5 รายงานผลข้อมูลการดำเนินการทางกฎหมายเกี่ยวกับการดำเนินคดีแพ่ง และคดีอาญาของกองทุนพัฒนาบทบาทสตรี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8" name="Group 47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0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6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7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1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2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53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54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5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5891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2</a:t>
              </a:r>
            </a:p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รับรองรายงานการประชุม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659804" y="167160"/>
              <a:ext cx="12321194" cy="389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2"/>
                </a:lnSpc>
              </a:pPr>
              <a:endParaRPr lang="en-US" sz="1222" b="1" dirty="0">
                <a:solidFill>
                  <a:srgbClr val="00296B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04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9" name="สี่เหลี่ยมผืนผ้า 7">
            <a:extLst>
              <a:ext uri="{FF2B5EF4-FFF2-40B4-BE49-F238E27FC236}">
                <a16:creationId xmlns:a16="http://schemas.microsoft.com/office/drawing/2014/main" id="{5EBF8325-010C-4714-8148-33F2B0757EC1}"/>
              </a:ext>
            </a:extLst>
          </p:cNvPr>
          <p:cNvSpPr/>
          <p:nvPr/>
        </p:nvSpPr>
        <p:spPr>
          <a:xfrm>
            <a:off x="970104" y="1988781"/>
            <a:ext cx="8023860" cy="1948793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สำนักงานกองทุนพัฒนาบทบาทสตรี (สกส.) </a:t>
            </a:r>
          </a:p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ได้จัดทำรายงานการ</a:t>
            </a:r>
            <a:r>
              <a:rPr lang="th-TH" sz="2000" spc="-4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ประชุม</a:t>
            </a: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</a:t>
            </a:r>
          </a:p>
          <a:p>
            <a:pPr algn="ctr">
              <a:spcAft>
                <a:spcPts val="500"/>
              </a:spcAft>
            </a:pP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ครั้งที่ 2/2567 เมื่อวันพุธที่ 28 กุมภาพันธ์ 2567 </a:t>
            </a:r>
          </a:p>
          <a:p>
            <a:pPr algn="ctr">
              <a:spcAft>
                <a:spcPts val="500"/>
              </a:spcAft>
            </a:pPr>
            <a:r>
              <a:rPr lang="th-TH" sz="2000" spc="-4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และจัดส่งให้</a:t>
            </a: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ทุกท่านทราบล่วงหน้าเรียบร้อยแล้ว</a:t>
            </a:r>
          </a:p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ปรากฏว่าไม่มีคณะกรรมการฯ แก้ไขหรือให้ข้อมูลเพิ่มเติม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11530" y="1668780"/>
            <a:ext cx="8298180" cy="256032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2" y="3756463"/>
            <a:ext cx="1002224" cy="1002224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64" name="Group 63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66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72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73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67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68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69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70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71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65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53279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547934" y="158746"/>
            <a:ext cx="4790448" cy="43983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รายงานผลข้อมูลการดำเนินการทางกฎหมายเกี่ยวกับการดำเนินคดีแพ่ง 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และคดีอาญาของกองทุนพัฒนาบทบาทสตรี</a:t>
            </a:r>
          </a:p>
          <a:p>
            <a:pPr algn="ctr">
              <a:lnSpc>
                <a:spcPct val="110000"/>
              </a:lnSpc>
            </a:pPr>
            <a:endParaRPr lang="en-GB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0" name="กล่องข้อความ 5">
            <a:extLst>
              <a:ext uri="{FF2B5EF4-FFF2-40B4-BE49-F238E27FC236}">
                <a16:creationId xmlns:a16="http://schemas.microsoft.com/office/drawing/2014/main" id="{2DD0237E-CB90-CDCB-D5AF-92A4413812AC}"/>
              </a:ext>
            </a:extLst>
          </p:cNvPr>
          <p:cNvSpPr txBox="1"/>
          <p:nvPr/>
        </p:nvSpPr>
        <p:spPr>
          <a:xfrm>
            <a:off x="6894779" y="1414513"/>
            <a:ext cx="302976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20 มีนาคม 2567</a:t>
            </a:r>
          </a:p>
        </p:txBody>
      </p:sp>
      <p:grpSp>
        <p:nvGrpSpPr>
          <p:cNvPr id="61" name="Group 5"/>
          <p:cNvGrpSpPr/>
          <p:nvPr/>
        </p:nvGrpSpPr>
        <p:grpSpPr>
          <a:xfrm>
            <a:off x="572552" y="249131"/>
            <a:ext cx="9017000" cy="603268"/>
            <a:chOff x="0" y="-175733"/>
            <a:chExt cx="21640800" cy="1447844"/>
          </a:xfrm>
        </p:grpSpPr>
        <p:sp>
          <p:nvSpPr>
            <p:cNvPr id="6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6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49</a:t>
              </a:r>
            </a:p>
          </p:txBody>
        </p:sp>
        <p:sp>
          <p:nvSpPr>
            <p:cNvPr id="6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0" name="Group 49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51" name="Group 50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3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9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60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4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5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56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57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8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52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33"/>
          <a:stretch/>
        </p:blipFill>
        <p:spPr>
          <a:xfrm>
            <a:off x="0" y="1879600"/>
            <a:ext cx="10087550" cy="31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412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249130"/>
            <a:ext cx="9017000" cy="603268"/>
            <a:chOff x="0" y="-175733"/>
            <a:chExt cx="21640800" cy="1447844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50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919286" y="2640752"/>
            <a:ext cx="8323531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4.6 รายงานผลการดำเนินงานตามประกาศคณะกรรมการบริหารกองทุนพัฒนาบทบาทสตรีให้ความช่วยเหลือและบรรเทาความเดือดร้อนให้แก่ลูกหนี้ 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8" name="Group 47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0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6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7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1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2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53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54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5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53309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แผนภูมิ 12">
            <a:extLst>
              <a:ext uri="{FF2B5EF4-FFF2-40B4-BE49-F238E27FC236}">
                <a16:creationId xmlns:a16="http://schemas.microsoft.com/office/drawing/2014/main" id="{0C0900E2-8509-616E-9E09-76A79C7E31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6751815"/>
              </p:ext>
            </p:extLst>
          </p:nvPr>
        </p:nvGraphicFramePr>
        <p:xfrm>
          <a:off x="629119" y="1758612"/>
          <a:ext cx="8751477" cy="355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A2980B4E-3250-3AD8-6C5D-95F2BCEA6976}"/>
              </a:ext>
            </a:extLst>
          </p:cNvPr>
          <p:cNvSpPr txBox="1"/>
          <p:nvPr/>
        </p:nvSpPr>
        <p:spPr>
          <a:xfrm>
            <a:off x="20542" y="896615"/>
            <a:ext cx="8991437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2.1 ประกาศคณะกรรมการบริหารกองทุนพัฒนาบทบาทสตรี เรื่อง มาตรการยกเลิก</a:t>
            </a:r>
            <a:b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สัญญาค้ำประกันเงินกู้รายบุคคล และการปลดหนี้รายบุคคลของกองทุนพัฒนาบทบาทสตรี พ.ศ 2565</a:t>
            </a:r>
            <a:b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ลูกหนี้เข้าร่วมมาตรการทั้งสิ้น 1,080 ราย เป็นจำนวนเงินทั้งสิ้น 28,239,175.21 บาท </a:t>
            </a:r>
          </a:p>
        </p:txBody>
      </p:sp>
      <p:sp>
        <p:nvSpPr>
          <p:cNvPr id="30" name="สี่เหลี่ยมผืนผ้ามุมมน 189"/>
          <p:cNvSpPr/>
          <p:nvPr/>
        </p:nvSpPr>
        <p:spPr>
          <a:xfrm>
            <a:off x="7591019" y="1392260"/>
            <a:ext cx="2480412" cy="31925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20 มีนาคม 2567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320456" y="4884293"/>
            <a:ext cx="889006" cy="3302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</a:t>
            </a:r>
          </a:p>
        </p:txBody>
      </p:sp>
      <p:sp>
        <p:nvSpPr>
          <p:cNvPr id="4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463777" y="99704"/>
            <a:ext cx="5127241" cy="47152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รายงานผลการดำเนินงานตามประกาศคณะกรรมการบริหารกองทุนพัฒนาบทบาทสตรี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ให้ความช่วยเหลือและบรรเทาความเดือดร้อนให้แก่ลูกหนี้</a:t>
            </a:r>
          </a:p>
          <a:p>
            <a:pPr algn="ctr">
              <a:lnSpc>
                <a:spcPct val="120000"/>
              </a:lnSpc>
            </a:pPr>
            <a:endParaRPr lang="en-GB" sz="11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2" name="Group 5"/>
          <p:cNvGrpSpPr/>
          <p:nvPr/>
        </p:nvGrpSpPr>
        <p:grpSpPr>
          <a:xfrm>
            <a:off x="572552" y="285232"/>
            <a:ext cx="9017000" cy="530046"/>
            <a:chOff x="0" y="0"/>
            <a:chExt cx="21640800" cy="1272111"/>
          </a:xfrm>
        </p:grpSpPr>
        <p:sp>
          <p:nvSpPr>
            <p:cNvPr id="63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4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3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4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5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7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6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8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51</a:t>
              </a:r>
            </a:p>
          </p:txBody>
        </p:sp>
        <p:sp>
          <p:nvSpPr>
            <p:cNvPr id="69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0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4" name="สี่เหลี่ยมผืนผ้ามุมมน 189"/>
          <p:cNvSpPr/>
          <p:nvPr/>
        </p:nvSpPr>
        <p:spPr>
          <a:xfrm>
            <a:off x="4774123" y="3044249"/>
            <a:ext cx="849458" cy="5800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  <a:b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 ธ.ค. 66</a:t>
            </a:r>
          </a:p>
          <a:p>
            <a:pPr algn="ctr">
              <a:lnSpc>
                <a:spcPct val="120000"/>
              </a:lnSpc>
            </a:pPr>
            <a: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35 ราย</a:t>
            </a:r>
          </a:p>
        </p:txBody>
      </p:sp>
      <p:sp>
        <p:nvSpPr>
          <p:cNvPr id="39" name="สี่เหลี่ยมผืนผ้ามุมมน 189"/>
          <p:cNvSpPr/>
          <p:nvPr/>
        </p:nvSpPr>
        <p:spPr>
          <a:xfrm>
            <a:off x="2514137" y="2289217"/>
            <a:ext cx="860610" cy="634735"/>
          </a:xfrm>
          <a:prstGeom prst="roundRect">
            <a:avLst/>
          </a:prstGeom>
          <a:solidFill>
            <a:srgbClr val="FFD5D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ลดลง</a:t>
            </a:r>
            <a:b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 ต.ค. 66</a:t>
            </a:r>
          </a:p>
          <a:p>
            <a:pPr algn="ctr">
              <a:lnSpc>
                <a:spcPct val="120000"/>
              </a:lnSpc>
            </a:pPr>
            <a: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85 ราย</a:t>
            </a:r>
          </a:p>
        </p:txBody>
      </p:sp>
      <p:sp>
        <p:nvSpPr>
          <p:cNvPr id="45" name="สี่เหลี่ยมผืนผ้ามุมมน 189"/>
          <p:cNvSpPr/>
          <p:nvPr/>
        </p:nvSpPr>
        <p:spPr>
          <a:xfrm>
            <a:off x="3648981" y="3380803"/>
            <a:ext cx="867279" cy="580939"/>
          </a:xfrm>
          <a:prstGeom prst="roundRect">
            <a:avLst/>
          </a:prstGeom>
          <a:solidFill>
            <a:srgbClr val="FFD5D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ลดลง</a:t>
            </a:r>
            <a:b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 พ.ย. 66</a:t>
            </a:r>
          </a:p>
          <a:p>
            <a:pPr algn="ctr">
              <a:lnSpc>
                <a:spcPct val="120000"/>
              </a:lnSpc>
            </a:pPr>
            <a: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26 ราย</a:t>
            </a:r>
          </a:p>
        </p:txBody>
      </p:sp>
      <p:sp>
        <p:nvSpPr>
          <p:cNvPr id="46" name="สี่เหลี่ยมผืนผ้ามุมมน 189"/>
          <p:cNvSpPr/>
          <p:nvPr/>
        </p:nvSpPr>
        <p:spPr>
          <a:xfrm>
            <a:off x="6422738" y="3172961"/>
            <a:ext cx="525689" cy="4156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คงที่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59" name="Group 58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61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79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80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67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75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76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77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78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6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34" name="สี่เหลี่ยมผืนผ้ามุมมน 189"/>
          <p:cNvSpPr/>
          <p:nvPr/>
        </p:nvSpPr>
        <p:spPr>
          <a:xfrm>
            <a:off x="7468501" y="1885317"/>
            <a:ext cx="872866" cy="5800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  <a:b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 ก.พ. 67</a:t>
            </a:r>
          </a:p>
          <a:p>
            <a:pPr algn="ctr">
              <a:lnSpc>
                <a:spcPct val="120000"/>
              </a:lnSpc>
            </a:pPr>
            <a: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59 ราย</a:t>
            </a:r>
          </a:p>
        </p:txBody>
      </p:sp>
    </p:spTree>
    <p:extLst>
      <p:ext uri="{BB962C8B-B14F-4D97-AF65-F5344CB8AC3E}">
        <p14:creationId xmlns:p14="http://schemas.microsoft.com/office/powerpoint/2010/main" val="20294598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C2509-DECD-FF18-A68A-2AC2E01E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18" y="1051449"/>
            <a:ext cx="8763000" cy="111477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2.2 ประกาศคณะกรรมการบริหารกองทุนพัฒนาบทบาทสตรี เรื่อง หลักเกณฑ์ วิธีการ และเงื่อนไข</a:t>
            </a:r>
            <a:b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การพิจารณา ลดหรืองดเบี้ยปรับ/ดอกเบี้ยผิดนัดตามสัญญากู้ยืมเงินของกองทุนพัฒนาบทบาทสตรี</a:t>
            </a:r>
            <a:endParaRPr lang="en-US" sz="15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3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5" name="สี่เหลี่ยมผืนผ้ามุมมน 189"/>
          <p:cNvSpPr/>
          <p:nvPr/>
        </p:nvSpPr>
        <p:spPr>
          <a:xfrm>
            <a:off x="6027281" y="2216475"/>
            <a:ext cx="2984698" cy="358048"/>
          </a:xfrm>
          <a:prstGeom prst="roundRect">
            <a:avLst/>
          </a:prstGeom>
          <a:solidFill>
            <a:srgbClr val="D2E7EA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20 มีนาคม 2567</a:t>
            </a:r>
          </a:p>
        </p:txBody>
      </p:sp>
      <p:sp>
        <p:nvSpPr>
          <p:cNvPr id="3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463777" y="99704"/>
            <a:ext cx="5127241" cy="47152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รายงานผลการดำเนินงานตามประกาศคณะกรรมการบริหารกองทุนพัฒนาบทบาทสตรี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ให้ความช่วยเหลือและบรรเทาความเดือดร้อนให้แก่ลูกหนี้</a:t>
            </a:r>
          </a:p>
          <a:p>
            <a:pPr algn="ctr">
              <a:lnSpc>
                <a:spcPct val="120000"/>
              </a:lnSpc>
            </a:pPr>
            <a:endParaRPr lang="en-GB" sz="11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5"/>
          <p:cNvGrpSpPr/>
          <p:nvPr/>
        </p:nvGrpSpPr>
        <p:grpSpPr>
          <a:xfrm>
            <a:off x="572552" y="285232"/>
            <a:ext cx="9017000" cy="530046"/>
            <a:chOff x="0" y="0"/>
            <a:chExt cx="21640800" cy="1272111"/>
          </a:xfrm>
        </p:grpSpPr>
        <p:sp>
          <p:nvSpPr>
            <p:cNvPr id="63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4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2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3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5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70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1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6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7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52</a:t>
              </a:r>
            </a:p>
          </p:txBody>
        </p:sp>
        <p:sp>
          <p:nvSpPr>
            <p:cNvPr id="68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9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aphicFrame>
        <p:nvGraphicFramePr>
          <p:cNvPr id="44" name="Table 5">
            <a:extLst>
              <a:ext uri="{FF2B5EF4-FFF2-40B4-BE49-F238E27FC236}">
                <a16:creationId xmlns:a16="http://schemas.microsoft.com/office/drawing/2014/main" id="{77080724-0CAC-EE56-183D-5B239514B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951040"/>
              </p:ext>
            </p:extLst>
          </p:nvPr>
        </p:nvGraphicFramePr>
        <p:xfrm>
          <a:off x="1325364" y="2868657"/>
          <a:ext cx="7412236" cy="117917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732904">
                  <a:extLst>
                    <a:ext uri="{9D8B030D-6E8A-4147-A177-3AD203B41FA5}">
                      <a16:colId xmlns:a16="http://schemas.microsoft.com/office/drawing/2014/main" val="2283681804"/>
                    </a:ext>
                  </a:extLst>
                </a:gridCol>
                <a:gridCol w="3679332">
                  <a:extLst>
                    <a:ext uri="{9D8B030D-6E8A-4147-A177-3AD203B41FA5}">
                      <a16:colId xmlns:a16="http://schemas.microsoft.com/office/drawing/2014/main" val="2764421394"/>
                    </a:ext>
                  </a:extLst>
                </a:gridCol>
              </a:tblGrid>
              <a:tr h="661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ลูกหนี้ขอเข้าร่วมมาตรการ </a:t>
                      </a:r>
                      <a:b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(โครงการ)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CD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จำนวนเงินที่ได้รับชำระคืน </a:t>
                      </a:r>
                      <a:b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CD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02492"/>
                  </a:ext>
                </a:extLst>
              </a:tr>
              <a:tr h="517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2,302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35,850,730.70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57520"/>
                  </a:ext>
                </a:extLst>
              </a:tr>
            </a:tbl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56" name="Group 55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8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75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76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9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60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61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62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74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57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24358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91647" y="4861661"/>
            <a:ext cx="2595582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>
            <a:spAutoFit/>
          </a:bodyPr>
          <a:lstStyle/>
          <a:p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20 มีนาคม 2567</a:t>
            </a:r>
            <a:endParaRPr lang="th-TH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23196-60D8-FF7B-D452-5FDCCFD0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302" y="1189146"/>
            <a:ext cx="9207500" cy="598594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</a:pP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2.3 ประกาศคณะกรรมการบริหารกองทุนพัฒนาบทบาทสตรี เรื่อง หลักเกณฑ์ วิธีการ และเงื่อนไข</a:t>
            </a:r>
            <a:b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เกี่ยวกับการลดอัตราดอกเบี้ยเงินกู้และอัตราดอกเบี้ยผิดนัดกองทุนพัฒนาบทบาทสตรี พ.ศ. 2566 </a:t>
            </a:r>
            <a:endParaRPr lang="en-US" sz="14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9" name="Group 5"/>
          <p:cNvGrpSpPr/>
          <p:nvPr/>
        </p:nvGrpSpPr>
        <p:grpSpPr>
          <a:xfrm>
            <a:off x="572552" y="285232"/>
            <a:ext cx="9017000" cy="530046"/>
            <a:chOff x="0" y="0"/>
            <a:chExt cx="21640800" cy="1272111"/>
          </a:xfrm>
        </p:grpSpPr>
        <p:sp>
          <p:nvSpPr>
            <p:cNvPr id="40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1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49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50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42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47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8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4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44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53</a:t>
              </a:r>
            </a:p>
          </p:txBody>
        </p:sp>
        <p:sp>
          <p:nvSpPr>
            <p:cNvPr id="45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91A3E237-FD69-4D37-403B-5482EBFE3890}"/>
              </a:ext>
            </a:extLst>
          </p:cNvPr>
          <p:cNvSpPr/>
          <p:nvPr/>
        </p:nvSpPr>
        <p:spPr>
          <a:xfrm>
            <a:off x="2463777" y="99704"/>
            <a:ext cx="5127241" cy="47152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รายงานผลการดำเนินงานตามประกาศคณะกรรมการบริหารกองทุนพัฒนาบทบาทสตรี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ให้ความช่วยเหลือและบรรเทาความเดือดร้อนให้แก่ลูกหนี้</a:t>
            </a:r>
          </a:p>
          <a:p>
            <a:pPr algn="ctr">
              <a:lnSpc>
                <a:spcPct val="120000"/>
              </a:lnSpc>
            </a:pPr>
            <a:endParaRPr lang="en-GB" sz="11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62" name="Group 61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64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70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71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65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66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67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68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69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63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0" b="39949"/>
          <a:stretch/>
        </p:blipFill>
        <p:spPr>
          <a:xfrm>
            <a:off x="403525" y="1842245"/>
            <a:ext cx="9247744" cy="298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412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5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54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734418" y="2775353"/>
            <a:ext cx="90189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5.1 ขอความเห็นชอบคู่มือและแผนบริหารความเสี่ยงของกองทุนพัฒนาบทบาทสตรี ประจำปีบัญชี 2567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8" name="Group 47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0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6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7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1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2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53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54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5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51476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258902BC-2AFB-4AE1-A09E-2E230B438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250" y="976735"/>
            <a:ext cx="10159999" cy="1104636"/>
          </a:xfrm>
        </p:spPr>
        <p:txBody>
          <a:bodyPr>
            <a:noAutofit/>
          </a:bodyPr>
          <a:lstStyle/>
          <a:p>
            <a:pPr algn="ctr">
              <a:lnSpc>
                <a:spcPts val="3333"/>
              </a:lnSpc>
            </a:pPr>
            <a:r>
              <a:rPr lang="th-TH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ขอความเห็นชอบคู่มือและแผนการบริหารความเสี่ยง</a:t>
            </a:r>
            <a:br>
              <a:rPr lang="th-TH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ประจำปีบัญชี 2567</a:t>
            </a:r>
          </a:p>
        </p:txBody>
      </p:sp>
      <p:cxnSp>
        <p:nvCxnSpPr>
          <p:cNvPr id="8" name="ตัวเชื่อมต่อตรง 7">
            <a:extLst>
              <a:ext uri="{FF2B5EF4-FFF2-40B4-BE49-F238E27FC236}">
                <a16:creationId xmlns:a16="http://schemas.microsoft.com/office/drawing/2014/main" id="{09AB05A7-8604-41D2-822F-1AE0B4EB2101}"/>
              </a:ext>
            </a:extLst>
          </p:cNvPr>
          <p:cNvCxnSpPr/>
          <p:nvPr/>
        </p:nvCxnSpPr>
        <p:spPr>
          <a:xfrm>
            <a:off x="70949" y="2283253"/>
            <a:ext cx="9827602" cy="0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ตัวแทนเนื้อหา 2">
            <a:extLst>
              <a:ext uri="{FF2B5EF4-FFF2-40B4-BE49-F238E27FC236}">
                <a16:creationId xmlns:a16="http://schemas.microsoft.com/office/drawing/2014/main" id="{F4E2EC6B-9AF9-42E9-9667-306B4EC71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00" y="2536989"/>
            <a:ext cx="9495205" cy="1996647"/>
          </a:xfrm>
        </p:spPr>
        <p:txBody>
          <a:bodyPr>
            <a:normAutofit/>
          </a:bodyPr>
          <a:lstStyle/>
          <a:p>
            <a:pPr marL="0" indent="0" algn="thaiDist">
              <a:lnSpc>
                <a:spcPct val="150000"/>
              </a:lnSpc>
              <a:spcBef>
                <a:spcPts val="0"/>
              </a:spcBef>
              <a:buNone/>
            </a:pPr>
            <a:r>
              <a:rPr lang="th-TH" sz="1000" b="1" spc="8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</a:t>
            </a:r>
            <a:r>
              <a:rPr lang="th-TH" sz="1500" b="1" spc="8" dirty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กรอบหลักเกณฑ์การประเมินผลการดำเนินงานทุนหมุนเวียน ประจำปีบัญชี 2567 ตัวชี้วัดร่วมด้านที่ 4 </a:t>
            </a:r>
            <a:br>
              <a:rPr lang="th-TH" sz="1500" b="1" spc="8" dirty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b="1" spc="-30" dirty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การบริหารจัดการทุนหมุนเวียน (ทุนหมุนเวียนที่อยู่ระหว่างพัฒนาการบริหารจัดการ) ตัวชี้วัดที่ 4.1  การบริหารความเสี่ยง</a:t>
            </a:r>
            <a:r>
              <a:rPr lang="th-TH" sz="1500" b="1" spc="8" dirty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และการควบคุมภายใน กำหนดให้กองทุนพัฒนาบทบาทสตรี จัดทำหรือทบทวนคู่มือการบริหารความเสี่ยง โดยมีองค์ประกอบของคู่มือการบริหารความเสี่ยงที่ดีครบถ้วน ผ่านความเห็นชอบจากคณะกรรมการบริหารทุนหมุนเวียนภายในไตรมาสที่ 2 ของปีบัญชีและเผยแพร่คู่มือการบริหารความเสี่ยงให้กับผู้บริหารและพนักงานในองค์กร</a:t>
            </a:r>
          </a:p>
        </p:txBody>
      </p:sp>
      <p:grpSp>
        <p:nvGrpSpPr>
          <p:cNvPr id="7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10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2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0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1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3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8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9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5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55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1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23" name="Group 22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25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31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32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26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27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28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29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30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2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33" name="Rectangle 32"/>
          <p:cNvSpPr/>
          <p:nvPr/>
        </p:nvSpPr>
        <p:spPr>
          <a:xfrm>
            <a:off x="2571084" y="122632"/>
            <a:ext cx="5266245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5.1 ขอความเห็นชอบคู่มือและแผนบริหารความเสี่ยงของกองทุนพัฒนาบทบาทสตรี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/>
            </a:r>
            <a:b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ประจำปี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บัญชี 2567</a:t>
            </a:r>
          </a:p>
        </p:txBody>
      </p:sp>
    </p:spTree>
    <p:extLst>
      <p:ext uri="{BB962C8B-B14F-4D97-AF65-F5344CB8AC3E}">
        <p14:creationId xmlns:p14="http://schemas.microsoft.com/office/powerpoint/2010/main" val="21004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E1C4D60E-7A08-4955-A49B-F99B5DFF9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20" y="1496017"/>
            <a:ext cx="9587696" cy="88406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h-TH" sz="1400" dirty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สำนักงานกองทุนพัฒนาบทบาทสตรี ดำเนินโครงการประชุมเชิงปฏิบัติการควบคุมภายใน </a:t>
            </a:r>
            <a:br>
              <a:rPr lang="th-TH" sz="1400" dirty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400" dirty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และบริหารจัดการความเสี่ยงของกองทุนพัฒนาบทบาทสตรี ประจำปี2567</a:t>
            </a:r>
            <a:br>
              <a:rPr lang="th-TH" sz="1400" dirty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400" dirty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สถานที่ดำเนินงาน </a:t>
            </a:r>
            <a:r>
              <a:rPr lang="th-TH" sz="1400" dirty="0" smtClean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ณ โรงแรม </a:t>
            </a:r>
            <a:r>
              <a:rPr lang="th-TH" sz="1400" dirty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เอบีน่า เฮ้าส์ เขตหลักสี่ กรุงเทพมหานคร</a:t>
            </a:r>
            <a:br>
              <a:rPr lang="th-TH" sz="1400" dirty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400" dirty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วันที่ 4 – 6 มีนาคม 2567 </a:t>
            </a:r>
            <a:r>
              <a:rPr lang="th-TH" sz="1400" spc="8" dirty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/>
            </a:r>
            <a:br>
              <a:rPr lang="th-TH" sz="1400" spc="8" dirty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endParaRPr lang="th-TH" sz="3600" spc="8" dirty="0">
              <a:ln w="6350"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9" name="ตัวแทนเนื้อหา 5">
            <a:extLst>
              <a:ext uri="{FF2B5EF4-FFF2-40B4-BE49-F238E27FC236}">
                <a16:creationId xmlns:a16="http://schemas.microsoft.com/office/drawing/2014/main" id="{AE3FFFA7-BAB6-457D-81AF-86094CED14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77361"/>
              </p:ext>
            </p:extLst>
          </p:nvPr>
        </p:nvGraphicFramePr>
        <p:xfrm>
          <a:off x="4958861" y="1998390"/>
          <a:ext cx="4975314" cy="3189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สี่เหลี่ยมผืนผ้า: มุมมน 18">
            <a:extLst>
              <a:ext uri="{FF2B5EF4-FFF2-40B4-BE49-F238E27FC236}">
                <a16:creationId xmlns:a16="http://schemas.microsoft.com/office/drawing/2014/main" id="{D2A79711-BE8E-40B8-A36C-E51907AC7B7B}"/>
              </a:ext>
            </a:extLst>
          </p:cNvPr>
          <p:cNvSpPr/>
          <p:nvPr/>
        </p:nvSpPr>
        <p:spPr>
          <a:xfrm>
            <a:off x="279721" y="2235793"/>
            <a:ext cx="4679141" cy="2864155"/>
          </a:xfrm>
          <a:prstGeom prst="roundRect">
            <a:avLst/>
          </a:prstGeom>
          <a:solidFill>
            <a:srgbClr val="FFF9E7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E23B0B46-5E2A-470B-8553-122A3648BBEC}"/>
              </a:ext>
            </a:extLst>
          </p:cNvPr>
          <p:cNvSpPr txBox="1"/>
          <p:nvPr/>
        </p:nvSpPr>
        <p:spPr>
          <a:xfrm>
            <a:off x="279720" y="3034431"/>
            <a:ext cx="45456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000" b="1" spc="8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ได้มีการระบุความเสี่ยง ที่กองทุนจะต้องควบคุมและกำกับ ดูแล</a:t>
            </a:r>
          </a:p>
          <a:p>
            <a:pPr algn="ctr">
              <a:lnSpc>
                <a:spcPct val="150000"/>
              </a:lnSpc>
            </a:pPr>
            <a:r>
              <a:rPr lang="th-TH" sz="2000" b="1" spc="8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4 ด้าน </a:t>
            </a:r>
            <a:r>
              <a:rPr lang="th-TH" sz="2000" b="1" spc="8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10 ความเสี่ยง ดังนี้</a:t>
            </a:r>
          </a:p>
        </p:txBody>
      </p:sp>
      <p:grpSp>
        <p:nvGrpSpPr>
          <p:cNvPr id="10" name="Group 5"/>
          <p:cNvGrpSpPr/>
          <p:nvPr/>
        </p:nvGrpSpPr>
        <p:grpSpPr>
          <a:xfrm>
            <a:off x="572552" y="309652"/>
            <a:ext cx="9017000" cy="530046"/>
            <a:chOff x="0" y="0"/>
            <a:chExt cx="21640800" cy="1272111"/>
          </a:xfrm>
        </p:grpSpPr>
        <p:sp>
          <p:nvSpPr>
            <p:cNvPr id="11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2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2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3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3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20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1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5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56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3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25" name="Group 24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27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33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34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28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29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/>
                  </a:stretch>
                </a:blipFill>
              </p:spPr>
            </p:sp>
            <p:sp>
              <p:nvSpPr>
                <p:cNvPr id="30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1"/>
                  <a:stretch>
                    <a:fillRect/>
                  </a:stretch>
                </a:blipFill>
              </p:spPr>
            </p:sp>
            <p:sp>
              <p:nvSpPr>
                <p:cNvPr id="31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2"/>
                  <a:stretch>
                    <a:fillRect/>
                  </a:stretch>
                </a:blipFill>
              </p:spPr>
            </p:sp>
            <p:sp>
              <p:nvSpPr>
                <p:cNvPr id="32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3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26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35" name="Rectangle 34"/>
          <p:cNvSpPr/>
          <p:nvPr/>
        </p:nvSpPr>
        <p:spPr>
          <a:xfrm>
            <a:off x="2571084" y="122632"/>
            <a:ext cx="5266245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5.1 ขอความเห็นชอบคู่มือและแผนบริหารความเสี่ยงของกองทุนพัฒนาบทบาทสตรี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/>
            </a:r>
            <a:b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ประจำปี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บัญชี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2567 (ต่อ)</a:t>
            </a:r>
            <a:endParaRPr lang="th-TH" sz="110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722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140174EB-7DB5-43CF-9A54-4ED97E7F8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00829"/>
            <a:ext cx="8763000" cy="1104636"/>
          </a:xfrm>
        </p:spPr>
        <p:txBody>
          <a:bodyPr>
            <a:normAutofit/>
          </a:bodyPr>
          <a:lstStyle/>
          <a:p>
            <a:pPr algn="ctr"/>
            <a:r>
              <a:rPr lang="th-TH" sz="2333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สถานการณ์ความเสี่ยง ในการดำเนินงาน ประจำปีบัญชี 2567</a:t>
            </a: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BA65D7A5-DE2A-474A-B509-48C12BE900AA}"/>
              </a:ext>
            </a:extLst>
          </p:cNvPr>
          <p:cNvSpPr/>
          <p:nvPr/>
        </p:nvSpPr>
        <p:spPr>
          <a:xfrm>
            <a:off x="327880" y="2170954"/>
            <a:ext cx="9478840" cy="694391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3632166725">
                  <a:custGeom>
                    <a:avLst/>
                    <a:gdLst>
                      <a:gd name="connsiteX0" fmla="*/ 0 w 8412480"/>
                      <a:gd name="connsiteY0" fmla="*/ 95729 h 957294"/>
                      <a:gd name="connsiteX1" fmla="*/ 95729 w 8412480"/>
                      <a:gd name="connsiteY1" fmla="*/ 0 h 957294"/>
                      <a:gd name="connsiteX2" fmla="*/ 518524 w 8412480"/>
                      <a:gd name="connsiteY2" fmla="*/ 0 h 957294"/>
                      <a:gd name="connsiteX3" fmla="*/ 941320 w 8412480"/>
                      <a:gd name="connsiteY3" fmla="*/ 0 h 957294"/>
                      <a:gd name="connsiteX4" fmla="*/ 1364115 w 8412480"/>
                      <a:gd name="connsiteY4" fmla="*/ 0 h 957294"/>
                      <a:gd name="connsiteX5" fmla="*/ 1786911 w 8412480"/>
                      <a:gd name="connsiteY5" fmla="*/ 0 h 957294"/>
                      <a:gd name="connsiteX6" fmla="*/ 2209706 w 8412480"/>
                      <a:gd name="connsiteY6" fmla="*/ 0 h 957294"/>
                      <a:gd name="connsiteX7" fmla="*/ 2961342 w 8412480"/>
                      <a:gd name="connsiteY7" fmla="*/ 0 h 957294"/>
                      <a:gd name="connsiteX8" fmla="*/ 3548558 w 8412480"/>
                      <a:gd name="connsiteY8" fmla="*/ 0 h 957294"/>
                      <a:gd name="connsiteX9" fmla="*/ 3971354 w 8412480"/>
                      <a:gd name="connsiteY9" fmla="*/ 0 h 957294"/>
                      <a:gd name="connsiteX10" fmla="*/ 4640780 w 8412480"/>
                      <a:gd name="connsiteY10" fmla="*/ 0 h 957294"/>
                      <a:gd name="connsiteX11" fmla="*/ 4981365 w 8412480"/>
                      <a:gd name="connsiteY11" fmla="*/ 0 h 957294"/>
                      <a:gd name="connsiteX12" fmla="*/ 5650791 w 8412480"/>
                      <a:gd name="connsiteY12" fmla="*/ 0 h 957294"/>
                      <a:gd name="connsiteX13" fmla="*/ 6320217 w 8412480"/>
                      <a:gd name="connsiteY13" fmla="*/ 0 h 957294"/>
                      <a:gd name="connsiteX14" fmla="*/ 6989643 w 8412480"/>
                      <a:gd name="connsiteY14" fmla="*/ 0 h 957294"/>
                      <a:gd name="connsiteX15" fmla="*/ 7659069 w 8412480"/>
                      <a:gd name="connsiteY15" fmla="*/ 0 h 957294"/>
                      <a:gd name="connsiteX16" fmla="*/ 8316751 w 8412480"/>
                      <a:gd name="connsiteY16" fmla="*/ 0 h 957294"/>
                      <a:gd name="connsiteX17" fmla="*/ 8412480 w 8412480"/>
                      <a:gd name="connsiteY17" fmla="*/ 95729 h 957294"/>
                      <a:gd name="connsiteX18" fmla="*/ 8412480 w 8412480"/>
                      <a:gd name="connsiteY18" fmla="*/ 455672 h 957294"/>
                      <a:gd name="connsiteX19" fmla="*/ 8412480 w 8412480"/>
                      <a:gd name="connsiteY19" fmla="*/ 861565 h 957294"/>
                      <a:gd name="connsiteX20" fmla="*/ 8316751 w 8412480"/>
                      <a:gd name="connsiteY20" fmla="*/ 957294 h 957294"/>
                      <a:gd name="connsiteX21" fmla="*/ 7811745 w 8412480"/>
                      <a:gd name="connsiteY21" fmla="*/ 957294 h 957294"/>
                      <a:gd name="connsiteX22" fmla="*/ 7306740 w 8412480"/>
                      <a:gd name="connsiteY22" fmla="*/ 957294 h 957294"/>
                      <a:gd name="connsiteX23" fmla="*/ 6555103 w 8412480"/>
                      <a:gd name="connsiteY23" fmla="*/ 957294 h 957294"/>
                      <a:gd name="connsiteX24" fmla="*/ 5885677 w 8412480"/>
                      <a:gd name="connsiteY24" fmla="*/ 957294 h 957294"/>
                      <a:gd name="connsiteX25" fmla="*/ 5216251 w 8412480"/>
                      <a:gd name="connsiteY25" fmla="*/ 957294 h 957294"/>
                      <a:gd name="connsiteX26" fmla="*/ 4711246 w 8412480"/>
                      <a:gd name="connsiteY26" fmla="*/ 957294 h 957294"/>
                      <a:gd name="connsiteX27" fmla="*/ 3959609 w 8412480"/>
                      <a:gd name="connsiteY27" fmla="*/ 957294 h 957294"/>
                      <a:gd name="connsiteX28" fmla="*/ 3454604 w 8412480"/>
                      <a:gd name="connsiteY28" fmla="*/ 957294 h 957294"/>
                      <a:gd name="connsiteX29" fmla="*/ 2949598 w 8412480"/>
                      <a:gd name="connsiteY29" fmla="*/ 957294 h 957294"/>
                      <a:gd name="connsiteX30" fmla="*/ 2197962 w 8412480"/>
                      <a:gd name="connsiteY30" fmla="*/ 957294 h 957294"/>
                      <a:gd name="connsiteX31" fmla="*/ 1528536 w 8412480"/>
                      <a:gd name="connsiteY31" fmla="*/ 957294 h 957294"/>
                      <a:gd name="connsiteX32" fmla="*/ 776899 w 8412480"/>
                      <a:gd name="connsiteY32" fmla="*/ 957294 h 957294"/>
                      <a:gd name="connsiteX33" fmla="*/ 95729 w 8412480"/>
                      <a:gd name="connsiteY33" fmla="*/ 957294 h 957294"/>
                      <a:gd name="connsiteX34" fmla="*/ 0 w 8412480"/>
                      <a:gd name="connsiteY34" fmla="*/ 861565 h 957294"/>
                      <a:gd name="connsiteX35" fmla="*/ 0 w 8412480"/>
                      <a:gd name="connsiteY35" fmla="*/ 486305 h 957294"/>
                      <a:gd name="connsiteX36" fmla="*/ 0 w 8412480"/>
                      <a:gd name="connsiteY36" fmla="*/ 95729 h 957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12480" h="957294" fill="none" extrusionOk="0">
                        <a:moveTo>
                          <a:pt x="0" y="95729"/>
                        </a:moveTo>
                        <a:cubicBezTo>
                          <a:pt x="8072" y="39177"/>
                          <a:pt x="43538" y="1566"/>
                          <a:pt x="95729" y="0"/>
                        </a:cubicBezTo>
                        <a:cubicBezTo>
                          <a:pt x="280488" y="-50212"/>
                          <a:pt x="411833" y="2295"/>
                          <a:pt x="518524" y="0"/>
                        </a:cubicBezTo>
                        <a:cubicBezTo>
                          <a:pt x="625216" y="-2295"/>
                          <a:pt x="835568" y="39443"/>
                          <a:pt x="941320" y="0"/>
                        </a:cubicBezTo>
                        <a:cubicBezTo>
                          <a:pt x="1047072" y="-39443"/>
                          <a:pt x="1231315" y="12230"/>
                          <a:pt x="1364115" y="0"/>
                        </a:cubicBezTo>
                        <a:cubicBezTo>
                          <a:pt x="1496916" y="-12230"/>
                          <a:pt x="1616155" y="31251"/>
                          <a:pt x="1786911" y="0"/>
                        </a:cubicBezTo>
                        <a:cubicBezTo>
                          <a:pt x="1957667" y="-31251"/>
                          <a:pt x="2090849" y="32626"/>
                          <a:pt x="2209706" y="0"/>
                        </a:cubicBezTo>
                        <a:cubicBezTo>
                          <a:pt x="2328564" y="-32626"/>
                          <a:pt x="2694988" y="71814"/>
                          <a:pt x="2961342" y="0"/>
                        </a:cubicBezTo>
                        <a:cubicBezTo>
                          <a:pt x="3227696" y="-71814"/>
                          <a:pt x="3395272" y="9454"/>
                          <a:pt x="3548558" y="0"/>
                        </a:cubicBezTo>
                        <a:cubicBezTo>
                          <a:pt x="3701844" y="-9454"/>
                          <a:pt x="3855793" y="26179"/>
                          <a:pt x="3971354" y="0"/>
                        </a:cubicBezTo>
                        <a:cubicBezTo>
                          <a:pt x="4086915" y="-26179"/>
                          <a:pt x="4398701" y="73234"/>
                          <a:pt x="4640780" y="0"/>
                        </a:cubicBezTo>
                        <a:cubicBezTo>
                          <a:pt x="4882859" y="-73234"/>
                          <a:pt x="4868239" y="31150"/>
                          <a:pt x="4981365" y="0"/>
                        </a:cubicBezTo>
                        <a:cubicBezTo>
                          <a:pt x="5094492" y="-31150"/>
                          <a:pt x="5331641" y="7793"/>
                          <a:pt x="5650791" y="0"/>
                        </a:cubicBezTo>
                        <a:cubicBezTo>
                          <a:pt x="5969941" y="-7793"/>
                          <a:pt x="6127237" y="65632"/>
                          <a:pt x="6320217" y="0"/>
                        </a:cubicBezTo>
                        <a:cubicBezTo>
                          <a:pt x="6513197" y="-65632"/>
                          <a:pt x="6741224" y="1577"/>
                          <a:pt x="6989643" y="0"/>
                        </a:cubicBezTo>
                        <a:cubicBezTo>
                          <a:pt x="7238062" y="-1577"/>
                          <a:pt x="7462431" y="44734"/>
                          <a:pt x="7659069" y="0"/>
                        </a:cubicBezTo>
                        <a:cubicBezTo>
                          <a:pt x="7855707" y="-44734"/>
                          <a:pt x="8003021" y="40732"/>
                          <a:pt x="8316751" y="0"/>
                        </a:cubicBezTo>
                        <a:cubicBezTo>
                          <a:pt x="8356739" y="2250"/>
                          <a:pt x="8426887" y="47860"/>
                          <a:pt x="8412480" y="95729"/>
                        </a:cubicBezTo>
                        <a:cubicBezTo>
                          <a:pt x="8417189" y="260947"/>
                          <a:pt x="8376157" y="319811"/>
                          <a:pt x="8412480" y="455672"/>
                        </a:cubicBezTo>
                        <a:cubicBezTo>
                          <a:pt x="8448803" y="591533"/>
                          <a:pt x="8404978" y="731540"/>
                          <a:pt x="8412480" y="861565"/>
                        </a:cubicBezTo>
                        <a:cubicBezTo>
                          <a:pt x="8399866" y="920900"/>
                          <a:pt x="8379602" y="944972"/>
                          <a:pt x="8316751" y="957294"/>
                        </a:cubicBezTo>
                        <a:cubicBezTo>
                          <a:pt x="8101826" y="1002825"/>
                          <a:pt x="7953693" y="935196"/>
                          <a:pt x="7811745" y="957294"/>
                        </a:cubicBezTo>
                        <a:cubicBezTo>
                          <a:pt x="7669797" y="979392"/>
                          <a:pt x="7521242" y="930944"/>
                          <a:pt x="7306740" y="957294"/>
                        </a:cubicBezTo>
                        <a:cubicBezTo>
                          <a:pt x="7092238" y="983644"/>
                          <a:pt x="6757271" y="885424"/>
                          <a:pt x="6555103" y="957294"/>
                        </a:cubicBezTo>
                        <a:cubicBezTo>
                          <a:pt x="6352935" y="1029164"/>
                          <a:pt x="6114432" y="887556"/>
                          <a:pt x="5885677" y="957294"/>
                        </a:cubicBezTo>
                        <a:cubicBezTo>
                          <a:pt x="5656922" y="1027032"/>
                          <a:pt x="5371004" y="891073"/>
                          <a:pt x="5216251" y="957294"/>
                        </a:cubicBezTo>
                        <a:cubicBezTo>
                          <a:pt x="5061498" y="1023515"/>
                          <a:pt x="4889249" y="956201"/>
                          <a:pt x="4711246" y="957294"/>
                        </a:cubicBezTo>
                        <a:cubicBezTo>
                          <a:pt x="4533243" y="958387"/>
                          <a:pt x="4335145" y="928881"/>
                          <a:pt x="3959609" y="957294"/>
                        </a:cubicBezTo>
                        <a:cubicBezTo>
                          <a:pt x="3584073" y="985707"/>
                          <a:pt x="3676469" y="898266"/>
                          <a:pt x="3454604" y="957294"/>
                        </a:cubicBezTo>
                        <a:cubicBezTo>
                          <a:pt x="3232740" y="1016322"/>
                          <a:pt x="3100458" y="931966"/>
                          <a:pt x="2949598" y="957294"/>
                        </a:cubicBezTo>
                        <a:cubicBezTo>
                          <a:pt x="2798738" y="982622"/>
                          <a:pt x="2508359" y="942534"/>
                          <a:pt x="2197962" y="957294"/>
                        </a:cubicBezTo>
                        <a:cubicBezTo>
                          <a:pt x="1887565" y="972054"/>
                          <a:pt x="1862580" y="897182"/>
                          <a:pt x="1528536" y="957294"/>
                        </a:cubicBezTo>
                        <a:cubicBezTo>
                          <a:pt x="1194492" y="1017406"/>
                          <a:pt x="1121212" y="904717"/>
                          <a:pt x="776899" y="957294"/>
                        </a:cubicBezTo>
                        <a:cubicBezTo>
                          <a:pt x="432586" y="1009871"/>
                          <a:pt x="265906" y="902492"/>
                          <a:pt x="95729" y="957294"/>
                        </a:cubicBezTo>
                        <a:cubicBezTo>
                          <a:pt x="36323" y="951548"/>
                          <a:pt x="-8341" y="916661"/>
                          <a:pt x="0" y="861565"/>
                        </a:cubicBezTo>
                        <a:cubicBezTo>
                          <a:pt x="-455" y="704233"/>
                          <a:pt x="14748" y="669099"/>
                          <a:pt x="0" y="486305"/>
                        </a:cubicBezTo>
                        <a:cubicBezTo>
                          <a:pt x="-14748" y="303511"/>
                          <a:pt x="38821" y="219396"/>
                          <a:pt x="0" y="95729"/>
                        </a:cubicBezTo>
                        <a:close/>
                      </a:path>
                      <a:path w="8412480" h="957294" stroke="0" extrusionOk="0">
                        <a:moveTo>
                          <a:pt x="0" y="95729"/>
                        </a:moveTo>
                        <a:cubicBezTo>
                          <a:pt x="5917" y="50550"/>
                          <a:pt x="49372" y="-11978"/>
                          <a:pt x="95729" y="0"/>
                        </a:cubicBezTo>
                        <a:cubicBezTo>
                          <a:pt x="310796" y="-85397"/>
                          <a:pt x="565628" y="43117"/>
                          <a:pt x="847365" y="0"/>
                        </a:cubicBezTo>
                        <a:cubicBezTo>
                          <a:pt x="1129102" y="-43117"/>
                          <a:pt x="1159816" y="11190"/>
                          <a:pt x="1270161" y="0"/>
                        </a:cubicBezTo>
                        <a:cubicBezTo>
                          <a:pt x="1380506" y="-11190"/>
                          <a:pt x="1606381" y="11500"/>
                          <a:pt x="1692956" y="0"/>
                        </a:cubicBezTo>
                        <a:cubicBezTo>
                          <a:pt x="1779532" y="-11500"/>
                          <a:pt x="2236484" y="47940"/>
                          <a:pt x="2444592" y="0"/>
                        </a:cubicBezTo>
                        <a:cubicBezTo>
                          <a:pt x="2652700" y="-47940"/>
                          <a:pt x="2876125" y="61562"/>
                          <a:pt x="3114019" y="0"/>
                        </a:cubicBezTo>
                        <a:cubicBezTo>
                          <a:pt x="3351913" y="-61562"/>
                          <a:pt x="3523102" y="43242"/>
                          <a:pt x="3701234" y="0"/>
                        </a:cubicBezTo>
                        <a:cubicBezTo>
                          <a:pt x="3879367" y="-43242"/>
                          <a:pt x="4054887" y="38475"/>
                          <a:pt x="4370660" y="0"/>
                        </a:cubicBezTo>
                        <a:cubicBezTo>
                          <a:pt x="4686433" y="-38475"/>
                          <a:pt x="4708762" y="32716"/>
                          <a:pt x="4957876" y="0"/>
                        </a:cubicBezTo>
                        <a:cubicBezTo>
                          <a:pt x="5206990" y="-32716"/>
                          <a:pt x="5438686" y="34507"/>
                          <a:pt x="5627302" y="0"/>
                        </a:cubicBezTo>
                        <a:cubicBezTo>
                          <a:pt x="5815918" y="-34507"/>
                          <a:pt x="6087679" y="15646"/>
                          <a:pt x="6378939" y="0"/>
                        </a:cubicBezTo>
                        <a:cubicBezTo>
                          <a:pt x="6670199" y="-15646"/>
                          <a:pt x="6657165" y="42395"/>
                          <a:pt x="6801734" y="0"/>
                        </a:cubicBezTo>
                        <a:cubicBezTo>
                          <a:pt x="6946304" y="-42395"/>
                          <a:pt x="7159110" y="34918"/>
                          <a:pt x="7306740" y="0"/>
                        </a:cubicBezTo>
                        <a:cubicBezTo>
                          <a:pt x="7454370" y="-34918"/>
                          <a:pt x="7554384" y="20246"/>
                          <a:pt x="7729535" y="0"/>
                        </a:cubicBezTo>
                        <a:cubicBezTo>
                          <a:pt x="7904687" y="-20246"/>
                          <a:pt x="8149642" y="20456"/>
                          <a:pt x="8316751" y="0"/>
                        </a:cubicBezTo>
                        <a:cubicBezTo>
                          <a:pt x="8383411" y="7369"/>
                          <a:pt x="8422695" y="52072"/>
                          <a:pt x="8412480" y="95729"/>
                        </a:cubicBezTo>
                        <a:cubicBezTo>
                          <a:pt x="8438178" y="234317"/>
                          <a:pt x="8380378" y="348769"/>
                          <a:pt x="8412480" y="455672"/>
                        </a:cubicBezTo>
                        <a:cubicBezTo>
                          <a:pt x="8444582" y="562575"/>
                          <a:pt x="8403732" y="771460"/>
                          <a:pt x="8412480" y="861565"/>
                        </a:cubicBezTo>
                        <a:cubicBezTo>
                          <a:pt x="8407699" y="920059"/>
                          <a:pt x="8365418" y="944767"/>
                          <a:pt x="8316751" y="957294"/>
                        </a:cubicBezTo>
                        <a:cubicBezTo>
                          <a:pt x="8122332" y="987397"/>
                          <a:pt x="7797249" y="938900"/>
                          <a:pt x="7565115" y="957294"/>
                        </a:cubicBezTo>
                        <a:cubicBezTo>
                          <a:pt x="7332981" y="975688"/>
                          <a:pt x="7261334" y="914449"/>
                          <a:pt x="7142319" y="957294"/>
                        </a:cubicBezTo>
                        <a:cubicBezTo>
                          <a:pt x="7023304" y="1000139"/>
                          <a:pt x="6712683" y="908806"/>
                          <a:pt x="6555103" y="957294"/>
                        </a:cubicBezTo>
                        <a:cubicBezTo>
                          <a:pt x="6397523" y="1005782"/>
                          <a:pt x="6337399" y="916671"/>
                          <a:pt x="6132308" y="957294"/>
                        </a:cubicBezTo>
                        <a:cubicBezTo>
                          <a:pt x="5927217" y="997917"/>
                          <a:pt x="5666629" y="897372"/>
                          <a:pt x="5380672" y="957294"/>
                        </a:cubicBezTo>
                        <a:cubicBezTo>
                          <a:pt x="5094715" y="1017216"/>
                          <a:pt x="5054341" y="901401"/>
                          <a:pt x="4875666" y="957294"/>
                        </a:cubicBezTo>
                        <a:cubicBezTo>
                          <a:pt x="4696991" y="1013187"/>
                          <a:pt x="4516107" y="893911"/>
                          <a:pt x="4206240" y="957294"/>
                        </a:cubicBezTo>
                        <a:cubicBezTo>
                          <a:pt x="3896373" y="1020677"/>
                          <a:pt x="3932845" y="938421"/>
                          <a:pt x="3701234" y="957294"/>
                        </a:cubicBezTo>
                        <a:cubicBezTo>
                          <a:pt x="3469623" y="976167"/>
                          <a:pt x="3298649" y="929388"/>
                          <a:pt x="3196229" y="957294"/>
                        </a:cubicBezTo>
                        <a:cubicBezTo>
                          <a:pt x="3093810" y="985200"/>
                          <a:pt x="2890259" y="935844"/>
                          <a:pt x="2609013" y="957294"/>
                        </a:cubicBezTo>
                        <a:cubicBezTo>
                          <a:pt x="2327767" y="978744"/>
                          <a:pt x="2101601" y="936770"/>
                          <a:pt x="1939587" y="957294"/>
                        </a:cubicBezTo>
                        <a:cubicBezTo>
                          <a:pt x="1777573" y="977818"/>
                          <a:pt x="1378815" y="884938"/>
                          <a:pt x="1187950" y="957294"/>
                        </a:cubicBezTo>
                        <a:cubicBezTo>
                          <a:pt x="997085" y="1029650"/>
                          <a:pt x="874117" y="926557"/>
                          <a:pt x="765155" y="957294"/>
                        </a:cubicBezTo>
                        <a:cubicBezTo>
                          <a:pt x="656193" y="988031"/>
                          <a:pt x="379416" y="884241"/>
                          <a:pt x="95729" y="957294"/>
                        </a:cubicBezTo>
                        <a:cubicBezTo>
                          <a:pt x="47706" y="957306"/>
                          <a:pt x="14566" y="912222"/>
                          <a:pt x="0" y="861565"/>
                        </a:cubicBezTo>
                        <a:cubicBezTo>
                          <a:pt x="-29833" y="665900"/>
                          <a:pt x="11872" y="629072"/>
                          <a:pt x="0" y="463330"/>
                        </a:cubicBezTo>
                        <a:cubicBezTo>
                          <a:pt x="-11872" y="297589"/>
                          <a:pt x="41001" y="248045"/>
                          <a:pt x="0" y="957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thaiDist">
              <a:lnSpc>
                <a:spcPct val="130000"/>
              </a:lnSpc>
            </a:pPr>
            <a:r>
              <a:rPr lang="th-TH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การรวมกลุ่มสมาชิกอย่างไม่มีประสิทธิภาพขาดวินัยทางการเงินของสมาชิก รวมทั้งแผนธุรกิจของกลุ่ม</a:t>
            </a:r>
            <a:r>
              <a:rPr lang="th-TH" sz="15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สมาชิก</a:t>
            </a:r>
            <a:br>
              <a:rPr lang="th-TH" sz="15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ไม่</a:t>
            </a:r>
            <a:r>
              <a:rPr lang="th-TH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เข้มแข็ง</a:t>
            </a:r>
          </a:p>
        </p:txBody>
      </p:sp>
      <p:sp>
        <p:nvSpPr>
          <p:cNvPr id="17" name="สี่เหลี่ยมผืนผ้า: มุมมน 6">
            <a:extLst>
              <a:ext uri="{FF2B5EF4-FFF2-40B4-BE49-F238E27FC236}">
                <a16:creationId xmlns:a16="http://schemas.microsoft.com/office/drawing/2014/main" id="{DA317332-6D56-4D73-B96E-975BA6301D75}"/>
              </a:ext>
            </a:extLst>
          </p:cNvPr>
          <p:cNvSpPr txBox="1"/>
          <p:nvPr/>
        </p:nvSpPr>
        <p:spPr>
          <a:xfrm>
            <a:off x="347200" y="3618385"/>
            <a:ext cx="9469180" cy="597552"/>
          </a:xfrm>
          <a:custGeom>
            <a:avLst/>
            <a:gdLst>
              <a:gd name="connsiteX0" fmla="*/ 0 w 7029617"/>
              <a:gd name="connsiteY0" fmla="*/ 0 h 901218"/>
              <a:gd name="connsiteX1" fmla="*/ 445209 w 7029617"/>
              <a:gd name="connsiteY1" fmla="*/ 0 h 901218"/>
              <a:gd name="connsiteX2" fmla="*/ 1171603 w 7029617"/>
              <a:gd name="connsiteY2" fmla="*/ 0 h 901218"/>
              <a:gd name="connsiteX3" fmla="*/ 1687108 w 7029617"/>
              <a:gd name="connsiteY3" fmla="*/ 0 h 901218"/>
              <a:gd name="connsiteX4" fmla="*/ 2272909 w 7029617"/>
              <a:gd name="connsiteY4" fmla="*/ 0 h 901218"/>
              <a:gd name="connsiteX5" fmla="*/ 2788415 w 7029617"/>
              <a:gd name="connsiteY5" fmla="*/ 0 h 901218"/>
              <a:gd name="connsiteX6" fmla="*/ 3374216 w 7029617"/>
              <a:gd name="connsiteY6" fmla="*/ 0 h 901218"/>
              <a:gd name="connsiteX7" fmla="*/ 3749129 w 7029617"/>
              <a:gd name="connsiteY7" fmla="*/ 0 h 901218"/>
              <a:gd name="connsiteX8" fmla="*/ 4334930 w 7029617"/>
              <a:gd name="connsiteY8" fmla="*/ 0 h 901218"/>
              <a:gd name="connsiteX9" fmla="*/ 4850436 w 7029617"/>
              <a:gd name="connsiteY9" fmla="*/ 0 h 901218"/>
              <a:gd name="connsiteX10" fmla="*/ 5576829 w 7029617"/>
              <a:gd name="connsiteY10" fmla="*/ 0 h 901218"/>
              <a:gd name="connsiteX11" fmla="*/ 6162631 w 7029617"/>
              <a:gd name="connsiteY11" fmla="*/ 0 h 901218"/>
              <a:gd name="connsiteX12" fmla="*/ 7029617 w 7029617"/>
              <a:gd name="connsiteY12" fmla="*/ 0 h 901218"/>
              <a:gd name="connsiteX13" fmla="*/ 7029617 w 7029617"/>
              <a:gd name="connsiteY13" fmla="*/ 423572 h 901218"/>
              <a:gd name="connsiteX14" fmla="*/ 7029617 w 7029617"/>
              <a:gd name="connsiteY14" fmla="*/ 901218 h 901218"/>
              <a:gd name="connsiteX15" fmla="*/ 6584408 w 7029617"/>
              <a:gd name="connsiteY15" fmla="*/ 901218 h 901218"/>
              <a:gd name="connsiteX16" fmla="*/ 5928310 w 7029617"/>
              <a:gd name="connsiteY16" fmla="*/ 901218 h 901218"/>
              <a:gd name="connsiteX17" fmla="*/ 5553397 w 7029617"/>
              <a:gd name="connsiteY17" fmla="*/ 901218 h 901218"/>
              <a:gd name="connsiteX18" fmla="*/ 5108188 w 7029617"/>
              <a:gd name="connsiteY18" fmla="*/ 901218 h 901218"/>
              <a:gd name="connsiteX19" fmla="*/ 4592683 w 7029617"/>
              <a:gd name="connsiteY19" fmla="*/ 901218 h 901218"/>
              <a:gd name="connsiteX20" fmla="*/ 4077178 w 7029617"/>
              <a:gd name="connsiteY20" fmla="*/ 901218 h 901218"/>
              <a:gd name="connsiteX21" fmla="*/ 3350784 w 7029617"/>
              <a:gd name="connsiteY21" fmla="*/ 901218 h 901218"/>
              <a:gd name="connsiteX22" fmla="*/ 2835279 w 7029617"/>
              <a:gd name="connsiteY22" fmla="*/ 901218 h 901218"/>
              <a:gd name="connsiteX23" fmla="*/ 2249477 w 7029617"/>
              <a:gd name="connsiteY23" fmla="*/ 901218 h 901218"/>
              <a:gd name="connsiteX24" fmla="*/ 1874565 w 7029617"/>
              <a:gd name="connsiteY24" fmla="*/ 901218 h 901218"/>
              <a:gd name="connsiteX25" fmla="*/ 1148171 w 7029617"/>
              <a:gd name="connsiteY25" fmla="*/ 901218 h 901218"/>
              <a:gd name="connsiteX26" fmla="*/ 0 w 7029617"/>
              <a:gd name="connsiteY26" fmla="*/ 901218 h 901218"/>
              <a:gd name="connsiteX27" fmla="*/ 0 w 7029617"/>
              <a:gd name="connsiteY27" fmla="*/ 477646 h 901218"/>
              <a:gd name="connsiteX28" fmla="*/ 0 w 7029617"/>
              <a:gd name="connsiteY28" fmla="*/ 0 h 90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029617" h="901218" extrusionOk="0">
                <a:moveTo>
                  <a:pt x="0" y="0"/>
                </a:moveTo>
                <a:cubicBezTo>
                  <a:pt x="204911" y="-47687"/>
                  <a:pt x="297085" y="12437"/>
                  <a:pt x="445209" y="0"/>
                </a:cubicBezTo>
                <a:cubicBezTo>
                  <a:pt x="593333" y="-12437"/>
                  <a:pt x="853779" y="10226"/>
                  <a:pt x="1171603" y="0"/>
                </a:cubicBezTo>
                <a:cubicBezTo>
                  <a:pt x="1489427" y="-10226"/>
                  <a:pt x="1487511" y="31915"/>
                  <a:pt x="1687108" y="0"/>
                </a:cubicBezTo>
                <a:cubicBezTo>
                  <a:pt x="1886705" y="-31915"/>
                  <a:pt x="2038729" y="69544"/>
                  <a:pt x="2272909" y="0"/>
                </a:cubicBezTo>
                <a:cubicBezTo>
                  <a:pt x="2507089" y="-69544"/>
                  <a:pt x="2662985" y="19119"/>
                  <a:pt x="2788415" y="0"/>
                </a:cubicBezTo>
                <a:cubicBezTo>
                  <a:pt x="2913845" y="-19119"/>
                  <a:pt x="3117244" y="50558"/>
                  <a:pt x="3374216" y="0"/>
                </a:cubicBezTo>
                <a:cubicBezTo>
                  <a:pt x="3631188" y="-50558"/>
                  <a:pt x="3634671" y="25177"/>
                  <a:pt x="3749129" y="0"/>
                </a:cubicBezTo>
                <a:cubicBezTo>
                  <a:pt x="3863587" y="-25177"/>
                  <a:pt x="4178303" y="41416"/>
                  <a:pt x="4334930" y="0"/>
                </a:cubicBezTo>
                <a:cubicBezTo>
                  <a:pt x="4491557" y="-41416"/>
                  <a:pt x="4640179" y="52428"/>
                  <a:pt x="4850436" y="0"/>
                </a:cubicBezTo>
                <a:cubicBezTo>
                  <a:pt x="5060693" y="-52428"/>
                  <a:pt x="5392245" y="74178"/>
                  <a:pt x="5576829" y="0"/>
                </a:cubicBezTo>
                <a:cubicBezTo>
                  <a:pt x="5761413" y="-74178"/>
                  <a:pt x="5925108" y="16253"/>
                  <a:pt x="6162631" y="0"/>
                </a:cubicBezTo>
                <a:cubicBezTo>
                  <a:pt x="6400154" y="-16253"/>
                  <a:pt x="6759955" y="89463"/>
                  <a:pt x="7029617" y="0"/>
                </a:cubicBezTo>
                <a:cubicBezTo>
                  <a:pt x="7034702" y="185788"/>
                  <a:pt x="7002158" y="282063"/>
                  <a:pt x="7029617" y="423572"/>
                </a:cubicBezTo>
                <a:cubicBezTo>
                  <a:pt x="7057076" y="565081"/>
                  <a:pt x="7024625" y="705240"/>
                  <a:pt x="7029617" y="901218"/>
                </a:cubicBezTo>
                <a:cubicBezTo>
                  <a:pt x="6872740" y="941251"/>
                  <a:pt x="6794082" y="886329"/>
                  <a:pt x="6584408" y="901218"/>
                </a:cubicBezTo>
                <a:cubicBezTo>
                  <a:pt x="6374734" y="916107"/>
                  <a:pt x="6232095" y="867310"/>
                  <a:pt x="5928310" y="901218"/>
                </a:cubicBezTo>
                <a:cubicBezTo>
                  <a:pt x="5624525" y="935126"/>
                  <a:pt x="5688853" y="880722"/>
                  <a:pt x="5553397" y="901218"/>
                </a:cubicBezTo>
                <a:cubicBezTo>
                  <a:pt x="5417941" y="921714"/>
                  <a:pt x="5307552" y="871057"/>
                  <a:pt x="5108188" y="901218"/>
                </a:cubicBezTo>
                <a:cubicBezTo>
                  <a:pt x="4908824" y="931379"/>
                  <a:pt x="4791755" y="840920"/>
                  <a:pt x="4592683" y="901218"/>
                </a:cubicBezTo>
                <a:cubicBezTo>
                  <a:pt x="4393611" y="961516"/>
                  <a:pt x="4308407" y="897093"/>
                  <a:pt x="4077178" y="901218"/>
                </a:cubicBezTo>
                <a:cubicBezTo>
                  <a:pt x="3845949" y="905343"/>
                  <a:pt x="3684105" y="863166"/>
                  <a:pt x="3350784" y="901218"/>
                </a:cubicBezTo>
                <a:cubicBezTo>
                  <a:pt x="3017463" y="939270"/>
                  <a:pt x="3086112" y="851014"/>
                  <a:pt x="2835279" y="901218"/>
                </a:cubicBezTo>
                <a:cubicBezTo>
                  <a:pt x="2584447" y="951422"/>
                  <a:pt x="2424644" y="849307"/>
                  <a:pt x="2249477" y="901218"/>
                </a:cubicBezTo>
                <a:cubicBezTo>
                  <a:pt x="2074310" y="953129"/>
                  <a:pt x="1981477" y="871465"/>
                  <a:pt x="1874565" y="901218"/>
                </a:cubicBezTo>
                <a:cubicBezTo>
                  <a:pt x="1767653" y="930971"/>
                  <a:pt x="1432209" y="879622"/>
                  <a:pt x="1148171" y="901218"/>
                </a:cubicBezTo>
                <a:cubicBezTo>
                  <a:pt x="864133" y="922814"/>
                  <a:pt x="240867" y="831854"/>
                  <a:pt x="0" y="901218"/>
                </a:cubicBezTo>
                <a:cubicBezTo>
                  <a:pt x="-8655" y="714691"/>
                  <a:pt x="20041" y="660428"/>
                  <a:pt x="0" y="477646"/>
                </a:cubicBezTo>
                <a:cubicBezTo>
                  <a:pt x="-20041" y="294864"/>
                  <a:pt x="20151" y="197732"/>
                  <a:pt x="0" y="0"/>
                </a:cubicBezTo>
                <a:close/>
              </a:path>
            </a:pathLst>
          </a:custGeom>
          <a:ln>
            <a:prstDash val="solid"/>
            <a:extLst>
              <a:ext uri="{C807C97D-BFC1-408E-A445-0C87EB9F89A2}">
                <ask:lineSketchStyleProps xmlns="" xmlns:ask="http://schemas.microsoft.com/office/drawing/2018/sketchyshapes" sd="2315919273">
                  <a:custGeom>
                    <a:avLst/>
                    <a:gdLst>
                      <a:gd name="connsiteX0" fmla="*/ 0 w 11363016"/>
                      <a:gd name="connsiteY0" fmla="*/ 0 h 717062"/>
                      <a:gd name="connsiteX1" fmla="*/ 719657 w 11363016"/>
                      <a:gd name="connsiteY1" fmla="*/ 0 h 717062"/>
                      <a:gd name="connsiteX2" fmla="*/ 1893836 w 11363016"/>
                      <a:gd name="connsiteY2" fmla="*/ 0 h 717062"/>
                      <a:gd name="connsiteX3" fmla="*/ 2727123 w 11363016"/>
                      <a:gd name="connsiteY3" fmla="*/ 0 h 717062"/>
                      <a:gd name="connsiteX4" fmla="*/ 3674041 w 11363016"/>
                      <a:gd name="connsiteY4" fmla="*/ 0 h 717062"/>
                      <a:gd name="connsiteX5" fmla="*/ 4507330 w 11363016"/>
                      <a:gd name="connsiteY5" fmla="*/ 0 h 717062"/>
                      <a:gd name="connsiteX6" fmla="*/ 5454247 w 11363016"/>
                      <a:gd name="connsiteY6" fmla="*/ 0 h 717062"/>
                      <a:gd name="connsiteX7" fmla="*/ 6060275 w 11363016"/>
                      <a:gd name="connsiteY7" fmla="*/ 0 h 717062"/>
                      <a:gd name="connsiteX8" fmla="*/ 7007192 w 11363016"/>
                      <a:gd name="connsiteY8" fmla="*/ 0 h 717062"/>
                      <a:gd name="connsiteX9" fmla="*/ 7840481 w 11363016"/>
                      <a:gd name="connsiteY9" fmla="*/ 0 h 717062"/>
                      <a:gd name="connsiteX10" fmla="*/ 9014658 w 11363016"/>
                      <a:gd name="connsiteY10" fmla="*/ 0 h 717062"/>
                      <a:gd name="connsiteX11" fmla="*/ 9961577 w 11363016"/>
                      <a:gd name="connsiteY11" fmla="*/ 0 h 717062"/>
                      <a:gd name="connsiteX12" fmla="*/ 11363016 w 11363016"/>
                      <a:gd name="connsiteY12" fmla="*/ 0 h 717062"/>
                      <a:gd name="connsiteX13" fmla="*/ 11363016 w 11363016"/>
                      <a:gd name="connsiteY13" fmla="*/ 337018 h 717062"/>
                      <a:gd name="connsiteX14" fmla="*/ 11363016 w 11363016"/>
                      <a:gd name="connsiteY14" fmla="*/ 717062 h 717062"/>
                      <a:gd name="connsiteX15" fmla="*/ 10643358 w 11363016"/>
                      <a:gd name="connsiteY15" fmla="*/ 717062 h 717062"/>
                      <a:gd name="connsiteX16" fmla="*/ 9582809 w 11363016"/>
                      <a:gd name="connsiteY16" fmla="*/ 717062 h 717062"/>
                      <a:gd name="connsiteX17" fmla="*/ 8976781 w 11363016"/>
                      <a:gd name="connsiteY17" fmla="*/ 717062 h 717062"/>
                      <a:gd name="connsiteX18" fmla="*/ 8257124 w 11363016"/>
                      <a:gd name="connsiteY18" fmla="*/ 717062 h 717062"/>
                      <a:gd name="connsiteX19" fmla="*/ 7423836 w 11363016"/>
                      <a:gd name="connsiteY19" fmla="*/ 717062 h 717062"/>
                      <a:gd name="connsiteX20" fmla="*/ 6590549 w 11363016"/>
                      <a:gd name="connsiteY20" fmla="*/ 717062 h 717062"/>
                      <a:gd name="connsiteX21" fmla="*/ 5416370 w 11363016"/>
                      <a:gd name="connsiteY21" fmla="*/ 717062 h 717062"/>
                      <a:gd name="connsiteX22" fmla="*/ 4583083 w 11363016"/>
                      <a:gd name="connsiteY22" fmla="*/ 717062 h 717062"/>
                      <a:gd name="connsiteX23" fmla="*/ 3636164 w 11363016"/>
                      <a:gd name="connsiteY23" fmla="*/ 717062 h 717062"/>
                      <a:gd name="connsiteX24" fmla="*/ 3030138 w 11363016"/>
                      <a:gd name="connsiteY24" fmla="*/ 717062 h 717062"/>
                      <a:gd name="connsiteX25" fmla="*/ 1855959 w 11363016"/>
                      <a:gd name="connsiteY25" fmla="*/ 717062 h 717062"/>
                      <a:gd name="connsiteX26" fmla="*/ 0 w 11363016"/>
                      <a:gd name="connsiteY26" fmla="*/ 717062 h 717062"/>
                      <a:gd name="connsiteX27" fmla="*/ 0 w 11363016"/>
                      <a:gd name="connsiteY27" fmla="*/ 380043 h 717062"/>
                      <a:gd name="connsiteX28" fmla="*/ 0 w 11363016"/>
                      <a:gd name="connsiteY28" fmla="*/ 0 h 717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1363016" h="717062" extrusionOk="0">
                        <a:moveTo>
                          <a:pt x="0" y="0"/>
                        </a:moveTo>
                        <a:cubicBezTo>
                          <a:pt x="336605" y="-38659"/>
                          <a:pt x="504289" y="29966"/>
                          <a:pt x="719657" y="0"/>
                        </a:cubicBezTo>
                        <a:cubicBezTo>
                          <a:pt x="999495" y="-81416"/>
                          <a:pt x="1309676" y="7881"/>
                          <a:pt x="1893836" y="0"/>
                        </a:cubicBezTo>
                        <a:cubicBezTo>
                          <a:pt x="2406016" y="-6629"/>
                          <a:pt x="2403952" y="29017"/>
                          <a:pt x="2727123" y="0"/>
                        </a:cubicBezTo>
                        <a:cubicBezTo>
                          <a:pt x="3056444" y="-24627"/>
                          <a:pt x="3308074" y="56646"/>
                          <a:pt x="3674041" y="0"/>
                        </a:cubicBezTo>
                        <a:cubicBezTo>
                          <a:pt x="4050156" y="-47813"/>
                          <a:pt x="4327028" y="28637"/>
                          <a:pt x="4507330" y="0"/>
                        </a:cubicBezTo>
                        <a:cubicBezTo>
                          <a:pt x="4676191" y="-56162"/>
                          <a:pt x="5045149" y="112194"/>
                          <a:pt x="5454247" y="0"/>
                        </a:cubicBezTo>
                        <a:cubicBezTo>
                          <a:pt x="5881850" y="-44961"/>
                          <a:pt x="5879819" y="32329"/>
                          <a:pt x="6060275" y="0"/>
                        </a:cubicBezTo>
                        <a:cubicBezTo>
                          <a:pt x="6288715" y="9729"/>
                          <a:pt x="6689885" y="43162"/>
                          <a:pt x="7007192" y="0"/>
                        </a:cubicBezTo>
                        <a:cubicBezTo>
                          <a:pt x="7250164" y="-5120"/>
                          <a:pt x="7506126" y="55363"/>
                          <a:pt x="7840481" y="0"/>
                        </a:cubicBezTo>
                        <a:cubicBezTo>
                          <a:pt x="8182314" y="-49662"/>
                          <a:pt x="8797511" y="41658"/>
                          <a:pt x="9014658" y="0"/>
                        </a:cubicBezTo>
                        <a:cubicBezTo>
                          <a:pt x="9314259" y="-131851"/>
                          <a:pt x="9557243" y="-6332"/>
                          <a:pt x="9961577" y="0"/>
                        </a:cubicBezTo>
                        <a:cubicBezTo>
                          <a:pt x="10320828" y="-73441"/>
                          <a:pt x="10829857" y="157096"/>
                          <a:pt x="11363016" y="0"/>
                        </a:cubicBezTo>
                        <a:cubicBezTo>
                          <a:pt x="11362109" y="153272"/>
                          <a:pt x="11318262" y="217267"/>
                          <a:pt x="11363016" y="337018"/>
                        </a:cubicBezTo>
                        <a:cubicBezTo>
                          <a:pt x="11410584" y="443632"/>
                          <a:pt x="11353500" y="536745"/>
                          <a:pt x="11363016" y="717062"/>
                        </a:cubicBezTo>
                        <a:cubicBezTo>
                          <a:pt x="11089875" y="719932"/>
                          <a:pt x="10985342" y="700419"/>
                          <a:pt x="10643358" y="717062"/>
                        </a:cubicBezTo>
                        <a:cubicBezTo>
                          <a:pt x="10290458" y="723091"/>
                          <a:pt x="10043789" y="676271"/>
                          <a:pt x="9582809" y="717062"/>
                        </a:cubicBezTo>
                        <a:cubicBezTo>
                          <a:pt x="9097241" y="753549"/>
                          <a:pt x="9181508" y="675270"/>
                          <a:pt x="8976781" y="717062"/>
                        </a:cubicBezTo>
                        <a:cubicBezTo>
                          <a:pt x="8752663" y="783628"/>
                          <a:pt x="8526763" y="704358"/>
                          <a:pt x="8257124" y="717062"/>
                        </a:cubicBezTo>
                        <a:cubicBezTo>
                          <a:pt x="7939779" y="747062"/>
                          <a:pt x="7710967" y="666146"/>
                          <a:pt x="7423836" y="717062"/>
                        </a:cubicBezTo>
                        <a:cubicBezTo>
                          <a:pt x="7108280" y="745112"/>
                          <a:pt x="6958364" y="673782"/>
                          <a:pt x="6590549" y="717062"/>
                        </a:cubicBezTo>
                        <a:cubicBezTo>
                          <a:pt x="6157114" y="733997"/>
                          <a:pt x="5948367" y="694385"/>
                          <a:pt x="5416370" y="717062"/>
                        </a:cubicBezTo>
                        <a:cubicBezTo>
                          <a:pt x="4883100" y="740985"/>
                          <a:pt x="4992804" y="674334"/>
                          <a:pt x="4583083" y="717062"/>
                        </a:cubicBezTo>
                        <a:cubicBezTo>
                          <a:pt x="4152132" y="810664"/>
                          <a:pt x="3940914" y="619949"/>
                          <a:pt x="3636164" y="717062"/>
                        </a:cubicBezTo>
                        <a:cubicBezTo>
                          <a:pt x="3339756" y="764035"/>
                          <a:pt x="3190695" y="683067"/>
                          <a:pt x="3030138" y="717062"/>
                        </a:cubicBezTo>
                        <a:cubicBezTo>
                          <a:pt x="2831814" y="821234"/>
                          <a:pt x="2409741" y="678290"/>
                          <a:pt x="1855959" y="717062"/>
                        </a:cubicBezTo>
                        <a:cubicBezTo>
                          <a:pt x="1415457" y="790002"/>
                          <a:pt x="371304" y="597975"/>
                          <a:pt x="0" y="717062"/>
                        </a:cubicBezTo>
                        <a:cubicBezTo>
                          <a:pt x="-8220" y="577661"/>
                          <a:pt x="31073" y="513496"/>
                          <a:pt x="0" y="380043"/>
                        </a:cubicBezTo>
                        <a:cubicBezTo>
                          <a:pt x="-40313" y="234549"/>
                          <a:pt x="16310" y="17452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238115" indent="-238115" defTabSz="5926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th-TH" sz="1333" spc="8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(ด้านกลยุทธ์)           1.  ลูกหนี้ไม่ประสบความสำเร็จในการประกอบอาชีพ </a:t>
            </a:r>
            <a:r>
              <a:rPr lang="en-US" sz="1333" spc="8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(S1)</a:t>
            </a:r>
            <a:r>
              <a:rPr lang="th-TH" sz="1333" spc="8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</a:t>
            </a:r>
            <a:endParaRPr lang="th-TH" sz="1333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3" name="สี่เหลี่ยมผืนผ้า: มุมมน 10">
            <a:extLst>
              <a:ext uri="{FF2B5EF4-FFF2-40B4-BE49-F238E27FC236}">
                <a16:creationId xmlns:a16="http://schemas.microsoft.com/office/drawing/2014/main" id="{7F4064E0-E389-44B6-BEBA-4EBEA6E943F1}"/>
              </a:ext>
            </a:extLst>
          </p:cNvPr>
          <p:cNvSpPr txBox="1"/>
          <p:nvPr/>
        </p:nvSpPr>
        <p:spPr>
          <a:xfrm>
            <a:off x="356860" y="4261216"/>
            <a:ext cx="9440200" cy="597552"/>
          </a:xfrm>
          <a:custGeom>
            <a:avLst/>
            <a:gdLst>
              <a:gd name="connsiteX0" fmla="*/ 0 w 7029617"/>
              <a:gd name="connsiteY0" fmla="*/ 0 h 901218"/>
              <a:gd name="connsiteX1" fmla="*/ 726394 w 7029617"/>
              <a:gd name="connsiteY1" fmla="*/ 0 h 901218"/>
              <a:gd name="connsiteX2" fmla="*/ 1171603 w 7029617"/>
              <a:gd name="connsiteY2" fmla="*/ 0 h 901218"/>
              <a:gd name="connsiteX3" fmla="*/ 1616812 w 7029617"/>
              <a:gd name="connsiteY3" fmla="*/ 0 h 901218"/>
              <a:gd name="connsiteX4" fmla="*/ 2132317 w 7029617"/>
              <a:gd name="connsiteY4" fmla="*/ 0 h 901218"/>
              <a:gd name="connsiteX5" fmla="*/ 2858711 w 7029617"/>
              <a:gd name="connsiteY5" fmla="*/ 0 h 901218"/>
              <a:gd name="connsiteX6" fmla="*/ 3444512 w 7029617"/>
              <a:gd name="connsiteY6" fmla="*/ 0 h 901218"/>
              <a:gd name="connsiteX7" fmla="*/ 3889721 w 7029617"/>
              <a:gd name="connsiteY7" fmla="*/ 0 h 901218"/>
              <a:gd name="connsiteX8" fmla="*/ 4475523 w 7029617"/>
              <a:gd name="connsiteY8" fmla="*/ 0 h 901218"/>
              <a:gd name="connsiteX9" fmla="*/ 5131620 w 7029617"/>
              <a:gd name="connsiteY9" fmla="*/ 0 h 901218"/>
              <a:gd name="connsiteX10" fmla="*/ 5787718 w 7029617"/>
              <a:gd name="connsiteY10" fmla="*/ 0 h 901218"/>
              <a:gd name="connsiteX11" fmla="*/ 6443816 w 7029617"/>
              <a:gd name="connsiteY11" fmla="*/ 0 h 901218"/>
              <a:gd name="connsiteX12" fmla="*/ 7029617 w 7029617"/>
              <a:gd name="connsiteY12" fmla="*/ 0 h 901218"/>
              <a:gd name="connsiteX13" fmla="*/ 7029617 w 7029617"/>
              <a:gd name="connsiteY13" fmla="*/ 441597 h 901218"/>
              <a:gd name="connsiteX14" fmla="*/ 7029617 w 7029617"/>
              <a:gd name="connsiteY14" fmla="*/ 901218 h 901218"/>
              <a:gd name="connsiteX15" fmla="*/ 6443816 w 7029617"/>
              <a:gd name="connsiteY15" fmla="*/ 901218 h 901218"/>
              <a:gd name="connsiteX16" fmla="*/ 5787718 w 7029617"/>
              <a:gd name="connsiteY16" fmla="*/ 901218 h 901218"/>
              <a:gd name="connsiteX17" fmla="*/ 5201917 w 7029617"/>
              <a:gd name="connsiteY17" fmla="*/ 901218 h 901218"/>
              <a:gd name="connsiteX18" fmla="*/ 4475523 w 7029617"/>
              <a:gd name="connsiteY18" fmla="*/ 901218 h 901218"/>
              <a:gd name="connsiteX19" fmla="*/ 3889721 w 7029617"/>
              <a:gd name="connsiteY19" fmla="*/ 901218 h 901218"/>
              <a:gd name="connsiteX20" fmla="*/ 3374216 w 7029617"/>
              <a:gd name="connsiteY20" fmla="*/ 901218 h 901218"/>
              <a:gd name="connsiteX21" fmla="*/ 2858711 w 7029617"/>
              <a:gd name="connsiteY21" fmla="*/ 901218 h 901218"/>
              <a:gd name="connsiteX22" fmla="*/ 2483798 w 7029617"/>
              <a:gd name="connsiteY22" fmla="*/ 901218 h 901218"/>
              <a:gd name="connsiteX23" fmla="*/ 1757404 w 7029617"/>
              <a:gd name="connsiteY23" fmla="*/ 901218 h 901218"/>
              <a:gd name="connsiteX24" fmla="*/ 1241899 w 7029617"/>
              <a:gd name="connsiteY24" fmla="*/ 901218 h 901218"/>
              <a:gd name="connsiteX25" fmla="*/ 656098 w 7029617"/>
              <a:gd name="connsiteY25" fmla="*/ 901218 h 901218"/>
              <a:gd name="connsiteX26" fmla="*/ 0 w 7029617"/>
              <a:gd name="connsiteY26" fmla="*/ 901218 h 901218"/>
              <a:gd name="connsiteX27" fmla="*/ 0 w 7029617"/>
              <a:gd name="connsiteY27" fmla="*/ 459621 h 901218"/>
              <a:gd name="connsiteX28" fmla="*/ 0 w 7029617"/>
              <a:gd name="connsiteY28" fmla="*/ 0 h 90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029617" h="901218" extrusionOk="0">
                <a:moveTo>
                  <a:pt x="0" y="0"/>
                </a:moveTo>
                <a:cubicBezTo>
                  <a:pt x="337757" y="-15480"/>
                  <a:pt x="414266" y="75609"/>
                  <a:pt x="726394" y="0"/>
                </a:cubicBezTo>
                <a:cubicBezTo>
                  <a:pt x="1038522" y="-75609"/>
                  <a:pt x="1077069" y="21601"/>
                  <a:pt x="1171603" y="0"/>
                </a:cubicBezTo>
                <a:cubicBezTo>
                  <a:pt x="1266137" y="-21601"/>
                  <a:pt x="1473326" y="45994"/>
                  <a:pt x="1616812" y="0"/>
                </a:cubicBezTo>
                <a:cubicBezTo>
                  <a:pt x="1760298" y="-45994"/>
                  <a:pt x="1973870" y="46998"/>
                  <a:pt x="2132317" y="0"/>
                </a:cubicBezTo>
                <a:cubicBezTo>
                  <a:pt x="2290765" y="-46998"/>
                  <a:pt x="2547102" y="22788"/>
                  <a:pt x="2858711" y="0"/>
                </a:cubicBezTo>
                <a:cubicBezTo>
                  <a:pt x="3170320" y="-22788"/>
                  <a:pt x="3202927" y="13005"/>
                  <a:pt x="3444512" y="0"/>
                </a:cubicBezTo>
                <a:cubicBezTo>
                  <a:pt x="3686097" y="-13005"/>
                  <a:pt x="3795768" y="31509"/>
                  <a:pt x="3889721" y="0"/>
                </a:cubicBezTo>
                <a:cubicBezTo>
                  <a:pt x="3983674" y="-31509"/>
                  <a:pt x="4256140" y="22996"/>
                  <a:pt x="4475523" y="0"/>
                </a:cubicBezTo>
                <a:cubicBezTo>
                  <a:pt x="4694906" y="-22996"/>
                  <a:pt x="4860157" y="41625"/>
                  <a:pt x="5131620" y="0"/>
                </a:cubicBezTo>
                <a:cubicBezTo>
                  <a:pt x="5403083" y="-41625"/>
                  <a:pt x="5597080" y="32470"/>
                  <a:pt x="5787718" y="0"/>
                </a:cubicBezTo>
                <a:cubicBezTo>
                  <a:pt x="5978356" y="-32470"/>
                  <a:pt x="6290064" y="48726"/>
                  <a:pt x="6443816" y="0"/>
                </a:cubicBezTo>
                <a:cubicBezTo>
                  <a:pt x="6597568" y="-48726"/>
                  <a:pt x="6801808" y="44240"/>
                  <a:pt x="7029617" y="0"/>
                </a:cubicBezTo>
                <a:cubicBezTo>
                  <a:pt x="7050871" y="170752"/>
                  <a:pt x="7003942" y="319811"/>
                  <a:pt x="7029617" y="441597"/>
                </a:cubicBezTo>
                <a:cubicBezTo>
                  <a:pt x="7055292" y="563383"/>
                  <a:pt x="6993744" y="749551"/>
                  <a:pt x="7029617" y="901218"/>
                </a:cubicBezTo>
                <a:cubicBezTo>
                  <a:pt x="6829850" y="927542"/>
                  <a:pt x="6662719" y="883411"/>
                  <a:pt x="6443816" y="901218"/>
                </a:cubicBezTo>
                <a:cubicBezTo>
                  <a:pt x="6224913" y="919025"/>
                  <a:pt x="6017355" y="842354"/>
                  <a:pt x="5787718" y="901218"/>
                </a:cubicBezTo>
                <a:cubicBezTo>
                  <a:pt x="5558081" y="960082"/>
                  <a:pt x="5404522" y="894872"/>
                  <a:pt x="5201917" y="901218"/>
                </a:cubicBezTo>
                <a:cubicBezTo>
                  <a:pt x="4999312" y="907564"/>
                  <a:pt x="4784261" y="824651"/>
                  <a:pt x="4475523" y="901218"/>
                </a:cubicBezTo>
                <a:cubicBezTo>
                  <a:pt x="4166785" y="977785"/>
                  <a:pt x="4151905" y="844634"/>
                  <a:pt x="3889721" y="901218"/>
                </a:cubicBezTo>
                <a:cubicBezTo>
                  <a:pt x="3627537" y="957802"/>
                  <a:pt x="3508509" y="884457"/>
                  <a:pt x="3374216" y="901218"/>
                </a:cubicBezTo>
                <a:cubicBezTo>
                  <a:pt x="3239923" y="917979"/>
                  <a:pt x="3106339" y="880176"/>
                  <a:pt x="2858711" y="901218"/>
                </a:cubicBezTo>
                <a:cubicBezTo>
                  <a:pt x="2611083" y="922260"/>
                  <a:pt x="2661876" y="860548"/>
                  <a:pt x="2483798" y="901218"/>
                </a:cubicBezTo>
                <a:cubicBezTo>
                  <a:pt x="2305720" y="941888"/>
                  <a:pt x="1963873" y="840861"/>
                  <a:pt x="1757404" y="901218"/>
                </a:cubicBezTo>
                <a:cubicBezTo>
                  <a:pt x="1550935" y="961575"/>
                  <a:pt x="1435352" y="891524"/>
                  <a:pt x="1241899" y="901218"/>
                </a:cubicBezTo>
                <a:cubicBezTo>
                  <a:pt x="1048446" y="910912"/>
                  <a:pt x="810549" y="876469"/>
                  <a:pt x="656098" y="901218"/>
                </a:cubicBezTo>
                <a:cubicBezTo>
                  <a:pt x="501647" y="925967"/>
                  <a:pt x="256930" y="858764"/>
                  <a:pt x="0" y="901218"/>
                </a:cubicBezTo>
                <a:cubicBezTo>
                  <a:pt x="-1327" y="739488"/>
                  <a:pt x="11128" y="628710"/>
                  <a:pt x="0" y="459621"/>
                </a:cubicBezTo>
                <a:cubicBezTo>
                  <a:pt x="-11128" y="290532"/>
                  <a:pt x="1058" y="104968"/>
                  <a:pt x="0" y="0"/>
                </a:cubicBezTo>
                <a:close/>
              </a:path>
            </a:pathLst>
          </a:custGeom>
          <a:ln>
            <a:prstDash val="solid"/>
            <a:extLst>
              <a:ext uri="{C807C97D-BFC1-408E-A445-0C87EB9F89A2}">
                <ask:lineSketchStyleProps xmlns="" xmlns:ask="http://schemas.microsoft.com/office/drawing/2018/sketchyshapes" sd="1315288836">
                  <a:custGeom>
                    <a:avLst/>
                    <a:gdLst>
                      <a:gd name="connsiteX0" fmla="*/ 0 w 11328240"/>
                      <a:gd name="connsiteY0" fmla="*/ 0 h 717062"/>
                      <a:gd name="connsiteX1" fmla="*/ 1170585 w 11328240"/>
                      <a:gd name="connsiteY1" fmla="*/ 0 h 717062"/>
                      <a:gd name="connsiteX2" fmla="*/ 1888040 w 11328240"/>
                      <a:gd name="connsiteY2" fmla="*/ 0 h 717062"/>
                      <a:gd name="connsiteX3" fmla="*/ 2605495 w 11328240"/>
                      <a:gd name="connsiteY3" fmla="*/ 0 h 717062"/>
                      <a:gd name="connsiteX4" fmla="*/ 3436232 w 11328240"/>
                      <a:gd name="connsiteY4" fmla="*/ 0 h 717062"/>
                      <a:gd name="connsiteX5" fmla="*/ 4606817 w 11328240"/>
                      <a:gd name="connsiteY5" fmla="*/ 0 h 717062"/>
                      <a:gd name="connsiteX6" fmla="*/ 5550837 w 11328240"/>
                      <a:gd name="connsiteY6" fmla="*/ 0 h 717062"/>
                      <a:gd name="connsiteX7" fmla="*/ 6268292 w 11328240"/>
                      <a:gd name="connsiteY7" fmla="*/ 0 h 717062"/>
                      <a:gd name="connsiteX8" fmla="*/ 7212313 w 11328240"/>
                      <a:gd name="connsiteY8" fmla="*/ 0 h 717062"/>
                      <a:gd name="connsiteX9" fmla="*/ 8269614 w 11328240"/>
                      <a:gd name="connsiteY9" fmla="*/ 0 h 717062"/>
                      <a:gd name="connsiteX10" fmla="*/ 9326917 w 11328240"/>
                      <a:gd name="connsiteY10" fmla="*/ 0 h 717062"/>
                      <a:gd name="connsiteX11" fmla="*/ 10384220 w 11328240"/>
                      <a:gd name="connsiteY11" fmla="*/ 0 h 717062"/>
                      <a:gd name="connsiteX12" fmla="*/ 11328240 w 11328240"/>
                      <a:gd name="connsiteY12" fmla="*/ 0 h 717062"/>
                      <a:gd name="connsiteX13" fmla="*/ 11328240 w 11328240"/>
                      <a:gd name="connsiteY13" fmla="*/ 351360 h 717062"/>
                      <a:gd name="connsiteX14" fmla="*/ 11328240 w 11328240"/>
                      <a:gd name="connsiteY14" fmla="*/ 717062 h 717062"/>
                      <a:gd name="connsiteX15" fmla="*/ 10384220 w 11328240"/>
                      <a:gd name="connsiteY15" fmla="*/ 717062 h 717062"/>
                      <a:gd name="connsiteX16" fmla="*/ 9326917 w 11328240"/>
                      <a:gd name="connsiteY16" fmla="*/ 717062 h 717062"/>
                      <a:gd name="connsiteX17" fmla="*/ 8382898 w 11328240"/>
                      <a:gd name="connsiteY17" fmla="*/ 717062 h 717062"/>
                      <a:gd name="connsiteX18" fmla="*/ 7212313 w 11328240"/>
                      <a:gd name="connsiteY18" fmla="*/ 717062 h 717062"/>
                      <a:gd name="connsiteX19" fmla="*/ 6268292 w 11328240"/>
                      <a:gd name="connsiteY19" fmla="*/ 717062 h 717062"/>
                      <a:gd name="connsiteX20" fmla="*/ 5437554 w 11328240"/>
                      <a:gd name="connsiteY20" fmla="*/ 717062 h 717062"/>
                      <a:gd name="connsiteX21" fmla="*/ 4606817 w 11328240"/>
                      <a:gd name="connsiteY21" fmla="*/ 717062 h 717062"/>
                      <a:gd name="connsiteX22" fmla="*/ 4002644 w 11328240"/>
                      <a:gd name="connsiteY22" fmla="*/ 717062 h 717062"/>
                      <a:gd name="connsiteX23" fmla="*/ 2832059 w 11328240"/>
                      <a:gd name="connsiteY23" fmla="*/ 717062 h 717062"/>
                      <a:gd name="connsiteX24" fmla="*/ 2001322 w 11328240"/>
                      <a:gd name="connsiteY24" fmla="*/ 717062 h 717062"/>
                      <a:gd name="connsiteX25" fmla="*/ 1057303 w 11328240"/>
                      <a:gd name="connsiteY25" fmla="*/ 717062 h 717062"/>
                      <a:gd name="connsiteX26" fmla="*/ 0 w 11328240"/>
                      <a:gd name="connsiteY26" fmla="*/ 717062 h 717062"/>
                      <a:gd name="connsiteX27" fmla="*/ 0 w 11328240"/>
                      <a:gd name="connsiteY27" fmla="*/ 365701 h 717062"/>
                      <a:gd name="connsiteX28" fmla="*/ 0 w 11328240"/>
                      <a:gd name="connsiteY28" fmla="*/ 0 h 717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1328240" h="717062" extrusionOk="0">
                        <a:moveTo>
                          <a:pt x="0" y="0"/>
                        </a:moveTo>
                        <a:cubicBezTo>
                          <a:pt x="564470" y="-5623"/>
                          <a:pt x="673041" y="93338"/>
                          <a:pt x="1170585" y="0"/>
                        </a:cubicBezTo>
                        <a:cubicBezTo>
                          <a:pt x="1689997" y="-67987"/>
                          <a:pt x="1757389" y="25518"/>
                          <a:pt x="1888040" y="0"/>
                        </a:cubicBezTo>
                        <a:cubicBezTo>
                          <a:pt x="2015584" y="-68123"/>
                          <a:pt x="2380871" y="37145"/>
                          <a:pt x="2605495" y="0"/>
                        </a:cubicBezTo>
                        <a:cubicBezTo>
                          <a:pt x="2833726" y="-58200"/>
                          <a:pt x="3161715" y="70455"/>
                          <a:pt x="3436232" y="0"/>
                        </a:cubicBezTo>
                        <a:cubicBezTo>
                          <a:pt x="3690886" y="-8917"/>
                          <a:pt x="4085395" y="-79802"/>
                          <a:pt x="4606817" y="0"/>
                        </a:cubicBezTo>
                        <a:cubicBezTo>
                          <a:pt x="5116063" y="-32188"/>
                          <a:pt x="5177210" y="8236"/>
                          <a:pt x="5550837" y="0"/>
                        </a:cubicBezTo>
                        <a:cubicBezTo>
                          <a:pt x="5932119" y="-5906"/>
                          <a:pt x="6129569" y="33583"/>
                          <a:pt x="6268292" y="0"/>
                        </a:cubicBezTo>
                        <a:cubicBezTo>
                          <a:pt x="6416678" y="-40710"/>
                          <a:pt x="6932110" y="27501"/>
                          <a:pt x="7212313" y="0"/>
                        </a:cubicBezTo>
                        <a:cubicBezTo>
                          <a:pt x="7622996" y="-32443"/>
                          <a:pt x="7876929" y="65766"/>
                          <a:pt x="8269614" y="0"/>
                        </a:cubicBezTo>
                        <a:cubicBezTo>
                          <a:pt x="8699507" y="-2770"/>
                          <a:pt x="8981347" y="107583"/>
                          <a:pt x="9326917" y="0"/>
                        </a:cubicBezTo>
                        <a:cubicBezTo>
                          <a:pt x="9570196" y="-51739"/>
                          <a:pt x="10130248" y="58408"/>
                          <a:pt x="10384220" y="0"/>
                        </a:cubicBezTo>
                        <a:cubicBezTo>
                          <a:pt x="10548411" y="-22334"/>
                          <a:pt x="10943096" y="51079"/>
                          <a:pt x="11328240" y="0"/>
                        </a:cubicBezTo>
                        <a:cubicBezTo>
                          <a:pt x="11386946" y="149457"/>
                          <a:pt x="11283696" y="262533"/>
                          <a:pt x="11328240" y="351360"/>
                        </a:cubicBezTo>
                        <a:cubicBezTo>
                          <a:pt x="11348353" y="476398"/>
                          <a:pt x="11282398" y="578842"/>
                          <a:pt x="11328240" y="717062"/>
                        </a:cubicBezTo>
                        <a:cubicBezTo>
                          <a:pt x="11033923" y="664100"/>
                          <a:pt x="10665350" y="668505"/>
                          <a:pt x="10384220" y="717062"/>
                        </a:cubicBezTo>
                        <a:cubicBezTo>
                          <a:pt x="9987397" y="743661"/>
                          <a:pt x="9722538" y="635532"/>
                          <a:pt x="9326917" y="717062"/>
                        </a:cubicBezTo>
                        <a:cubicBezTo>
                          <a:pt x="8919179" y="738768"/>
                          <a:pt x="8682382" y="669654"/>
                          <a:pt x="8382898" y="717062"/>
                        </a:cubicBezTo>
                        <a:cubicBezTo>
                          <a:pt x="8113844" y="662121"/>
                          <a:pt x="7633273" y="721569"/>
                          <a:pt x="7212313" y="717062"/>
                        </a:cubicBezTo>
                        <a:cubicBezTo>
                          <a:pt x="6711079" y="799801"/>
                          <a:pt x="6680826" y="673036"/>
                          <a:pt x="6268292" y="717062"/>
                        </a:cubicBezTo>
                        <a:cubicBezTo>
                          <a:pt x="5858114" y="818257"/>
                          <a:pt x="5647254" y="711922"/>
                          <a:pt x="5437554" y="717062"/>
                        </a:cubicBezTo>
                        <a:cubicBezTo>
                          <a:pt x="5174088" y="692517"/>
                          <a:pt x="4949139" y="725906"/>
                          <a:pt x="4606817" y="717062"/>
                        </a:cubicBezTo>
                        <a:cubicBezTo>
                          <a:pt x="4219202" y="708631"/>
                          <a:pt x="4275704" y="699804"/>
                          <a:pt x="4002644" y="717062"/>
                        </a:cubicBezTo>
                        <a:cubicBezTo>
                          <a:pt x="3719888" y="767967"/>
                          <a:pt x="3172812" y="570758"/>
                          <a:pt x="2832059" y="717062"/>
                        </a:cubicBezTo>
                        <a:cubicBezTo>
                          <a:pt x="2551568" y="789953"/>
                          <a:pt x="2321240" y="720363"/>
                          <a:pt x="2001322" y="717062"/>
                        </a:cubicBezTo>
                        <a:cubicBezTo>
                          <a:pt x="1682978" y="726945"/>
                          <a:pt x="1328836" y="681935"/>
                          <a:pt x="1057303" y="717062"/>
                        </a:cubicBezTo>
                        <a:cubicBezTo>
                          <a:pt x="809833" y="702679"/>
                          <a:pt x="427564" y="604674"/>
                          <a:pt x="0" y="717062"/>
                        </a:cubicBezTo>
                        <a:cubicBezTo>
                          <a:pt x="15841" y="588911"/>
                          <a:pt x="15192" y="501654"/>
                          <a:pt x="0" y="365701"/>
                        </a:cubicBezTo>
                        <a:cubicBezTo>
                          <a:pt x="-31139" y="248366"/>
                          <a:pt x="741" y="8867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238115" indent="-238115" defTabSz="5926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th-TH" sz="1333" spc="8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(ด้านการเงิน)         </a:t>
            </a:r>
            <a:r>
              <a:rPr lang="th-TH" sz="1333" spc="8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3</a:t>
            </a:r>
            <a:r>
              <a:rPr lang="th-TH" sz="1333" spc="8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 ลูกหนี้มีการรวมกลุ่มแบบไม่จริง นำเงินไปใช้เพียงคนเดียว ทำให้ขาดวินัยทางการเงิน </a:t>
            </a:r>
            <a:r>
              <a:rPr lang="en-US" sz="1333" spc="8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(F1)</a:t>
            </a:r>
            <a:r>
              <a:rPr lang="th-TH" sz="1333" spc="8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endParaRPr lang="th-TH" sz="1333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cxnSp>
        <p:nvCxnSpPr>
          <p:cNvPr id="28" name="ตัวเชื่อมต่อตรง 27">
            <a:extLst>
              <a:ext uri="{FF2B5EF4-FFF2-40B4-BE49-F238E27FC236}">
                <a16:creationId xmlns:a16="http://schemas.microsoft.com/office/drawing/2014/main" id="{569BABC5-3A6C-4294-A02C-EB5EA473EC21}"/>
              </a:ext>
            </a:extLst>
          </p:cNvPr>
          <p:cNvCxnSpPr/>
          <p:nvPr/>
        </p:nvCxnSpPr>
        <p:spPr>
          <a:xfrm>
            <a:off x="0" y="1943100"/>
            <a:ext cx="10160000" cy="25400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46387BBA-B8E0-A96B-5C3C-848C5681D4D7}"/>
              </a:ext>
            </a:extLst>
          </p:cNvPr>
          <p:cNvSpPr/>
          <p:nvPr/>
        </p:nvSpPr>
        <p:spPr>
          <a:xfrm>
            <a:off x="337540" y="3005863"/>
            <a:ext cx="9478840" cy="622528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3632166725">
                  <a:custGeom>
                    <a:avLst/>
                    <a:gdLst>
                      <a:gd name="connsiteX0" fmla="*/ 0 w 8412480"/>
                      <a:gd name="connsiteY0" fmla="*/ 95729 h 957294"/>
                      <a:gd name="connsiteX1" fmla="*/ 95729 w 8412480"/>
                      <a:gd name="connsiteY1" fmla="*/ 0 h 957294"/>
                      <a:gd name="connsiteX2" fmla="*/ 518524 w 8412480"/>
                      <a:gd name="connsiteY2" fmla="*/ 0 h 957294"/>
                      <a:gd name="connsiteX3" fmla="*/ 941320 w 8412480"/>
                      <a:gd name="connsiteY3" fmla="*/ 0 h 957294"/>
                      <a:gd name="connsiteX4" fmla="*/ 1364115 w 8412480"/>
                      <a:gd name="connsiteY4" fmla="*/ 0 h 957294"/>
                      <a:gd name="connsiteX5" fmla="*/ 1786911 w 8412480"/>
                      <a:gd name="connsiteY5" fmla="*/ 0 h 957294"/>
                      <a:gd name="connsiteX6" fmla="*/ 2209706 w 8412480"/>
                      <a:gd name="connsiteY6" fmla="*/ 0 h 957294"/>
                      <a:gd name="connsiteX7" fmla="*/ 2961342 w 8412480"/>
                      <a:gd name="connsiteY7" fmla="*/ 0 h 957294"/>
                      <a:gd name="connsiteX8" fmla="*/ 3548558 w 8412480"/>
                      <a:gd name="connsiteY8" fmla="*/ 0 h 957294"/>
                      <a:gd name="connsiteX9" fmla="*/ 3971354 w 8412480"/>
                      <a:gd name="connsiteY9" fmla="*/ 0 h 957294"/>
                      <a:gd name="connsiteX10" fmla="*/ 4640780 w 8412480"/>
                      <a:gd name="connsiteY10" fmla="*/ 0 h 957294"/>
                      <a:gd name="connsiteX11" fmla="*/ 4981365 w 8412480"/>
                      <a:gd name="connsiteY11" fmla="*/ 0 h 957294"/>
                      <a:gd name="connsiteX12" fmla="*/ 5650791 w 8412480"/>
                      <a:gd name="connsiteY12" fmla="*/ 0 h 957294"/>
                      <a:gd name="connsiteX13" fmla="*/ 6320217 w 8412480"/>
                      <a:gd name="connsiteY13" fmla="*/ 0 h 957294"/>
                      <a:gd name="connsiteX14" fmla="*/ 6989643 w 8412480"/>
                      <a:gd name="connsiteY14" fmla="*/ 0 h 957294"/>
                      <a:gd name="connsiteX15" fmla="*/ 7659069 w 8412480"/>
                      <a:gd name="connsiteY15" fmla="*/ 0 h 957294"/>
                      <a:gd name="connsiteX16" fmla="*/ 8316751 w 8412480"/>
                      <a:gd name="connsiteY16" fmla="*/ 0 h 957294"/>
                      <a:gd name="connsiteX17" fmla="*/ 8412480 w 8412480"/>
                      <a:gd name="connsiteY17" fmla="*/ 95729 h 957294"/>
                      <a:gd name="connsiteX18" fmla="*/ 8412480 w 8412480"/>
                      <a:gd name="connsiteY18" fmla="*/ 455672 h 957294"/>
                      <a:gd name="connsiteX19" fmla="*/ 8412480 w 8412480"/>
                      <a:gd name="connsiteY19" fmla="*/ 861565 h 957294"/>
                      <a:gd name="connsiteX20" fmla="*/ 8316751 w 8412480"/>
                      <a:gd name="connsiteY20" fmla="*/ 957294 h 957294"/>
                      <a:gd name="connsiteX21" fmla="*/ 7811745 w 8412480"/>
                      <a:gd name="connsiteY21" fmla="*/ 957294 h 957294"/>
                      <a:gd name="connsiteX22" fmla="*/ 7306740 w 8412480"/>
                      <a:gd name="connsiteY22" fmla="*/ 957294 h 957294"/>
                      <a:gd name="connsiteX23" fmla="*/ 6555103 w 8412480"/>
                      <a:gd name="connsiteY23" fmla="*/ 957294 h 957294"/>
                      <a:gd name="connsiteX24" fmla="*/ 5885677 w 8412480"/>
                      <a:gd name="connsiteY24" fmla="*/ 957294 h 957294"/>
                      <a:gd name="connsiteX25" fmla="*/ 5216251 w 8412480"/>
                      <a:gd name="connsiteY25" fmla="*/ 957294 h 957294"/>
                      <a:gd name="connsiteX26" fmla="*/ 4711246 w 8412480"/>
                      <a:gd name="connsiteY26" fmla="*/ 957294 h 957294"/>
                      <a:gd name="connsiteX27" fmla="*/ 3959609 w 8412480"/>
                      <a:gd name="connsiteY27" fmla="*/ 957294 h 957294"/>
                      <a:gd name="connsiteX28" fmla="*/ 3454604 w 8412480"/>
                      <a:gd name="connsiteY28" fmla="*/ 957294 h 957294"/>
                      <a:gd name="connsiteX29" fmla="*/ 2949598 w 8412480"/>
                      <a:gd name="connsiteY29" fmla="*/ 957294 h 957294"/>
                      <a:gd name="connsiteX30" fmla="*/ 2197962 w 8412480"/>
                      <a:gd name="connsiteY30" fmla="*/ 957294 h 957294"/>
                      <a:gd name="connsiteX31" fmla="*/ 1528536 w 8412480"/>
                      <a:gd name="connsiteY31" fmla="*/ 957294 h 957294"/>
                      <a:gd name="connsiteX32" fmla="*/ 776899 w 8412480"/>
                      <a:gd name="connsiteY32" fmla="*/ 957294 h 957294"/>
                      <a:gd name="connsiteX33" fmla="*/ 95729 w 8412480"/>
                      <a:gd name="connsiteY33" fmla="*/ 957294 h 957294"/>
                      <a:gd name="connsiteX34" fmla="*/ 0 w 8412480"/>
                      <a:gd name="connsiteY34" fmla="*/ 861565 h 957294"/>
                      <a:gd name="connsiteX35" fmla="*/ 0 w 8412480"/>
                      <a:gd name="connsiteY35" fmla="*/ 486305 h 957294"/>
                      <a:gd name="connsiteX36" fmla="*/ 0 w 8412480"/>
                      <a:gd name="connsiteY36" fmla="*/ 95729 h 957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12480" h="957294" fill="none" extrusionOk="0">
                        <a:moveTo>
                          <a:pt x="0" y="95729"/>
                        </a:moveTo>
                        <a:cubicBezTo>
                          <a:pt x="8072" y="39177"/>
                          <a:pt x="43538" y="1566"/>
                          <a:pt x="95729" y="0"/>
                        </a:cubicBezTo>
                        <a:cubicBezTo>
                          <a:pt x="280488" y="-50212"/>
                          <a:pt x="411833" y="2295"/>
                          <a:pt x="518524" y="0"/>
                        </a:cubicBezTo>
                        <a:cubicBezTo>
                          <a:pt x="625216" y="-2295"/>
                          <a:pt x="835568" y="39443"/>
                          <a:pt x="941320" y="0"/>
                        </a:cubicBezTo>
                        <a:cubicBezTo>
                          <a:pt x="1047072" y="-39443"/>
                          <a:pt x="1231315" y="12230"/>
                          <a:pt x="1364115" y="0"/>
                        </a:cubicBezTo>
                        <a:cubicBezTo>
                          <a:pt x="1496916" y="-12230"/>
                          <a:pt x="1616155" y="31251"/>
                          <a:pt x="1786911" y="0"/>
                        </a:cubicBezTo>
                        <a:cubicBezTo>
                          <a:pt x="1957667" y="-31251"/>
                          <a:pt x="2090849" y="32626"/>
                          <a:pt x="2209706" y="0"/>
                        </a:cubicBezTo>
                        <a:cubicBezTo>
                          <a:pt x="2328564" y="-32626"/>
                          <a:pt x="2694988" y="71814"/>
                          <a:pt x="2961342" y="0"/>
                        </a:cubicBezTo>
                        <a:cubicBezTo>
                          <a:pt x="3227696" y="-71814"/>
                          <a:pt x="3395272" y="9454"/>
                          <a:pt x="3548558" y="0"/>
                        </a:cubicBezTo>
                        <a:cubicBezTo>
                          <a:pt x="3701844" y="-9454"/>
                          <a:pt x="3855793" y="26179"/>
                          <a:pt x="3971354" y="0"/>
                        </a:cubicBezTo>
                        <a:cubicBezTo>
                          <a:pt x="4086915" y="-26179"/>
                          <a:pt x="4398701" y="73234"/>
                          <a:pt x="4640780" y="0"/>
                        </a:cubicBezTo>
                        <a:cubicBezTo>
                          <a:pt x="4882859" y="-73234"/>
                          <a:pt x="4868239" y="31150"/>
                          <a:pt x="4981365" y="0"/>
                        </a:cubicBezTo>
                        <a:cubicBezTo>
                          <a:pt x="5094492" y="-31150"/>
                          <a:pt x="5331641" y="7793"/>
                          <a:pt x="5650791" y="0"/>
                        </a:cubicBezTo>
                        <a:cubicBezTo>
                          <a:pt x="5969941" y="-7793"/>
                          <a:pt x="6127237" y="65632"/>
                          <a:pt x="6320217" y="0"/>
                        </a:cubicBezTo>
                        <a:cubicBezTo>
                          <a:pt x="6513197" y="-65632"/>
                          <a:pt x="6741224" y="1577"/>
                          <a:pt x="6989643" y="0"/>
                        </a:cubicBezTo>
                        <a:cubicBezTo>
                          <a:pt x="7238062" y="-1577"/>
                          <a:pt x="7462431" y="44734"/>
                          <a:pt x="7659069" y="0"/>
                        </a:cubicBezTo>
                        <a:cubicBezTo>
                          <a:pt x="7855707" y="-44734"/>
                          <a:pt x="8003021" y="40732"/>
                          <a:pt x="8316751" y="0"/>
                        </a:cubicBezTo>
                        <a:cubicBezTo>
                          <a:pt x="8356739" y="2250"/>
                          <a:pt x="8426887" y="47860"/>
                          <a:pt x="8412480" y="95729"/>
                        </a:cubicBezTo>
                        <a:cubicBezTo>
                          <a:pt x="8417189" y="260947"/>
                          <a:pt x="8376157" y="319811"/>
                          <a:pt x="8412480" y="455672"/>
                        </a:cubicBezTo>
                        <a:cubicBezTo>
                          <a:pt x="8448803" y="591533"/>
                          <a:pt x="8404978" y="731540"/>
                          <a:pt x="8412480" y="861565"/>
                        </a:cubicBezTo>
                        <a:cubicBezTo>
                          <a:pt x="8399866" y="920900"/>
                          <a:pt x="8379602" y="944972"/>
                          <a:pt x="8316751" y="957294"/>
                        </a:cubicBezTo>
                        <a:cubicBezTo>
                          <a:pt x="8101826" y="1002825"/>
                          <a:pt x="7953693" y="935196"/>
                          <a:pt x="7811745" y="957294"/>
                        </a:cubicBezTo>
                        <a:cubicBezTo>
                          <a:pt x="7669797" y="979392"/>
                          <a:pt x="7521242" y="930944"/>
                          <a:pt x="7306740" y="957294"/>
                        </a:cubicBezTo>
                        <a:cubicBezTo>
                          <a:pt x="7092238" y="983644"/>
                          <a:pt x="6757271" y="885424"/>
                          <a:pt x="6555103" y="957294"/>
                        </a:cubicBezTo>
                        <a:cubicBezTo>
                          <a:pt x="6352935" y="1029164"/>
                          <a:pt x="6114432" y="887556"/>
                          <a:pt x="5885677" y="957294"/>
                        </a:cubicBezTo>
                        <a:cubicBezTo>
                          <a:pt x="5656922" y="1027032"/>
                          <a:pt x="5371004" y="891073"/>
                          <a:pt x="5216251" y="957294"/>
                        </a:cubicBezTo>
                        <a:cubicBezTo>
                          <a:pt x="5061498" y="1023515"/>
                          <a:pt x="4889249" y="956201"/>
                          <a:pt x="4711246" y="957294"/>
                        </a:cubicBezTo>
                        <a:cubicBezTo>
                          <a:pt x="4533243" y="958387"/>
                          <a:pt x="4335145" y="928881"/>
                          <a:pt x="3959609" y="957294"/>
                        </a:cubicBezTo>
                        <a:cubicBezTo>
                          <a:pt x="3584073" y="985707"/>
                          <a:pt x="3676469" y="898266"/>
                          <a:pt x="3454604" y="957294"/>
                        </a:cubicBezTo>
                        <a:cubicBezTo>
                          <a:pt x="3232740" y="1016322"/>
                          <a:pt x="3100458" y="931966"/>
                          <a:pt x="2949598" y="957294"/>
                        </a:cubicBezTo>
                        <a:cubicBezTo>
                          <a:pt x="2798738" y="982622"/>
                          <a:pt x="2508359" y="942534"/>
                          <a:pt x="2197962" y="957294"/>
                        </a:cubicBezTo>
                        <a:cubicBezTo>
                          <a:pt x="1887565" y="972054"/>
                          <a:pt x="1862580" y="897182"/>
                          <a:pt x="1528536" y="957294"/>
                        </a:cubicBezTo>
                        <a:cubicBezTo>
                          <a:pt x="1194492" y="1017406"/>
                          <a:pt x="1121212" y="904717"/>
                          <a:pt x="776899" y="957294"/>
                        </a:cubicBezTo>
                        <a:cubicBezTo>
                          <a:pt x="432586" y="1009871"/>
                          <a:pt x="265906" y="902492"/>
                          <a:pt x="95729" y="957294"/>
                        </a:cubicBezTo>
                        <a:cubicBezTo>
                          <a:pt x="36323" y="951548"/>
                          <a:pt x="-8341" y="916661"/>
                          <a:pt x="0" y="861565"/>
                        </a:cubicBezTo>
                        <a:cubicBezTo>
                          <a:pt x="-455" y="704233"/>
                          <a:pt x="14748" y="669099"/>
                          <a:pt x="0" y="486305"/>
                        </a:cubicBezTo>
                        <a:cubicBezTo>
                          <a:pt x="-14748" y="303511"/>
                          <a:pt x="38821" y="219396"/>
                          <a:pt x="0" y="95729"/>
                        </a:cubicBezTo>
                        <a:close/>
                      </a:path>
                      <a:path w="8412480" h="957294" stroke="0" extrusionOk="0">
                        <a:moveTo>
                          <a:pt x="0" y="95729"/>
                        </a:moveTo>
                        <a:cubicBezTo>
                          <a:pt x="5917" y="50550"/>
                          <a:pt x="49372" y="-11978"/>
                          <a:pt x="95729" y="0"/>
                        </a:cubicBezTo>
                        <a:cubicBezTo>
                          <a:pt x="310796" y="-85397"/>
                          <a:pt x="565628" y="43117"/>
                          <a:pt x="847365" y="0"/>
                        </a:cubicBezTo>
                        <a:cubicBezTo>
                          <a:pt x="1129102" y="-43117"/>
                          <a:pt x="1159816" y="11190"/>
                          <a:pt x="1270161" y="0"/>
                        </a:cubicBezTo>
                        <a:cubicBezTo>
                          <a:pt x="1380506" y="-11190"/>
                          <a:pt x="1606381" y="11500"/>
                          <a:pt x="1692956" y="0"/>
                        </a:cubicBezTo>
                        <a:cubicBezTo>
                          <a:pt x="1779532" y="-11500"/>
                          <a:pt x="2236484" y="47940"/>
                          <a:pt x="2444592" y="0"/>
                        </a:cubicBezTo>
                        <a:cubicBezTo>
                          <a:pt x="2652700" y="-47940"/>
                          <a:pt x="2876125" y="61562"/>
                          <a:pt x="3114019" y="0"/>
                        </a:cubicBezTo>
                        <a:cubicBezTo>
                          <a:pt x="3351913" y="-61562"/>
                          <a:pt x="3523102" y="43242"/>
                          <a:pt x="3701234" y="0"/>
                        </a:cubicBezTo>
                        <a:cubicBezTo>
                          <a:pt x="3879367" y="-43242"/>
                          <a:pt x="4054887" y="38475"/>
                          <a:pt x="4370660" y="0"/>
                        </a:cubicBezTo>
                        <a:cubicBezTo>
                          <a:pt x="4686433" y="-38475"/>
                          <a:pt x="4708762" y="32716"/>
                          <a:pt x="4957876" y="0"/>
                        </a:cubicBezTo>
                        <a:cubicBezTo>
                          <a:pt x="5206990" y="-32716"/>
                          <a:pt x="5438686" y="34507"/>
                          <a:pt x="5627302" y="0"/>
                        </a:cubicBezTo>
                        <a:cubicBezTo>
                          <a:pt x="5815918" y="-34507"/>
                          <a:pt x="6087679" y="15646"/>
                          <a:pt x="6378939" y="0"/>
                        </a:cubicBezTo>
                        <a:cubicBezTo>
                          <a:pt x="6670199" y="-15646"/>
                          <a:pt x="6657165" y="42395"/>
                          <a:pt x="6801734" y="0"/>
                        </a:cubicBezTo>
                        <a:cubicBezTo>
                          <a:pt x="6946304" y="-42395"/>
                          <a:pt x="7159110" y="34918"/>
                          <a:pt x="7306740" y="0"/>
                        </a:cubicBezTo>
                        <a:cubicBezTo>
                          <a:pt x="7454370" y="-34918"/>
                          <a:pt x="7554384" y="20246"/>
                          <a:pt x="7729535" y="0"/>
                        </a:cubicBezTo>
                        <a:cubicBezTo>
                          <a:pt x="7904687" y="-20246"/>
                          <a:pt x="8149642" y="20456"/>
                          <a:pt x="8316751" y="0"/>
                        </a:cubicBezTo>
                        <a:cubicBezTo>
                          <a:pt x="8383411" y="7369"/>
                          <a:pt x="8422695" y="52072"/>
                          <a:pt x="8412480" y="95729"/>
                        </a:cubicBezTo>
                        <a:cubicBezTo>
                          <a:pt x="8438178" y="234317"/>
                          <a:pt x="8380378" y="348769"/>
                          <a:pt x="8412480" y="455672"/>
                        </a:cubicBezTo>
                        <a:cubicBezTo>
                          <a:pt x="8444582" y="562575"/>
                          <a:pt x="8403732" y="771460"/>
                          <a:pt x="8412480" y="861565"/>
                        </a:cubicBezTo>
                        <a:cubicBezTo>
                          <a:pt x="8407699" y="920059"/>
                          <a:pt x="8365418" y="944767"/>
                          <a:pt x="8316751" y="957294"/>
                        </a:cubicBezTo>
                        <a:cubicBezTo>
                          <a:pt x="8122332" y="987397"/>
                          <a:pt x="7797249" y="938900"/>
                          <a:pt x="7565115" y="957294"/>
                        </a:cubicBezTo>
                        <a:cubicBezTo>
                          <a:pt x="7332981" y="975688"/>
                          <a:pt x="7261334" y="914449"/>
                          <a:pt x="7142319" y="957294"/>
                        </a:cubicBezTo>
                        <a:cubicBezTo>
                          <a:pt x="7023304" y="1000139"/>
                          <a:pt x="6712683" y="908806"/>
                          <a:pt x="6555103" y="957294"/>
                        </a:cubicBezTo>
                        <a:cubicBezTo>
                          <a:pt x="6397523" y="1005782"/>
                          <a:pt x="6337399" y="916671"/>
                          <a:pt x="6132308" y="957294"/>
                        </a:cubicBezTo>
                        <a:cubicBezTo>
                          <a:pt x="5927217" y="997917"/>
                          <a:pt x="5666629" y="897372"/>
                          <a:pt x="5380672" y="957294"/>
                        </a:cubicBezTo>
                        <a:cubicBezTo>
                          <a:pt x="5094715" y="1017216"/>
                          <a:pt x="5054341" y="901401"/>
                          <a:pt x="4875666" y="957294"/>
                        </a:cubicBezTo>
                        <a:cubicBezTo>
                          <a:pt x="4696991" y="1013187"/>
                          <a:pt x="4516107" y="893911"/>
                          <a:pt x="4206240" y="957294"/>
                        </a:cubicBezTo>
                        <a:cubicBezTo>
                          <a:pt x="3896373" y="1020677"/>
                          <a:pt x="3932845" y="938421"/>
                          <a:pt x="3701234" y="957294"/>
                        </a:cubicBezTo>
                        <a:cubicBezTo>
                          <a:pt x="3469623" y="976167"/>
                          <a:pt x="3298649" y="929388"/>
                          <a:pt x="3196229" y="957294"/>
                        </a:cubicBezTo>
                        <a:cubicBezTo>
                          <a:pt x="3093810" y="985200"/>
                          <a:pt x="2890259" y="935844"/>
                          <a:pt x="2609013" y="957294"/>
                        </a:cubicBezTo>
                        <a:cubicBezTo>
                          <a:pt x="2327767" y="978744"/>
                          <a:pt x="2101601" y="936770"/>
                          <a:pt x="1939587" y="957294"/>
                        </a:cubicBezTo>
                        <a:cubicBezTo>
                          <a:pt x="1777573" y="977818"/>
                          <a:pt x="1378815" y="884938"/>
                          <a:pt x="1187950" y="957294"/>
                        </a:cubicBezTo>
                        <a:cubicBezTo>
                          <a:pt x="997085" y="1029650"/>
                          <a:pt x="874117" y="926557"/>
                          <a:pt x="765155" y="957294"/>
                        </a:cubicBezTo>
                        <a:cubicBezTo>
                          <a:pt x="656193" y="988031"/>
                          <a:pt x="379416" y="884241"/>
                          <a:pt x="95729" y="957294"/>
                        </a:cubicBezTo>
                        <a:cubicBezTo>
                          <a:pt x="47706" y="957306"/>
                          <a:pt x="14566" y="912222"/>
                          <a:pt x="0" y="861565"/>
                        </a:cubicBezTo>
                        <a:cubicBezTo>
                          <a:pt x="-29833" y="665900"/>
                          <a:pt x="11872" y="629072"/>
                          <a:pt x="0" y="463330"/>
                        </a:cubicBezTo>
                        <a:cubicBezTo>
                          <a:pt x="-11872" y="297589"/>
                          <a:pt x="41001" y="248045"/>
                          <a:pt x="0" y="957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th-TH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ส่งผลให้เกิดสถานการณ์ (ความเสี่ยง) ที่กองทุนจะต้องควบคุมและกำกับ ดูแล ดังต่อไปนี้</a:t>
            </a:r>
          </a:p>
        </p:txBody>
      </p:sp>
      <p:sp>
        <p:nvSpPr>
          <p:cNvPr id="10" name="สี่เหลี่ยมผืนผ้า: มุมมน 8">
            <a:extLst>
              <a:ext uri="{FF2B5EF4-FFF2-40B4-BE49-F238E27FC236}">
                <a16:creationId xmlns:a16="http://schemas.microsoft.com/office/drawing/2014/main" id="{5F441DDA-26F5-4579-9888-BB419933D719}"/>
              </a:ext>
            </a:extLst>
          </p:cNvPr>
          <p:cNvSpPr txBox="1"/>
          <p:nvPr/>
        </p:nvSpPr>
        <p:spPr>
          <a:xfrm>
            <a:off x="347200" y="4283963"/>
            <a:ext cx="9469180" cy="241675"/>
          </a:xfrm>
          <a:custGeom>
            <a:avLst/>
            <a:gdLst>
              <a:gd name="connsiteX0" fmla="*/ 0 w 7040133"/>
              <a:gd name="connsiteY0" fmla="*/ 0 h 901218"/>
              <a:gd name="connsiteX1" fmla="*/ 727480 w 7040133"/>
              <a:gd name="connsiteY1" fmla="*/ 0 h 901218"/>
              <a:gd name="connsiteX2" fmla="*/ 1314158 w 7040133"/>
              <a:gd name="connsiteY2" fmla="*/ 0 h 901218"/>
              <a:gd name="connsiteX3" fmla="*/ 1900836 w 7040133"/>
              <a:gd name="connsiteY3" fmla="*/ 0 h 901218"/>
              <a:gd name="connsiteX4" fmla="*/ 2628316 w 7040133"/>
              <a:gd name="connsiteY4" fmla="*/ 0 h 901218"/>
              <a:gd name="connsiteX5" fmla="*/ 3214994 w 7040133"/>
              <a:gd name="connsiteY5" fmla="*/ 0 h 901218"/>
              <a:gd name="connsiteX6" fmla="*/ 3942474 w 7040133"/>
              <a:gd name="connsiteY6" fmla="*/ 0 h 901218"/>
              <a:gd name="connsiteX7" fmla="*/ 4388350 w 7040133"/>
              <a:gd name="connsiteY7" fmla="*/ 0 h 901218"/>
              <a:gd name="connsiteX8" fmla="*/ 4834225 w 7040133"/>
              <a:gd name="connsiteY8" fmla="*/ 0 h 901218"/>
              <a:gd name="connsiteX9" fmla="*/ 5491304 w 7040133"/>
              <a:gd name="connsiteY9" fmla="*/ 0 h 901218"/>
              <a:gd name="connsiteX10" fmla="*/ 6218784 w 7040133"/>
              <a:gd name="connsiteY10" fmla="*/ 0 h 901218"/>
              <a:gd name="connsiteX11" fmla="*/ 7040133 w 7040133"/>
              <a:gd name="connsiteY11" fmla="*/ 0 h 901218"/>
              <a:gd name="connsiteX12" fmla="*/ 7040133 w 7040133"/>
              <a:gd name="connsiteY12" fmla="*/ 459621 h 901218"/>
              <a:gd name="connsiteX13" fmla="*/ 7040133 w 7040133"/>
              <a:gd name="connsiteY13" fmla="*/ 901218 h 901218"/>
              <a:gd name="connsiteX14" fmla="*/ 6523857 w 7040133"/>
              <a:gd name="connsiteY14" fmla="*/ 901218 h 901218"/>
              <a:gd name="connsiteX15" fmla="*/ 5796376 w 7040133"/>
              <a:gd name="connsiteY15" fmla="*/ 901218 h 901218"/>
              <a:gd name="connsiteX16" fmla="*/ 5420902 w 7040133"/>
              <a:gd name="connsiteY16" fmla="*/ 901218 h 901218"/>
              <a:gd name="connsiteX17" fmla="*/ 4763823 w 7040133"/>
              <a:gd name="connsiteY17" fmla="*/ 901218 h 901218"/>
              <a:gd name="connsiteX18" fmla="*/ 4388350 w 7040133"/>
              <a:gd name="connsiteY18" fmla="*/ 901218 h 901218"/>
              <a:gd name="connsiteX19" fmla="*/ 3872073 w 7040133"/>
              <a:gd name="connsiteY19" fmla="*/ 901218 h 901218"/>
              <a:gd name="connsiteX20" fmla="*/ 3144593 w 7040133"/>
              <a:gd name="connsiteY20" fmla="*/ 901218 h 901218"/>
              <a:gd name="connsiteX21" fmla="*/ 2628316 w 7040133"/>
              <a:gd name="connsiteY21" fmla="*/ 901218 h 901218"/>
              <a:gd name="connsiteX22" fmla="*/ 1900836 w 7040133"/>
              <a:gd name="connsiteY22" fmla="*/ 901218 h 901218"/>
              <a:gd name="connsiteX23" fmla="*/ 1243757 w 7040133"/>
              <a:gd name="connsiteY23" fmla="*/ 901218 h 901218"/>
              <a:gd name="connsiteX24" fmla="*/ 657079 w 7040133"/>
              <a:gd name="connsiteY24" fmla="*/ 901218 h 901218"/>
              <a:gd name="connsiteX25" fmla="*/ 0 w 7040133"/>
              <a:gd name="connsiteY25" fmla="*/ 901218 h 901218"/>
              <a:gd name="connsiteX26" fmla="*/ 0 w 7040133"/>
              <a:gd name="connsiteY26" fmla="*/ 441597 h 901218"/>
              <a:gd name="connsiteX27" fmla="*/ 0 w 7040133"/>
              <a:gd name="connsiteY27" fmla="*/ 0 h 90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40133" h="901218" extrusionOk="0">
                <a:moveTo>
                  <a:pt x="0" y="0"/>
                </a:moveTo>
                <a:cubicBezTo>
                  <a:pt x="237502" y="-62560"/>
                  <a:pt x="484850" y="85102"/>
                  <a:pt x="727480" y="0"/>
                </a:cubicBezTo>
                <a:cubicBezTo>
                  <a:pt x="970110" y="-85102"/>
                  <a:pt x="1178825" y="19966"/>
                  <a:pt x="1314158" y="0"/>
                </a:cubicBezTo>
                <a:cubicBezTo>
                  <a:pt x="1449491" y="-19966"/>
                  <a:pt x="1723942" y="60669"/>
                  <a:pt x="1900836" y="0"/>
                </a:cubicBezTo>
                <a:cubicBezTo>
                  <a:pt x="2077730" y="-60669"/>
                  <a:pt x="2481658" y="1622"/>
                  <a:pt x="2628316" y="0"/>
                </a:cubicBezTo>
                <a:cubicBezTo>
                  <a:pt x="2774974" y="-1622"/>
                  <a:pt x="2947642" y="12896"/>
                  <a:pt x="3214994" y="0"/>
                </a:cubicBezTo>
                <a:cubicBezTo>
                  <a:pt x="3482346" y="-12896"/>
                  <a:pt x="3732605" y="60425"/>
                  <a:pt x="3942474" y="0"/>
                </a:cubicBezTo>
                <a:cubicBezTo>
                  <a:pt x="4152343" y="-60425"/>
                  <a:pt x="4246269" y="46137"/>
                  <a:pt x="4388350" y="0"/>
                </a:cubicBezTo>
                <a:cubicBezTo>
                  <a:pt x="4530431" y="-46137"/>
                  <a:pt x="4653504" y="43873"/>
                  <a:pt x="4834225" y="0"/>
                </a:cubicBezTo>
                <a:cubicBezTo>
                  <a:pt x="5014947" y="-43873"/>
                  <a:pt x="5291796" y="50367"/>
                  <a:pt x="5491304" y="0"/>
                </a:cubicBezTo>
                <a:cubicBezTo>
                  <a:pt x="5690812" y="-50367"/>
                  <a:pt x="5870022" y="56644"/>
                  <a:pt x="6218784" y="0"/>
                </a:cubicBezTo>
                <a:cubicBezTo>
                  <a:pt x="6567546" y="-56644"/>
                  <a:pt x="6719221" y="44355"/>
                  <a:pt x="7040133" y="0"/>
                </a:cubicBezTo>
                <a:cubicBezTo>
                  <a:pt x="7086881" y="170442"/>
                  <a:pt x="7014096" y="252479"/>
                  <a:pt x="7040133" y="459621"/>
                </a:cubicBezTo>
                <a:cubicBezTo>
                  <a:pt x="7066170" y="666763"/>
                  <a:pt x="7029488" y="719999"/>
                  <a:pt x="7040133" y="901218"/>
                </a:cubicBezTo>
                <a:cubicBezTo>
                  <a:pt x="6896794" y="911804"/>
                  <a:pt x="6764994" y="899102"/>
                  <a:pt x="6523857" y="901218"/>
                </a:cubicBezTo>
                <a:cubicBezTo>
                  <a:pt x="6282720" y="903334"/>
                  <a:pt x="6142052" y="874786"/>
                  <a:pt x="5796376" y="901218"/>
                </a:cubicBezTo>
                <a:cubicBezTo>
                  <a:pt x="5450700" y="927650"/>
                  <a:pt x="5505709" y="883268"/>
                  <a:pt x="5420902" y="901218"/>
                </a:cubicBezTo>
                <a:cubicBezTo>
                  <a:pt x="5336095" y="919168"/>
                  <a:pt x="5014356" y="859128"/>
                  <a:pt x="4763823" y="901218"/>
                </a:cubicBezTo>
                <a:cubicBezTo>
                  <a:pt x="4513290" y="943308"/>
                  <a:pt x="4474603" y="858017"/>
                  <a:pt x="4388350" y="901218"/>
                </a:cubicBezTo>
                <a:cubicBezTo>
                  <a:pt x="4302097" y="944419"/>
                  <a:pt x="3994815" y="854386"/>
                  <a:pt x="3872073" y="901218"/>
                </a:cubicBezTo>
                <a:cubicBezTo>
                  <a:pt x="3749331" y="948050"/>
                  <a:pt x="3367694" y="837240"/>
                  <a:pt x="3144593" y="901218"/>
                </a:cubicBezTo>
                <a:cubicBezTo>
                  <a:pt x="2921492" y="965196"/>
                  <a:pt x="2883391" y="878570"/>
                  <a:pt x="2628316" y="901218"/>
                </a:cubicBezTo>
                <a:cubicBezTo>
                  <a:pt x="2373241" y="923866"/>
                  <a:pt x="2094352" y="840915"/>
                  <a:pt x="1900836" y="901218"/>
                </a:cubicBezTo>
                <a:cubicBezTo>
                  <a:pt x="1707320" y="961521"/>
                  <a:pt x="1409146" y="892530"/>
                  <a:pt x="1243757" y="901218"/>
                </a:cubicBezTo>
                <a:cubicBezTo>
                  <a:pt x="1078368" y="909906"/>
                  <a:pt x="788979" y="847730"/>
                  <a:pt x="657079" y="901218"/>
                </a:cubicBezTo>
                <a:cubicBezTo>
                  <a:pt x="525179" y="954706"/>
                  <a:pt x="187797" y="901114"/>
                  <a:pt x="0" y="901218"/>
                </a:cubicBezTo>
                <a:cubicBezTo>
                  <a:pt x="-16853" y="722500"/>
                  <a:pt x="28307" y="640152"/>
                  <a:pt x="0" y="441597"/>
                </a:cubicBezTo>
                <a:cubicBezTo>
                  <a:pt x="-28307" y="243042"/>
                  <a:pt x="5754" y="109164"/>
                  <a:pt x="0" y="0"/>
                </a:cubicBezTo>
                <a:close/>
              </a:path>
            </a:pathLst>
          </a:custGeom>
          <a:ln>
            <a:prstDash val="solid"/>
            <a:extLst>
              <a:ext uri="{C807C97D-BFC1-408E-A445-0C87EB9F89A2}">
                <ask:lineSketchStyleProps xmlns="" xmlns:ask="http://schemas.microsoft.com/office/drawing/2018/sketchyshapes" sd="2039650689">
                  <a:custGeom>
                    <a:avLst/>
                    <a:gdLst>
                      <a:gd name="connsiteX0" fmla="*/ 0 w 11363016"/>
                      <a:gd name="connsiteY0" fmla="*/ 0 h 966902"/>
                      <a:gd name="connsiteX1" fmla="*/ 1174177 w 11363016"/>
                      <a:gd name="connsiteY1" fmla="*/ 0 h 966902"/>
                      <a:gd name="connsiteX2" fmla="*/ 2121096 w 11363016"/>
                      <a:gd name="connsiteY2" fmla="*/ 0 h 966902"/>
                      <a:gd name="connsiteX3" fmla="*/ 3068014 w 11363016"/>
                      <a:gd name="connsiteY3" fmla="*/ 0 h 966902"/>
                      <a:gd name="connsiteX4" fmla="*/ 4242192 w 11363016"/>
                      <a:gd name="connsiteY4" fmla="*/ 0 h 966902"/>
                      <a:gd name="connsiteX5" fmla="*/ 5189110 w 11363016"/>
                      <a:gd name="connsiteY5" fmla="*/ 0 h 966902"/>
                      <a:gd name="connsiteX6" fmla="*/ 6363288 w 11363016"/>
                      <a:gd name="connsiteY6" fmla="*/ 0 h 966902"/>
                      <a:gd name="connsiteX7" fmla="*/ 7082947 w 11363016"/>
                      <a:gd name="connsiteY7" fmla="*/ 0 h 966902"/>
                      <a:gd name="connsiteX8" fmla="*/ 7802604 w 11363016"/>
                      <a:gd name="connsiteY8" fmla="*/ 0 h 966902"/>
                      <a:gd name="connsiteX9" fmla="*/ 8863152 w 11363016"/>
                      <a:gd name="connsiteY9" fmla="*/ 0 h 966902"/>
                      <a:gd name="connsiteX10" fmla="*/ 10037330 w 11363016"/>
                      <a:gd name="connsiteY10" fmla="*/ 0 h 966902"/>
                      <a:gd name="connsiteX11" fmla="*/ 11363016 w 11363016"/>
                      <a:gd name="connsiteY11" fmla="*/ 0 h 966902"/>
                      <a:gd name="connsiteX12" fmla="*/ 11363016 w 11363016"/>
                      <a:gd name="connsiteY12" fmla="*/ 493119 h 966902"/>
                      <a:gd name="connsiteX13" fmla="*/ 11363016 w 11363016"/>
                      <a:gd name="connsiteY13" fmla="*/ 966902 h 966902"/>
                      <a:gd name="connsiteX14" fmla="*/ 10529728 w 11363016"/>
                      <a:gd name="connsiteY14" fmla="*/ 966902 h 966902"/>
                      <a:gd name="connsiteX15" fmla="*/ 9355549 w 11363016"/>
                      <a:gd name="connsiteY15" fmla="*/ 966902 h 966902"/>
                      <a:gd name="connsiteX16" fmla="*/ 8749521 w 11363016"/>
                      <a:gd name="connsiteY16" fmla="*/ 966902 h 966902"/>
                      <a:gd name="connsiteX17" fmla="*/ 7688973 w 11363016"/>
                      <a:gd name="connsiteY17" fmla="*/ 966902 h 966902"/>
                      <a:gd name="connsiteX18" fmla="*/ 7082947 w 11363016"/>
                      <a:gd name="connsiteY18" fmla="*/ 966902 h 966902"/>
                      <a:gd name="connsiteX19" fmla="*/ 6249658 w 11363016"/>
                      <a:gd name="connsiteY19" fmla="*/ 966902 h 966902"/>
                      <a:gd name="connsiteX20" fmla="*/ 5075480 w 11363016"/>
                      <a:gd name="connsiteY20" fmla="*/ 966902 h 966902"/>
                      <a:gd name="connsiteX21" fmla="*/ 4242192 w 11363016"/>
                      <a:gd name="connsiteY21" fmla="*/ 966902 h 966902"/>
                      <a:gd name="connsiteX22" fmla="*/ 3068014 w 11363016"/>
                      <a:gd name="connsiteY22" fmla="*/ 966902 h 966902"/>
                      <a:gd name="connsiteX23" fmla="*/ 2007466 w 11363016"/>
                      <a:gd name="connsiteY23" fmla="*/ 966902 h 966902"/>
                      <a:gd name="connsiteX24" fmla="*/ 1060548 w 11363016"/>
                      <a:gd name="connsiteY24" fmla="*/ 966902 h 966902"/>
                      <a:gd name="connsiteX25" fmla="*/ 0 w 11363016"/>
                      <a:gd name="connsiteY25" fmla="*/ 966902 h 966902"/>
                      <a:gd name="connsiteX26" fmla="*/ 0 w 11363016"/>
                      <a:gd name="connsiteY26" fmla="*/ 473782 h 966902"/>
                      <a:gd name="connsiteX27" fmla="*/ 0 w 11363016"/>
                      <a:gd name="connsiteY27" fmla="*/ 0 h 966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1363016" h="966902" extrusionOk="0">
                        <a:moveTo>
                          <a:pt x="0" y="0"/>
                        </a:moveTo>
                        <a:cubicBezTo>
                          <a:pt x="459172" y="-105055"/>
                          <a:pt x="838565" y="137203"/>
                          <a:pt x="1174177" y="0"/>
                        </a:cubicBezTo>
                        <a:cubicBezTo>
                          <a:pt x="1514336" y="-118988"/>
                          <a:pt x="1863140" y="11709"/>
                          <a:pt x="2121096" y="0"/>
                        </a:cubicBezTo>
                        <a:cubicBezTo>
                          <a:pt x="2383411" y="-22263"/>
                          <a:pt x="2757179" y="25976"/>
                          <a:pt x="3068014" y="0"/>
                        </a:cubicBezTo>
                        <a:cubicBezTo>
                          <a:pt x="3371230" y="-128393"/>
                          <a:pt x="4011464" y="-35354"/>
                          <a:pt x="4242192" y="0"/>
                        </a:cubicBezTo>
                        <a:cubicBezTo>
                          <a:pt x="4542455" y="-355"/>
                          <a:pt x="4744424" y="50123"/>
                          <a:pt x="5189110" y="0"/>
                        </a:cubicBezTo>
                        <a:cubicBezTo>
                          <a:pt x="5540320" y="-22139"/>
                          <a:pt x="6006379" y="56443"/>
                          <a:pt x="6363288" y="0"/>
                        </a:cubicBezTo>
                        <a:cubicBezTo>
                          <a:pt x="6707936" y="-82294"/>
                          <a:pt x="6835009" y="66963"/>
                          <a:pt x="7082947" y="0"/>
                        </a:cubicBezTo>
                        <a:cubicBezTo>
                          <a:pt x="7287366" y="-26949"/>
                          <a:pt x="7521616" y="52652"/>
                          <a:pt x="7802604" y="0"/>
                        </a:cubicBezTo>
                        <a:cubicBezTo>
                          <a:pt x="8173471" y="-79788"/>
                          <a:pt x="8483616" y="69515"/>
                          <a:pt x="8863152" y="0"/>
                        </a:cubicBezTo>
                        <a:cubicBezTo>
                          <a:pt x="9197386" y="-48182"/>
                          <a:pt x="9420170" y="64905"/>
                          <a:pt x="10037330" y="0"/>
                        </a:cubicBezTo>
                        <a:cubicBezTo>
                          <a:pt x="10589705" y="-121220"/>
                          <a:pt x="10858237" y="37624"/>
                          <a:pt x="11363016" y="0"/>
                        </a:cubicBezTo>
                        <a:cubicBezTo>
                          <a:pt x="11472383" y="161433"/>
                          <a:pt x="11287617" y="274326"/>
                          <a:pt x="11363016" y="493119"/>
                        </a:cubicBezTo>
                        <a:cubicBezTo>
                          <a:pt x="11389919" y="702571"/>
                          <a:pt x="11344754" y="788377"/>
                          <a:pt x="11363016" y="966902"/>
                        </a:cubicBezTo>
                        <a:cubicBezTo>
                          <a:pt x="11099431" y="1002603"/>
                          <a:pt x="10933840" y="1000061"/>
                          <a:pt x="10529728" y="966902"/>
                        </a:cubicBezTo>
                        <a:cubicBezTo>
                          <a:pt x="10120707" y="961222"/>
                          <a:pt x="9907646" y="943858"/>
                          <a:pt x="9355549" y="966902"/>
                        </a:cubicBezTo>
                        <a:cubicBezTo>
                          <a:pt x="8822115" y="989192"/>
                          <a:pt x="8884372" y="948620"/>
                          <a:pt x="8749521" y="966902"/>
                        </a:cubicBezTo>
                        <a:cubicBezTo>
                          <a:pt x="8594645" y="1090877"/>
                          <a:pt x="8065011" y="913314"/>
                          <a:pt x="7688973" y="966902"/>
                        </a:cubicBezTo>
                        <a:cubicBezTo>
                          <a:pt x="7285191" y="1001978"/>
                          <a:pt x="7212903" y="905692"/>
                          <a:pt x="7082947" y="966902"/>
                        </a:cubicBezTo>
                        <a:cubicBezTo>
                          <a:pt x="6971925" y="1017393"/>
                          <a:pt x="6456438" y="864566"/>
                          <a:pt x="6249658" y="966902"/>
                        </a:cubicBezTo>
                        <a:cubicBezTo>
                          <a:pt x="6126251" y="1081839"/>
                          <a:pt x="5436069" y="794260"/>
                          <a:pt x="5075480" y="966902"/>
                        </a:cubicBezTo>
                        <a:cubicBezTo>
                          <a:pt x="4694795" y="1020403"/>
                          <a:pt x="4681888" y="957659"/>
                          <a:pt x="4242192" y="966902"/>
                        </a:cubicBezTo>
                        <a:cubicBezTo>
                          <a:pt x="3845616" y="973948"/>
                          <a:pt x="3357638" y="837115"/>
                          <a:pt x="3068014" y="966902"/>
                        </a:cubicBezTo>
                        <a:cubicBezTo>
                          <a:pt x="2791042" y="1024015"/>
                          <a:pt x="2280480" y="971727"/>
                          <a:pt x="2007466" y="966902"/>
                        </a:cubicBezTo>
                        <a:cubicBezTo>
                          <a:pt x="1742154" y="1034802"/>
                          <a:pt x="1338095" y="897907"/>
                          <a:pt x="1060548" y="966902"/>
                        </a:cubicBezTo>
                        <a:cubicBezTo>
                          <a:pt x="917591" y="1041489"/>
                          <a:pt x="295635" y="977560"/>
                          <a:pt x="0" y="966902"/>
                        </a:cubicBezTo>
                        <a:cubicBezTo>
                          <a:pt x="-10013" y="782452"/>
                          <a:pt x="59386" y="663508"/>
                          <a:pt x="0" y="473782"/>
                        </a:cubicBezTo>
                        <a:cubicBezTo>
                          <a:pt x="-29195" y="243656"/>
                          <a:pt x="23837" y="1193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238115" indent="-238115" defTabSz="592643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th-TH" sz="1333" spc="8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(ด้านการดำเนินงาน) 2.  สำนักงานการตรวจเงินแผ่นดินไม่แสดงความเห็นต่อรายงานการเงินของกองทุน (</a:t>
            </a:r>
            <a:r>
              <a:rPr lang="en-US" sz="1333" spc="8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O1) </a:t>
            </a:r>
          </a:p>
          <a:p>
            <a:pPr defTabSz="592643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th-TH" sz="1333" spc="8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4" name="Group 5"/>
          <p:cNvGrpSpPr/>
          <p:nvPr/>
        </p:nvGrpSpPr>
        <p:grpSpPr>
          <a:xfrm>
            <a:off x="572552" y="309652"/>
            <a:ext cx="9017000" cy="530046"/>
            <a:chOff x="0" y="0"/>
            <a:chExt cx="21640800" cy="1272111"/>
          </a:xfrm>
        </p:grpSpPr>
        <p:sp>
          <p:nvSpPr>
            <p:cNvPr id="15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6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6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7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9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24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5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5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</a:p>
          </p:txBody>
        </p:sp>
        <p:sp>
          <p:nvSpPr>
            <p:cNvPr id="21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57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2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2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8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30" name="Group 29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32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38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39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33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34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35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36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37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31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40" name="Rectangle 39"/>
          <p:cNvSpPr/>
          <p:nvPr/>
        </p:nvSpPr>
        <p:spPr>
          <a:xfrm>
            <a:off x="2571084" y="122632"/>
            <a:ext cx="5266245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5.1 ขอความเห็นชอบคู่มือและแผนบริหารความเสี่ยงของกองทุนพัฒนาบทบาทสตรี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/>
            </a:r>
            <a:b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ประจำปี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บัญชี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2567 (ต่อ)</a:t>
            </a:r>
            <a:endParaRPr lang="th-TH" sz="110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2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140174EB-7DB5-43CF-9A54-4ED97E7F8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914400"/>
            <a:ext cx="8763000" cy="1104636"/>
          </a:xfrm>
        </p:spPr>
        <p:txBody>
          <a:bodyPr>
            <a:normAutofit/>
          </a:bodyPr>
          <a:lstStyle/>
          <a:p>
            <a:pPr algn="ctr"/>
            <a:r>
              <a:rPr lang="th-TH" sz="2333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สถานการณ์ความเสี่ยง ในการดำเนินงาน ประจำปีบัญชี 2567</a:t>
            </a: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BA65D7A5-DE2A-474A-B509-48C12BE900AA}"/>
              </a:ext>
            </a:extLst>
          </p:cNvPr>
          <p:cNvSpPr/>
          <p:nvPr/>
        </p:nvSpPr>
        <p:spPr>
          <a:xfrm>
            <a:off x="302480" y="2217921"/>
            <a:ext cx="9478840" cy="882020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3632166725">
                  <a:custGeom>
                    <a:avLst/>
                    <a:gdLst>
                      <a:gd name="connsiteX0" fmla="*/ 0 w 8412480"/>
                      <a:gd name="connsiteY0" fmla="*/ 95729 h 957294"/>
                      <a:gd name="connsiteX1" fmla="*/ 95729 w 8412480"/>
                      <a:gd name="connsiteY1" fmla="*/ 0 h 957294"/>
                      <a:gd name="connsiteX2" fmla="*/ 518524 w 8412480"/>
                      <a:gd name="connsiteY2" fmla="*/ 0 h 957294"/>
                      <a:gd name="connsiteX3" fmla="*/ 941320 w 8412480"/>
                      <a:gd name="connsiteY3" fmla="*/ 0 h 957294"/>
                      <a:gd name="connsiteX4" fmla="*/ 1364115 w 8412480"/>
                      <a:gd name="connsiteY4" fmla="*/ 0 h 957294"/>
                      <a:gd name="connsiteX5" fmla="*/ 1786911 w 8412480"/>
                      <a:gd name="connsiteY5" fmla="*/ 0 h 957294"/>
                      <a:gd name="connsiteX6" fmla="*/ 2209706 w 8412480"/>
                      <a:gd name="connsiteY6" fmla="*/ 0 h 957294"/>
                      <a:gd name="connsiteX7" fmla="*/ 2961342 w 8412480"/>
                      <a:gd name="connsiteY7" fmla="*/ 0 h 957294"/>
                      <a:gd name="connsiteX8" fmla="*/ 3548558 w 8412480"/>
                      <a:gd name="connsiteY8" fmla="*/ 0 h 957294"/>
                      <a:gd name="connsiteX9" fmla="*/ 3971354 w 8412480"/>
                      <a:gd name="connsiteY9" fmla="*/ 0 h 957294"/>
                      <a:gd name="connsiteX10" fmla="*/ 4640780 w 8412480"/>
                      <a:gd name="connsiteY10" fmla="*/ 0 h 957294"/>
                      <a:gd name="connsiteX11" fmla="*/ 4981365 w 8412480"/>
                      <a:gd name="connsiteY11" fmla="*/ 0 h 957294"/>
                      <a:gd name="connsiteX12" fmla="*/ 5650791 w 8412480"/>
                      <a:gd name="connsiteY12" fmla="*/ 0 h 957294"/>
                      <a:gd name="connsiteX13" fmla="*/ 6320217 w 8412480"/>
                      <a:gd name="connsiteY13" fmla="*/ 0 h 957294"/>
                      <a:gd name="connsiteX14" fmla="*/ 6989643 w 8412480"/>
                      <a:gd name="connsiteY14" fmla="*/ 0 h 957294"/>
                      <a:gd name="connsiteX15" fmla="*/ 7659069 w 8412480"/>
                      <a:gd name="connsiteY15" fmla="*/ 0 h 957294"/>
                      <a:gd name="connsiteX16" fmla="*/ 8316751 w 8412480"/>
                      <a:gd name="connsiteY16" fmla="*/ 0 h 957294"/>
                      <a:gd name="connsiteX17" fmla="*/ 8412480 w 8412480"/>
                      <a:gd name="connsiteY17" fmla="*/ 95729 h 957294"/>
                      <a:gd name="connsiteX18" fmla="*/ 8412480 w 8412480"/>
                      <a:gd name="connsiteY18" fmla="*/ 455672 h 957294"/>
                      <a:gd name="connsiteX19" fmla="*/ 8412480 w 8412480"/>
                      <a:gd name="connsiteY19" fmla="*/ 861565 h 957294"/>
                      <a:gd name="connsiteX20" fmla="*/ 8316751 w 8412480"/>
                      <a:gd name="connsiteY20" fmla="*/ 957294 h 957294"/>
                      <a:gd name="connsiteX21" fmla="*/ 7811745 w 8412480"/>
                      <a:gd name="connsiteY21" fmla="*/ 957294 h 957294"/>
                      <a:gd name="connsiteX22" fmla="*/ 7306740 w 8412480"/>
                      <a:gd name="connsiteY22" fmla="*/ 957294 h 957294"/>
                      <a:gd name="connsiteX23" fmla="*/ 6555103 w 8412480"/>
                      <a:gd name="connsiteY23" fmla="*/ 957294 h 957294"/>
                      <a:gd name="connsiteX24" fmla="*/ 5885677 w 8412480"/>
                      <a:gd name="connsiteY24" fmla="*/ 957294 h 957294"/>
                      <a:gd name="connsiteX25" fmla="*/ 5216251 w 8412480"/>
                      <a:gd name="connsiteY25" fmla="*/ 957294 h 957294"/>
                      <a:gd name="connsiteX26" fmla="*/ 4711246 w 8412480"/>
                      <a:gd name="connsiteY26" fmla="*/ 957294 h 957294"/>
                      <a:gd name="connsiteX27" fmla="*/ 3959609 w 8412480"/>
                      <a:gd name="connsiteY27" fmla="*/ 957294 h 957294"/>
                      <a:gd name="connsiteX28" fmla="*/ 3454604 w 8412480"/>
                      <a:gd name="connsiteY28" fmla="*/ 957294 h 957294"/>
                      <a:gd name="connsiteX29" fmla="*/ 2949598 w 8412480"/>
                      <a:gd name="connsiteY29" fmla="*/ 957294 h 957294"/>
                      <a:gd name="connsiteX30" fmla="*/ 2197962 w 8412480"/>
                      <a:gd name="connsiteY30" fmla="*/ 957294 h 957294"/>
                      <a:gd name="connsiteX31" fmla="*/ 1528536 w 8412480"/>
                      <a:gd name="connsiteY31" fmla="*/ 957294 h 957294"/>
                      <a:gd name="connsiteX32" fmla="*/ 776899 w 8412480"/>
                      <a:gd name="connsiteY32" fmla="*/ 957294 h 957294"/>
                      <a:gd name="connsiteX33" fmla="*/ 95729 w 8412480"/>
                      <a:gd name="connsiteY33" fmla="*/ 957294 h 957294"/>
                      <a:gd name="connsiteX34" fmla="*/ 0 w 8412480"/>
                      <a:gd name="connsiteY34" fmla="*/ 861565 h 957294"/>
                      <a:gd name="connsiteX35" fmla="*/ 0 w 8412480"/>
                      <a:gd name="connsiteY35" fmla="*/ 486305 h 957294"/>
                      <a:gd name="connsiteX36" fmla="*/ 0 w 8412480"/>
                      <a:gd name="connsiteY36" fmla="*/ 95729 h 957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12480" h="957294" fill="none" extrusionOk="0">
                        <a:moveTo>
                          <a:pt x="0" y="95729"/>
                        </a:moveTo>
                        <a:cubicBezTo>
                          <a:pt x="8072" y="39177"/>
                          <a:pt x="43538" y="1566"/>
                          <a:pt x="95729" y="0"/>
                        </a:cubicBezTo>
                        <a:cubicBezTo>
                          <a:pt x="280488" y="-50212"/>
                          <a:pt x="411833" y="2295"/>
                          <a:pt x="518524" y="0"/>
                        </a:cubicBezTo>
                        <a:cubicBezTo>
                          <a:pt x="625216" y="-2295"/>
                          <a:pt x="835568" y="39443"/>
                          <a:pt x="941320" y="0"/>
                        </a:cubicBezTo>
                        <a:cubicBezTo>
                          <a:pt x="1047072" y="-39443"/>
                          <a:pt x="1231315" y="12230"/>
                          <a:pt x="1364115" y="0"/>
                        </a:cubicBezTo>
                        <a:cubicBezTo>
                          <a:pt x="1496916" y="-12230"/>
                          <a:pt x="1616155" y="31251"/>
                          <a:pt x="1786911" y="0"/>
                        </a:cubicBezTo>
                        <a:cubicBezTo>
                          <a:pt x="1957667" y="-31251"/>
                          <a:pt x="2090849" y="32626"/>
                          <a:pt x="2209706" y="0"/>
                        </a:cubicBezTo>
                        <a:cubicBezTo>
                          <a:pt x="2328564" y="-32626"/>
                          <a:pt x="2694988" y="71814"/>
                          <a:pt x="2961342" y="0"/>
                        </a:cubicBezTo>
                        <a:cubicBezTo>
                          <a:pt x="3227696" y="-71814"/>
                          <a:pt x="3395272" y="9454"/>
                          <a:pt x="3548558" y="0"/>
                        </a:cubicBezTo>
                        <a:cubicBezTo>
                          <a:pt x="3701844" y="-9454"/>
                          <a:pt x="3855793" y="26179"/>
                          <a:pt x="3971354" y="0"/>
                        </a:cubicBezTo>
                        <a:cubicBezTo>
                          <a:pt x="4086915" y="-26179"/>
                          <a:pt x="4398701" y="73234"/>
                          <a:pt x="4640780" y="0"/>
                        </a:cubicBezTo>
                        <a:cubicBezTo>
                          <a:pt x="4882859" y="-73234"/>
                          <a:pt x="4868239" y="31150"/>
                          <a:pt x="4981365" y="0"/>
                        </a:cubicBezTo>
                        <a:cubicBezTo>
                          <a:pt x="5094492" y="-31150"/>
                          <a:pt x="5331641" y="7793"/>
                          <a:pt x="5650791" y="0"/>
                        </a:cubicBezTo>
                        <a:cubicBezTo>
                          <a:pt x="5969941" y="-7793"/>
                          <a:pt x="6127237" y="65632"/>
                          <a:pt x="6320217" y="0"/>
                        </a:cubicBezTo>
                        <a:cubicBezTo>
                          <a:pt x="6513197" y="-65632"/>
                          <a:pt x="6741224" y="1577"/>
                          <a:pt x="6989643" y="0"/>
                        </a:cubicBezTo>
                        <a:cubicBezTo>
                          <a:pt x="7238062" y="-1577"/>
                          <a:pt x="7462431" y="44734"/>
                          <a:pt x="7659069" y="0"/>
                        </a:cubicBezTo>
                        <a:cubicBezTo>
                          <a:pt x="7855707" y="-44734"/>
                          <a:pt x="8003021" y="40732"/>
                          <a:pt x="8316751" y="0"/>
                        </a:cubicBezTo>
                        <a:cubicBezTo>
                          <a:pt x="8356739" y="2250"/>
                          <a:pt x="8426887" y="47860"/>
                          <a:pt x="8412480" y="95729"/>
                        </a:cubicBezTo>
                        <a:cubicBezTo>
                          <a:pt x="8417189" y="260947"/>
                          <a:pt x="8376157" y="319811"/>
                          <a:pt x="8412480" y="455672"/>
                        </a:cubicBezTo>
                        <a:cubicBezTo>
                          <a:pt x="8448803" y="591533"/>
                          <a:pt x="8404978" y="731540"/>
                          <a:pt x="8412480" y="861565"/>
                        </a:cubicBezTo>
                        <a:cubicBezTo>
                          <a:pt x="8399866" y="920900"/>
                          <a:pt x="8379602" y="944972"/>
                          <a:pt x="8316751" y="957294"/>
                        </a:cubicBezTo>
                        <a:cubicBezTo>
                          <a:pt x="8101826" y="1002825"/>
                          <a:pt x="7953693" y="935196"/>
                          <a:pt x="7811745" y="957294"/>
                        </a:cubicBezTo>
                        <a:cubicBezTo>
                          <a:pt x="7669797" y="979392"/>
                          <a:pt x="7521242" y="930944"/>
                          <a:pt x="7306740" y="957294"/>
                        </a:cubicBezTo>
                        <a:cubicBezTo>
                          <a:pt x="7092238" y="983644"/>
                          <a:pt x="6757271" y="885424"/>
                          <a:pt x="6555103" y="957294"/>
                        </a:cubicBezTo>
                        <a:cubicBezTo>
                          <a:pt x="6352935" y="1029164"/>
                          <a:pt x="6114432" y="887556"/>
                          <a:pt x="5885677" y="957294"/>
                        </a:cubicBezTo>
                        <a:cubicBezTo>
                          <a:pt x="5656922" y="1027032"/>
                          <a:pt x="5371004" y="891073"/>
                          <a:pt x="5216251" y="957294"/>
                        </a:cubicBezTo>
                        <a:cubicBezTo>
                          <a:pt x="5061498" y="1023515"/>
                          <a:pt x="4889249" y="956201"/>
                          <a:pt x="4711246" y="957294"/>
                        </a:cubicBezTo>
                        <a:cubicBezTo>
                          <a:pt x="4533243" y="958387"/>
                          <a:pt x="4335145" y="928881"/>
                          <a:pt x="3959609" y="957294"/>
                        </a:cubicBezTo>
                        <a:cubicBezTo>
                          <a:pt x="3584073" y="985707"/>
                          <a:pt x="3676469" y="898266"/>
                          <a:pt x="3454604" y="957294"/>
                        </a:cubicBezTo>
                        <a:cubicBezTo>
                          <a:pt x="3232740" y="1016322"/>
                          <a:pt x="3100458" y="931966"/>
                          <a:pt x="2949598" y="957294"/>
                        </a:cubicBezTo>
                        <a:cubicBezTo>
                          <a:pt x="2798738" y="982622"/>
                          <a:pt x="2508359" y="942534"/>
                          <a:pt x="2197962" y="957294"/>
                        </a:cubicBezTo>
                        <a:cubicBezTo>
                          <a:pt x="1887565" y="972054"/>
                          <a:pt x="1862580" y="897182"/>
                          <a:pt x="1528536" y="957294"/>
                        </a:cubicBezTo>
                        <a:cubicBezTo>
                          <a:pt x="1194492" y="1017406"/>
                          <a:pt x="1121212" y="904717"/>
                          <a:pt x="776899" y="957294"/>
                        </a:cubicBezTo>
                        <a:cubicBezTo>
                          <a:pt x="432586" y="1009871"/>
                          <a:pt x="265906" y="902492"/>
                          <a:pt x="95729" y="957294"/>
                        </a:cubicBezTo>
                        <a:cubicBezTo>
                          <a:pt x="36323" y="951548"/>
                          <a:pt x="-8341" y="916661"/>
                          <a:pt x="0" y="861565"/>
                        </a:cubicBezTo>
                        <a:cubicBezTo>
                          <a:pt x="-455" y="704233"/>
                          <a:pt x="14748" y="669099"/>
                          <a:pt x="0" y="486305"/>
                        </a:cubicBezTo>
                        <a:cubicBezTo>
                          <a:pt x="-14748" y="303511"/>
                          <a:pt x="38821" y="219396"/>
                          <a:pt x="0" y="95729"/>
                        </a:cubicBezTo>
                        <a:close/>
                      </a:path>
                      <a:path w="8412480" h="957294" stroke="0" extrusionOk="0">
                        <a:moveTo>
                          <a:pt x="0" y="95729"/>
                        </a:moveTo>
                        <a:cubicBezTo>
                          <a:pt x="5917" y="50550"/>
                          <a:pt x="49372" y="-11978"/>
                          <a:pt x="95729" y="0"/>
                        </a:cubicBezTo>
                        <a:cubicBezTo>
                          <a:pt x="310796" y="-85397"/>
                          <a:pt x="565628" y="43117"/>
                          <a:pt x="847365" y="0"/>
                        </a:cubicBezTo>
                        <a:cubicBezTo>
                          <a:pt x="1129102" y="-43117"/>
                          <a:pt x="1159816" y="11190"/>
                          <a:pt x="1270161" y="0"/>
                        </a:cubicBezTo>
                        <a:cubicBezTo>
                          <a:pt x="1380506" y="-11190"/>
                          <a:pt x="1606381" y="11500"/>
                          <a:pt x="1692956" y="0"/>
                        </a:cubicBezTo>
                        <a:cubicBezTo>
                          <a:pt x="1779532" y="-11500"/>
                          <a:pt x="2236484" y="47940"/>
                          <a:pt x="2444592" y="0"/>
                        </a:cubicBezTo>
                        <a:cubicBezTo>
                          <a:pt x="2652700" y="-47940"/>
                          <a:pt x="2876125" y="61562"/>
                          <a:pt x="3114019" y="0"/>
                        </a:cubicBezTo>
                        <a:cubicBezTo>
                          <a:pt x="3351913" y="-61562"/>
                          <a:pt x="3523102" y="43242"/>
                          <a:pt x="3701234" y="0"/>
                        </a:cubicBezTo>
                        <a:cubicBezTo>
                          <a:pt x="3879367" y="-43242"/>
                          <a:pt x="4054887" y="38475"/>
                          <a:pt x="4370660" y="0"/>
                        </a:cubicBezTo>
                        <a:cubicBezTo>
                          <a:pt x="4686433" y="-38475"/>
                          <a:pt x="4708762" y="32716"/>
                          <a:pt x="4957876" y="0"/>
                        </a:cubicBezTo>
                        <a:cubicBezTo>
                          <a:pt x="5206990" y="-32716"/>
                          <a:pt x="5438686" y="34507"/>
                          <a:pt x="5627302" y="0"/>
                        </a:cubicBezTo>
                        <a:cubicBezTo>
                          <a:pt x="5815918" y="-34507"/>
                          <a:pt x="6087679" y="15646"/>
                          <a:pt x="6378939" y="0"/>
                        </a:cubicBezTo>
                        <a:cubicBezTo>
                          <a:pt x="6670199" y="-15646"/>
                          <a:pt x="6657165" y="42395"/>
                          <a:pt x="6801734" y="0"/>
                        </a:cubicBezTo>
                        <a:cubicBezTo>
                          <a:pt x="6946304" y="-42395"/>
                          <a:pt x="7159110" y="34918"/>
                          <a:pt x="7306740" y="0"/>
                        </a:cubicBezTo>
                        <a:cubicBezTo>
                          <a:pt x="7454370" y="-34918"/>
                          <a:pt x="7554384" y="20246"/>
                          <a:pt x="7729535" y="0"/>
                        </a:cubicBezTo>
                        <a:cubicBezTo>
                          <a:pt x="7904687" y="-20246"/>
                          <a:pt x="8149642" y="20456"/>
                          <a:pt x="8316751" y="0"/>
                        </a:cubicBezTo>
                        <a:cubicBezTo>
                          <a:pt x="8383411" y="7369"/>
                          <a:pt x="8422695" y="52072"/>
                          <a:pt x="8412480" y="95729"/>
                        </a:cubicBezTo>
                        <a:cubicBezTo>
                          <a:pt x="8438178" y="234317"/>
                          <a:pt x="8380378" y="348769"/>
                          <a:pt x="8412480" y="455672"/>
                        </a:cubicBezTo>
                        <a:cubicBezTo>
                          <a:pt x="8444582" y="562575"/>
                          <a:pt x="8403732" y="771460"/>
                          <a:pt x="8412480" y="861565"/>
                        </a:cubicBezTo>
                        <a:cubicBezTo>
                          <a:pt x="8407699" y="920059"/>
                          <a:pt x="8365418" y="944767"/>
                          <a:pt x="8316751" y="957294"/>
                        </a:cubicBezTo>
                        <a:cubicBezTo>
                          <a:pt x="8122332" y="987397"/>
                          <a:pt x="7797249" y="938900"/>
                          <a:pt x="7565115" y="957294"/>
                        </a:cubicBezTo>
                        <a:cubicBezTo>
                          <a:pt x="7332981" y="975688"/>
                          <a:pt x="7261334" y="914449"/>
                          <a:pt x="7142319" y="957294"/>
                        </a:cubicBezTo>
                        <a:cubicBezTo>
                          <a:pt x="7023304" y="1000139"/>
                          <a:pt x="6712683" y="908806"/>
                          <a:pt x="6555103" y="957294"/>
                        </a:cubicBezTo>
                        <a:cubicBezTo>
                          <a:pt x="6397523" y="1005782"/>
                          <a:pt x="6337399" y="916671"/>
                          <a:pt x="6132308" y="957294"/>
                        </a:cubicBezTo>
                        <a:cubicBezTo>
                          <a:pt x="5927217" y="997917"/>
                          <a:pt x="5666629" y="897372"/>
                          <a:pt x="5380672" y="957294"/>
                        </a:cubicBezTo>
                        <a:cubicBezTo>
                          <a:pt x="5094715" y="1017216"/>
                          <a:pt x="5054341" y="901401"/>
                          <a:pt x="4875666" y="957294"/>
                        </a:cubicBezTo>
                        <a:cubicBezTo>
                          <a:pt x="4696991" y="1013187"/>
                          <a:pt x="4516107" y="893911"/>
                          <a:pt x="4206240" y="957294"/>
                        </a:cubicBezTo>
                        <a:cubicBezTo>
                          <a:pt x="3896373" y="1020677"/>
                          <a:pt x="3932845" y="938421"/>
                          <a:pt x="3701234" y="957294"/>
                        </a:cubicBezTo>
                        <a:cubicBezTo>
                          <a:pt x="3469623" y="976167"/>
                          <a:pt x="3298649" y="929388"/>
                          <a:pt x="3196229" y="957294"/>
                        </a:cubicBezTo>
                        <a:cubicBezTo>
                          <a:pt x="3093810" y="985200"/>
                          <a:pt x="2890259" y="935844"/>
                          <a:pt x="2609013" y="957294"/>
                        </a:cubicBezTo>
                        <a:cubicBezTo>
                          <a:pt x="2327767" y="978744"/>
                          <a:pt x="2101601" y="936770"/>
                          <a:pt x="1939587" y="957294"/>
                        </a:cubicBezTo>
                        <a:cubicBezTo>
                          <a:pt x="1777573" y="977818"/>
                          <a:pt x="1378815" y="884938"/>
                          <a:pt x="1187950" y="957294"/>
                        </a:cubicBezTo>
                        <a:cubicBezTo>
                          <a:pt x="997085" y="1029650"/>
                          <a:pt x="874117" y="926557"/>
                          <a:pt x="765155" y="957294"/>
                        </a:cubicBezTo>
                        <a:cubicBezTo>
                          <a:pt x="656193" y="988031"/>
                          <a:pt x="379416" y="884241"/>
                          <a:pt x="95729" y="957294"/>
                        </a:cubicBezTo>
                        <a:cubicBezTo>
                          <a:pt x="47706" y="957306"/>
                          <a:pt x="14566" y="912222"/>
                          <a:pt x="0" y="861565"/>
                        </a:cubicBezTo>
                        <a:cubicBezTo>
                          <a:pt x="-29833" y="665900"/>
                          <a:pt x="11872" y="629072"/>
                          <a:pt x="0" y="463330"/>
                        </a:cubicBezTo>
                        <a:cubicBezTo>
                          <a:pt x="-11872" y="297589"/>
                          <a:pt x="41001" y="248045"/>
                          <a:pt x="0" y="957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การระบาดของโรค </a:t>
            </a:r>
            <a:r>
              <a:rPr lang="en-US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covid-19</a:t>
            </a:r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และสถานการณ์ความขัดแย้งของประเทศต่าง ๆ ทำให้เกิดภาวะเศรษฐกิจภายในประเทศตกต่ำ รวมทั้งผู้กู้ขาดความรู้ด้านการพัฒนาผลิตภัณฑ์และการตลาด ทำให้ไม่สามารถเพิ่มรายได้</a:t>
            </a:r>
          </a:p>
          <a:p>
            <a:pPr>
              <a:lnSpc>
                <a:spcPct val="150000"/>
              </a:lnSpc>
            </a:pPr>
            <a:endParaRPr lang="th-TH" sz="1167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7" name="สี่เหลี่ยมผืนผ้า: มุมมน 6">
            <a:extLst>
              <a:ext uri="{FF2B5EF4-FFF2-40B4-BE49-F238E27FC236}">
                <a16:creationId xmlns:a16="http://schemas.microsoft.com/office/drawing/2014/main" id="{DA317332-6D56-4D73-B96E-975BA6301D75}"/>
              </a:ext>
            </a:extLst>
          </p:cNvPr>
          <p:cNvSpPr txBox="1"/>
          <p:nvPr/>
        </p:nvSpPr>
        <p:spPr>
          <a:xfrm>
            <a:off x="469616" y="4136846"/>
            <a:ext cx="9469180" cy="597552"/>
          </a:xfrm>
          <a:custGeom>
            <a:avLst/>
            <a:gdLst>
              <a:gd name="connsiteX0" fmla="*/ 0 w 7029617"/>
              <a:gd name="connsiteY0" fmla="*/ 0 h 901218"/>
              <a:gd name="connsiteX1" fmla="*/ 445209 w 7029617"/>
              <a:gd name="connsiteY1" fmla="*/ 0 h 901218"/>
              <a:gd name="connsiteX2" fmla="*/ 1171603 w 7029617"/>
              <a:gd name="connsiteY2" fmla="*/ 0 h 901218"/>
              <a:gd name="connsiteX3" fmla="*/ 1687108 w 7029617"/>
              <a:gd name="connsiteY3" fmla="*/ 0 h 901218"/>
              <a:gd name="connsiteX4" fmla="*/ 2272909 w 7029617"/>
              <a:gd name="connsiteY4" fmla="*/ 0 h 901218"/>
              <a:gd name="connsiteX5" fmla="*/ 2788415 w 7029617"/>
              <a:gd name="connsiteY5" fmla="*/ 0 h 901218"/>
              <a:gd name="connsiteX6" fmla="*/ 3374216 w 7029617"/>
              <a:gd name="connsiteY6" fmla="*/ 0 h 901218"/>
              <a:gd name="connsiteX7" fmla="*/ 3749129 w 7029617"/>
              <a:gd name="connsiteY7" fmla="*/ 0 h 901218"/>
              <a:gd name="connsiteX8" fmla="*/ 4334930 w 7029617"/>
              <a:gd name="connsiteY8" fmla="*/ 0 h 901218"/>
              <a:gd name="connsiteX9" fmla="*/ 4850436 w 7029617"/>
              <a:gd name="connsiteY9" fmla="*/ 0 h 901218"/>
              <a:gd name="connsiteX10" fmla="*/ 5576829 w 7029617"/>
              <a:gd name="connsiteY10" fmla="*/ 0 h 901218"/>
              <a:gd name="connsiteX11" fmla="*/ 6162631 w 7029617"/>
              <a:gd name="connsiteY11" fmla="*/ 0 h 901218"/>
              <a:gd name="connsiteX12" fmla="*/ 7029617 w 7029617"/>
              <a:gd name="connsiteY12" fmla="*/ 0 h 901218"/>
              <a:gd name="connsiteX13" fmla="*/ 7029617 w 7029617"/>
              <a:gd name="connsiteY13" fmla="*/ 423572 h 901218"/>
              <a:gd name="connsiteX14" fmla="*/ 7029617 w 7029617"/>
              <a:gd name="connsiteY14" fmla="*/ 901218 h 901218"/>
              <a:gd name="connsiteX15" fmla="*/ 6584408 w 7029617"/>
              <a:gd name="connsiteY15" fmla="*/ 901218 h 901218"/>
              <a:gd name="connsiteX16" fmla="*/ 5928310 w 7029617"/>
              <a:gd name="connsiteY16" fmla="*/ 901218 h 901218"/>
              <a:gd name="connsiteX17" fmla="*/ 5553397 w 7029617"/>
              <a:gd name="connsiteY17" fmla="*/ 901218 h 901218"/>
              <a:gd name="connsiteX18" fmla="*/ 5108188 w 7029617"/>
              <a:gd name="connsiteY18" fmla="*/ 901218 h 901218"/>
              <a:gd name="connsiteX19" fmla="*/ 4592683 w 7029617"/>
              <a:gd name="connsiteY19" fmla="*/ 901218 h 901218"/>
              <a:gd name="connsiteX20" fmla="*/ 4077178 w 7029617"/>
              <a:gd name="connsiteY20" fmla="*/ 901218 h 901218"/>
              <a:gd name="connsiteX21" fmla="*/ 3350784 w 7029617"/>
              <a:gd name="connsiteY21" fmla="*/ 901218 h 901218"/>
              <a:gd name="connsiteX22" fmla="*/ 2835279 w 7029617"/>
              <a:gd name="connsiteY22" fmla="*/ 901218 h 901218"/>
              <a:gd name="connsiteX23" fmla="*/ 2249477 w 7029617"/>
              <a:gd name="connsiteY23" fmla="*/ 901218 h 901218"/>
              <a:gd name="connsiteX24" fmla="*/ 1874565 w 7029617"/>
              <a:gd name="connsiteY24" fmla="*/ 901218 h 901218"/>
              <a:gd name="connsiteX25" fmla="*/ 1148171 w 7029617"/>
              <a:gd name="connsiteY25" fmla="*/ 901218 h 901218"/>
              <a:gd name="connsiteX26" fmla="*/ 0 w 7029617"/>
              <a:gd name="connsiteY26" fmla="*/ 901218 h 901218"/>
              <a:gd name="connsiteX27" fmla="*/ 0 w 7029617"/>
              <a:gd name="connsiteY27" fmla="*/ 477646 h 901218"/>
              <a:gd name="connsiteX28" fmla="*/ 0 w 7029617"/>
              <a:gd name="connsiteY28" fmla="*/ 0 h 90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029617" h="901218" extrusionOk="0">
                <a:moveTo>
                  <a:pt x="0" y="0"/>
                </a:moveTo>
                <a:cubicBezTo>
                  <a:pt x="204911" y="-47687"/>
                  <a:pt x="297085" y="12437"/>
                  <a:pt x="445209" y="0"/>
                </a:cubicBezTo>
                <a:cubicBezTo>
                  <a:pt x="593333" y="-12437"/>
                  <a:pt x="853779" y="10226"/>
                  <a:pt x="1171603" y="0"/>
                </a:cubicBezTo>
                <a:cubicBezTo>
                  <a:pt x="1489427" y="-10226"/>
                  <a:pt x="1487511" y="31915"/>
                  <a:pt x="1687108" y="0"/>
                </a:cubicBezTo>
                <a:cubicBezTo>
                  <a:pt x="1886705" y="-31915"/>
                  <a:pt x="2038729" y="69544"/>
                  <a:pt x="2272909" y="0"/>
                </a:cubicBezTo>
                <a:cubicBezTo>
                  <a:pt x="2507089" y="-69544"/>
                  <a:pt x="2662985" y="19119"/>
                  <a:pt x="2788415" y="0"/>
                </a:cubicBezTo>
                <a:cubicBezTo>
                  <a:pt x="2913845" y="-19119"/>
                  <a:pt x="3117244" y="50558"/>
                  <a:pt x="3374216" y="0"/>
                </a:cubicBezTo>
                <a:cubicBezTo>
                  <a:pt x="3631188" y="-50558"/>
                  <a:pt x="3634671" y="25177"/>
                  <a:pt x="3749129" y="0"/>
                </a:cubicBezTo>
                <a:cubicBezTo>
                  <a:pt x="3863587" y="-25177"/>
                  <a:pt x="4178303" y="41416"/>
                  <a:pt x="4334930" y="0"/>
                </a:cubicBezTo>
                <a:cubicBezTo>
                  <a:pt x="4491557" y="-41416"/>
                  <a:pt x="4640179" y="52428"/>
                  <a:pt x="4850436" y="0"/>
                </a:cubicBezTo>
                <a:cubicBezTo>
                  <a:pt x="5060693" y="-52428"/>
                  <a:pt x="5392245" y="74178"/>
                  <a:pt x="5576829" y="0"/>
                </a:cubicBezTo>
                <a:cubicBezTo>
                  <a:pt x="5761413" y="-74178"/>
                  <a:pt x="5925108" y="16253"/>
                  <a:pt x="6162631" y="0"/>
                </a:cubicBezTo>
                <a:cubicBezTo>
                  <a:pt x="6400154" y="-16253"/>
                  <a:pt x="6759955" y="89463"/>
                  <a:pt x="7029617" y="0"/>
                </a:cubicBezTo>
                <a:cubicBezTo>
                  <a:pt x="7034702" y="185788"/>
                  <a:pt x="7002158" y="282063"/>
                  <a:pt x="7029617" y="423572"/>
                </a:cubicBezTo>
                <a:cubicBezTo>
                  <a:pt x="7057076" y="565081"/>
                  <a:pt x="7024625" y="705240"/>
                  <a:pt x="7029617" y="901218"/>
                </a:cubicBezTo>
                <a:cubicBezTo>
                  <a:pt x="6872740" y="941251"/>
                  <a:pt x="6794082" y="886329"/>
                  <a:pt x="6584408" y="901218"/>
                </a:cubicBezTo>
                <a:cubicBezTo>
                  <a:pt x="6374734" y="916107"/>
                  <a:pt x="6232095" y="867310"/>
                  <a:pt x="5928310" y="901218"/>
                </a:cubicBezTo>
                <a:cubicBezTo>
                  <a:pt x="5624525" y="935126"/>
                  <a:pt x="5688853" y="880722"/>
                  <a:pt x="5553397" y="901218"/>
                </a:cubicBezTo>
                <a:cubicBezTo>
                  <a:pt x="5417941" y="921714"/>
                  <a:pt x="5307552" y="871057"/>
                  <a:pt x="5108188" y="901218"/>
                </a:cubicBezTo>
                <a:cubicBezTo>
                  <a:pt x="4908824" y="931379"/>
                  <a:pt x="4791755" y="840920"/>
                  <a:pt x="4592683" y="901218"/>
                </a:cubicBezTo>
                <a:cubicBezTo>
                  <a:pt x="4393611" y="961516"/>
                  <a:pt x="4308407" y="897093"/>
                  <a:pt x="4077178" y="901218"/>
                </a:cubicBezTo>
                <a:cubicBezTo>
                  <a:pt x="3845949" y="905343"/>
                  <a:pt x="3684105" y="863166"/>
                  <a:pt x="3350784" y="901218"/>
                </a:cubicBezTo>
                <a:cubicBezTo>
                  <a:pt x="3017463" y="939270"/>
                  <a:pt x="3086112" y="851014"/>
                  <a:pt x="2835279" y="901218"/>
                </a:cubicBezTo>
                <a:cubicBezTo>
                  <a:pt x="2584447" y="951422"/>
                  <a:pt x="2424644" y="849307"/>
                  <a:pt x="2249477" y="901218"/>
                </a:cubicBezTo>
                <a:cubicBezTo>
                  <a:pt x="2074310" y="953129"/>
                  <a:pt x="1981477" y="871465"/>
                  <a:pt x="1874565" y="901218"/>
                </a:cubicBezTo>
                <a:cubicBezTo>
                  <a:pt x="1767653" y="930971"/>
                  <a:pt x="1432209" y="879622"/>
                  <a:pt x="1148171" y="901218"/>
                </a:cubicBezTo>
                <a:cubicBezTo>
                  <a:pt x="864133" y="922814"/>
                  <a:pt x="240867" y="831854"/>
                  <a:pt x="0" y="901218"/>
                </a:cubicBezTo>
                <a:cubicBezTo>
                  <a:pt x="-8655" y="714691"/>
                  <a:pt x="20041" y="660428"/>
                  <a:pt x="0" y="477646"/>
                </a:cubicBezTo>
                <a:cubicBezTo>
                  <a:pt x="-20041" y="294864"/>
                  <a:pt x="20151" y="197732"/>
                  <a:pt x="0" y="0"/>
                </a:cubicBezTo>
                <a:close/>
              </a:path>
            </a:pathLst>
          </a:custGeom>
          <a:ln>
            <a:prstDash val="solid"/>
            <a:extLst>
              <a:ext uri="{C807C97D-BFC1-408E-A445-0C87EB9F89A2}">
                <ask:lineSketchStyleProps xmlns="" xmlns:ask="http://schemas.microsoft.com/office/drawing/2018/sketchyshapes" sd="2315919273">
                  <a:custGeom>
                    <a:avLst/>
                    <a:gdLst>
                      <a:gd name="connsiteX0" fmla="*/ 0 w 11363016"/>
                      <a:gd name="connsiteY0" fmla="*/ 0 h 717062"/>
                      <a:gd name="connsiteX1" fmla="*/ 719657 w 11363016"/>
                      <a:gd name="connsiteY1" fmla="*/ 0 h 717062"/>
                      <a:gd name="connsiteX2" fmla="*/ 1893836 w 11363016"/>
                      <a:gd name="connsiteY2" fmla="*/ 0 h 717062"/>
                      <a:gd name="connsiteX3" fmla="*/ 2727123 w 11363016"/>
                      <a:gd name="connsiteY3" fmla="*/ 0 h 717062"/>
                      <a:gd name="connsiteX4" fmla="*/ 3674041 w 11363016"/>
                      <a:gd name="connsiteY4" fmla="*/ 0 h 717062"/>
                      <a:gd name="connsiteX5" fmla="*/ 4507330 w 11363016"/>
                      <a:gd name="connsiteY5" fmla="*/ 0 h 717062"/>
                      <a:gd name="connsiteX6" fmla="*/ 5454247 w 11363016"/>
                      <a:gd name="connsiteY6" fmla="*/ 0 h 717062"/>
                      <a:gd name="connsiteX7" fmla="*/ 6060275 w 11363016"/>
                      <a:gd name="connsiteY7" fmla="*/ 0 h 717062"/>
                      <a:gd name="connsiteX8" fmla="*/ 7007192 w 11363016"/>
                      <a:gd name="connsiteY8" fmla="*/ 0 h 717062"/>
                      <a:gd name="connsiteX9" fmla="*/ 7840481 w 11363016"/>
                      <a:gd name="connsiteY9" fmla="*/ 0 h 717062"/>
                      <a:gd name="connsiteX10" fmla="*/ 9014658 w 11363016"/>
                      <a:gd name="connsiteY10" fmla="*/ 0 h 717062"/>
                      <a:gd name="connsiteX11" fmla="*/ 9961577 w 11363016"/>
                      <a:gd name="connsiteY11" fmla="*/ 0 h 717062"/>
                      <a:gd name="connsiteX12" fmla="*/ 11363016 w 11363016"/>
                      <a:gd name="connsiteY12" fmla="*/ 0 h 717062"/>
                      <a:gd name="connsiteX13" fmla="*/ 11363016 w 11363016"/>
                      <a:gd name="connsiteY13" fmla="*/ 337018 h 717062"/>
                      <a:gd name="connsiteX14" fmla="*/ 11363016 w 11363016"/>
                      <a:gd name="connsiteY14" fmla="*/ 717062 h 717062"/>
                      <a:gd name="connsiteX15" fmla="*/ 10643358 w 11363016"/>
                      <a:gd name="connsiteY15" fmla="*/ 717062 h 717062"/>
                      <a:gd name="connsiteX16" fmla="*/ 9582809 w 11363016"/>
                      <a:gd name="connsiteY16" fmla="*/ 717062 h 717062"/>
                      <a:gd name="connsiteX17" fmla="*/ 8976781 w 11363016"/>
                      <a:gd name="connsiteY17" fmla="*/ 717062 h 717062"/>
                      <a:gd name="connsiteX18" fmla="*/ 8257124 w 11363016"/>
                      <a:gd name="connsiteY18" fmla="*/ 717062 h 717062"/>
                      <a:gd name="connsiteX19" fmla="*/ 7423836 w 11363016"/>
                      <a:gd name="connsiteY19" fmla="*/ 717062 h 717062"/>
                      <a:gd name="connsiteX20" fmla="*/ 6590549 w 11363016"/>
                      <a:gd name="connsiteY20" fmla="*/ 717062 h 717062"/>
                      <a:gd name="connsiteX21" fmla="*/ 5416370 w 11363016"/>
                      <a:gd name="connsiteY21" fmla="*/ 717062 h 717062"/>
                      <a:gd name="connsiteX22" fmla="*/ 4583083 w 11363016"/>
                      <a:gd name="connsiteY22" fmla="*/ 717062 h 717062"/>
                      <a:gd name="connsiteX23" fmla="*/ 3636164 w 11363016"/>
                      <a:gd name="connsiteY23" fmla="*/ 717062 h 717062"/>
                      <a:gd name="connsiteX24" fmla="*/ 3030138 w 11363016"/>
                      <a:gd name="connsiteY24" fmla="*/ 717062 h 717062"/>
                      <a:gd name="connsiteX25" fmla="*/ 1855959 w 11363016"/>
                      <a:gd name="connsiteY25" fmla="*/ 717062 h 717062"/>
                      <a:gd name="connsiteX26" fmla="*/ 0 w 11363016"/>
                      <a:gd name="connsiteY26" fmla="*/ 717062 h 717062"/>
                      <a:gd name="connsiteX27" fmla="*/ 0 w 11363016"/>
                      <a:gd name="connsiteY27" fmla="*/ 380043 h 717062"/>
                      <a:gd name="connsiteX28" fmla="*/ 0 w 11363016"/>
                      <a:gd name="connsiteY28" fmla="*/ 0 h 717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1363016" h="717062" extrusionOk="0">
                        <a:moveTo>
                          <a:pt x="0" y="0"/>
                        </a:moveTo>
                        <a:cubicBezTo>
                          <a:pt x="336605" y="-38659"/>
                          <a:pt x="504289" y="29966"/>
                          <a:pt x="719657" y="0"/>
                        </a:cubicBezTo>
                        <a:cubicBezTo>
                          <a:pt x="999495" y="-81416"/>
                          <a:pt x="1309676" y="7881"/>
                          <a:pt x="1893836" y="0"/>
                        </a:cubicBezTo>
                        <a:cubicBezTo>
                          <a:pt x="2406016" y="-6629"/>
                          <a:pt x="2403952" y="29017"/>
                          <a:pt x="2727123" y="0"/>
                        </a:cubicBezTo>
                        <a:cubicBezTo>
                          <a:pt x="3056444" y="-24627"/>
                          <a:pt x="3308074" y="56646"/>
                          <a:pt x="3674041" y="0"/>
                        </a:cubicBezTo>
                        <a:cubicBezTo>
                          <a:pt x="4050156" y="-47813"/>
                          <a:pt x="4327028" y="28637"/>
                          <a:pt x="4507330" y="0"/>
                        </a:cubicBezTo>
                        <a:cubicBezTo>
                          <a:pt x="4676191" y="-56162"/>
                          <a:pt x="5045149" y="112194"/>
                          <a:pt x="5454247" y="0"/>
                        </a:cubicBezTo>
                        <a:cubicBezTo>
                          <a:pt x="5881850" y="-44961"/>
                          <a:pt x="5879819" y="32329"/>
                          <a:pt x="6060275" y="0"/>
                        </a:cubicBezTo>
                        <a:cubicBezTo>
                          <a:pt x="6288715" y="9729"/>
                          <a:pt x="6689885" y="43162"/>
                          <a:pt x="7007192" y="0"/>
                        </a:cubicBezTo>
                        <a:cubicBezTo>
                          <a:pt x="7250164" y="-5120"/>
                          <a:pt x="7506126" y="55363"/>
                          <a:pt x="7840481" y="0"/>
                        </a:cubicBezTo>
                        <a:cubicBezTo>
                          <a:pt x="8182314" y="-49662"/>
                          <a:pt x="8797511" y="41658"/>
                          <a:pt x="9014658" y="0"/>
                        </a:cubicBezTo>
                        <a:cubicBezTo>
                          <a:pt x="9314259" y="-131851"/>
                          <a:pt x="9557243" y="-6332"/>
                          <a:pt x="9961577" y="0"/>
                        </a:cubicBezTo>
                        <a:cubicBezTo>
                          <a:pt x="10320828" y="-73441"/>
                          <a:pt x="10829857" y="157096"/>
                          <a:pt x="11363016" y="0"/>
                        </a:cubicBezTo>
                        <a:cubicBezTo>
                          <a:pt x="11362109" y="153272"/>
                          <a:pt x="11318262" y="217267"/>
                          <a:pt x="11363016" y="337018"/>
                        </a:cubicBezTo>
                        <a:cubicBezTo>
                          <a:pt x="11410584" y="443632"/>
                          <a:pt x="11353500" y="536745"/>
                          <a:pt x="11363016" y="717062"/>
                        </a:cubicBezTo>
                        <a:cubicBezTo>
                          <a:pt x="11089875" y="719932"/>
                          <a:pt x="10985342" y="700419"/>
                          <a:pt x="10643358" y="717062"/>
                        </a:cubicBezTo>
                        <a:cubicBezTo>
                          <a:pt x="10290458" y="723091"/>
                          <a:pt x="10043789" y="676271"/>
                          <a:pt x="9582809" y="717062"/>
                        </a:cubicBezTo>
                        <a:cubicBezTo>
                          <a:pt x="9097241" y="753549"/>
                          <a:pt x="9181508" y="675270"/>
                          <a:pt x="8976781" y="717062"/>
                        </a:cubicBezTo>
                        <a:cubicBezTo>
                          <a:pt x="8752663" y="783628"/>
                          <a:pt x="8526763" y="704358"/>
                          <a:pt x="8257124" y="717062"/>
                        </a:cubicBezTo>
                        <a:cubicBezTo>
                          <a:pt x="7939779" y="747062"/>
                          <a:pt x="7710967" y="666146"/>
                          <a:pt x="7423836" y="717062"/>
                        </a:cubicBezTo>
                        <a:cubicBezTo>
                          <a:pt x="7108280" y="745112"/>
                          <a:pt x="6958364" y="673782"/>
                          <a:pt x="6590549" y="717062"/>
                        </a:cubicBezTo>
                        <a:cubicBezTo>
                          <a:pt x="6157114" y="733997"/>
                          <a:pt x="5948367" y="694385"/>
                          <a:pt x="5416370" y="717062"/>
                        </a:cubicBezTo>
                        <a:cubicBezTo>
                          <a:pt x="4883100" y="740985"/>
                          <a:pt x="4992804" y="674334"/>
                          <a:pt x="4583083" y="717062"/>
                        </a:cubicBezTo>
                        <a:cubicBezTo>
                          <a:pt x="4152132" y="810664"/>
                          <a:pt x="3940914" y="619949"/>
                          <a:pt x="3636164" y="717062"/>
                        </a:cubicBezTo>
                        <a:cubicBezTo>
                          <a:pt x="3339756" y="764035"/>
                          <a:pt x="3190695" y="683067"/>
                          <a:pt x="3030138" y="717062"/>
                        </a:cubicBezTo>
                        <a:cubicBezTo>
                          <a:pt x="2831814" y="821234"/>
                          <a:pt x="2409741" y="678290"/>
                          <a:pt x="1855959" y="717062"/>
                        </a:cubicBezTo>
                        <a:cubicBezTo>
                          <a:pt x="1415457" y="790002"/>
                          <a:pt x="371304" y="597975"/>
                          <a:pt x="0" y="717062"/>
                        </a:cubicBezTo>
                        <a:cubicBezTo>
                          <a:pt x="-8220" y="577661"/>
                          <a:pt x="31073" y="513496"/>
                          <a:pt x="0" y="380043"/>
                        </a:cubicBezTo>
                        <a:cubicBezTo>
                          <a:pt x="-40313" y="234549"/>
                          <a:pt x="16310" y="17452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238115" indent="-238115" defTabSz="5926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th-TH" sz="1333" spc="8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(ด้านกลยุทธ์) 1. การส่งเสริม สนับสนุนในการพัฒนาทักษะอาชีพแก่ผู้กู้ ยังไม่เพียงพอ </a:t>
            </a:r>
            <a:r>
              <a:rPr lang="en-US" sz="1333" spc="8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(S2)</a:t>
            </a:r>
            <a:r>
              <a:rPr lang="th-TH" sz="1333" spc="8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</a:p>
        </p:txBody>
      </p:sp>
      <p:cxnSp>
        <p:nvCxnSpPr>
          <p:cNvPr id="28" name="ตัวเชื่อมต่อตรง 27">
            <a:extLst>
              <a:ext uri="{FF2B5EF4-FFF2-40B4-BE49-F238E27FC236}">
                <a16:creationId xmlns:a16="http://schemas.microsoft.com/office/drawing/2014/main" id="{569BABC5-3A6C-4294-A02C-EB5EA473EC21}"/>
              </a:ext>
            </a:extLst>
          </p:cNvPr>
          <p:cNvCxnSpPr/>
          <p:nvPr/>
        </p:nvCxnSpPr>
        <p:spPr>
          <a:xfrm>
            <a:off x="-12700" y="1796419"/>
            <a:ext cx="10172700" cy="19681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46387BBA-B8E0-A96B-5C3C-848C5681D4D7}"/>
              </a:ext>
            </a:extLst>
          </p:cNvPr>
          <p:cNvSpPr/>
          <p:nvPr/>
        </p:nvSpPr>
        <p:spPr>
          <a:xfrm>
            <a:off x="302480" y="3322874"/>
            <a:ext cx="9478840" cy="591039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3632166725">
                  <a:custGeom>
                    <a:avLst/>
                    <a:gdLst>
                      <a:gd name="connsiteX0" fmla="*/ 0 w 8412480"/>
                      <a:gd name="connsiteY0" fmla="*/ 95729 h 957294"/>
                      <a:gd name="connsiteX1" fmla="*/ 95729 w 8412480"/>
                      <a:gd name="connsiteY1" fmla="*/ 0 h 957294"/>
                      <a:gd name="connsiteX2" fmla="*/ 518524 w 8412480"/>
                      <a:gd name="connsiteY2" fmla="*/ 0 h 957294"/>
                      <a:gd name="connsiteX3" fmla="*/ 941320 w 8412480"/>
                      <a:gd name="connsiteY3" fmla="*/ 0 h 957294"/>
                      <a:gd name="connsiteX4" fmla="*/ 1364115 w 8412480"/>
                      <a:gd name="connsiteY4" fmla="*/ 0 h 957294"/>
                      <a:gd name="connsiteX5" fmla="*/ 1786911 w 8412480"/>
                      <a:gd name="connsiteY5" fmla="*/ 0 h 957294"/>
                      <a:gd name="connsiteX6" fmla="*/ 2209706 w 8412480"/>
                      <a:gd name="connsiteY6" fmla="*/ 0 h 957294"/>
                      <a:gd name="connsiteX7" fmla="*/ 2961342 w 8412480"/>
                      <a:gd name="connsiteY7" fmla="*/ 0 h 957294"/>
                      <a:gd name="connsiteX8" fmla="*/ 3548558 w 8412480"/>
                      <a:gd name="connsiteY8" fmla="*/ 0 h 957294"/>
                      <a:gd name="connsiteX9" fmla="*/ 3971354 w 8412480"/>
                      <a:gd name="connsiteY9" fmla="*/ 0 h 957294"/>
                      <a:gd name="connsiteX10" fmla="*/ 4640780 w 8412480"/>
                      <a:gd name="connsiteY10" fmla="*/ 0 h 957294"/>
                      <a:gd name="connsiteX11" fmla="*/ 4981365 w 8412480"/>
                      <a:gd name="connsiteY11" fmla="*/ 0 h 957294"/>
                      <a:gd name="connsiteX12" fmla="*/ 5650791 w 8412480"/>
                      <a:gd name="connsiteY12" fmla="*/ 0 h 957294"/>
                      <a:gd name="connsiteX13" fmla="*/ 6320217 w 8412480"/>
                      <a:gd name="connsiteY13" fmla="*/ 0 h 957294"/>
                      <a:gd name="connsiteX14" fmla="*/ 6989643 w 8412480"/>
                      <a:gd name="connsiteY14" fmla="*/ 0 h 957294"/>
                      <a:gd name="connsiteX15" fmla="*/ 7659069 w 8412480"/>
                      <a:gd name="connsiteY15" fmla="*/ 0 h 957294"/>
                      <a:gd name="connsiteX16" fmla="*/ 8316751 w 8412480"/>
                      <a:gd name="connsiteY16" fmla="*/ 0 h 957294"/>
                      <a:gd name="connsiteX17" fmla="*/ 8412480 w 8412480"/>
                      <a:gd name="connsiteY17" fmla="*/ 95729 h 957294"/>
                      <a:gd name="connsiteX18" fmla="*/ 8412480 w 8412480"/>
                      <a:gd name="connsiteY18" fmla="*/ 455672 h 957294"/>
                      <a:gd name="connsiteX19" fmla="*/ 8412480 w 8412480"/>
                      <a:gd name="connsiteY19" fmla="*/ 861565 h 957294"/>
                      <a:gd name="connsiteX20" fmla="*/ 8316751 w 8412480"/>
                      <a:gd name="connsiteY20" fmla="*/ 957294 h 957294"/>
                      <a:gd name="connsiteX21" fmla="*/ 7811745 w 8412480"/>
                      <a:gd name="connsiteY21" fmla="*/ 957294 h 957294"/>
                      <a:gd name="connsiteX22" fmla="*/ 7306740 w 8412480"/>
                      <a:gd name="connsiteY22" fmla="*/ 957294 h 957294"/>
                      <a:gd name="connsiteX23" fmla="*/ 6555103 w 8412480"/>
                      <a:gd name="connsiteY23" fmla="*/ 957294 h 957294"/>
                      <a:gd name="connsiteX24" fmla="*/ 5885677 w 8412480"/>
                      <a:gd name="connsiteY24" fmla="*/ 957294 h 957294"/>
                      <a:gd name="connsiteX25" fmla="*/ 5216251 w 8412480"/>
                      <a:gd name="connsiteY25" fmla="*/ 957294 h 957294"/>
                      <a:gd name="connsiteX26" fmla="*/ 4711246 w 8412480"/>
                      <a:gd name="connsiteY26" fmla="*/ 957294 h 957294"/>
                      <a:gd name="connsiteX27" fmla="*/ 3959609 w 8412480"/>
                      <a:gd name="connsiteY27" fmla="*/ 957294 h 957294"/>
                      <a:gd name="connsiteX28" fmla="*/ 3454604 w 8412480"/>
                      <a:gd name="connsiteY28" fmla="*/ 957294 h 957294"/>
                      <a:gd name="connsiteX29" fmla="*/ 2949598 w 8412480"/>
                      <a:gd name="connsiteY29" fmla="*/ 957294 h 957294"/>
                      <a:gd name="connsiteX30" fmla="*/ 2197962 w 8412480"/>
                      <a:gd name="connsiteY30" fmla="*/ 957294 h 957294"/>
                      <a:gd name="connsiteX31" fmla="*/ 1528536 w 8412480"/>
                      <a:gd name="connsiteY31" fmla="*/ 957294 h 957294"/>
                      <a:gd name="connsiteX32" fmla="*/ 776899 w 8412480"/>
                      <a:gd name="connsiteY32" fmla="*/ 957294 h 957294"/>
                      <a:gd name="connsiteX33" fmla="*/ 95729 w 8412480"/>
                      <a:gd name="connsiteY33" fmla="*/ 957294 h 957294"/>
                      <a:gd name="connsiteX34" fmla="*/ 0 w 8412480"/>
                      <a:gd name="connsiteY34" fmla="*/ 861565 h 957294"/>
                      <a:gd name="connsiteX35" fmla="*/ 0 w 8412480"/>
                      <a:gd name="connsiteY35" fmla="*/ 486305 h 957294"/>
                      <a:gd name="connsiteX36" fmla="*/ 0 w 8412480"/>
                      <a:gd name="connsiteY36" fmla="*/ 95729 h 957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12480" h="957294" fill="none" extrusionOk="0">
                        <a:moveTo>
                          <a:pt x="0" y="95729"/>
                        </a:moveTo>
                        <a:cubicBezTo>
                          <a:pt x="8072" y="39177"/>
                          <a:pt x="43538" y="1566"/>
                          <a:pt x="95729" y="0"/>
                        </a:cubicBezTo>
                        <a:cubicBezTo>
                          <a:pt x="280488" y="-50212"/>
                          <a:pt x="411833" y="2295"/>
                          <a:pt x="518524" y="0"/>
                        </a:cubicBezTo>
                        <a:cubicBezTo>
                          <a:pt x="625216" y="-2295"/>
                          <a:pt x="835568" y="39443"/>
                          <a:pt x="941320" y="0"/>
                        </a:cubicBezTo>
                        <a:cubicBezTo>
                          <a:pt x="1047072" y="-39443"/>
                          <a:pt x="1231315" y="12230"/>
                          <a:pt x="1364115" y="0"/>
                        </a:cubicBezTo>
                        <a:cubicBezTo>
                          <a:pt x="1496916" y="-12230"/>
                          <a:pt x="1616155" y="31251"/>
                          <a:pt x="1786911" y="0"/>
                        </a:cubicBezTo>
                        <a:cubicBezTo>
                          <a:pt x="1957667" y="-31251"/>
                          <a:pt x="2090849" y="32626"/>
                          <a:pt x="2209706" y="0"/>
                        </a:cubicBezTo>
                        <a:cubicBezTo>
                          <a:pt x="2328564" y="-32626"/>
                          <a:pt x="2694988" y="71814"/>
                          <a:pt x="2961342" y="0"/>
                        </a:cubicBezTo>
                        <a:cubicBezTo>
                          <a:pt x="3227696" y="-71814"/>
                          <a:pt x="3395272" y="9454"/>
                          <a:pt x="3548558" y="0"/>
                        </a:cubicBezTo>
                        <a:cubicBezTo>
                          <a:pt x="3701844" y="-9454"/>
                          <a:pt x="3855793" y="26179"/>
                          <a:pt x="3971354" y="0"/>
                        </a:cubicBezTo>
                        <a:cubicBezTo>
                          <a:pt x="4086915" y="-26179"/>
                          <a:pt x="4398701" y="73234"/>
                          <a:pt x="4640780" y="0"/>
                        </a:cubicBezTo>
                        <a:cubicBezTo>
                          <a:pt x="4882859" y="-73234"/>
                          <a:pt x="4868239" y="31150"/>
                          <a:pt x="4981365" y="0"/>
                        </a:cubicBezTo>
                        <a:cubicBezTo>
                          <a:pt x="5094492" y="-31150"/>
                          <a:pt x="5331641" y="7793"/>
                          <a:pt x="5650791" y="0"/>
                        </a:cubicBezTo>
                        <a:cubicBezTo>
                          <a:pt x="5969941" y="-7793"/>
                          <a:pt x="6127237" y="65632"/>
                          <a:pt x="6320217" y="0"/>
                        </a:cubicBezTo>
                        <a:cubicBezTo>
                          <a:pt x="6513197" y="-65632"/>
                          <a:pt x="6741224" y="1577"/>
                          <a:pt x="6989643" y="0"/>
                        </a:cubicBezTo>
                        <a:cubicBezTo>
                          <a:pt x="7238062" y="-1577"/>
                          <a:pt x="7462431" y="44734"/>
                          <a:pt x="7659069" y="0"/>
                        </a:cubicBezTo>
                        <a:cubicBezTo>
                          <a:pt x="7855707" y="-44734"/>
                          <a:pt x="8003021" y="40732"/>
                          <a:pt x="8316751" y="0"/>
                        </a:cubicBezTo>
                        <a:cubicBezTo>
                          <a:pt x="8356739" y="2250"/>
                          <a:pt x="8426887" y="47860"/>
                          <a:pt x="8412480" y="95729"/>
                        </a:cubicBezTo>
                        <a:cubicBezTo>
                          <a:pt x="8417189" y="260947"/>
                          <a:pt x="8376157" y="319811"/>
                          <a:pt x="8412480" y="455672"/>
                        </a:cubicBezTo>
                        <a:cubicBezTo>
                          <a:pt x="8448803" y="591533"/>
                          <a:pt x="8404978" y="731540"/>
                          <a:pt x="8412480" y="861565"/>
                        </a:cubicBezTo>
                        <a:cubicBezTo>
                          <a:pt x="8399866" y="920900"/>
                          <a:pt x="8379602" y="944972"/>
                          <a:pt x="8316751" y="957294"/>
                        </a:cubicBezTo>
                        <a:cubicBezTo>
                          <a:pt x="8101826" y="1002825"/>
                          <a:pt x="7953693" y="935196"/>
                          <a:pt x="7811745" y="957294"/>
                        </a:cubicBezTo>
                        <a:cubicBezTo>
                          <a:pt x="7669797" y="979392"/>
                          <a:pt x="7521242" y="930944"/>
                          <a:pt x="7306740" y="957294"/>
                        </a:cubicBezTo>
                        <a:cubicBezTo>
                          <a:pt x="7092238" y="983644"/>
                          <a:pt x="6757271" y="885424"/>
                          <a:pt x="6555103" y="957294"/>
                        </a:cubicBezTo>
                        <a:cubicBezTo>
                          <a:pt x="6352935" y="1029164"/>
                          <a:pt x="6114432" y="887556"/>
                          <a:pt x="5885677" y="957294"/>
                        </a:cubicBezTo>
                        <a:cubicBezTo>
                          <a:pt x="5656922" y="1027032"/>
                          <a:pt x="5371004" y="891073"/>
                          <a:pt x="5216251" y="957294"/>
                        </a:cubicBezTo>
                        <a:cubicBezTo>
                          <a:pt x="5061498" y="1023515"/>
                          <a:pt x="4889249" y="956201"/>
                          <a:pt x="4711246" y="957294"/>
                        </a:cubicBezTo>
                        <a:cubicBezTo>
                          <a:pt x="4533243" y="958387"/>
                          <a:pt x="4335145" y="928881"/>
                          <a:pt x="3959609" y="957294"/>
                        </a:cubicBezTo>
                        <a:cubicBezTo>
                          <a:pt x="3584073" y="985707"/>
                          <a:pt x="3676469" y="898266"/>
                          <a:pt x="3454604" y="957294"/>
                        </a:cubicBezTo>
                        <a:cubicBezTo>
                          <a:pt x="3232740" y="1016322"/>
                          <a:pt x="3100458" y="931966"/>
                          <a:pt x="2949598" y="957294"/>
                        </a:cubicBezTo>
                        <a:cubicBezTo>
                          <a:pt x="2798738" y="982622"/>
                          <a:pt x="2508359" y="942534"/>
                          <a:pt x="2197962" y="957294"/>
                        </a:cubicBezTo>
                        <a:cubicBezTo>
                          <a:pt x="1887565" y="972054"/>
                          <a:pt x="1862580" y="897182"/>
                          <a:pt x="1528536" y="957294"/>
                        </a:cubicBezTo>
                        <a:cubicBezTo>
                          <a:pt x="1194492" y="1017406"/>
                          <a:pt x="1121212" y="904717"/>
                          <a:pt x="776899" y="957294"/>
                        </a:cubicBezTo>
                        <a:cubicBezTo>
                          <a:pt x="432586" y="1009871"/>
                          <a:pt x="265906" y="902492"/>
                          <a:pt x="95729" y="957294"/>
                        </a:cubicBezTo>
                        <a:cubicBezTo>
                          <a:pt x="36323" y="951548"/>
                          <a:pt x="-8341" y="916661"/>
                          <a:pt x="0" y="861565"/>
                        </a:cubicBezTo>
                        <a:cubicBezTo>
                          <a:pt x="-455" y="704233"/>
                          <a:pt x="14748" y="669099"/>
                          <a:pt x="0" y="486305"/>
                        </a:cubicBezTo>
                        <a:cubicBezTo>
                          <a:pt x="-14748" y="303511"/>
                          <a:pt x="38821" y="219396"/>
                          <a:pt x="0" y="95729"/>
                        </a:cubicBezTo>
                        <a:close/>
                      </a:path>
                      <a:path w="8412480" h="957294" stroke="0" extrusionOk="0">
                        <a:moveTo>
                          <a:pt x="0" y="95729"/>
                        </a:moveTo>
                        <a:cubicBezTo>
                          <a:pt x="5917" y="50550"/>
                          <a:pt x="49372" y="-11978"/>
                          <a:pt x="95729" y="0"/>
                        </a:cubicBezTo>
                        <a:cubicBezTo>
                          <a:pt x="310796" y="-85397"/>
                          <a:pt x="565628" y="43117"/>
                          <a:pt x="847365" y="0"/>
                        </a:cubicBezTo>
                        <a:cubicBezTo>
                          <a:pt x="1129102" y="-43117"/>
                          <a:pt x="1159816" y="11190"/>
                          <a:pt x="1270161" y="0"/>
                        </a:cubicBezTo>
                        <a:cubicBezTo>
                          <a:pt x="1380506" y="-11190"/>
                          <a:pt x="1606381" y="11500"/>
                          <a:pt x="1692956" y="0"/>
                        </a:cubicBezTo>
                        <a:cubicBezTo>
                          <a:pt x="1779532" y="-11500"/>
                          <a:pt x="2236484" y="47940"/>
                          <a:pt x="2444592" y="0"/>
                        </a:cubicBezTo>
                        <a:cubicBezTo>
                          <a:pt x="2652700" y="-47940"/>
                          <a:pt x="2876125" y="61562"/>
                          <a:pt x="3114019" y="0"/>
                        </a:cubicBezTo>
                        <a:cubicBezTo>
                          <a:pt x="3351913" y="-61562"/>
                          <a:pt x="3523102" y="43242"/>
                          <a:pt x="3701234" y="0"/>
                        </a:cubicBezTo>
                        <a:cubicBezTo>
                          <a:pt x="3879367" y="-43242"/>
                          <a:pt x="4054887" y="38475"/>
                          <a:pt x="4370660" y="0"/>
                        </a:cubicBezTo>
                        <a:cubicBezTo>
                          <a:pt x="4686433" y="-38475"/>
                          <a:pt x="4708762" y="32716"/>
                          <a:pt x="4957876" y="0"/>
                        </a:cubicBezTo>
                        <a:cubicBezTo>
                          <a:pt x="5206990" y="-32716"/>
                          <a:pt x="5438686" y="34507"/>
                          <a:pt x="5627302" y="0"/>
                        </a:cubicBezTo>
                        <a:cubicBezTo>
                          <a:pt x="5815918" y="-34507"/>
                          <a:pt x="6087679" y="15646"/>
                          <a:pt x="6378939" y="0"/>
                        </a:cubicBezTo>
                        <a:cubicBezTo>
                          <a:pt x="6670199" y="-15646"/>
                          <a:pt x="6657165" y="42395"/>
                          <a:pt x="6801734" y="0"/>
                        </a:cubicBezTo>
                        <a:cubicBezTo>
                          <a:pt x="6946304" y="-42395"/>
                          <a:pt x="7159110" y="34918"/>
                          <a:pt x="7306740" y="0"/>
                        </a:cubicBezTo>
                        <a:cubicBezTo>
                          <a:pt x="7454370" y="-34918"/>
                          <a:pt x="7554384" y="20246"/>
                          <a:pt x="7729535" y="0"/>
                        </a:cubicBezTo>
                        <a:cubicBezTo>
                          <a:pt x="7904687" y="-20246"/>
                          <a:pt x="8149642" y="20456"/>
                          <a:pt x="8316751" y="0"/>
                        </a:cubicBezTo>
                        <a:cubicBezTo>
                          <a:pt x="8383411" y="7369"/>
                          <a:pt x="8422695" y="52072"/>
                          <a:pt x="8412480" y="95729"/>
                        </a:cubicBezTo>
                        <a:cubicBezTo>
                          <a:pt x="8438178" y="234317"/>
                          <a:pt x="8380378" y="348769"/>
                          <a:pt x="8412480" y="455672"/>
                        </a:cubicBezTo>
                        <a:cubicBezTo>
                          <a:pt x="8444582" y="562575"/>
                          <a:pt x="8403732" y="771460"/>
                          <a:pt x="8412480" y="861565"/>
                        </a:cubicBezTo>
                        <a:cubicBezTo>
                          <a:pt x="8407699" y="920059"/>
                          <a:pt x="8365418" y="944767"/>
                          <a:pt x="8316751" y="957294"/>
                        </a:cubicBezTo>
                        <a:cubicBezTo>
                          <a:pt x="8122332" y="987397"/>
                          <a:pt x="7797249" y="938900"/>
                          <a:pt x="7565115" y="957294"/>
                        </a:cubicBezTo>
                        <a:cubicBezTo>
                          <a:pt x="7332981" y="975688"/>
                          <a:pt x="7261334" y="914449"/>
                          <a:pt x="7142319" y="957294"/>
                        </a:cubicBezTo>
                        <a:cubicBezTo>
                          <a:pt x="7023304" y="1000139"/>
                          <a:pt x="6712683" y="908806"/>
                          <a:pt x="6555103" y="957294"/>
                        </a:cubicBezTo>
                        <a:cubicBezTo>
                          <a:pt x="6397523" y="1005782"/>
                          <a:pt x="6337399" y="916671"/>
                          <a:pt x="6132308" y="957294"/>
                        </a:cubicBezTo>
                        <a:cubicBezTo>
                          <a:pt x="5927217" y="997917"/>
                          <a:pt x="5666629" y="897372"/>
                          <a:pt x="5380672" y="957294"/>
                        </a:cubicBezTo>
                        <a:cubicBezTo>
                          <a:pt x="5094715" y="1017216"/>
                          <a:pt x="5054341" y="901401"/>
                          <a:pt x="4875666" y="957294"/>
                        </a:cubicBezTo>
                        <a:cubicBezTo>
                          <a:pt x="4696991" y="1013187"/>
                          <a:pt x="4516107" y="893911"/>
                          <a:pt x="4206240" y="957294"/>
                        </a:cubicBezTo>
                        <a:cubicBezTo>
                          <a:pt x="3896373" y="1020677"/>
                          <a:pt x="3932845" y="938421"/>
                          <a:pt x="3701234" y="957294"/>
                        </a:cubicBezTo>
                        <a:cubicBezTo>
                          <a:pt x="3469623" y="976167"/>
                          <a:pt x="3298649" y="929388"/>
                          <a:pt x="3196229" y="957294"/>
                        </a:cubicBezTo>
                        <a:cubicBezTo>
                          <a:pt x="3093810" y="985200"/>
                          <a:pt x="2890259" y="935844"/>
                          <a:pt x="2609013" y="957294"/>
                        </a:cubicBezTo>
                        <a:cubicBezTo>
                          <a:pt x="2327767" y="978744"/>
                          <a:pt x="2101601" y="936770"/>
                          <a:pt x="1939587" y="957294"/>
                        </a:cubicBezTo>
                        <a:cubicBezTo>
                          <a:pt x="1777573" y="977818"/>
                          <a:pt x="1378815" y="884938"/>
                          <a:pt x="1187950" y="957294"/>
                        </a:cubicBezTo>
                        <a:cubicBezTo>
                          <a:pt x="997085" y="1029650"/>
                          <a:pt x="874117" y="926557"/>
                          <a:pt x="765155" y="957294"/>
                        </a:cubicBezTo>
                        <a:cubicBezTo>
                          <a:pt x="656193" y="988031"/>
                          <a:pt x="379416" y="884241"/>
                          <a:pt x="95729" y="957294"/>
                        </a:cubicBezTo>
                        <a:cubicBezTo>
                          <a:pt x="47706" y="957306"/>
                          <a:pt x="14566" y="912222"/>
                          <a:pt x="0" y="861565"/>
                        </a:cubicBezTo>
                        <a:cubicBezTo>
                          <a:pt x="-29833" y="665900"/>
                          <a:pt x="11872" y="629072"/>
                          <a:pt x="0" y="463330"/>
                        </a:cubicBezTo>
                        <a:cubicBezTo>
                          <a:pt x="-11872" y="297589"/>
                          <a:pt x="41001" y="248045"/>
                          <a:pt x="0" y="957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ส่งผลให้เกิดสถานการณ์ (ความเสี่ยง) ที่กองทุนจะต้องควบคุมและกำกับ ดูแล ดังต่อไปนี้</a:t>
            </a:r>
          </a:p>
        </p:txBody>
      </p:sp>
      <p:grpSp>
        <p:nvGrpSpPr>
          <p:cNvPr id="8" name="Group 5"/>
          <p:cNvGrpSpPr/>
          <p:nvPr/>
        </p:nvGrpSpPr>
        <p:grpSpPr>
          <a:xfrm>
            <a:off x="572552" y="309652"/>
            <a:ext cx="9017000" cy="530046"/>
            <a:chOff x="0" y="0"/>
            <a:chExt cx="21640800" cy="1272111"/>
          </a:xfrm>
        </p:grpSpPr>
        <p:sp>
          <p:nvSpPr>
            <p:cNvPr id="9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0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0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1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6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9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5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</a:p>
          </p:txBody>
        </p:sp>
        <p:sp>
          <p:nvSpPr>
            <p:cNvPr id="13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58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4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1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23" name="Group 22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25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32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33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26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27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29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30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31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2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2571084" y="122632"/>
            <a:ext cx="5266245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5.1 ขอความเห็นชอบคู่มือและแผนบริหารความเสี่ยงของกองทุนพัฒนาบทบาทสตรี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/>
            </a:r>
            <a:b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ประจำปี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บัญชี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2567 (ต่อ)</a:t>
            </a:r>
            <a:endParaRPr lang="th-TH" sz="110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7769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3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สืบเนื่องจากการประชุม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659804" y="167160"/>
              <a:ext cx="12321194" cy="389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2"/>
                </a:lnSpc>
              </a:pPr>
              <a:endParaRPr lang="en-US" sz="1222" b="1" dirty="0">
                <a:solidFill>
                  <a:srgbClr val="00296B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05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1702861" y="2668568"/>
            <a:ext cx="6764313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kern="0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3.1 เรื่องสืบเนื่องจากการประชุม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60" name="Group 59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62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68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69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63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64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65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66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67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61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51509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140174EB-7DB5-43CF-9A54-4ED97E7F8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95" y="980438"/>
            <a:ext cx="8763000" cy="1104636"/>
          </a:xfrm>
        </p:spPr>
        <p:txBody>
          <a:bodyPr>
            <a:normAutofit/>
          </a:bodyPr>
          <a:lstStyle/>
          <a:p>
            <a:pPr algn="ctr"/>
            <a:r>
              <a:rPr lang="th-TH" sz="2333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สถานการณ์ความเสี่ยง ในการดำเนินงาน ประจำปีบัญชี 2567</a:t>
            </a: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BA65D7A5-DE2A-474A-B509-48C12BE900AA}"/>
              </a:ext>
            </a:extLst>
          </p:cNvPr>
          <p:cNvSpPr/>
          <p:nvPr/>
        </p:nvSpPr>
        <p:spPr>
          <a:xfrm>
            <a:off x="328385" y="1991960"/>
            <a:ext cx="9478840" cy="761484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3632166725">
                  <a:custGeom>
                    <a:avLst/>
                    <a:gdLst>
                      <a:gd name="connsiteX0" fmla="*/ 0 w 8412480"/>
                      <a:gd name="connsiteY0" fmla="*/ 95729 h 957294"/>
                      <a:gd name="connsiteX1" fmla="*/ 95729 w 8412480"/>
                      <a:gd name="connsiteY1" fmla="*/ 0 h 957294"/>
                      <a:gd name="connsiteX2" fmla="*/ 518524 w 8412480"/>
                      <a:gd name="connsiteY2" fmla="*/ 0 h 957294"/>
                      <a:gd name="connsiteX3" fmla="*/ 941320 w 8412480"/>
                      <a:gd name="connsiteY3" fmla="*/ 0 h 957294"/>
                      <a:gd name="connsiteX4" fmla="*/ 1364115 w 8412480"/>
                      <a:gd name="connsiteY4" fmla="*/ 0 h 957294"/>
                      <a:gd name="connsiteX5" fmla="*/ 1786911 w 8412480"/>
                      <a:gd name="connsiteY5" fmla="*/ 0 h 957294"/>
                      <a:gd name="connsiteX6" fmla="*/ 2209706 w 8412480"/>
                      <a:gd name="connsiteY6" fmla="*/ 0 h 957294"/>
                      <a:gd name="connsiteX7" fmla="*/ 2961342 w 8412480"/>
                      <a:gd name="connsiteY7" fmla="*/ 0 h 957294"/>
                      <a:gd name="connsiteX8" fmla="*/ 3548558 w 8412480"/>
                      <a:gd name="connsiteY8" fmla="*/ 0 h 957294"/>
                      <a:gd name="connsiteX9" fmla="*/ 3971354 w 8412480"/>
                      <a:gd name="connsiteY9" fmla="*/ 0 h 957294"/>
                      <a:gd name="connsiteX10" fmla="*/ 4640780 w 8412480"/>
                      <a:gd name="connsiteY10" fmla="*/ 0 h 957294"/>
                      <a:gd name="connsiteX11" fmla="*/ 4981365 w 8412480"/>
                      <a:gd name="connsiteY11" fmla="*/ 0 h 957294"/>
                      <a:gd name="connsiteX12" fmla="*/ 5650791 w 8412480"/>
                      <a:gd name="connsiteY12" fmla="*/ 0 h 957294"/>
                      <a:gd name="connsiteX13" fmla="*/ 6320217 w 8412480"/>
                      <a:gd name="connsiteY13" fmla="*/ 0 h 957294"/>
                      <a:gd name="connsiteX14" fmla="*/ 6989643 w 8412480"/>
                      <a:gd name="connsiteY14" fmla="*/ 0 h 957294"/>
                      <a:gd name="connsiteX15" fmla="*/ 7659069 w 8412480"/>
                      <a:gd name="connsiteY15" fmla="*/ 0 h 957294"/>
                      <a:gd name="connsiteX16" fmla="*/ 8316751 w 8412480"/>
                      <a:gd name="connsiteY16" fmla="*/ 0 h 957294"/>
                      <a:gd name="connsiteX17" fmla="*/ 8412480 w 8412480"/>
                      <a:gd name="connsiteY17" fmla="*/ 95729 h 957294"/>
                      <a:gd name="connsiteX18" fmla="*/ 8412480 w 8412480"/>
                      <a:gd name="connsiteY18" fmla="*/ 455672 h 957294"/>
                      <a:gd name="connsiteX19" fmla="*/ 8412480 w 8412480"/>
                      <a:gd name="connsiteY19" fmla="*/ 861565 h 957294"/>
                      <a:gd name="connsiteX20" fmla="*/ 8316751 w 8412480"/>
                      <a:gd name="connsiteY20" fmla="*/ 957294 h 957294"/>
                      <a:gd name="connsiteX21" fmla="*/ 7811745 w 8412480"/>
                      <a:gd name="connsiteY21" fmla="*/ 957294 h 957294"/>
                      <a:gd name="connsiteX22" fmla="*/ 7306740 w 8412480"/>
                      <a:gd name="connsiteY22" fmla="*/ 957294 h 957294"/>
                      <a:gd name="connsiteX23" fmla="*/ 6555103 w 8412480"/>
                      <a:gd name="connsiteY23" fmla="*/ 957294 h 957294"/>
                      <a:gd name="connsiteX24" fmla="*/ 5885677 w 8412480"/>
                      <a:gd name="connsiteY24" fmla="*/ 957294 h 957294"/>
                      <a:gd name="connsiteX25" fmla="*/ 5216251 w 8412480"/>
                      <a:gd name="connsiteY25" fmla="*/ 957294 h 957294"/>
                      <a:gd name="connsiteX26" fmla="*/ 4711246 w 8412480"/>
                      <a:gd name="connsiteY26" fmla="*/ 957294 h 957294"/>
                      <a:gd name="connsiteX27" fmla="*/ 3959609 w 8412480"/>
                      <a:gd name="connsiteY27" fmla="*/ 957294 h 957294"/>
                      <a:gd name="connsiteX28" fmla="*/ 3454604 w 8412480"/>
                      <a:gd name="connsiteY28" fmla="*/ 957294 h 957294"/>
                      <a:gd name="connsiteX29" fmla="*/ 2949598 w 8412480"/>
                      <a:gd name="connsiteY29" fmla="*/ 957294 h 957294"/>
                      <a:gd name="connsiteX30" fmla="*/ 2197962 w 8412480"/>
                      <a:gd name="connsiteY30" fmla="*/ 957294 h 957294"/>
                      <a:gd name="connsiteX31" fmla="*/ 1528536 w 8412480"/>
                      <a:gd name="connsiteY31" fmla="*/ 957294 h 957294"/>
                      <a:gd name="connsiteX32" fmla="*/ 776899 w 8412480"/>
                      <a:gd name="connsiteY32" fmla="*/ 957294 h 957294"/>
                      <a:gd name="connsiteX33" fmla="*/ 95729 w 8412480"/>
                      <a:gd name="connsiteY33" fmla="*/ 957294 h 957294"/>
                      <a:gd name="connsiteX34" fmla="*/ 0 w 8412480"/>
                      <a:gd name="connsiteY34" fmla="*/ 861565 h 957294"/>
                      <a:gd name="connsiteX35" fmla="*/ 0 w 8412480"/>
                      <a:gd name="connsiteY35" fmla="*/ 486305 h 957294"/>
                      <a:gd name="connsiteX36" fmla="*/ 0 w 8412480"/>
                      <a:gd name="connsiteY36" fmla="*/ 95729 h 957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12480" h="957294" fill="none" extrusionOk="0">
                        <a:moveTo>
                          <a:pt x="0" y="95729"/>
                        </a:moveTo>
                        <a:cubicBezTo>
                          <a:pt x="8072" y="39177"/>
                          <a:pt x="43538" y="1566"/>
                          <a:pt x="95729" y="0"/>
                        </a:cubicBezTo>
                        <a:cubicBezTo>
                          <a:pt x="280488" y="-50212"/>
                          <a:pt x="411833" y="2295"/>
                          <a:pt x="518524" y="0"/>
                        </a:cubicBezTo>
                        <a:cubicBezTo>
                          <a:pt x="625216" y="-2295"/>
                          <a:pt x="835568" y="39443"/>
                          <a:pt x="941320" y="0"/>
                        </a:cubicBezTo>
                        <a:cubicBezTo>
                          <a:pt x="1047072" y="-39443"/>
                          <a:pt x="1231315" y="12230"/>
                          <a:pt x="1364115" y="0"/>
                        </a:cubicBezTo>
                        <a:cubicBezTo>
                          <a:pt x="1496916" y="-12230"/>
                          <a:pt x="1616155" y="31251"/>
                          <a:pt x="1786911" y="0"/>
                        </a:cubicBezTo>
                        <a:cubicBezTo>
                          <a:pt x="1957667" y="-31251"/>
                          <a:pt x="2090849" y="32626"/>
                          <a:pt x="2209706" y="0"/>
                        </a:cubicBezTo>
                        <a:cubicBezTo>
                          <a:pt x="2328564" y="-32626"/>
                          <a:pt x="2694988" y="71814"/>
                          <a:pt x="2961342" y="0"/>
                        </a:cubicBezTo>
                        <a:cubicBezTo>
                          <a:pt x="3227696" y="-71814"/>
                          <a:pt x="3395272" y="9454"/>
                          <a:pt x="3548558" y="0"/>
                        </a:cubicBezTo>
                        <a:cubicBezTo>
                          <a:pt x="3701844" y="-9454"/>
                          <a:pt x="3855793" y="26179"/>
                          <a:pt x="3971354" y="0"/>
                        </a:cubicBezTo>
                        <a:cubicBezTo>
                          <a:pt x="4086915" y="-26179"/>
                          <a:pt x="4398701" y="73234"/>
                          <a:pt x="4640780" y="0"/>
                        </a:cubicBezTo>
                        <a:cubicBezTo>
                          <a:pt x="4882859" y="-73234"/>
                          <a:pt x="4868239" y="31150"/>
                          <a:pt x="4981365" y="0"/>
                        </a:cubicBezTo>
                        <a:cubicBezTo>
                          <a:pt x="5094492" y="-31150"/>
                          <a:pt x="5331641" y="7793"/>
                          <a:pt x="5650791" y="0"/>
                        </a:cubicBezTo>
                        <a:cubicBezTo>
                          <a:pt x="5969941" y="-7793"/>
                          <a:pt x="6127237" y="65632"/>
                          <a:pt x="6320217" y="0"/>
                        </a:cubicBezTo>
                        <a:cubicBezTo>
                          <a:pt x="6513197" y="-65632"/>
                          <a:pt x="6741224" y="1577"/>
                          <a:pt x="6989643" y="0"/>
                        </a:cubicBezTo>
                        <a:cubicBezTo>
                          <a:pt x="7238062" y="-1577"/>
                          <a:pt x="7462431" y="44734"/>
                          <a:pt x="7659069" y="0"/>
                        </a:cubicBezTo>
                        <a:cubicBezTo>
                          <a:pt x="7855707" y="-44734"/>
                          <a:pt x="8003021" y="40732"/>
                          <a:pt x="8316751" y="0"/>
                        </a:cubicBezTo>
                        <a:cubicBezTo>
                          <a:pt x="8356739" y="2250"/>
                          <a:pt x="8426887" y="47860"/>
                          <a:pt x="8412480" y="95729"/>
                        </a:cubicBezTo>
                        <a:cubicBezTo>
                          <a:pt x="8417189" y="260947"/>
                          <a:pt x="8376157" y="319811"/>
                          <a:pt x="8412480" y="455672"/>
                        </a:cubicBezTo>
                        <a:cubicBezTo>
                          <a:pt x="8448803" y="591533"/>
                          <a:pt x="8404978" y="731540"/>
                          <a:pt x="8412480" y="861565"/>
                        </a:cubicBezTo>
                        <a:cubicBezTo>
                          <a:pt x="8399866" y="920900"/>
                          <a:pt x="8379602" y="944972"/>
                          <a:pt x="8316751" y="957294"/>
                        </a:cubicBezTo>
                        <a:cubicBezTo>
                          <a:pt x="8101826" y="1002825"/>
                          <a:pt x="7953693" y="935196"/>
                          <a:pt x="7811745" y="957294"/>
                        </a:cubicBezTo>
                        <a:cubicBezTo>
                          <a:pt x="7669797" y="979392"/>
                          <a:pt x="7521242" y="930944"/>
                          <a:pt x="7306740" y="957294"/>
                        </a:cubicBezTo>
                        <a:cubicBezTo>
                          <a:pt x="7092238" y="983644"/>
                          <a:pt x="6757271" y="885424"/>
                          <a:pt x="6555103" y="957294"/>
                        </a:cubicBezTo>
                        <a:cubicBezTo>
                          <a:pt x="6352935" y="1029164"/>
                          <a:pt x="6114432" y="887556"/>
                          <a:pt x="5885677" y="957294"/>
                        </a:cubicBezTo>
                        <a:cubicBezTo>
                          <a:pt x="5656922" y="1027032"/>
                          <a:pt x="5371004" y="891073"/>
                          <a:pt x="5216251" y="957294"/>
                        </a:cubicBezTo>
                        <a:cubicBezTo>
                          <a:pt x="5061498" y="1023515"/>
                          <a:pt x="4889249" y="956201"/>
                          <a:pt x="4711246" y="957294"/>
                        </a:cubicBezTo>
                        <a:cubicBezTo>
                          <a:pt x="4533243" y="958387"/>
                          <a:pt x="4335145" y="928881"/>
                          <a:pt x="3959609" y="957294"/>
                        </a:cubicBezTo>
                        <a:cubicBezTo>
                          <a:pt x="3584073" y="985707"/>
                          <a:pt x="3676469" y="898266"/>
                          <a:pt x="3454604" y="957294"/>
                        </a:cubicBezTo>
                        <a:cubicBezTo>
                          <a:pt x="3232740" y="1016322"/>
                          <a:pt x="3100458" y="931966"/>
                          <a:pt x="2949598" y="957294"/>
                        </a:cubicBezTo>
                        <a:cubicBezTo>
                          <a:pt x="2798738" y="982622"/>
                          <a:pt x="2508359" y="942534"/>
                          <a:pt x="2197962" y="957294"/>
                        </a:cubicBezTo>
                        <a:cubicBezTo>
                          <a:pt x="1887565" y="972054"/>
                          <a:pt x="1862580" y="897182"/>
                          <a:pt x="1528536" y="957294"/>
                        </a:cubicBezTo>
                        <a:cubicBezTo>
                          <a:pt x="1194492" y="1017406"/>
                          <a:pt x="1121212" y="904717"/>
                          <a:pt x="776899" y="957294"/>
                        </a:cubicBezTo>
                        <a:cubicBezTo>
                          <a:pt x="432586" y="1009871"/>
                          <a:pt x="265906" y="902492"/>
                          <a:pt x="95729" y="957294"/>
                        </a:cubicBezTo>
                        <a:cubicBezTo>
                          <a:pt x="36323" y="951548"/>
                          <a:pt x="-8341" y="916661"/>
                          <a:pt x="0" y="861565"/>
                        </a:cubicBezTo>
                        <a:cubicBezTo>
                          <a:pt x="-455" y="704233"/>
                          <a:pt x="14748" y="669099"/>
                          <a:pt x="0" y="486305"/>
                        </a:cubicBezTo>
                        <a:cubicBezTo>
                          <a:pt x="-14748" y="303511"/>
                          <a:pt x="38821" y="219396"/>
                          <a:pt x="0" y="95729"/>
                        </a:cubicBezTo>
                        <a:close/>
                      </a:path>
                      <a:path w="8412480" h="957294" stroke="0" extrusionOk="0">
                        <a:moveTo>
                          <a:pt x="0" y="95729"/>
                        </a:moveTo>
                        <a:cubicBezTo>
                          <a:pt x="5917" y="50550"/>
                          <a:pt x="49372" y="-11978"/>
                          <a:pt x="95729" y="0"/>
                        </a:cubicBezTo>
                        <a:cubicBezTo>
                          <a:pt x="310796" y="-85397"/>
                          <a:pt x="565628" y="43117"/>
                          <a:pt x="847365" y="0"/>
                        </a:cubicBezTo>
                        <a:cubicBezTo>
                          <a:pt x="1129102" y="-43117"/>
                          <a:pt x="1159816" y="11190"/>
                          <a:pt x="1270161" y="0"/>
                        </a:cubicBezTo>
                        <a:cubicBezTo>
                          <a:pt x="1380506" y="-11190"/>
                          <a:pt x="1606381" y="11500"/>
                          <a:pt x="1692956" y="0"/>
                        </a:cubicBezTo>
                        <a:cubicBezTo>
                          <a:pt x="1779532" y="-11500"/>
                          <a:pt x="2236484" y="47940"/>
                          <a:pt x="2444592" y="0"/>
                        </a:cubicBezTo>
                        <a:cubicBezTo>
                          <a:pt x="2652700" y="-47940"/>
                          <a:pt x="2876125" y="61562"/>
                          <a:pt x="3114019" y="0"/>
                        </a:cubicBezTo>
                        <a:cubicBezTo>
                          <a:pt x="3351913" y="-61562"/>
                          <a:pt x="3523102" y="43242"/>
                          <a:pt x="3701234" y="0"/>
                        </a:cubicBezTo>
                        <a:cubicBezTo>
                          <a:pt x="3879367" y="-43242"/>
                          <a:pt x="4054887" y="38475"/>
                          <a:pt x="4370660" y="0"/>
                        </a:cubicBezTo>
                        <a:cubicBezTo>
                          <a:pt x="4686433" y="-38475"/>
                          <a:pt x="4708762" y="32716"/>
                          <a:pt x="4957876" y="0"/>
                        </a:cubicBezTo>
                        <a:cubicBezTo>
                          <a:pt x="5206990" y="-32716"/>
                          <a:pt x="5438686" y="34507"/>
                          <a:pt x="5627302" y="0"/>
                        </a:cubicBezTo>
                        <a:cubicBezTo>
                          <a:pt x="5815918" y="-34507"/>
                          <a:pt x="6087679" y="15646"/>
                          <a:pt x="6378939" y="0"/>
                        </a:cubicBezTo>
                        <a:cubicBezTo>
                          <a:pt x="6670199" y="-15646"/>
                          <a:pt x="6657165" y="42395"/>
                          <a:pt x="6801734" y="0"/>
                        </a:cubicBezTo>
                        <a:cubicBezTo>
                          <a:pt x="6946304" y="-42395"/>
                          <a:pt x="7159110" y="34918"/>
                          <a:pt x="7306740" y="0"/>
                        </a:cubicBezTo>
                        <a:cubicBezTo>
                          <a:pt x="7454370" y="-34918"/>
                          <a:pt x="7554384" y="20246"/>
                          <a:pt x="7729535" y="0"/>
                        </a:cubicBezTo>
                        <a:cubicBezTo>
                          <a:pt x="7904687" y="-20246"/>
                          <a:pt x="8149642" y="20456"/>
                          <a:pt x="8316751" y="0"/>
                        </a:cubicBezTo>
                        <a:cubicBezTo>
                          <a:pt x="8383411" y="7369"/>
                          <a:pt x="8422695" y="52072"/>
                          <a:pt x="8412480" y="95729"/>
                        </a:cubicBezTo>
                        <a:cubicBezTo>
                          <a:pt x="8438178" y="234317"/>
                          <a:pt x="8380378" y="348769"/>
                          <a:pt x="8412480" y="455672"/>
                        </a:cubicBezTo>
                        <a:cubicBezTo>
                          <a:pt x="8444582" y="562575"/>
                          <a:pt x="8403732" y="771460"/>
                          <a:pt x="8412480" y="861565"/>
                        </a:cubicBezTo>
                        <a:cubicBezTo>
                          <a:pt x="8407699" y="920059"/>
                          <a:pt x="8365418" y="944767"/>
                          <a:pt x="8316751" y="957294"/>
                        </a:cubicBezTo>
                        <a:cubicBezTo>
                          <a:pt x="8122332" y="987397"/>
                          <a:pt x="7797249" y="938900"/>
                          <a:pt x="7565115" y="957294"/>
                        </a:cubicBezTo>
                        <a:cubicBezTo>
                          <a:pt x="7332981" y="975688"/>
                          <a:pt x="7261334" y="914449"/>
                          <a:pt x="7142319" y="957294"/>
                        </a:cubicBezTo>
                        <a:cubicBezTo>
                          <a:pt x="7023304" y="1000139"/>
                          <a:pt x="6712683" y="908806"/>
                          <a:pt x="6555103" y="957294"/>
                        </a:cubicBezTo>
                        <a:cubicBezTo>
                          <a:pt x="6397523" y="1005782"/>
                          <a:pt x="6337399" y="916671"/>
                          <a:pt x="6132308" y="957294"/>
                        </a:cubicBezTo>
                        <a:cubicBezTo>
                          <a:pt x="5927217" y="997917"/>
                          <a:pt x="5666629" y="897372"/>
                          <a:pt x="5380672" y="957294"/>
                        </a:cubicBezTo>
                        <a:cubicBezTo>
                          <a:pt x="5094715" y="1017216"/>
                          <a:pt x="5054341" y="901401"/>
                          <a:pt x="4875666" y="957294"/>
                        </a:cubicBezTo>
                        <a:cubicBezTo>
                          <a:pt x="4696991" y="1013187"/>
                          <a:pt x="4516107" y="893911"/>
                          <a:pt x="4206240" y="957294"/>
                        </a:cubicBezTo>
                        <a:cubicBezTo>
                          <a:pt x="3896373" y="1020677"/>
                          <a:pt x="3932845" y="938421"/>
                          <a:pt x="3701234" y="957294"/>
                        </a:cubicBezTo>
                        <a:cubicBezTo>
                          <a:pt x="3469623" y="976167"/>
                          <a:pt x="3298649" y="929388"/>
                          <a:pt x="3196229" y="957294"/>
                        </a:cubicBezTo>
                        <a:cubicBezTo>
                          <a:pt x="3093810" y="985200"/>
                          <a:pt x="2890259" y="935844"/>
                          <a:pt x="2609013" y="957294"/>
                        </a:cubicBezTo>
                        <a:cubicBezTo>
                          <a:pt x="2327767" y="978744"/>
                          <a:pt x="2101601" y="936770"/>
                          <a:pt x="1939587" y="957294"/>
                        </a:cubicBezTo>
                        <a:cubicBezTo>
                          <a:pt x="1777573" y="977818"/>
                          <a:pt x="1378815" y="884938"/>
                          <a:pt x="1187950" y="957294"/>
                        </a:cubicBezTo>
                        <a:cubicBezTo>
                          <a:pt x="997085" y="1029650"/>
                          <a:pt x="874117" y="926557"/>
                          <a:pt x="765155" y="957294"/>
                        </a:cubicBezTo>
                        <a:cubicBezTo>
                          <a:pt x="656193" y="988031"/>
                          <a:pt x="379416" y="884241"/>
                          <a:pt x="95729" y="957294"/>
                        </a:cubicBezTo>
                        <a:cubicBezTo>
                          <a:pt x="47706" y="957306"/>
                          <a:pt x="14566" y="912222"/>
                          <a:pt x="0" y="861565"/>
                        </a:cubicBezTo>
                        <a:cubicBezTo>
                          <a:pt x="-29833" y="665900"/>
                          <a:pt x="11872" y="629072"/>
                          <a:pt x="0" y="463330"/>
                        </a:cubicBezTo>
                        <a:cubicBezTo>
                          <a:pt x="-11872" y="297589"/>
                          <a:pt x="41001" y="248045"/>
                          <a:pt x="0" y="957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เงินอุดหนุนไม่สอดคล้องกับกลุ่มเป้าหมายรวมทั้งขาดประสิทธิภาพในการบริหารงบประมาณเงินอุดหนุนระดับจังหวัด ส่วนกลาง ส่งผลให้องค์กรสตรีส่วนมากขาดความพร้อมในการพัฒนา</a:t>
            </a:r>
          </a:p>
        </p:txBody>
      </p:sp>
      <p:sp>
        <p:nvSpPr>
          <p:cNvPr id="15" name="สี่เหลี่ยมผืนผ้า: มุมมน 8">
            <a:extLst>
              <a:ext uri="{FF2B5EF4-FFF2-40B4-BE49-F238E27FC236}">
                <a16:creationId xmlns:a16="http://schemas.microsoft.com/office/drawing/2014/main" id="{5F441DDA-26F5-4579-9888-BB419933D719}"/>
              </a:ext>
            </a:extLst>
          </p:cNvPr>
          <p:cNvSpPr txBox="1"/>
          <p:nvPr/>
        </p:nvSpPr>
        <p:spPr>
          <a:xfrm>
            <a:off x="328385" y="3547049"/>
            <a:ext cx="9552216" cy="1016731"/>
          </a:xfrm>
          <a:custGeom>
            <a:avLst/>
            <a:gdLst>
              <a:gd name="connsiteX0" fmla="*/ 0 w 7040133"/>
              <a:gd name="connsiteY0" fmla="*/ 0 h 901218"/>
              <a:gd name="connsiteX1" fmla="*/ 727480 w 7040133"/>
              <a:gd name="connsiteY1" fmla="*/ 0 h 901218"/>
              <a:gd name="connsiteX2" fmla="*/ 1314158 w 7040133"/>
              <a:gd name="connsiteY2" fmla="*/ 0 h 901218"/>
              <a:gd name="connsiteX3" fmla="*/ 1900836 w 7040133"/>
              <a:gd name="connsiteY3" fmla="*/ 0 h 901218"/>
              <a:gd name="connsiteX4" fmla="*/ 2628316 w 7040133"/>
              <a:gd name="connsiteY4" fmla="*/ 0 h 901218"/>
              <a:gd name="connsiteX5" fmla="*/ 3214994 w 7040133"/>
              <a:gd name="connsiteY5" fmla="*/ 0 h 901218"/>
              <a:gd name="connsiteX6" fmla="*/ 3942474 w 7040133"/>
              <a:gd name="connsiteY6" fmla="*/ 0 h 901218"/>
              <a:gd name="connsiteX7" fmla="*/ 4388350 w 7040133"/>
              <a:gd name="connsiteY7" fmla="*/ 0 h 901218"/>
              <a:gd name="connsiteX8" fmla="*/ 4834225 w 7040133"/>
              <a:gd name="connsiteY8" fmla="*/ 0 h 901218"/>
              <a:gd name="connsiteX9" fmla="*/ 5491304 w 7040133"/>
              <a:gd name="connsiteY9" fmla="*/ 0 h 901218"/>
              <a:gd name="connsiteX10" fmla="*/ 6218784 w 7040133"/>
              <a:gd name="connsiteY10" fmla="*/ 0 h 901218"/>
              <a:gd name="connsiteX11" fmla="*/ 7040133 w 7040133"/>
              <a:gd name="connsiteY11" fmla="*/ 0 h 901218"/>
              <a:gd name="connsiteX12" fmla="*/ 7040133 w 7040133"/>
              <a:gd name="connsiteY12" fmla="*/ 459621 h 901218"/>
              <a:gd name="connsiteX13" fmla="*/ 7040133 w 7040133"/>
              <a:gd name="connsiteY13" fmla="*/ 901218 h 901218"/>
              <a:gd name="connsiteX14" fmla="*/ 6523857 w 7040133"/>
              <a:gd name="connsiteY14" fmla="*/ 901218 h 901218"/>
              <a:gd name="connsiteX15" fmla="*/ 5796376 w 7040133"/>
              <a:gd name="connsiteY15" fmla="*/ 901218 h 901218"/>
              <a:gd name="connsiteX16" fmla="*/ 5420902 w 7040133"/>
              <a:gd name="connsiteY16" fmla="*/ 901218 h 901218"/>
              <a:gd name="connsiteX17" fmla="*/ 4763823 w 7040133"/>
              <a:gd name="connsiteY17" fmla="*/ 901218 h 901218"/>
              <a:gd name="connsiteX18" fmla="*/ 4388350 w 7040133"/>
              <a:gd name="connsiteY18" fmla="*/ 901218 h 901218"/>
              <a:gd name="connsiteX19" fmla="*/ 3872073 w 7040133"/>
              <a:gd name="connsiteY19" fmla="*/ 901218 h 901218"/>
              <a:gd name="connsiteX20" fmla="*/ 3144593 w 7040133"/>
              <a:gd name="connsiteY20" fmla="*/ 901218 h 901218"/>
              <a:gd name="connsiteX21" fmla="*/ 2628316 w 7040133"/>
              <a:gd name="connsiteY21" fmla="*/ 901218 h 901218"/>
              <a:gd name="connsiteX22" fmla="*/ 1900836 w 7040133"/>
              <a:gd name="connsiteY22" fmla="*/ 901218 h 901218"/>
              <a:gd name="connsiteX23" fmla="*/ 1243757 w 7040133"/>
              <a:gd name="connsiteY23" fmla="*/ 901218 h 901218"/>
              <a:gd name="connsiteX24" fmla="*/ 657079 w 7040133"/>
              <a:gd name="connsiteY24" fmla="*/ 901218 h 901218"/>
              <a:gd name="connsiteX25" fmla="*/ 0 w 7040133"/>
              <a:gd name="connsiteY25" fmla="*/ 901218 h 901218"/>
              <a:gd name="connsiteX26" fmla="*/ 0 w 7040133"/>
              <a:gd name="connsiteY26" fmla="*/ 441597 h 901218"/>
              <a:gd name="connsiteX27" fmla="*/ 0 w 7040133"/>
              <a:gd name="connsiteY27" fmla="*/ 0 h 90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40133" h="901218" extrusionOk="0">
                <a:moveTo>
                  <a:pt x="0" y="0"/>
                </a:moveTo>
                <a:cubicBezTo>
                  <a:pt x="237502" y="-62560"/>
                  <a:pt x="484850" y="85102"/>
                  <a:pt x="727480" y="0"/>
                </a:cubicBezTo>
                <a:cubicBezTo>
                  <a:pt x="970110" y="-85102"/>
                  <a:pt x="1178825" y="19966"/>
                  <a:pt x="1314158" y="0"/>
                </a:cubicBezTo>
                <a:cubicBezTo>
                  <a:pt x="1449491" y="-19966"/>
                  <a:pt x="1723942" y="60669"/>
                  <a:pt x="1900836" y="0"/>
                </a:cubicBezTo>
                <a:cubicBezTo>
                  <a:pt x="2077730" y="-60669"/>
                  <a:pt x="2481658" y="1622"/>
                  <a:pt x="2628316" y="0"/>
                </a:cubicBezTo>
                <a:cubicBezTo>
                  <a:pt x="2774974" y="-1622"/>
                  <a:pt x="2947642" y="12896"/>
                  <a:pt x="3214994" y="0"/>
                </a:cubicBezTo>
                <a:cubicBezTo>
                  <a:pt x="3482346" y="-12896"/>
                  <a:pt x="3732605" y="60425"/>
                  <a:pt x="3942474" y="0"/>
                </a:cubicBezTo>
                <a:cubicBezTo>
                  <a:pt x="4152343" y="-60425"/>
                  <a:pt x="4246269" y="46137"/>
                  <a:pt x="4388350" y="0"/>
                </a:cubicBezTo>
                <a:cubicBezTo>
                  <a:pt x="4530431" y="-46137"/>
                  <a:pt x="4653504" y="43873"/>
                  <a:pt x="4834225" y="0"/>
                </a:cubicBezTo>
                <a:cubicBezTo>
                  <a:pt x="5014947" y="-43873"/>
                  <a:pt x="5291796" y="50367"/>
                  <a:pt x="5491304" y="0"/>
                </a:cubicBezTo>
                <a:cubicBezTo>
                  <a:pt x="5690812" y="-50367"/>
                  <a:pt x="5870022" y="56644"/>
                  <a:pt x="6218784" y="0"/>
                </a:cubicBezTo>
                <a:cubicBezTo>
                  <a:pt x="6567546" y="-56644"/>
                  <a:pt x="6719221" y="44355"/>
                  <a:pt x="7040133" y="0"/>
                </a:cubicBezTo>
                <a:cubicBezTo>
                  <a:pt x="7086881" y="170442"/>
                  <a:pt x="7014096" y="252479"/>
                  <a:pt x="7040133" y="459621"/>
                </a:cubicBezTo>
                <a:cubicBezTo>
                  <a:pt x="7066170" y="666763"/>
                  <a:pt x="7029488" y="719999"/>
                  <a:pt x="7040133" y="901218"/>
                </a:cubicBezTo>
                <a:cubicBezTo>
                  <a:pt x="6896794" y="911804"/>
                  <a:pt x="6764994" y="899102"/>
                  <a:pt x="6523857" y="901218"/>
                </a:cubicBezTo>
                <a:cubicBezTo>
                  <a:pt x="6282720" y="903334"/>
                  <a:pt x="6142052" y="874786"/>
                  <a:pt x="5796376" y="901218"/>
                </a:cubicBezTo>
                <a:cubicBezTo>
                  <a:pt x="5450700" y="927650"/>
                  <a:pt x="5505709" y="883268"/>
                  <a:pt x="5420902" y="901218"/>
                </a:cubicBezTo>
                <a:cubicBezTo>
                  <a:pt x="5336095" y="919168"/>
                  <a:pt x="5014356" y="859128"/>
                  <a:pt x="4763823" y="901218"/>
                </a:cubicBezTo>
                <a:cubicBezTo>
                  <a:pt x="4513290" y="943308"/>
                  <a:pt x="4474603" y="858017"/>
                  <a:pt x="4388350" y="901218"/>
                </a:cubicBezTo>
                <a:cubicBezTo>
                  <a:pt x="4302097" y="944419"/>
                  <a:pt x="3994815" y="854386"/>
                  <a:pt x="3872073" y="901218"/>
                </a:cubicBezTo>
                <a:cubicBezTo>
                  <a:pt x="3749331" y="948050"/>
                  <a:pt x="3367694" y="837240"/>
                  <a:pt x="3144593" y="901218"/>
                </a:cubicBezTo>
                <a:cubicBezTo>
                  <a:pt x="2921492" y="965196"/>
                  <a:pt x="2883391" y="878570"/>
                  <a:pt x="2628316" y="901218"/>
                </a:cubicBezTo>
                <a:cubicBezTo>
                  <a:pt x="2373241" y="923866"/>
                  <a:pt x="2094352" y="840915"/>
                  <a:pt x="1900836" y="901218"/>
                </a:cubicBezTo>
                <a:cubicBezTo>
                  <a:pt x="1707320" y="961521"/>
                  <a:pt x="1409146" y="892530"/>
                  <a:pt x="1243757" y="901218"/>
                </a:cubicBezTo>
                <a:cubicBezTo>
                  <a:pt x="1078368" y="909906"/>
                  <a:pt x="788979" y="847730"/>
                  <a:pt x="657079" y="901218"/>
                </a:cubicBezTo>
                <a:cubicBezTo>
                  <a:pt x="525179" y="954706"/>
                  <a:pt x="187797" y="901114"/>
                  <a:pt x="0" y="901218"/>
                </a:cubicBezTo>
                <a:cubicBezTo>
                  <a:pt x="-16853" y="722500"/>
                  <a:pt x="28307" y="640152"/>
                  <a:pt x="0" y="441597"/>
                </a:cubicBezTo>
                <a:cubicBezTo>
                  <a:pt x="-28307" y="243042"/>
                  <a:pt x="5754" y="109164"/>
                  <a:pt x="0" y="0"/>
                </a:cubicBezTo>
                <a:close/>
              </a:path>
            </a:pathLst>
          </a:custGeom>
          <a:ln>
            <a:prstDash val="solid"/>
            <a:extLst>
              <a:ext uri="{C807C97D-BFC1-408E-A445-0C87EB9F89A2}">
                <ask:lineSketchStyleProps xmlns="" xmlns:ask="http://schemas.microsoft.com/office/drawing/2018/sketchyshapes" sd="2039650689">
                  <a:custGeom>
                    <a:avLst/>
                    <a:gdLst>
                      <a:gd name="connsiteX0" fmla="*/ 0 w 11363016"/>
                      <a:gd name="connsiteY0" fmla="*/ 0 h 806433"/>
                      <a:gd name="connsiteX1" fmla="*/ 1174177 w 11363016"/>
                      <a:gd name="connsiteY1" fmla="*/ 0 h 806433"/>
                      <a:gd name="connsiteX2" fmla="*/ 2121096 w 11363016"/>
                      <a:gd name="connsiteY2" fmla="*/ 0 h 806433"/>
                      <a:gd name="connsiteX3" fmla="*/ 3068014 w 11363016"/>
                      <a:gd name="connsiteY3" fmla="*/ 0 h 806433"/>
                      <a:gd name="connsiteX4" fmla="*/ 4242192 w 11363016"/>
                      <a:gd name="connsiteY4" fmla="*/ 0 h 806433"/>
                      <a:gd name="connsiteX5" fmla="*/ 5189110 w 11363016"/>
                      <a:gd name="connsiteY5" fmla="*/ 0 h 806433"/>
                      <a:gd name="connsiteX6" fmla="*/ 6363288 w 11363016"/>
                      <a:gd name="connsiteY6" fmla="*/ 0 h 806433"/>
                      <a:gd name="connsiteX7" fmla="*/ 7082947 w 11363016"/>
                      <a:gd name="connsiteY7" fmla="*/ 0 h 806433"/>
                      <a:gd name="connsiteX8" fmla="*/ 7802604 w 11363016"/>
                      <a:gd name="connsiteY8" fmla="*/ 0 h 806433"/>
                      <a:gd name="connsiteX9" fmla="*/ 8863152 w 11363016"/>
                      <a:gd name="connsiteY9" fmla="*/ 0 h 806433"/>
                      <a:gd name="connsiteX10" fmla="*/ 10037330 w 11363016"/>
                      <a:gd name="connsiteY10" fmla="*/ 0 h 806433"/>
                      <a:gd name="connsiteX11" fmla="*/ 11363016 w 11363016"/>
                      <a:gd name="connsiteY11" fmla="*/ 0 h 806433"/>
                      <a:gd name="connsiteX12" fmla="*/ 11363016 w 11363016"/>
                      <a:gd name="connsiteY12" fmla="*/ 411280 h 806433"/>
                      <a:gd name="connsiteX13" fmla="*/ 11363016 w 11363016"/>
                      <a:gd name="connsiteY13" fmla="*/ 806433 h 806433"/>
                      <a:gd name="connsiteX14" fmla="*/ 10529728 w 11363016"/>
                      <a:gd name="connsiteY14" fmla="*/ 806433 h 806433"/>
                      <a:gd name="connsiteX15" fmla="*/ 9355549 w 11363016"/>
                      <a:gd name="connsiteY15" fmla="*/ 806433 h 806433"/>
                      <a:gd name="connsiteX16" fmla="*/ 8749521 w 11363016"/>
                      <a:gd name="connsiteY16" fmla="*/ 806433 h 806433"/>
                      <a:gd name="connsiteX17" fmla="*/ 7688973 w 11363016"/>
                      <a:gd name="connsiteY17" fmla="*/ 806433 h 806433"/>
                      <a:gd name="connsiteX18" fmla="*/ 7082947 w 11363016"/>
                      <a:gd name="connsiteY18" fmla="*/ 806433 h 806433"/>
                      <a:gd name="connsiteX19" fmla="*/ 6249658 w 11363016"/>
                      <a:gd name="connsiteY19" fmla="*/ 806433 h 806433"/>
                      <a:gd name="connsiteX20" fmla="*/ 5075480 w 11363016"/>
                      <a:gd name="connsiteY20" fmla="*/ 806433 h 806433"/>
                      <a:gd name="connsiteX21" fmla="*/ 4242192 w 11363016"/>
                      <a:gd name="connsiteY21" fmla="*/ 806433 h 806433"/>
                      <a:gd name="connsiteX22" fmla="*/ 3068014 w 11363016"/>
                      <a:gd name="connsiteY22" fmla="*/ 806433 h 806433"/>
                      <a:gd name="connsiteX23" fmla="*/ 2007466 w 11363016"/>
                      <a:gd name="connsiteY23" fmla="*/ 806433 h 806433"/>
                      <a:gd name="connsiteX24" fmla="*/ 1060548 w 11363016"/>
                      <a:gd name="connsiteY24" fmla="*/ 806433 h 806433"/>
                      <a:gd name="connsiteX25" fmla="*/ 0 w 11363016"/>
                      <a:gd name="connsiteY25" fmla="*/ 806433 h 806433"/>
                      <a:gd name="connsiteX26" fmla="*/ 0 w 11363016"/>
                      <a:gd name="connsiteY26" fmla="*/ 395152 h 806433"/>
                      <a:gd name="connsiteX27" fmla="*/ 0 w 11363016"/>
                      <a:gd name="connsiteY27" fmla="*/ 0 h 80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1363016" h="806433" extrusionOk="0">
                        <a:moveTo>
                          <a:pt x="0" y="0"/>
                        </a:moveTo>
                        <a:cubicBezTo>
                          <a:pt x="407322" y="-67979"/>
                          <a:pt x="810095" y="98715"/>
                          <a:pt x="1174177" y="0"/>
                        </a:cubicBezTo>
                        <a:cubicBezTo>
                          <a:pt x="1518324" y="-101689"/>
                          <a:pt x="1845831" y="3901"/>
                          <a:pt x="2121096" y="0"/>
                        </a:cubicBezTo>
                        <a:cubicBezTo>
                          <a:pt x="2420987" y="-19428"/>
                          <a:pt x="2746127" y="-1900"/>
                          <a:pt x="3068014" y="0"/>
                        </a:cubicBezTo>
                        <a:cubicBezTo>
                          <a:pt x="3361642" y="-83307"/>
                          <a:pt x="4014255" y="-52946"/>
                          <a:pt x="4242192" y="0"/>
                        </a:cubicBezTo>
                        <a:cubicBezTo>
                          <a:pt x="4494718" y="-1107"/>
                          <a:pt x="4736209" y="70463"/>
                          <a:pt x="5189110" y="0"/>
                        </a:cubicBezTo>
                        <a:cubicBezTo>
                          <a:pt x="5572229" y="-16544"/>
                          <a:pt x="6013390" y="48919"/>
                          <a:pt x="6363288" y="0"/>
                        </a:cubicBezTo>
                        <a:cubicBezTo>
                          <a:pt x="6707200" y="-69363"/>
                          <a:pt x="6825079" y="68064"/>
                          <a:pt x="7082947" y="0"/>
                        </a:cubicBezTo>
                        <a:cubicBezTo>
                          <a:pt x="7271111" y="-4015"/>
                          <a:pt x="7516928" y="42395"/>
                          <a:pt x="7802604" y="0"/>
                        </a:cubicBezTo>
                        <a:cubicBezTo>
                          <a:pt x="8149523" y="-62080"/>
                          <a:pt x="8486710" y="59715"/>
                          <a:pt x="8863152" y="0"/>
                        </a:cubicBezTo>
                        <a:cubicBezTo>
                          <a:pt x="9210753" y="-32810"/>
                          <a:pt x="9407476" y="55786"/>
                          <a:pt x="10037330" y="0"/>
                        </a:cubicBezTo>
                        <a:cubicBezTo>
                          <a:pt x="10593053" y="-91932"/>
                          <a:pt x="10879448" y="13696"/>
                          <a:pt x="11363016" y="0"/>
                        </a:cubicBezTo>
                        <a:cubicBezTo>
                          <a:pt x="11453948" y="142733"/>
                          <a:pt x="11297127" y="228388"/>
                          <a:pt x="11363016" y="411280"/>
                        </a:cubicBezTo>
                        <a:cubicBezTo>
                          <a:pt x="11392217" y="585791"/>
                          <a:pt x="11345528" y="648777"/>
                          <a:pt x="11363016" y="806433"/>
                        </a:cubicBezTo>
                        <a:cubicBezTo>
                          <a:pt x="11107229" y="834360"/>
                          <a:pt x="10936007" y="845118"/>
                          <a:pt x="10529728" y="806433"/>
                        </a:cubicBezTo>
                        <a:cubicBezTo>
                          <a:pt x="10084521" y="785860"/>
                          <a:pt x="9878590" y="814558"/>
                          <a:pt x="9355549" y="806433"/>
                        </a:cubicBezTo>
                        <a:cubicBezTo>
                          <a:pt x="8804629" y="828348"/>
                          <a:pt x="8874898" y="795906"/>
                          <a:pt x="8749521" y="806433"/>
                        </a:cubicBezTo>
                        <a:cubicBezTo>
                          <a:pt x="8592796" y="937971"/>
                          <a:pt x="8018441" y="746481"/>
                          <a:pt x="7688973" y="806433"/>
                        </a:cubicBezTo>
                        <a:cubicBezTo>
                          <a:pt x="7285845" y="822799"/>
                          <a:pt x="7213196" y="753384"/>
                          <a:pt x="7082947" y="806433"/>
                        </a:cubicBezTo>
                        <a:cubicBezTo>
                          <a:pt x="6965739" y="848323"/>
                          <a:pt x="6457123" y="708320"/>
                          <a:pt x="6249658" y="806433"/>
                        </a:cubicBezTo>
                        <a:cubicBezTo>
                          <a:pt x="6076372" y="869836"/>
                          <a:pt x="5435786" y="704539"/>
                          <a:pt x="5075480" y="806433"/>
                        </a:cubicBezTo>
                        <a:cubicBezTo>
                          <a:pt x="4698930" y="851583"/>
                          <a:pt x="4679801" y="800100"/>
                          <a:pt x="4242192" y="806433"/>
                        </a:cubicBezTo>
                        <a:cubicBezTo>
                          <a:pt x="3855127" y="798598"/>
                          <a:pt x="3361934" y="699691"/>
                          <a:pt x="3068014" y="806433"/>
                        </a:cubicBezTo>
                        <a:cubicBezTo>
                          <a:pt x="2785138" y="854074"/>
                          <a:pt x="2286770" y="827460"/>
                          <a:pt x="2007466" y="806433"/>
                        </a:cubicBezTo>
                        <a:cubicBezTo>
                          <a:pt x="1741773" y="859111"/>
                          <a:pt x="1278694" y="757627"/>
                          <a:pt x="1060548" y="806433"/>
                        </a:cubicBezTo>
                        <a:cubicBezTo>
                          <a:pt x="917615" y="871502"/>
                          <a:pt x="295624" y="817124"/>
                          <a:pt x="0" y="806433"/>
                        </a:cubicBezTo>
                        <a:cubicBezTo>
                          <a:pt x="-16904" y="650881"/>
                          <a:pt x="61328" y="546222"/>
                          <a:pt x="0" y="395152"/>
                        </a:cubicBezTo>
                        <a:cubicBezTo>
                          <a:pt x="-41115" y="212738"/>
                          <a:pt x="35964" y="10181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238115" indent="-238115" defTabSz="592643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th-TH" sz="1333" spc="8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(ด้านกลยุทธ์) 1. สมาชิกประเภทองค์กรมีศักยภาพน้อย </a:t>
            </a:r>
            <a:r>
              <a:rPr lang="en-US" sz="1333" spc="8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</a:t>
            </a:r>
            <a:r>
              <a:rPr lang="th-TH" sz="1333" spc="8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เงินอุดหนุน</a:t>
            </a:r>
            <a:r>
              <a:rPr lang="en-US" sz="1333" spc="8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 (S3)</a:t>
            </a:r>
            <a:r>
              <a:rPr lang="th-TH" sz="1333" spc="8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</a:p>
        </p:txBody>
      </p: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46387BBA-B8E0-A96B-5C3C-848C5681D4D7}"/>
              </a:ext>
            </a:extLst>
          </p:cNvPr>
          <p:cNvSpPr/>
          <p:nvPr/>
        </p:nvSpPr>
        <p:spPr>
          <a:xfrm>
            <a:off x="328385" y="2968218"/>
            <a:ext cx="9478840" cy="591039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3632166725">
                  <a:custGeom>
                    <a:avLst/>
                    <a:gdLst>
                      <a:gd name="connsiteX0" fmla="*/ 0 w 8412480"/>
                      <a:gd name="connsiteY0" fmla="*/ 95729 h 957294"/>
                      <a:gd name="connsiteX1" fmla="*/ 95729 w 8412480"/>
                      <a:gd name="connsiteY1" fmla="*/ 0 h 957294"/>
                      <a:gd name="connsiteX2" fmla="*/ 518524 w 8412480"/>
                      <a:gd name="connsiteY2" fmla="*/ 0 h 957294"/>
                      <a:gd name="connsiteX3" fmla="*/ 941320 w 8412480"/>
                      <a:gd name="connsiteY3" fmla="*/ 0 h 957294"/>
                      <a:gd name="connsiteX4" fmla="*/ 1364115 w 8412480"/>
                      <a:gd name="connsiteY4" fmla="*/ 0 h 957294"/>
                      <a:gd name="connsiteX5" fmla="*/ 1786911 w 8412480"/>
                      <a:gd name="connsiteY5" fmla="*/ 0 h 957294"/>
                      <a:gd name="connsiteX6" fmla="*/ 2209706 w 8412480"/>
                      <a:gd name="connsiteY6" fmla="*/ 0 h 957294"/>
                      <a:gd name="connsiteX7" fmla="*/ 2961342 w 8412480"/>
                      <a:gd name="connsiteY7" fmla="*/ 0 h 957294"/>
                      <a:gd name="connsiteX8" fmla="*/ 3548558 w 8412480"/>
                      <a:gd name="connsiteY8" fmla="*/ 0 h 957294"/>
                      <a:gd name="connsiteX9" fmla="*/ 3971354 w 8412480"/>
                      <a:gd name="connsiteY9" fmla="*/ 0 h 957294"/>
                      <a:gd name="connsiteX10" fmla="*/ 4640780 w 8412480"/>
                      <a:gd name="connsiteY10" fmla="*/ 0 h 957294"/>
                      <a:gd name="connsiteX11" fmla="*/ 4981365 w 8412480"/>
                      <a:gd name="connsiteY11" fmla="*/ 0 h 957294"/>
                      <a:gd name="connsiteX12" fmla="*/ 5650791 w 8412480"/>
                      <a:gd name="connsiteY12" fmla="*/ 0 h 957294"/>
                      <a:gd name="connsiteX13" fmla="*/ 6320217 w 8412480"/>
                      <a:gd name="connsiteY13" fmla="*/ 0 h 957294"/>
                      <a:gd name="connsiteX14" fmla="*/ 6989643 w 8412480"/>
                      <a:gd name="connsiteY14" fmla="*/ 0 h 957294"/>
                      <a:gd name="connsiteX15" fmla="*/ 7659069 w 8412480"/>
                      <a:gd name="connsiteY15" fmla="*/ 0 h 957294"/>
                      <a:gd name="connsiteX16" fmla="*/ 8316751 w 8412480"/>
                      <a:gd name="connsiteY16" fmla="*/ 0 h 957294"/>
                      <a:gd name="connsiteX17" fmla="*/ 8412480 w 8412480"/>
                      <a:gd name="connsiteY17" fmla="*/ 95729 h 957294"/>
                      <a:gd name="connsiteX18" fmla="*/ 8412480 w 8412480"/>
                      <a:gd name="connsiteY18" fmla="*/ 455672 h 957294"/>
                      <a:gd name="connsiteX19" fmla="*/ 8412480 w 8412480"/>
                      <a:gd name="connsiteY19" fmla="*/ 861565 h 957294"/>
                      <a:gd name="connsiteX20" fmla="*/ 8316751 w 8412480"/>
                      <a:gd name="connsiteY20" fmla="*/ 957294 h 957294"/>
                      <a:gd name="connsiteX21" fmla="*/ 7811745 w 8412480"/>
                      <a:gd name="connsiteY21" fmla="*/ 957294 h 957294"/>
                      <a:gd name="connsiteX22" fmla="*/ 7306740 w 8412480"/>
                      <a:gd name="connsiteY22" fmla="*/ 957294 h 957294"/>
                      <a:gd name="connsiteX23" fmla="*/ 6555103 w 8412480"/>
                      <a:gd name="connsiteY23" fmla="*/ 957294 h 957294"/>
                      <a:gd name="connsiteX24" fmla="*/ 5885677 w 8412480"/>
                      <a:gd name="connsiteY24" fmla="*/ 957294 h 957294"/>
                      <a:gd name="connsiteX25" fmla="*/ 5216251 w 8412480"/>
                      <a:gd name="connsiteY25" fmla="*/ 957294 h 957294"/>
                      <a:gd name="connsiteX26" fmla="*/ 4711246 w 8412480"/>
                      <a:gd name="connsiteY26" fmla="*/ 957294 h 957294"/>
                      <a:gd name="connsiteX27" fmla="*/ 3959609 w 8412480"/>
                      <a:gd name="connsiteY27" fmla="*/ 957294 h 957294"/>
                      <a:gd name="connsiteX28" fmla="*/ 3454604 w 8412480"/>
                      <a:gd name="connsiteY28" fmla="*/ 957294 h 957294"/>
                      <a:gd name="connsiteX29" fmla="*/ 2949598 w 8412480"/>
                      <a:gd name="connsiteY29" fmla="*/ 957294 h 957294"/>
                      <a:gd name="connsiteX30" fmla="*/ 2197962 w 8412480"/>
                      <a:gd name="connsiteY30" fmla="*/ 957294 h 957294"/>
                      <a:gd name="connsiteX31" fmla="*/ 1528536 w 8412480"/>
                      <a:gd name="connsiteY31" fmla="*/ 957294 h 957294"/>
                      <a:gd name="connsiteX32" fmla="*/ 776899 w 8412480"/>
                      <a:gd name="connsiteY32" fmla="*/ 957294 h 957294"/>
                      <a:gd name="connsiteX33" fmla="*/ 95729 w 8412480"/>
                      <a:gd name="connsiteY33" fmla="*/ 957294 h 957294"/>
                      <a:gd name="connsiteX34" fmla="*/ 0 w 8412480"/>
                      <a:gd name="connsiteY34" fmla="*/ 861565 h 957294"/>
                      <a:gd name="connsiteX35" fmla="*/ 0 w 8412480"/>
                      <a:gd name="connsiteY35" fmla="*/ 486305 h 957294"/>
                      <a:gd name="connsiteX36" fmla="*/ 0 w 8412480"/>
                      <a:gd name="connsiteY36" fmla="*/ 95729 h 957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12480" h="957294" fill="none" extrusionOk="0">
                        <a:moveTo>
                          <a:pt x="0" y="95729"/>
                        </a:moveTo>
                        <a:cubicBezTo>
                          <a:pt x="8072" y="39177"/>
                          <a:pt x="43538" y="1566"/>
                          <a:pt x="95729" y="0"/>
                        </a:cubicBezTo>
                        <a:cubicBezTo>
                          <a:pt x="280488" y="-50212"/>
                          <a:pt x="411833" y="2295"/>
                          <a:pt x="518524" y="0"/>
                        </a:cubicBezTo>
                        <a:cubicBezTo>
                          <a:pt x="625216" y="-2295"/>
                          <a:pt x="835568" y="39443"/>
                          <a:pt x="941320" y="0"/>
                        </a:cubicBezTo>
                        <a:cubicBezTo>
                          <a:pt x="1047072" y="-39443"/>
                          <a:pt x="1231315" y="12230"/>
                          <a:pt x="1364115" y="0"/>
                        </a:cubicBezTo>
                        <a:cubicBezTo>
                          <a:pt x="1496916" y="-12230"/>
                          <a:pt x="1616155" y="31251"/>
                          <a:pt x="1786911" y="0"/>
                        </a:cubicBezTo>
                        <a:cubicBezTo>
                          <a:pt x="1957667" y="-31251"/>
                          <a:pt x="2090849" y="32626"/>
                          <a:pt x="2209706" y="0"/>
                        </a:cubicBezTo>
                        <a:cubicBezTo>
                          <a:pt x="2328564" y="-32626"/>
                          <a:pt x="2694988" y="71814"/>
                          <a:pt x="2961342" y="0"/>
                        </a:cubicBezTo>
                        <a:cubicBezTo>
                          <a:pt x="3227696" y="-71814"/>
                          <a:pt x="3395272" y="9454"/>
                          <a:pt x="3548558" y="0"/>
                        </a:cubicBezTo>
                        <a:cubicBezTo>
                          <a:pt x="3701844" y="-9454"/>
                          <a:pt x="3855793" y="26179"/>
                          <a:pt x="3971354" y="0"/>
                        </a:cubicBezTo>
                        <a:cubicBezTo>
                          <a:pt x="4086915" y="-26179"/>
                          <a:pt x="4398701" y="73234"/>
                          <a:pt x="4640780" y="0"/>
                        </a:cubicBezTo>
                        <a:cubicBezTo>
                          <a:pt x="4882859" y="-73234"/>
                          <a:pt x="4868239" y="31150"/>
                          <a:pt x="4981365" y="0"/>
                        </a:cubicBezTo>
                        <a:cubicBezTo>
                          <a:pt x="5094492" y="-31150"/>
                          <a:pt x="5331641" y="7793"/>
                          <a:pt x="5650791" y="0"/>
                        </a:cubicBezTo>
                        <a:cubicBezTo>
                          <a:pt x="5969941" y="-7793"/>
                          <a:pt x="6127237" y="65632"/>
                          <a:pt x="6320217" y="0"/>
                        </a:cubicBezTo>
                        <a:cubicBezTo>
                          <a:pt x="6513197" y="-65632"/>
                          <a:pt x="6741224" y="1577"/>
                          <a:pt x="6989643" y="0"/>
                        </a:cubicBezTo>
                        <a:cubicBezTo>
                          <a:pt x="7238062" y="-1577"/>
                          <a:pt x="7462431" y="44734"/>
                          <a:pt x="7659069" y="0"/>
                        </a:cubicBezTo>
                        <a:cubicBezTo>
                          <a:pt x="7855707" y="-44734"/>
                          <a:pt x="8003021" y="40732"/>
                          <a:pt x="8316751" y="0"/>
                        </a:cubicBezTo>
                        <a:cubicBezTo>
                          <a:pt x="8356739" y="2250"/>
                          <a:pt x="8426887" y="47860"/>
                          <a:pt x="8412480" y="95729"/>
                        </a:cubicBezTo>
                        <a:cubicBezTo>
                          <a:pt x="8417189" y="260947"/>
                          <a:pt x="8376157" y="319811"/>
                          <a:pt x="8412480" y="455672"/>
                        </a:cubicBezTo>
                        <a:cubicBezTo>
                          <a:pt x="8448803" y="591533"/>
                          <a:pt x="8404978" y="731540"/>
                          <a:pt x="8412480" y="861565"/>
                        </a:cubicBezTo>
                        <a:cubicBezTo>
                          <a:pt x="8399866" y="920900"/>
                          <a:pt x="8379602" y="944972"/>
                          <a:pt x="8316751" y="957294"/>
                        </a:cubicBezTo>
                        <a:cubicBezTo>
                          <a:pt x="8101826" y="1002825"/>
                          <a:pt x="7953693" y="935196"/>
                          <a:pt x="7811745" y="957294"/>
                        </a:cubicBezTo>
                        <a:cubicBezTo>
                          <a:pt x="7669797" y="979392"/>
                          <a:pt x="7521242" y="930944"/>
                          <a:pt x="7306740" y="957294"/>
                        </a:cubicBezTo>
                        <a:cubicBezTo>
                          <a:pt x="7092238" y="983644"/>
                          <a:pt x="6757271" y="885424"/>
                          <a:pt x="6555103" y="957294"/>
                        </a:cubicBezTo>
                        <a:cubicBezTo>
                          <a:pt x="6352935" y="1029164"/>
                          <a:pt x="6114432" y="887556"/>
                          <a:pt x="5885677" y="957294"/>
                        </a:cubicBezTo>
                        <a:cubicBezTo>
                          <a:pt x="5656922" y="1027032"/>
                          <a:pt x="5371004" y="891073"/>
                          <a:pt x="5216251" y="957294"/>
                        </a:cubicBezTo>
                        <a:cubicBezTo>
                          <a:pt x="5061498" y="1023515"/>
                          <a:pt x="4889249" y="956201"/>
                          <a:pt x="4711246" y="957294"/>
                        </a:cubicBezTo>
                        <a:cubicBezTo>
                          <a:pt x="4533243" y="958387"/>
                          <a:pt x="4335145" y="928881"/>
                          <a:pt x="3959609" y="957294"/>
                        </a:cubicBezTo>
                        <a:cubicBezTo>
                          <a:pt x="3584073" y="985707"/>
                          <a:pt x="3676469" y="898266"/>
                          <a:pt x="3454604" y="957294"/>
                        </a:cubicBezTo>
                        <a:cubicBezTo>
                          <a:pt x="3232740" y="1016322"/>
                          <a:pt x="3100458" y="931966"/>
                          <a:pt x="2949598" y="957294"/>
                        </a:cubicBezTo>
                        <a:cubicBezTo>
                          <a:pt x="2798738" y="982622"/>
                          <a:pt x="2508359" y="942534"/>
                          <a:pt x="2197962" y="957294"/>
                        </a:cubicBezTo>
                        <a:cubicBezTo>
                          <a:pt x="1887565" y="972054"/>
                          <a:pt x="1862580" y="897182"/>
                          <a:pt x="1528536" y="957294"/>
                        </a:cubicBezTo>
                        <a:cubicBezTo>
                          <a:pt x="1194492" y="1017406"/>
                          <a:pt x="1121212" y="904717"/>
                          <a:pt x="776899" y="957294"/>
                        </a:cubicBezTo>
                        <a:cubicBezTo>
                          <a:pt x="432586" y="1009871"/>
                          <a:pt x="265906" y="902492"/>
                          <a:pt x="95729" y="957294"/>
                        </a:cubicBezTo>
                        <a:cubicBezTo>
                          <a:pt x="36323" y="951548"/>
                          <a:pt x="-8341" y="916661"/>
                          <a:pt x="0" y="861565"/>
                        </a:cubicBezTo>
                        <a:cubicBezTo>
                          <a:pt x="-455" y="704233"/>
                          <a:pt x="14748" y="669099"/>
                          <a:pt x="0" y="486305"/>
                        </a:cubicBezTo>
                        <a:cubicBezTo>
                          <a:pt x="-14748" y="303511"/>
                          <a:pt x="38821" y="219396"/>
                          <a:pt x="0" y="95729"/>
                        </a:cubicBezTo>
                        <a:close/>
                      </a:path>
                      <a:path w="8412480" h="957294" stroke="0" extrusionOk="0">
                        <a:moveTo>
                          <a:pt x="0" y="95729"/>
                        </a:moveTo>
                        <a:cubicBezTo>
                          <a:pt x="5917" y="50550"/>
                          <a:pt x="49372" y="-11978"/>
                          <a:pt x="95729" y="0"/>
                        </a:cubicBezTo>
                        <a:cubicBezTo>
                          <a:pt x="310796" y="-85397"/>
                          <a:pt x="565628" y="43117"/>
                          <a:pt x="847365" y="0"/>
                        </a:cubicBezTo>
                        <a:cubicBezTo>
                          <a:pt x="1129102" y="-43117"/>
                          <a:pt x="1159816" y="11190"/>
                          <a:pt x="1270161" y="0"/>
                        </a:cubicBezTo>
                        <a:cubicBezTo>
                          <a:pt x="1380506" y="-11190"/>
                          <a:pt x="1606381" y="11500"/>
                          <a:pt x="1692956" y="0"/>
                        </a:cubicBezTo>
                        <a:cubicBezTo>
                          <a:pt x="1779532" y="-11500"/>
                          <a:pt x="2236484" y="47940"/>
                          <a:pt x="2444592" y="0"/>
                        </a:cubicBezTo>
                        <a:cubicBezTo>
                          <a:pt x="2652700" y="-47940"/>
                          <a:pt x="2876125" y="61562"/>
                          <a:pt x="3114019" y="0"/>
                        </a:cubicBezTo>
                        <a:cubicBezTo>
                          <a:pt x="3351913" y="-61562"/>
                          <a:pt x="3523102" y="43242"/>
                          <a:pt x="3701234" y="0"/>
                        </a:cubicBezTo>
                        <a:cubicBezTo>
                          <a:pt x="3879367" y="-43242"/>
                          <a:pt x="4054887" y="38475"/>
                          <a:pt x="4370660" y="0"/>
                        </a:cubicBezTo>
                        <a:cubicBezTo>
                          <a:pt x="4686433" y="-38475"/>
                          <a:pt x="4708762" y="32716"/>
                          <a:pt x="4957876" y="0"/>
                        </a:cubicBezTo>
                        <a:cubicBezTo>
                          <a:pt x="5206990" y="-32716"/>
                          <a:pt x="5438686" y="34507"/>
                          <a:pt x="5627302" y="0"/>
                        </a:cubicBezTo>
                        <a:cubicBezTo>
                          <a:pt x="5815918" y="-34507"/>
                          <a:pt x="6087679" y="15646"/>
                          <a:pt x="6378939" y="0"/>
                        </a:cubicBezTo>
                        <a:cubicBezTo>
                          <a:pt x="6670199" y="-15646"/>
                          <a:pt x="6657165" y="42395"/>
                          <a:pt x="6801734" y="0"/>
                        </a:cubicBezTo>
                        <a:cubicBezTo>
                          <a:pt x="6946304" y="-42395"/>
                          <a:pt x="7159110" y="34918"/>
                          <a:pt x="7306740" y="0"/>
                        </a:cubicBezTo>
                        <a:cubicBezTo>
                          <a:pt x="7454370" y="-34918"/>
                          <a:pt x="7554384" y="20246"/>
                          <a:pt x="7729535" y="0"/>
                        </a:cubicBezTo>
                        <a:cubicBezTo>
                          <a:pt x="7904687" y="-20246"/>
                          <a:pt x="8149642" y="20456"/>
                          <a:pt x="8316751" y="0"/>
                        </a:cubicBezTo>
                        <a:cubicBezTo>
                          <a:pt x="8383411" y="7369"/>
                          <a:pt x="8422695" y="52072"/>
                          <a:pt x="8412480" y="95729"/>
                        </a:cubicBezTo>
                        <a:cubicBezTo>
                          <a:pt x="8438178" y="234317"/>
                          <a:pt x="8380378" y="348769"/>
                          <a:pt x="8412480" y="455672"/>
                        </a:cubicBezTo>
                        <a:cubicBezTo>
                          <a:pt x="8444582" y="562575"/>
                          <a:pt x="8403732" y="771460"/>
                          <a:pt x="8412480" y="861565"/>
                        </a:cubicBezTo>
                        <a:cubicBezTo>
                          <a:pt x="8407699" y="920059"/>
                          <a:pt x="8365418" y="944767"/>
                          <a:pt x="8316751" y="957294"/>
                        </a:cubicBezTo>
                        <a:cubicBezTo>
                          <a:pt x="8122332" y="987397"/>
                          <a:pt x="7797249" y="938900"/>
                          <a:pt x="7565115" y="957294"/>
                        </a:cubicBezTo>
                        <a:cubicBezTo>
                          <a:pt x="7332981" y="975688"/>
                          <a:pt x="7261334" y="914449"/>
                          <a:pt x="7142319" y="957294"/>
                        </a:cubicBezTo>
                        <a:cubicBezTo>
                          <a:pt x="7023304" y="1000139"/>
                          <a:pt x="6712683" y="908806"/>
                          <a:pt x="6555103" y="957294"/>
                        </a:cubicBezTo>
                        <a:cubicBezTo>
                          <a:pt x="6397523" y="1005782"/>
                          <a:pt x="6337399" y="916671"/>
                          <a:pt x="6132308" y="957294"/>
                        </a:cubicBezTo>
                        <a:cubicBezTo>
                          <a:pt x="5927217" y="997917"/>
                          <a:pt x="5666629" y="897372"/>
                          <a:pt x="5380672" y="957294"/>
                        </a:cubicBezTo>
                        <a:cubicBezTo>
                          <a:pt x="5094715" y="1017216"/>
                          <a:pt x="5054341" y="901401"/>
                          <a:pt x="4875666" y="957294"/>
                        </a:cubicBezTo>
                        <a:cubicBezTo>
                          <a:pt x="4696991" y="1013187"/>
                          <a:pt x="4516107" y="893911"/>
                          <a:pt x="4206240" y="957294"/>
                        </a:cubicBezTo>
                        <a:cubicBezTo>
                          <a:pt x="3896373" y="1020677"/>
                          <a:pt x="3932845" y="938421"/>
                          <a:pt x="3701234" y="957294"/>
                        </a:cubicBezTo>
                        <a:cubicBezTo>
                          <a:pt x="3469623" y="976167"/>
                          <a:pt x="3298649" y="929388"/>
                          <a:pt x="3196229" y="957294"/>
                        </a:cubicBezTo>
                        <a:cubicBezTo>
                          <a:pt x="3093810" y="985200"/>
                          <a:pt x="2890259" y="935844"/>
                          <a:pt x="2609013" y="957294"/>
                        </a:cubicBezTo>
                        <a:cubicBezTo>
                          <a:pt x="2327767" y="978744"/>
                          <a:pt x="2101601" y="936770"/>
                          <a:pt x="1939587" y="957294"/>
                        </a:cubicBezTo>
                        <a:cubicBezTo>
                          <a:pt x="1777573" y="977818"/>
                          <a:pt x="1378815" y="884938"/>
                          <a:pt x="1187950" y="957294"/>
                        </a:cubicBezTo>
                        <a:cubicBezTo>
                          <a:pt x="997085" y="1029650"/>
                          <a:pt x="874117" y="926557"/>
                          <a:pt x="765155" y="957294"/>
                        </a:cubicBezTo>
                        <a:cubicBezTo>
                          <a:pt x="656193" y="988031"/>
                          <a:pt x="379416" y="884241"/>
                          <a:pt x="95729" y="957294"/>
                        </a:cubicBezTo>
                        <a:cubicBezTo>
                          <a:pt x="47706" y="957306"/>
                          <a:pt x="14566" y="912222"/>
                          <a:pt x="0" y="861565"/>
                        </a:cubicBezTo>
                        <a:cubicBezTo>
                          <a:pt x="-29833" y="665900"/>
                          <a:pt x="11872" y="629072"/>
                          <a:pt x="0" y="463330"/>
                        </a:cubicBezTo>
                        <a:cubicBezTo>
                          <a:pt x="-11872" y="297589"/>
                          <a:pt x="41001" y="248045"/>
                          <a:pt x="0" y="957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ส่งผลให้เกิดสถานการณ์ (ความเสี่ยง) ที่กองทุนจะต้องควบคุมและกำกับ ดูแล ดังต่อไปนี้</a:t>
            </a:r>
          </a:p>
        </p:txBody>
      </p:sp>
      <p:sp>
        <p:nvSpPr>
          <p:cNvPr id="8" name="สี่เหลี่ยมผืนผ้า: มุมมน 8">
            <a:extLst>
              <a:ext uri="{FF2B5EF4-FFF2-40B4-BE49-F238E27FC236}">
                <a16:creationId xmlns:a16="http://schemas.microsoft.com/office/drawing/2014/main" id="{5F441DDA-26F5-4579-9888-BB419933D719}"/>
              </a:ext>
            </a:extLst>
          </p:cNvPr>
          <p:cNvSpPr txBox="1"/>
          <p:nvPr/>
        </p:nvSpPr>
        <p:spPr>
          <a:xfrm>
            <a:off x="417285" y="3913183"/>
            <a:ext cx="9552216" cy="1016731"/>
          </a:xfrm>
          <a:custGeom>
            <a:avLst/>
            <a:gdLst>
              <a:gd name="connsiteX0" fmla="*/ 0 w 7040133"/>
              <a:gd name="connsiteY0" fmla="*/ 0 h 901218"/>
              <a:gd name="connsiteX1" fmla="*/ 727480 w 7040133"/>
              <a:gd name="connsiteY1" fmla="*/ 0 h 901218"/>
              <a:gd name="connsiteX2" fmla="*/ 1314158 w 7040133"/>
              <a:gd name="connsiteY2" fmla="*/ 0 h 901218"/>
              <a:gd name="connsiteX3" fmla="*/ 1900836 w 7040133"/>
              <a:gd name="connsiteY3" fmla="*/ 0 h 901218"/>
              <a:gd name="connsiteX4" fmla="*/ 2628316 w 7040133"/>
              <a:gd name="connsiteY4" fmla="*/ 0 h 901218"/>
              <a:gd name="connsiteX5" fmla="*/ 3214994 w 7040133"/>
              <a:gd name="connsiteY5" fmla="*/ 0 h 901218"/>
              <a:gd name="connsiteX6" fmla="*/ 3942474 w 7040133"/>
              <a:gd name="connsiteY6" fmla="*/ 0 h 901218"/>
              <a:gd name="connsiteX7" fmla="*/ 4388350 w 7040133"/>
              <a:gd name="connsiteY7" fmla="*/ 0 h 901218"/>
              <a:gd name="connsiteX8" fmla="*/ 4834225 w 7040133"/>
              <a:gd name="connsiteY8" fmla="*/ 0 h 901218"/>
              <a:gd name="connsiteX9" fmla="*/ 5491304 w 7040133"/>
              <a:gd name="connsiteY9" fmla="*/ 0 h 901218"/>
              <a:gd name="connsiteX10" fmla="*/ 6218784 w 7040133"/>
              <a:gd name="connsiteY10" fmla="*/ 0 h 901218"/>
              <a:gd name="connsiteX11" fmla="*/ 7040133 w 7040133"/>
              <a:gd name="connsiteY11" fmla="*/ 0 h 901218"/>
              <a:gd name="connsiteX12" fmla="*/ 7040133 w 7040133"/>
              <a:gd name="connsiteY12" fmla="*/ 459621 h 901218"/>
              <a:gd name="connsiteX13" fmla="*/ 7040133 w 7040133"/>
              <a:gd name="connsiteY13" fmla="*/ 901218 h 901218"/>
              <a:gd name="connsiteX14" fmla="*/ 6523857 w 7040133"/>
              <a:gd name="connsiteY14" fmla="*/ 901218 h 901218"/>
              <a:gd name="connsiteX15" fmla="*/ 5796376 w 7040133"/>
              <a:gd name="connsiteY15" fmla="*/ 901218 h 901218"/>
              <a:gd name="connsiteX16" fmla="*/ 5420902 w 7040133"/>
              <a:gd name="connsiteY16" fmla="*/ 901218 h 901218"/>
              <a:gd name="connsiteX17" fmla="*/ 4763823 w 7040133"/>
              <a:gd name="connsiteY17" fmla="*/ 901218 h 901218"/>
              <a:gd name="connsiteX18" fmla="*/ 4388350 w 7040133"/>
              <a:gd name="connsiteY18" fmla="*/ 901218 h 901218"/>
              <a:gd name="connsiteX19" fmla="*/ 3872073 w 7040133"/>
              <a:gd name="connsiteY19" fmla="*/ 901218 h 901218"/>
              <a:gd name="connsiteX20" fmla="*/ 3144593 w 7040133"/>
              <a:gd name="connsiteY20" fmla="*/ 901218 h 901218"/>
              <a:gd name="connsiteX21" fmla="*/ 2628316 w 7040133"/>
              <a:gd name="connsiteY21" fmla="*/ 901218 h 901218"/>
              <a:gd name="connsiteX22" fmla="*/ 1900836 w 7040133"/>
              <a:gd name="connsiteY22" fmla="*/ 901218 h 901218"/>
              <a:gd name="connsiteX23" fmla="*/ 1243757 w 7040133"/>
              <a:gd name="connsiteY23" fmla="*/ 901218 h 901218"/>
              <a:gd name="connsiteX24" fmla="*/ 657079 w 7040133"/>
              <a:gd name="connsiteY24" fmla="*/ 901218 h 901218"/>
              <a:gd name="connsiteX25" fmla="*/ 0 w 7040133"/>
              <a:gd name="connsiteY25" fmla="*/ 901218 h 901218"/>
              <a:gd name="connsiteX26" fmla="*/ 0 w 7040133"/>
              <a:gd name="connsiteY26" fmla="*/ 441597 h 901218"/>
              <a:gd name="connsiteX27" fmla="*/ 0 w 7040133"/>
              <a:gd name="connsiteY27" fmla="*/ 0 h 90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40133" h="901218" extrusionOk="0">
                <a:moveTo>
                  <a:pt x="0" y="0"/>
                </a:moveTo>
                <a:cubicBezTo>
                  <a:pt x="237502" y="-62560"/>
                  <a:pt x="484850" y="85102"/>
                  <a:pt x="727480" y="0"/>
                </a:cubicBezTo>
                <a:cubicBezTo>
                  <a:pt x="970110" y="-85102"/>
                  <a:pt x="1178825" y="19966"/>
                  <a:pt x="1314158" y="0"/>
                </a:cubicBezTo>
                <a:cubicBezTo>
                  <a:pt x="1449491" y="-19966"/>
                  <a:pt x="1723942" y="60669"/>
                  <a:pt x="1900836" y="0"/>
                </a:cubicBezTo>
                <a:cubicBezTo>
                  <a:pt x="2077730" y="-60669"/>
                  <a:pt x="2481658" y="1622"/>
                  <a:pt x="2628316" y="0"/>
                </a:cubicBezTo>
                <a:cubicBezTo>
                  <a:pt x="2774974" y="-1622"/>
                  <a:pt x="2947642" y="12896"/>
                  <a:pt x="3214994" y="0"/>
                </a:cubicBezTo>
                <a:cubicBezTo>
                  <a:pt x="3482346" y="-12896"/>
                  <a:pt x="3732605" y="60425"/>
                  <a:pt x="3942474" y="0"/>
                </a:cubicBezTo>
                <a:cubicBezTo>
                  <a:pt x="4152343" y="-60425"/>
                  <a:pt x="4246269" y="46137"/>
                  <a:pt x="4388350" y="0"/>
                </a:cubicBezTo>
                <a:cubicBezTo>
                  <a:pt x="4530431" y="-46137"/>
                  <a:pt x="4653504" y="43873"/>
                  <a:pt x="4834225" y="0"/>
                </a:cubicBezTo>
                <a:cubicBezTo>
                  <a:pt x="5014947" y="-43873"/>
                  <a:pt x="5291796" y="50367"/>
                  <a:pt x="5491304" y="0"/>
                </a:cubicBezTo>
                <a:cubicBezTo>
                  <a:pt x="5690812" y="-50367"/>
                  <a:pt x="5870022" y="56644"/>
                  <a:pt x="6218784" y="0"/>
                </a:cubicBezTo>
                <a:cubicBezTo>
                  <a:pt x="6567546" y="-56644"/>
                  <a:pt x="6719221" y="44355"/>
                  <a:pt x="7040133" y="0"/>
                </a:cubicBezTo>
                <a:cubicBezTo>
                  <a:pt x="7086881" y="170442"/>
                  <a:pt x="7014096" y="252479"/>
                  <a:pt x="7040133" y="459621"/>
                </a:cubicBezTo>
                <a:cubicBezTo>
                  <a:pt x="7066170" y="666763"/>
                  <a:pt x="7029488" y="719999"/>
                  <a:pt x="7040133" y="901218"/>
                </a:cubicBezTo>
                <a:cubicBezTo>
                  <a:pt x="6896794" y="911804"/>
                  <a:pt x="6764994" y="899102"/>
                  <a:pt x="6523857" y="901218"/>
                </a:cubicBezTo>
                <a:cubicBezTo>
                  <a:pt x="6282720" y="903334"/>
                  <a:pt x="6142052" y="874786"/>
                  <a:pt x="5796376" y="901218"/>
                </a:cubicBezTo>
                <a:cubicBezTo>
                  <a:pt x="5450700" y="927650"/>
                  <a:pt x="5505709" y="883268"/>
                  <a:pt x="5420902" y="901218"/>
                </a:cubicBezTo>
                <a:cubicBezTo>
                  <a:pt x="5336095" y="919168"/>
                  <a:pt x="5014356" y="859128"/>
                  <a:pt x="4763823" y="901218"/>
                </a:cubicBezTo>
                <a:cubicBezTo>
                  <a:pt x="4513290" y="943308"/>
                  <a:pt x="4474603" y="858017"/>
                  <a:pt x="4388350" y="901218"/>
                </a:cubicBezTo>
                <a:cubicBezTo>
                  <a:pt x="4302097" y="944419"/>
                  <a:pt x="3994815" y="854386"/>
                  <a:pt x="3872073" y="901218"/>
                </a:cubicBezTo>
                <a:cubicBezTo>
                  <a:pt x="3749331" y="948050"/>
                  <a:pt x="3367694" y="837240"/>
                  <a:pt x="3144593" y="901218"/>
                </a:cubicBezTo>
                <a:cubicBezTo>
                  <a:pt x="2921492" y="965196"/>
                  <a:pt x="2883391" y="878570"/>
                  <a:pt x="2628316" y="901218"/>
                </a:cubicBezTo>
                <a:cubicBezTo>
                  <a:pt x="2373241" y="923866"/>
                  <a:pt x="2094352" y="840915"/>
                  <a:pt x="1900836" y="901218"/>
                </a:cubicBezTo>
                <a:cubicBezTo>
                  <a:pt x="1707320" y="961521"/>
                  <a:pt x="1409146" y="892530"/>
                  <a:pt x="1243757" y="901218"/>
                </a:cubicBezTo>
                <a:cubicBezTo>
                  <a:pt x="1078368" y="909906"/>
                  <a:pt x="788979" y="847730"/>
                  <a:pt x="657079" y="901218"/>
                </a:cubicBezTo>
                <a:cubicBezTo>
                  <a:pt x="525179" y="954706"/>
                  <a:pt x="187797" y="901114"/>
                  <a:pt x="0" y="901218"/>
                </a:cubicBezTo>
                <a:cubicBezTo>
                  <a:pt x="-16853" y="722500"/>
                  <a:pt x="28307" y="640152"/>
                  <a:pt x="0" y="441597"/>
                </a:cubicBezTo>
                <a:cubicBezTo>
                  <a:pt x="-28307" y="243042"/>
                  <a:pt x="5754" y="109164"/>
                  <a:pt x="0" y="0"/>
                </a:cubicBezTo>
                <a:close/>
              </a:path>
            </a:pathLst>
          </a:custGeom>
          <a:ln>
            <a:prstDash val="solid"/>
            <a:extLst>
              <a:ext uri="{C807C97D-BFC1-408E-A445-0C87EB9F89A2}">
                <ask:lineSketchStyleProps xmlns="" xmlns:ask="http://schemas.microsoft.com/office/drawing/2018/sketchyshapes" sd="2039650689">
                  <a:custGeom>
                    <a:avLst/>
                    <a:gdLst>
                      <a:gd name="connsiteX0" fmla="*/ 0 w 11363016"/>
                      <a:gd name="connsiteY0" fmla="*/ 0 h 806433"/>
                      <a:gd name="connsiteX1" fmla="*/ 1174177 w 11363016"/>
                      <a:gd name="connsiteY1" fmla="*/ 0 h 806433"/>
                      <a:gd name="connsiteX2" fmla="*/ 2121096 w 11363016"/>
                      <a:gd name="connsiteY2" fmla="*/ 0 h 806433"/>
                      <a:gd name="connsiteX3" fmla="*/ 3068014 w 11363016"/>
                      <a:gd name="connsiteY3" fmla="*/ 0 h 806433"/>
                      <a:gd name="connsiteX4" fmla="*/ 4242192 w 11363016"/>
                      <a:gd name="connsiteY4" fmla="*/ 0 h 806433"/>
                      <a:gd name="connsiteX5" fmla="*/ 5189110 w 11363016"/>
                      <a:gd name="connsiteY5" fmla="*/ 0 h 806433"/>
                      <a:gd name="connsiteX6" fmla="*/ 6363288 w 11363016"/>
                      <a:gd name="connsiteY6" fmla="*/ 0 h 806433"/>
                      <a:gd name="connsiteX7" fmla="*/ 7082947 w 11363016"/>
                      <a:gd name="connsiteY7" fmla="*/ 0 h 806433"/>
                      <a:gd name="connsiteX8" fmla="*/ 7802604 w 11363016"/>
                      <a:gd name="connsiteY8" fmla="*/ 0 h 806433"/>
                      <a:gd name="connsiteX9" fmla="*/ 8863152 w 11363016"/>
                      <a:gd name="connsiteY9" fmla="*/ 0 h 806433"/>
                      <a:gd name="connsiteX10" fmla="*/ 10037330 w 11363016"/>
                      <a:gd name="connsiteY10" fmla="*/ 0 h 806433"/>
                      <a:gd name="connsiteX11" fmla="*/ 11363016 w 11363016"/>
                      <a:gd name="connsiteY11" fmla="*/ 0 h 806433"/>
                      <a:gd name="connsiteX12" fmla="*/ 11363016 w 11363016"/>
                      <a:gd name="connsiteY12" fmla="*/ 411280 h 806433"/>
                      <a:gd name="connsiteX13" fmla="*/ 11363016 w 11363016"/>
                      <a:gd name="connsiteY13" fmla="*/ 806433 h 806433"/>
                      <a:gd name="connsiteX14" fmla="*/ 10529728 w 11363016"/>
                      <a:gd name="connsiteY14" fmla="*/ 806433 h 806433"/>
                      <a:gd name="connsiteX15" fmla="*/ 9355549 w 11363016"/>
                      <a:gd name="connsiteY15" fmla="*/ 806433 h 806433"/>
                      <a:gd name="connsiteX16" fmla="*/ 8749521 w 11363016"/>
                      <a:gd name="connsiteY16" fmla="*/ 806433 h 806433"/>
                      <a:gd name="connsiteX17" fmla="*/ 7688973 w 11363016"/>
                      <a:gd name="connsiteY17" fmla="*/ 806433 h 806433"/>
                      <a:gd name="connsiteX18" fmla="*/ 7082947 w 11363016"/>
                      <a:gd name="connsiteY18" fmla="*/ 806433 h 806433"/>
                      <a:gd name="connsiteX19" fmla="*/ 6249658 w 11363016"/>
                      <a:gd name="connsiteY19" fmla="*/ 806433 h 806433"/>
                      <a:gd name="connsiteX20" fmla="*/ 5075480 w 11363016"/>
                      <a:gd name="connsiteY20" fmla="*/ 806433 h 806433"/>
                      <a:gd name="connsiteX21" fmla="*/ 4242192 w 11363016"/>
                      <a:gd name="connsiteY21" fmla="*/ 806433 h 806433"/>
                      <a:gd name="connsiteX22" fmla="*/ 3068014 w 11363016"/>
                      <a:gd name="connsiteY22" fmla="*/ 806433 h 806433"/>
                      <a:gd name="connsiteX23" fmla="*/ 2007466 w 11363016"/>
                      <a:gd name="connsiteY23" fmla="*/ 806433 h 806433"/>
                      <a:gd name="connsiteX24" fmla="*/ 1060548 w 11363016"/>
                      <a:gd name="connsiteY24" fmla="*/ 806433 h 806433"/>
                      <a:gd name="connsiteX25" fmla="*/ 0 w 11363016"/>
                      <a:gd name="connsiteY25" fmla="*/ 806433 h 806433"/>
                      <a:gd name="connsiteX26" fmla="*/ 0 w 11363016"/>
                      <a:gd name="connsiteY26" fmla="*/ 395152 h 806433"/>
                      <a:gd name="connsiteX27" fmla="*/ 0 w 11363016"/>
                      <a:gd name="connsiteY27" fmla="*/ 0 h 80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1363016" h="806433" extrusionOk="0">
                        <a:moveTo>
                          <a:pt x="0" y="0"/>
                        </a:moveTo>
                        <a:cubicBezTo>
                          <a:pt x="407322" y="-67979"/>
                          <a:pt x="810095" y="98715"/>
                          <a:pt x="1174177" y="0"/>
                        </a:cubicBezTo>
                        <a:cubicBezTo>
                          <a:pt x="1518324" y="-101689"/>
                          <a:pt x="1845831" y="3901"/>
                          <a:pt x="2121096" y="0"/>
                        </a:cubicBezTo>
                        <a:cubicBezTo>
                          <a:pt x="2420987" y="-19428"/>
                          <a:pt x="2746127" y="-1900"/>
                          <a:pt x="3068014" y="0"/>
                        </a:cubicBezTo>
                        <a:cubicBezTo>
                          <a:pt x="3361642" y="-83307"/>
                          <a:pt x="4014255" y="-52946"/>
                          <a:pt x="4242192" y="0"/>
                        </a:cubicBezTo>
                        <a:cubicBezTo>
                          <a:pt x="4494718" y="-1107"/>
                          <a:pt x="4736209" y="70463"/>
                          <a:pt x="5189110" y="0"/>
                        </a:cubicBezTo>
                        <a:cubicBezTo>
                          <a:pt x="5572229" y="-16544"/>
                          <a:pt x="6013390" y="48919"/>
                          <a:pt x="6363288" y="0"/>
                        </a:cubicBezTo>
                        <a:cubicBezTo>
                          <a:pt x="6707200" y="-69363"/>
                          <a:pt x="6825079" y="68064"/>
                          <a:pt x="7082947" y="0"/>
                        </a:cubicBezTo>
                        <a:cubicBezTo>
                          <a:pt x="7271111" y="-4015"/>
                          <a:pt x="7516928" y="42395"/>
                          <a:pt x="7802604" y="0"/>
                        </a:cubicBezTo>
                        <a:cubicBezTo>
                          <a:pt x="8149523" y="-62080"/>
                          <a:pt x="8486710" y="59715"/>
                          <a:pt x="8863152" y="0"/>
                        </a:cubicBezTo>
                        <a:cubicBezTo>
                          <a:pt x="9210753" y="-32810"/>
                          <a:pt x="9407476" y="55786"/>
                          <a:pt x="10037330" y="0"/>
                        </a:cubicBezTo>
                        <a:cubicBezTo>
                          <a:pt x="10593053" y="-91932"/>
                          <a:pt x="10879448" y="13696"/>
                          <a:pt x="11363016" y="0"/>
                        </a:cubicBezTo>
                        <a:cubicBezTo>
                          <a:pt x="11453948" y="142733"/>
                          <a:pt x="11297127" y="228388"/>
                          <a:pt x="11363016" y="411280"/>
                        </a:cubicBezTo>
                        <a:cubicBezTo>
                          <a:pt x="11392217" y="585791"/>
                          <a:pt x="11345528" y="648777"/>
                          <a:pt x="11363016" y="806433"/>
                        </a:cubicBezTo>
                        <a:cubicBezTo>
                          <a:pt x="11107229" y="834360"/>
                          <a:pt x="10936007" y="845118"/>
                          <a:pt x="10529728" y="806433"/>
                        </a:cubicBezTo>
                        <a:cubicBezTo>
                          <a:pt x="10084521" y="785860"/>
                          <a:pt x="9878590" y="814558"/>
                          <a:pt x="9355549" y="806433"/>
                        </a:cubicBezTo>
                        <a:cubicBezTo>
                          <a:pt x="8804629" y="828348"/>
                          <a:pt x="8874898" y="795906"/>
                          <a:pt x="8749521" y="806433"/>
                        </a:cubicBezTo>
                        <a:cubicBezTo>
                          <a:pt x="8592796" y="937971"/>
                          <a:pt x="8018441" y="746481"/>
                          <a:pt x="7688973" y="806433"/>
                        </a:cubicBezTo>
                        <a:cubicBezTo>
                          <a:pt x="7285845" y="822799"/>
                          <a:pt x="7213196" y="753384"/>
                          <a:pt x="7082947" y="806433"/>
                        </a:cubicBezTo>
                        <a:cubicBezTo>
                          <a:pt x="6965739" y="848323"/>
                          <a:pt x="6457123" y="708320"/>
                          <a:pt x="6249658" y="806433"/>
                        </a:cubicBezTo>
                        <a:cubicBezTo>
                          <a:pt x="6076372" y="869836"/>
                          <a:pt x="5435786" y="704539"/>
                          <a:pt x="5075480" y="806433"/>
                        </a:cubicBezTo>
                        <a:cubicBezTo>
                          <a:pt x="4698930" y="851583"/>
                          <a:pt x="4679801" y="800100"/>
                          <a:pt x="4242192" y="806433"/>
                        </a:cubicBezTo>
                        <a:cubicBezTo>
                          <a:pt x="3855127" y="798598"/>
                          <a:pt x="3361934" y="699691"/>
                          <a:pt x="3068014" y="806433"/>
                        </a:cubicBezTo>
                        <a:cubicBezTo>
                          <a:pt x="2785138" y="854074"/>
                          <a:pt x="2286770" y="827460"/>
                          <a:pt x="2007466" y="806433"/>
                        </a:cubicBezTo>
                        <a:cubicBezTo>
                          <a:pt x="1741773" y="859111"/>
                          <a:pt x="1278694" y="757627"/>
                          <a:pt x="1060548" y="806433"/>
                        </a:cubicBezTo>
                        <a:cubicBezTo>
                          <a:pt x="917615" y="871502"/>
                          <a:pt x="295624" y="817124"/>
                          <a:pt x="0" y="806433"/>
                        </a:cubicBezTo>
                        <a:cubicBezTo>
                          <a:pt x="-16904" y="650881"/>
                          <a:pt x="61328" y="546222"/>
                          <a:pt x="0" y="395152"/>
                        </a:cubicBezTo>
                        <a:cubicBezTo>
                          <a:pt x="-41115" y="212738"/>
                          <a:pt x="35964" y="10181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defTabSz="592643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th-TH" sz="2000" spc="8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5"/>
          <p:cNvGrpSpPr/>
          <p:nvPr/>
        </p:nvGrpSpPr>
        <p:grpSpPr>
          <a:xfrm>
            <a:off x="572552" y="309652"/>
            <a:ext cx="9017000" cy="530046"/>
            <a:chOff x="0" y="0"/>
            <a:chExt cx="21640800" cy="1272111"/>
          </a:xfrm>
        </p:grpSpPr>
        <p:sp>
          <p:nvSpPr>
            <p:cNvPr id="10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1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2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5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</a:p>
          </p:txBody>
        </p:sp>
        <p:sp>
          <p:nvSpPr>
            <p:cNvPr id="14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59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6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3" name="Group 22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24" name="Group 23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26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33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34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27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29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30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31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32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25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35" name="Rectangle 34"/>
          <p:cNvSpPr/>
          <p:nvPr/>
        </p:nvSpPr>
        <p:spPr>
          <a:xfrm>
            <a:off x="2571084" y="122632"/>
            <a:ext cx="5266245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5.1 ขอความเห็นชอบคู่มือและแผนบริหารความเสี่ยงของกองทุนพัฒนาบทบาทสตรี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/>
            </a:r>
            <a:b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ประจำปี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บัญชี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2567 (ต่อ)</a:t>
            </a:r>
            <a:endParaRPr lang="th-TH" sz="110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24067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140174EB-7DB5-43CF-9A54-4ED97E7F8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371" y="903624"/>
            <a:ext cx="8763000" cy="1104636"/>
          </a:xfrm>
        </p:spPr>
        <p:txBody>
          <a:bodyPr>
            <a:normAutofit/>
          </a:bodyPr>
          <a:lstStyle/>
          <a:p>
            <a:pPr algn="ctr"/>
            <a:r>
              <a:rPr lang="th-TH" sz="2333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สถานการณ์ความเสี่ยง ในการดำเนินงาน ประจำปีบัญชี 2567</a:t>
            </a: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BA65D7A5-DE2A-474A-B509-48C12BE900AA}"/>
              </a:ext>
            </a:extLst>
          </p:cNvPr>
          <p:cNvSpPr/>
          <p:nvPr/>
        </p:nvSpPr>
        <p:spPr>
          <a:xfrm>
            <a:off x="303941" y="2059563"/>
            <a:ext cx="9478840" cy="846910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3632166725">
                  <a:custGeom>
                    <a:avLst/>
                    <a:gdLst>
                      <a:gd name="connsiteX0" fmla="*/ 0 w 8412480"/>
                      <a:gd name="connsiteY0" fmla="*/ 95729 h 957294"/>
                      <a:gd name="connsiteX1" fmla="*/ 95729 w 8412480"/>
                      <a:gd name="connsiteY1" fmla="*/ 0 h 957294"/>
                      <a:gd name="connsiteX2" fmla="*/ 518524 w 8412480"/>
                      <a:gd name="connsiteY2" fmla="*/ 0 h 957294"/>
                      <a:gd name="connsiteX3" fmla="*/ 941320 w 8412480"/>
                      <a:gd name="connsiteY3" fmla="*/ 0 h 957294"/>
                      <a:gd name="connsiteX4" fmla="*/ 1364115 w 8412480"/>
                      <a:gd name="connsiteY4" fmla="*/ 0 h 957294"/>
                      <a:gd name="connsiteX5" fmla="*/ 1786911 w 8412480"/>
                      <a:gd name="connsiteY5" fmla="*/ 0 h 957294"/>
                      <a:gd name="connsiteX6" fmla="*/ 2209706 w 8412480"/>
                      <a:gd name="connsiteY6" fmla="*/ 0 h 957294"/>
                      <a:gd name="connsiteX7" fmla="*/ 2961342 w 8412480"/>
                      <a:gd name="connsiteY7" fmla="*/ 0 h 957294"/>
                      <a:gd name="connsiteX8" fmla="*/ 3548558 w 8412480"/>
                      <a:gd name="connsiteY8" fmla="*/ 0 h 957294"/>
                      <a:gd name="connsiteX9" fmla="*/ 3971354 w 8412480"/>
                      <a:gd name="connsiteY9" fmla="*/ 0 h 957294"/>
                      <a:gd name="connsiteX10" fmla="*/ 4640780 w 8412480"/>
                      <a:gd name="connsiteY10" fmla="*/ 0 h 957294"/>
                      <a:gd name="connsiteX11" fmla="*/ 4981365 w 8412480"/>
                      <a:gd name="connsiteY11" fmla="*/ 0 h 957294"/>
                      <a:gd name="connsiteX12" fmla="*/ 5650791 w 8412480"/>
                      <a:gd name="connsiteY12" fmla="*/ 0 h 957294"/>
                      <a:gd name="connsiteX13" fmla="*/ 6320217 w 8412480"/>
                      <a:gd name="connsiteY13" fmla="*/ 0 h 957294"/>
                      <a:gd name="connsiteX14" fmla="*/ 6989643 w 8412480"/>
                      <a:gd name="connsiteY14" fmla="*/ 0 h 957294"/>
                      <a:gd name="connsiteX15" fmla="*/ 7659069 w 8412480"/>
                      <a:gd name="connsiteY15" fmla="*/ 0 h 957294"/>
                      <a:gd name="connsiteX16" fmla="*/ 8316751 w 8412480"/>
                      <a:gd name="connsiteY16" fmla="*/ 0 h 957294"/>
                      <a:gd name="connsiteX17" fmla="*/ 8412480 w 8412480"/>
                      <a:gd name="connsiteY17" fmla="*/ 95729 h 957294"/>
                      <a:gd name="connsiteX18" fmla="*/ 8412480 w 8412480"/>
                      <a:gd name="connsiteY18" fmla="*/ 455672 h 957294"/>
                      <a:gd name="connsiteX19" fmla="*/ 8412480 w 8412480"/>
                      <a:gd name="connsiteY19" fmla="*/ 861565 h 957294"/>
                      <a:gd name="connsiteX20" fmla="*/ 8316751 w 8412480"/>
                      <a:gd name="connsiteY20" fmla="*/ 957294 h 957294"/>
                      <a:gd name="connsiteX21" fmla="*/ 7811745 w 8412480"/>
                      <a:gd name="connsiteY21" fmla="*/ 957294 h 957294"/>
                      <a:gd name="connsiteX22" fmla="*/ 7306740 w 8412480"/>
                      <a:gd name="connsiteY22" fmla="*/ 957294 h 957294"/>
                      <a:gd name="connsiteX23" fmla="*/ 6555103 w 8412480"/>
                      <a:gd name="connsiteY23" fmla="*/ 957294 h 957294"/>
                      <a:gd name="connsiteX24" fmla="*/ 5885677 w 8412480"/>
                      <a:gd name="connsiteY24" fmla="*/ 957294 h 957294"/>
                      <a:gd name="connsiteX25" fmla="*/ 5216251 w 8412480"/>
                      <a:gd name="connsiteY25" fmla="*/ 957294 h 957294"/>
                      <a:gd name="connsiteX26" fmla="*/ 4711246 w 8412480"/>
                      <a:gd name="connsiteY26" fmla="*/ 957294 h 957294"/>
                      <a:gd name="connsiteX27" fmla="*/ 3959609 w 8412480"/>
                      <a:gd name="connsiteY27" fmla="*/ 957294 h 957294"/>
                      <a:gd name="connsiteX28" fmla="*/ 3454604 w 8412480"/>
                      <a:gd name="connsiteY28" fmla="*/ 957294 h 957294"/>
                      <a:gd name="connsiteX29" fmla="*/ 2949598 w 8412480"/>
                      <a:gd name="connsiteY29" fmla="*/ 957294 h 957294"/>
                      <a:gd name="connsiteX30" fmla="*/ 2197962 w 8412480"/>
                      <a:gd name="connsiteY30" fmla="*/ 957294 h 957294"/>
                      <a:gd name="connsiteX31" fmla="*/ 1528536 w 8412480"/>
                      <a:gd name="connsiteY31" fmla="*/ 957294 h 957294"/>
                      <a:gd name="connsiteX32" fmla="*/ 776899 w 8412480"/>
                      <a:gd name="connsiteY32" fmla="*/ 957294 h 957294"/>
                      <a:gd name="connsiteX33" fmla="*/ 95729 w 8412480"/>
                      <a:gd name="connsiteY33" fmla="*/ 957294 h 957294"/>
                      <a:gd name="connsiteX34" fmla="*/ 0 w 8412480"/>
                      <a:gd name="connsiteY34" fmla="*/ 861565 h 957294"/>
                      <a:gd name="connsiteX35" fmla="*/ 0 w 8412480"/>
                      <a:gd name="connsiteY35" fmla="*/ 486305 h 957294"/>
                      <a:gd name="connsiteX36" fmla="*/ 0 w 8412480"/>
                      <a:gd name="connsiteY36" fmla="*/ 95729 h 957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12480" h="957294" fill="none" extrusionOk="0">
                        <a:moveTo>
                          <a:pt x="0" y="95729"/>
                        </a:moveTo>
                        <a:cubicBezTo>
                          <a:pt x="8072" y="39177"/>
                          <a:pt x="43538" y="1566"/>
                          <a:pt x="95729" y="0"/>
                        </a:cubicBezTo>
                        <a:cubicBezTo>
                          <a:pt x="280488" y="-50212"/>
                          <a:pt x="411833" y="2295"/>
                          <a:pt x="518524" y="0"/>
                        </a:cubicBezTo>
                        <a:cubicBezTo>
                          <a:pt x="625216" y="-2295"/>
                          <a:pt x="835568" y="39443"/>
                          <a:pt x="941320" y="0"/>
                        </a:cubicBezTo>
                        <a:cubicBezTo>
                          <a:pt x="1047072" y="-39443"/>
                          <a:pt x="1231315" y="12230"/>
                          <a:pt x="1364115" y="0"/>
                        </a:cubicBezTo>
                        <a:cubicBezTo>
                          <a:pt x="1496916" y="-12230"/>
                          <a:pt x="1616155" y="31251"/>
                          <a:pt x="1786911" y="0"/>
                        </a:cubicBezTo>
                        <a:cubicBezTo>
                          <a:pt x="1957667" y="-31251"/>
                          <a:pt x="2090849" y="32626"/>
                          <a:pt x="2209706" y="0"/>
                        </a:cubicBezTo>
                        <a:cubicBezTo>
                          <a:pt x="2328564" y="-32626"/>
                          <a:pt x="2694988" y="71814"/>
                          <a:pt x="2961342" y="0"/>
                        </a:cubicBezTo>
                        <a:cubicBezTo>
                          <a:pt x="3227696" y="-71814"/>
                          <a:pt x="3395272" y="9454"/>
                          <a:pt x="3548558" y="0"/>
                        </a:cubicBezTo>
                        <a:cubicBezTo>
                          <a:pt x="3701844" y="-9454"/>
                          <a:pt x="3855793" y="26179"/>
                          <a:pt x="3971354" y="0"/>
                        </a:cubicBezTo>
                        <a:cubicBezTo>
                          <a:pt x="4086915" y="-26179"/>
                          <a:pt x="4398701" y="73234"/>
                          <a:pt x="4640780" y="0"/>
                        </a:cubicBezTo>
                        <a:cubicBezTo>
                          <a:pt x="4882859" y="-73234"/>
                          <a:pt x="4868239" y="31150"/>
                          <a:pt x="4981365" y="0"/>
                        </a:cubicBezTo>
                        <a:cubicBezTo>
                          <a:pt x="5094492" y="-31150"/>
                          <a:pt x="5331641" y="7793"/>
                          <a:pt x="5650791" y="0"/>
                        </a:cubicBezTo>
                        <a:cubicBezTo>
                          <a:pt x="5969941" y="-7793"/>
                          <a:pt x="6127237" y="65632"/>
                          <a:pt x="6320217" y="0"/>
                        </a:cubicBezTo>
                        <a:cubicBezTo>
                          <a:pt x="6513197" y="-65632"/>
                          <a:pt x="6741224" y="1577"/>
                          <a:pt x="6989643" y="0"/>
                        </a:cubicBezTo>
                        <a:cubicBezTo>
                          <a:pt x="7238062" y="-1577"/>
                          <a:pt x="7462431" y="44734"/>
                          <a:pt x="7659069" y="0"/>
                        </a:cubicBezTo>
                        <a:cubicBezTo>
                          <a:pt x="7855707" y="-44734"/>
                          <a:pt x="8003021" y="40732"/>
                          <a:pt x="8316751" y="0"/>
                        </a:cubicBezTo>
                        <a:cubicBezTo>
                          <a:pt x="8356739" y="2250"/>
                          <a:pt x="8426887" y="47860"/>
                          <a:pt x="8412480" y="95729"/>
                        </a:cubicBezTo>
                        <a:cubicBezTo>
                          <a:pt x="8417189" y="260947"/>
                          <a:pt x="8376157" y="319811"/>
                          <a:pt x="8412480" y="455672"/>
                        </a:cubicBezTo>
                        <a:cubicBezTo>
                          <a:pt x="8448803" y="591533"/>
                          <a:pt x="8404978" y="731540"/>
                          <a:pt x="8412480" y="861565"/>
                        </a:cubicBezTo>
                        <a:cubicBezTo>
                          <a:pt x="8399866" y="920900"/>
                          <a:pt x="8379602" y="944972"/>
                          <a:pt x="8316751" y="957294"/>
                        </a:cubicBezTo>
                        <a:cubicBezTo>
                          <a:pt x="8101826" y="1002825"/>
                          <a:pt x="7953693" y="935196"/>
                          <a:pt x="7811745" y="957294"/>
                        </a:cubicBezTo>
                        <a:cubicBezTo>
                          <a:pt x="7669797" y="979392"/>
                          <a:pt x="7521242" y="930944"/>
                          <a:pt x="7306740" y="957294"/>
                        </a:cubicBezTo>
                        <a:cubicBezTo>
                          <a:pt x="7092238" y="983644"/>
                          <a:pt x="6757271" y="885424"/>
                          <a:pt x="6555103" y="957294"/>
                        </a:cubicBezTo>
                        <a:cubicBezTo>
                          <a:pt x="6352935" y="1029164"/>
                          <a:pt x="6114432" y="887556"/>
                          <a:pt x="5885677" y="957294"/>
                        </a:cubicBezTo>
                        <a:cubicBezTo>
                          <a:pt x="5656922" y="1027032"/>
                          <a:pt x="5371004" y="891073"/>
                          <a:pt x="5216251" y="957294"/>
                        </a:cubicBezTo>
                        <a:cubicBezTo>
                          <a:pt x="5061498" y="1023515"/>
                          <a:pt x="4889249" y="956201"/>
                          <a:pt x="4711246" y="957294"/>
                        </a:cubicBezTo>
                        <a:cubicBezTo>
                          <a:pt x="4533243" y="958387"/>
                          <a:pt x="4335145" y="928881"/>
                          <a:pt x="3959609" y="957294"/>
                        </a:cubicBezTo>
                        <a:cubicBezTo>
                          <a:pt x="3584073" y="985707"/>
                          <a:pt x="3676469" y="898266"/>
                          <a:pt x="3454604" y="957294"/>
                        </a:cubicBezTo>
                        <a:cubicBezTo>
                          <a:pt x="3232740" y="1016322"/>
                          <a:pt x="3100458" y="931966"/>
                          <a:pt x="2949598" y="957294"/>
                        </a:cubicBezTo>
                        <a:cubicBezTo>
                          <a:pt x="2798738" y="982622"/>
                          <a:pt x="2508359" y="942534"/>
                          <a:pt x="2197962" y="957294"/>
                        </a:cubicBezTo>
                        <a:cubicBezTo>
                          <a:pt x="1887565" y="972054"/>
                          <a:pt x="1862580" y="897182"/>
                          <a:pt x="1528536" y="957294"/>
                        </a:cubicBezTo>
                        <a:cubicBezTo>
                          <a:pt x="1194492" y="1017406"/>
                          <a:pt x="1121212" y="904717"/>
                          <a:pt x="776899" y="957294"/>
                        </a:cubicBezTo>
                        <a:cubicBezTo>
                          <a:pt x="432586" y="1009871"/>
                          <a:pt x="265906" y="902492"/>
                          <a:pt x="95729" y="957294"/>
                        </a:cubicBezTo>
                        <a:cubicBezTo>
                          <a:pt x="36323" y="951548"/>
                          <a:pt x="-8341" y="916661"/>
                          <a:pt x="0" y="861565"/>
                        </a:cubicBezTo>
                        <a:cubicBezTo>
                          <a:pt x="-455" y="704233"/>
                          <a:pt x="14748" y="669099"/>
                          <a:pt x="0" y="486305"/>
                        </a:cubicBezTo>
                        <a:cubicBezTo>
                          <a:pt x="-14748" y="303511"/>
                          <a:pt x="38821" y="219396"/>
                          <a:pt x="0" y="95729"/>
                        </a:cubicBezTo>
                        <a:close/>
                      </a:path>
                      <a:path w="8412480" h="957294" stroke="0" extrusionOk="0">
                        <a:moveTo>
                          <a:pt x="0" y="95729"/>
                        </a:moveTo>
                        <a:cubicBezTo>
                          <a:pt x="5917" y="50550"/>
                          <a:pt x="49372" y="-11978"/>
                          <a:pt x="95729" y="0"/>
                        </a:cubicBezTo>
                        <a:cubicBezTo>
                          <a:pt x="310796" y="-85397"/>
                          <a:pt x="565628" y="43117"/>
                          <a:pt x="847365" y="0"/>
                        </a:cubicBezTo>
                        <a:cubicBezTo>
                          <a:pt x="1129102" y="-43117"/>
                          <a:pt x="1159816" y="11190"/>
                          <a:pt x="1270161" y="0"/>
                        </a:cubicBezTo>
                        <a:cubicBezTo>
                          <a:pt x="1380506" y="-11190"/>
                          <a:pt x="1606381" y="11500"/>
                          <a:pt x="1692956" y="0"/>
                        </a:cubicBezTo>
                        <a:cubicBezTo>
                          <a:pt x="1779532" y="-11500"/>
                          <a:pt x="2236484" y="47940"/>
                          <a:pt x="2444592" y="0"/>
                        </a:cubicBezTo>
                        <a:cubicBezTo>
                          <a:pt x="2652700" y="-47940"/>
                          <a:pt x="2876125" y="61562"/>
                          <a:pt x="3114019" y="0"/>
                        </a:cubicBezTo>
                        <a:cubicBezTo>
                          <a:pt x="3351913" y="-61562"/>
                          <a:pt x="3523102" y="43242"/>
                          <a:pt x="3701234" y="0"/>
                        </a:cubicBezTo>
                        <a:cubicBezTo>
                          <a:pt x="3879367" y="-43242"/>
                          <a:pt x="4054887" y="38475"/>
                          <a:pt x="4370660" y="0"/>
                        </a:cubicBezTo>
                        <a:cubicBezTo>
                          <a:pt x="4686433" y="-38475"/>
                          <a:pt x="4708762" y="32716"/>
                          <a:pt x="4957876" y="0"/>
                        </a:cubicBezTo>
                        <a:cubicBezTo>
                          <a:pt x="5206990" y="-32716"/>
                          <a:pt x="5438686" y="34507"/>
                          <a:pt x="5627302" y="0"/>
                        </a:cubicBezTo>
                        <a:cubicBezTo>
                          <a:pt x="5815918" y="-34507"/>
                          <a:pt x="6087679" y="15646"/>
                          <a:pt x="6378939" y="0"/>
                        </a:cubicBezTo>
                        <a:cubicBezTo>
                          <a:pt x="6670199" y="-15646"/>
                          <a:pt x="6657165" y="42395"/>
                          <a:pt x="6801734" y="0"/>
                        </a:cubicBezTo>
                        <a:cubicBezTo>
                          <a:pt x="6946304" y="-42395"/>
                          <a:pt x="7159110" y="34918"/>
                          <a:pt x="7306740" y="0"/>
                        </a:cubicBezTo>
                        <a:cubicBezTo>
                          <a:pt x="7454370" y="-34918"/>
                          <a:pt x="7554384" y="20246"/>
                          <a:pt x="7729535" y="0"/>
                        </a:cubicBezTo>
                        <a:cubicBezTo>
                          <a:pt x="7904687" y="-20246"/>
                          <a:pt x="8149642" y="20456"/>
                          <a:pt x="8316751" y="0"/>
                        </a:cubicBezTo>
                        <a:cubicBezTo>
                          <a:pt x="8383411" y="7369"/>
                          <a:pt x="8422695" y="52072"/>
                          <a:pt x="8412480" y="95729"/>
                        </a:cubicBezTo>
                        <a:cubicBezTo>
                          <a:pt x="8438178" y="234317"/>
                          <a:pt x="8380378" y="348769"/>
                          <a:pt x="8412480" y="455672"/>
                        </a:cubicBezTo>
                        <a:cubicBezTo>
                          <a:pt x="8444582" y="562575"/>
                          <a:pt x="8403732" y="771460"/>
                          <a:pt x="8412480" y="861565"/>
                        </a:cubicBezTo>
                        <a:cubicBezTo>
                          <a:pt x="8407699" y="920059"/>
                          <a:pt x="8365418" y="944767"/>
                          <a:pt x="8316751" y="957294"/>
                        </a:cubicBezTo>
                        <a:cubicBezTo>
                          <a:pt x="8122332" y="987397"/>
                          <a:pt x="7797249" y="938900"/>
                          <a:pt x="7565115" y="957294"/>
                        </a:cubicBezTo>
                        <a:cubicBezTo>
                          <a:pt x="7332981" y="975688"/>
                          <a:pt x="7261334" y="914449"/>
                          <a:pt x="7142319" y="957294"/>
                        </a:cubicBezTo>
                        <a:cubicBezTo>
                          <a:pt x="7023304" y="1000139"/>
                          <a:pt x="6712683" y="908806"/>
                          <a:pt x="6555103" y="957294"/>
                        </a:cubicBezTo>
                        <a:cubicBezTo>
                          <a:pt x="6397523" y="1005782"/>
                          <a:pt x="6337399" y="916671"/>
                          <a:pt x="6132308" y="957294"/>
                        </a:cubicBezTo>
                        <a:cubicBezTo>
                          <a:pt x="5927217" y="997917"/>
                          <a:pt x="5666629" y="897372"/>
                          <a:pt x="5380672" y="957294"/>
                        </a:cubicBezTo>
                        <a:cubicBezTo>
                          <a:pt x="5094715" y="1017216"/>
                          <a:pt x="5054341" y="901401"/>
                          <a:pt x="4875666" y="957294"/>
                        </a:cubicBezTo>
                        <a:cubicBezTo>
                          <a:pt x="4696991" y="1013187"/>
                          <a:pt x="4516107" y="893911"/>
                          <a:pt x="4206240" y="957294"/>
                        </a:cubicBezTo>
                        <a:cubicBezTo>
                          <a:pt x="3896373" y="1020677"/>
                          <a:pt x="3932845" y="938421"/>
                          <a:pt x="3701234" y="957294"/>
                        </a:cubicBezTo>
                        <a:cubicBezTo>
                          <a:pt x="3469623" y="976167"/>
                          <a:pt x="3298649" y="929388"/>
                          <a:pt x="3196229" y="957294"/>
                        </a:cubicBezTo>
                        <a:cubicBezTo>
                          <a:pt x="3093810" y="985200"/>
                          <a:pt x="2890259" y="935844"/>
                          <a:pt x="2609013" y="957294"/>
                        </a:cubicBezTo>
                        <a:cubicBezTo>
                          <a:pt x="2327767" y="978744"/>
                          <a:pt x="2101601" y="936770"/>
                          <a:pt x="1939587" y="957294"/>
                        </a:cubicBezTo>
                        <a:cubicBezTo>
                          <a:pt x="1777573" y="977818"/>
                          <a:pt x="1378815" y="884938"/>
                          <a:pt x="1187950" y="957294"/>
                        </a:cubicBezTo>
                        <a:cubicBezTo>
                          <a:pt x="997085" y="1029650"/>
                          <a:pt x="874117" y="926557"/>
                          <a:pt x="765155" y="957294"/>
                        </a:cubicBezTo>
                        <a:cubicBezTo>
                          <a:pt x="656193" y="988031"/>
                          <a:pt x="379416" y="884241"/>
                          <a:pt x="95729" y="957294"/>
                        </a:cubicBezTo>
                        <a:cubicBezTo>
                          <a:pt x="47706" y="957306"/>
                          <a:pt x="14566" y="912222"/>
                          <a:pt x="0" y="861565"/>
                        </a:cubicBezTo>
                        <a:cubicBezTo>
                          <a:pt x="-29833" y="665900"/>
                          <a:pt x="11872" y="629072"/>
                          <a:pt x="0" y="463330"/>
                        </a:cubicBezTo>
                        <a:cubicBezTo>
                          <a:pt x="-11872" y="297589"/>
                          <a:pt x="41001" y="248045"/>
                          <a:pt x="0" y="957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ลูกหนี้ประสบปัญหา</a:t>
            </a:r>
            <a:r>
              <a:rPr lang="th-TH" sz="1333" b="1" dirty="0" err="1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การทำ</a:t>
            </a:r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ธุรกิจ กิจการล้มเหลวและขาดความรู้ในการบริหารจัดการเงินภายใน อาจส่งผลต่อความสามารถในการชำระหนี้ตามเวลาที่กำหนดกับกองทุน ทำให้ระดับ</a:t>
            </a:r>
            <a:r>
              <a:rPr lang="en-US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NPL</a:t>
            </a:r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</a:p>
        </p:txBody>
      </p:sp>
      <p:sp>
        <p:nvSpPr>
          <p:cNvPr id="17" name="สี่เหลี่ยมผืนผ้า: มุมมน 6">
            <a:extLst>
              <a:ext uri="{FF2B5EF4-FFF2-40B4-BE49-F238E27FC236}">
                <a16:creationId xmlns:a16="http://schemas.microsoft.com/office/drawing/2014/main" id="{DA317332-6D56-4D73-B96E-975BA6301D75}"/>
              </a:ext>
            </a:extLst>
          </p:cNvPr>
          <p:cNvSpPr txBox="1"/>
          <p:nvPr/>
        </p:nvSpPr>
        <p:spPr>
          <a:xfrm>
            <a:off x="294281" y="4127293"/>
            <a:ext cx="9469180" cy="597552"/>
          </a:xfrm>
          <a:custGeom>
            <a:avLst/>
            <a:gdLst>
              <a:gd name="connsiteX0" fmla="*/ 0 w 7029617"/>
              <a:gd name="connsiteY0" fmla="*/ 0 h 901218"/>
              <a:gd name="connsiteX1" fmla="*/ 445209 w 7029617"/>
              <a:gd name="connsiteY1" fmla="*/ 0 h 901218"/>
              <a:gd name="connsiteX2" fmla="*/ 1171603 w 7029617"/>
              <a:gd name="connsiteY2" fmla="*/ 0 h 901218"/>
              <a:gd name="connsiteX3" fmla="*/ 1687108 w 7029617"/>
              <a:gd name="connsiteY3" fmla="*/ 0 h 901218"/>
              <a:gd name="connsiteX4" fmla="*/ 2272909 w 7029617"/>
              <a:gd name="connsiteY4" fmla="*/ 0 h 901218"/>
              <a:gd name="connsiteX5" fmla="*/ 2788415 w 7029617"/>
              <a:gd name="connsiteY5" fmla="*/ 0 h 901218"/>
              <a:gd name="connsiteX6" fmla="*/ 3374216 w 7029617"/>
              <a:gd name="connsiteY6" fmla="*/ 0 h 901218"/>
              <a:gd name="connsiteX7" fmla="*/ 3749129 w 7029617"/>
              <a:gd name="connsiteY7" fmla="*/ 0 h 901218"/>
              <a:gd name="connsiteX8" fmla="*/ 4334930 w 7029617"/>
              <a:gd name="connsiteY8" fmla="*/ 0 h 901218"/>
              <a:gd name="connsiteX9" fmla="*/ 4850436 w 7029617"/>
              <a:gd name="connsiteY9" fmla="*/ 0 h 901218"/>
              <a:gd name="connsiteX10" fmla="*/ 5576829 w 7029617"/>
              <a:gd name="connsiteY10" fmla="*/ 0 h 901218"/>
              <a:gd name="connsiteX11" fmla="*/ 6162631 w 7029617"/>
              <a:gd name="connsiteY11" fmla="*/ 0 h 901218"/>
              <a:gd name="connsiteX12" fmla="*/ 7029617 w 7029617"/>
              <a:gd name="connsiteY12" fmla="*/ 0 h 901218"/>
              <a:gd name="connsiteX13" fmla="*/ 7029617 w 7029617"/>
              <a:gd name="connsiteY13" fmla="*/ 423572 h 901218"/>
              <a:gd name="connsiteX14" fmla="*/ 7029617 w 7029617"/>
              <a:gd name="connsiteY14" fmla="*/ 901218 h 901218"/>
              <a:gd name="connsiteX15" fmla="*/ 6584408 w 7029617"/>
              <a:gd name="connsiteY15" fmla="*/ 901218 h 901218"/>
              <a:gd name="connsiteX16" fmla="*/ 5928310 w 7029617"/>
              <a:gd name="connsiteY16" fmla="*/ 901218 h 901218"/>
              <a:gd name="connsiteX17" fmla="*/ 5553397 w 7029617"/>
              <a:gd name="connsiteY17" fmla="*/ 901218 h 901218"/>
              <a:gd name="connsiteX18" fmla="*/ 5108188 w 7029617"/>
              <a:gd name="connsiteY18" fmla="*/ 901218 h 901218"/>
              <a:gd name="connsiteX19" fmla="*/ 4592683 w 7029617"/>
              <a:gd name="connsiteY19" fmla="*/ 901218 h 901218"/>
              <a:gd name="connsiteX20" fmla="*/ 4077178 w 7029617"/>
              <a:gd name="connsiteY20" fmla="*/ 901218 h 901218"/>
              <a:gd name="connsiteX21" fmla="*/ 3350784 w 7029617"/>
              <a:gd name="connsiteY21" fmla="*/ 901218 h 901218"/>
              <a:gd name="connsiteX22" fmla="*/ 2835279 w 7029617"/>
              <a:gd name="connsiteY22" fmla="*/ 901218 h 901218"/>
              <a:gd name="connsiteX23" fmla="*/ 2249477 w 7029617"/>
              <a:gd name="connsiteY23" fmla="*/ 901218 h 901218"/>
              <a:gd name="connsiteX24" fmla="*/ 1874565 w 7029617"/>
              <a:gd name="connsiteY24" fmla="*/ 901218 h 901218"/>
              <a:gd name="connsiteX25" fmla="*/ 1148171 w 7029617"/>
              <a:gd name="connsiteY25" fmla="*/ 901218 h 901218"/>
              <a:gd name="connsiteX26" fmla="*/ 0 w 7029617"/>
              <a:gd name="connsiteY26" fmla="*/ 901218 h 901218"/>
              <a:gd name="connsiteX27" fmla="*/ 0 w 7029617"/>
              <a:gd name="connsiteY27" fmla="*/ 477646 h 901218"/>
              <a:gd name="connsiteX28" fmla="*/ 0 w 7029617"/>
              <a:gd name="connsiteY28" fmla="*/ 0 h 90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029617" h="901218" extrusionOk="0">
                <a:moveTo>
                  <a:pt x="0" y="0"/>
                </a:moveTo>
                <a:cubicBezTo>
                  <a:pt x="204911" y="-47687"/>
                  <a:pt x="297085" y="12437"/>
                  <a:pt x="445209" y="0"/>
                </a:cubicBezTo>
                <a:cubicBezTo>
                  <a:pt x="593333" y="-12437"/>
                  <a:pt x="853779" y="10226"/>
                  <a:pt x="1171603" y="0"/>
                </a:cubicBezTo>
                <a:cubicBezTo>
                  <a:pt x="1489427" y="-10226"/>
                  <a:pt x="1487511" y="31915"/>
                  <a:pt x="1687108" y="0"/>
                </a:cubicBezTo>
                <a:cubicBezTo>
                  <a:pt x="1886705" y="-31915"/>
                  <a:pt x="2038729" y="69544"/>
                  <a:pt x="2272909" y="0"/>
                </a:cubicBezTo>
                <a:cubicBezTo>
                  <a:pt x="2507089" y="-69544"/>
                  <a:pt x="2662985" y="19119"/>
                  <a:pt x="2788415" y="0"/>
                </a:cubicBezTo>
                <a:cubicBezTo>
                  <a:pt x="2913845" y="-19119"/>
                  <a:pt x="3117244" y="50558"/>
                  <a:pt x="3374216" y="0"/>
                </a:cubicBezTo>
                <a:cubicBezTo>
                  <a:pt x="3631188" y="-50558"/>
                  <a:pt x="3634671" y="25177"/>
                  <a:pt x="3749129" y="0"/>
                </a:cubicBezTo>
                <a:cubicBezTo>
                  <a:pt x="3863587" y="-25177"/>
                  <a:pt x="4178303" y="41416"/>
                  <a:pt x="4334930" y="0"/>
                </a:cubicBezTo>
                <a:cubicBezTo>
                  <a:pt x="4491557" y="-41416"/>
                  <a:pt x="4640179" y="52428"/>
                  <a:pt x="4850436" y="0"/>
                </a:cubicBezTo>
                <a:cubicBezTo>
                  <a:pt x="5060693" y="-52428"/>
                  <a:pt x="5392245" y="74178"/>
                  <a:pt x="5576829" y="0"/>
                </a:cubicBezTo>
                <a:cubicBezTo>
                  <a:pt x="5761413" y="-74178"/>
                  <a:pt x="5925108" y="16253"/>
                  <a:pt x="6162631" y="0"/>
                </a:cubicBezTo>
                <a:cubicBezTo>
                  <a:pt x="6400154" y="-16253"/>
                  <a:pt x="6759955" y="89463"/>
                  <a:pt x="7029617" y="0"/>
                </a:cubicBezTo>
                <a:cubicBezTo>
                  <a:pt x="7034702" y="185788"/>
                  <a:pt x="7002158" y="282063"/>
                  <a:pt x="7029617" y="423572"/>
                </a:cubicBezTo>
                <a:cubicBezTo>
                  <a:pt x="7057076" y="565081"/>
                  <a:pt x="7024625" y="705240"/>
                  <a:pt x="7029617" y="901218"/>
                </a:cubicBezTo>
                <a:cubicBezTo>
                  <a:pt x="6872740" y="941251"/>
                  <a:pt x="6794082" y="886329"/>
                  <a:pt x="6584408" y="901218"/>
                </a:cubicBezTo>
                <a:cubicBezTo>
                  <a:pt x="6374734" y="916107"/>
                  <a:pt x="6232095" y="867310"/>
                  <a:pt x="5928310" y="901218"/>
                </a:cubicBezTo>
                <a:cubicBezTo>
                  <a:pt x="5624525" y="935126"/>
                  <a:pt x="5688853" y="880722"/>
                  <a:pt x="5553397" y="901218"/>
                </a:cubicBezTo>
                <a:cubicBezTo>
                  <a:pt x="5417941" y="921714"/>
                  <a:pt x="5307552" y="871057"/>
                  <a:pt x="5108188" y="901218"/>
                </a:cubicBezTo>
                <a:cubicBezTo>
                  <a:pt x="4908824" y="931379"/>
                  <a:pt x="4791755" y="840920"/>
                  <a:pt x="4592683" y="901218"/>
                </a:cubicBezTo>
                <a:cubicBezTo>
                  <a:pt x="4393611" y="961516"/>
                  <a:pt x="4308407" y="897093"/>
                  <a:pt x="4077178" y="901218"/>
                </a:cubicBezTo>
                <a:cubicBezTo>
                  <a:pt x="3845949" y="905343"/>
                  <a:pt x="3684105" y="863166"/>
                  <a:pt x="3350784" y="901218"/>
                </a:cubicBezTo>
                <a:cubicBezTo>
                  <a:pt x="3017463" y="939270"/>
                  <a:pt x="3086112" y="851014"/>
                  <a:pt x="2835279" y="901218"/>
                </a:cubicBezTo>
                <a:cubicBezTo>
                  <a:pt x="2584447" y="951422"/>
                  <a:pt x="2424644" y="849307"/>
                  <a:pt x="2249477" y="901218"/>
                </a:cubicBezTo>
                <a:cubicBezTo>
                  <a:pt x="2074310" y="953129"/>
                  <a:pt x="1981477" y="871465"/>
                  <a:pt x="1874565" y="901218"/>
                </a:cubicBezTo>
                <a:cubicBezTo>
                  <a:pt x="1767653" y="930971"/>
                  <a:pt x="1432209" y="879622"/>
                  <a:pt x="1148171" y="901218"/>
                </a:cubicBezTo>
                <a:cubicBezTo>
                  <a:pt x="864133" y="922814"/>
                  <a:pt x="240867" y="831854"/>
                  <a:pt x="0" y="901218"/>
                </a:cubicBezTo>
                <a:cubicBezTo>
                  <a:pt x="-8655" y="714691"/>
                  <a:pt x="20041" y="660428"/>
                  <a:pt x="0" y="477646"/>
                </a:cubicBezTo>
                <a:cubicBezTo>
                  <a:pt x="-20041" y="294864"/>
                  <a:pt x="20151" y="197732"/>
                  <a:pt x="0" y="0"/>
                </a:cubicBezTo>
                <a:close/>
              </a:path>
            </a:pathLst>
          </a:custGeom>
          <a:ln>
            <a:prstDash val="solid"/>
            <a:extLst>
              <a:ext uri="{C807C97D-BFC1-408E-A445-0C87EB9F89A2}">
                <ask:lineSketchStyleProps xmlns="" xmlns:ask="http://schemas.microsoft.com/office/drawing/2018/sketchyshapes" sd="2315919273">
                  <a:custGeom>
                    <a:avLst/>
                    <a:gdLst>
                      <a:gd name="connsiteX0" fmla="*/ 0 w 11363016"/>
                      <a:gd name="connsiteY0" fmla="*/ 0 h 717062"/>
                      <a:gd name="connsiteX1" fmla="*/ 719657 w 11363016"/>
                      <a:gd name="connsiteY1" fmla="*/ 0 h 717062"/>
                      <a:gd name="connsiteX2" fmla="*/ 1893836 w 11363016"/>
                      <a:gd name="connsiteY2" fmla="*/ 0 h 717062"/>
                      <a:gd name="connsiteX3" fmla="*/ 2727123 w 11363016"/>
                      <a:gd name="connsiteY3" fmla="*/ 0 h 717062"/>
                      <a:gd name="connsiteX4" fmla="*/ 3674041 w 11363016"/>
                      <a:gd name="connsiteY4" fmla="*/ 0 h 717062"/>
                      <a:gd name="connsiteX5" fmla="*/ 4507330 w 11363016"/>
                      <a:gd name="connsiteY5" fmla="*/ 0 h 717062"/>
                      <a:gd name="connsiteX6" fmla="*/ 5454247 w 11363016"/>
                      <a:gd name="connsiteY6" fmla="*/ 0 h 717062"/>
                      <a:gd name="connsiteX7" fmla="*/ 6060275 w 11363016"/>
                      <a:gd name="connsiteY7" fmla="*/ 0 h 717062"/>
                      <a:gd name="connsiteX8" fmla="*/ 7007192 w 11363016"/>
                      <a:gd name="connsiteY8" fmla="*/ 0 h 717062"/>
                      <a:gd name="connsiteX9" fmla="*/ 7840481 w 11363016"/>
                      <a:gd name="connsiteY9" fmla="*/ 0 h 717062"/>
                      <a:gd name="connsiteX10" fmla="*/ 9014658 w 11363016"/>
                      <a:gd name="connsiteY10" fmla="*/ 0 h 717062"/>
                      <a:gd name="connsiteX11" fmla="*/ 9961577 w 11363016"/>
                      <a:gd name="connsiteY11" fmla="*/ 0 h 717062"/>
                      <a:gd name="connsiteX12" fmla="*/ 11363016 w 11363016"/>
                      <a:gd name="connsiteY12" fmla="*/ 0 h 717062"/>
                      <a:gd name="connsiteX13" fmla="*/ 11363016 w 11363016"/>
                      <a:gd name="connsiteY13" fmla="*/ 337018 h 717062"/>
                      <a:gd name="connsiteX14" fmla="*/ 11363016 w 11363016"/>
                      <a:gd name="connsiteY14" fmla="*/ 717062 h 717062"/>
                      <a:gd name="connsiteX15" fmla="*/ 10643358 w 11363016"/>
                      <a:gd name="connsiteY15" fmla="*/ 717062 h 717062"/>
                      <a:gd name="connsiteX16" fmla="*/ 9582809 w 11363016"/>
                      <a:gd name="connsiteY16" fmla="*/ 717062 h 717062"/>
                      <a:gd name="connsiteX17" fmla="*/ 8976781 w 11363016"/>
                      <a:gd name="connsiteY17" fmla="*/ 717062 h 717062"/>
                      <a:gd name="connsiteX18" fmla="*/ 8257124 w 11363016"/>
                      <a:gd name="connsiteY18" fmla="*/ 717062 h 717062"/>
                      <a:gd name="connsiteX19" fmla="*/ 7423836 w 11363016"/>
                      <a:gd name="connsiteY19" fmla="*/ 717062 h 717062"/>
                      <a:gd name="connsiteX20" fmla="*/ 6590549 w 11363016"/>
                      <a:gd name="connsiteY20" fmla="*/ 717062 h 717062"/>
                      <a:gd name="connsiteX21" fmla="*/ 5416370 w 11363016"/>
                      <a:gd name="connsiteY21" fmla="*/ 717062 h 717062"/>
                      <a:gd name="connsiteX22" fmla="*/ 4583083 w 11363016"/>
                      <a:gd name="connsiteY22" fmla="*/ 717062 h 717062"/>
                      <a:gd name="connsiteX23" fmla="*/ 3636164 w 11363016"/>
                      <a:gd name="connsiteY23" fmla="*/ 717062 h 717062"/>
                      <a:gd name="connsiteX24" fmla="*/ 3030138 w 11363016"/>
                      <a:gd name="connsiteY24" fmla="*/ 717062 h 717062"/>
                      <a:gd name="connsiteX25" fmla="*/ 1855959 w 11363016"/>
                      <a:gd name="connsiteY25" fmla="*/ 717062 h 717062"/>
                      <a:gd name="connsiteX26" fmla="*/ 0 w 11363016"/>
                      <a:gd name="connsiteY26" fmla="*/ 717062 h 717062"/>
                      <a:gd name="connsiteX27" fmla="*/ 0 w 11363016"/>
                      <a:gd name="connsiteY27" fmla="*/ 380043 h 717062"/>
                      <a:gd name="connsiteX28" fmla="*/ 0 w 11363016"/>
                      <a:gd name="connsiteY28" fmla="*/ 0 h 717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1363016" h="717062" extrusionOk="0">
                        <a:moveTo>
                          <a:pt x="0" y="0"/>
                        </a:moveTo>
                        <a:cubicBezTo>
                          <a:pt x="336605" y="-38659"/>
                          <a:pt x="504289" y="29966"/>
                          <a:pt x="719657" y="0"/>
                        </a:cubicBezTo>
                        <a:cubicBezTo>
                          <a:pt x="999495" y="-81416"/>
                          <a:pt x="1309676" y="7881"/>
                          <a:pt x="1893836" y="0"/>
                        </a:cubicBezTo>
                        <a:cubicBezTo>
                          <a:pt x="2406016" y="-6629"/>
                          <a:pt x="2403952" y="29017"/>
                          <a:pt x="2727123" y="0"/>
                        </a:cubicBezTo>
                        <a:cubicBezTo>
                          <a:pt x="3056444" y="-24627"/>
                          <a:pt x="3308074" y="56646"/>
                          <a:pt x="3674041" y="0"/>
                        </a:cubicBezTo>
                        <a:cubicBezTo>
                          <a:pt x="4050156" y="-47813"/>
                          <a:pt x="4327028" y="28637"/>
                          <a:pt x="4507330" y="0"/>
                        </a:cubicBezTo>
                        <a:cubicBezTo>
                          <a:pt x="4676191" y="-56162"/>
                          <a:pt x="5045149" y="112194"/>
                          <a:pt x="5454247" y="0"/>
                        </a:cubicBezTo>
                        <a:cubicBezTo>
                          <a:pt x="5881850" y="-44961"/>
                          <a:pt x="5879819" y="32329"/>
                          <a:pt x="6060275" y="0"/>
                        </a:cubicBezTo>
                        <a:cubicBezTo>
                          <a:pt x="6288715" y="9729"/>
                          <a:pt x="6689885" y="43162"/>
                          <a:pt x="7007192" y="0"/>
                        </a:cubicBezTo>
                        <a:cubicBezTo>
                          <a:pt x="7250164" y="-5120"/>
                          <a:pt x="7506126" y="55363"/>
                          <a:pt x="7840481" y="0"/>
                        </a:cubicBezTo>
                        <a:cubicBezTo>
                          <a:pt x="8182314" y="-49662"/>
                          <a:pt x="8797511" y="41658"/>
                          <a:pt x="9014658" y="0"/>
                        </a:cubicBezTo>
                        <a:cubicBezTo>
                          <a:pt x="9314259" y="-131851"/>
                          <a:pt x="9557243" y="-6332"/>
                          <a:pt x="9961577" y="0"/>
                        </a:cubicBezTo>
                        <a:cubicBezTo>
                          <a:pt x="10320828" y="-73441"/>
                          <a:pt x="10829857" y="157096"/>
                          <a:pt x="11363016" y="0"/>
                        </a:cubicBezTo>
                        <a:cubicBezTo>
                          <a:pt x="11362109" y="153272"/>
                          <a:pt x="11318262" y="217267"/>
                          <a:pt x="11363016" y="337018"/>
                        </a:cubicBezTo>
                        <a:cubicBezTo>
                          <a:pt x="11410584" y="443632"/>
                          <a:pt x="11353500" y="536745"/>
                          <a:pt x="11363016" y="717062"/>
                        </a:cubicBezTo>
                        <a:cubicBezTo>
                          <a:pt x="11089875" y="719932"/>
                          <a:pt x="10985342" y="700419"/>
                          <a:pt x="10643358" y="717062"/>
                        </a:cubicBezTo>
                        <a:cubicBezTo>
                          <a:pt x="10290458" y="723091"/>
                          <a:pt x="10043789" y="676271"/>
                          <a:pt x="9582809" y="717062"/>
                        </a:cubicBezTo>
                        <a:cubicBezTo>
                          <a:pt x="9097241" y="753549"/>
                          <a:pt x="9181508" y="675270"/>
                          <a:pt x="8976781" y="717062"/>
                        </a:cubicBezTo>
                        <a:cubicBezTo>
                          <a:pt x="8752663" y="783628"/>
                          <a:pt x="8526763" y="704358"/>
                          <a:pt x="8257124" y="717062"/>
                        </a:cubicBezTo>
                        <a:cubicBezTo>
                          <a:pt x="7939779" y="747062"/>
                          <a:pt x="7710967" y="666146"/>
                          <a:pt x="7423836" y="717062"/>
                        </a:cubicBezTo>
                        <a:cubicBezTo>
                          <a:pt x="7108280" y="745112"/>
                          <a:pt x="6958364" y="673782"/>
                          <a:pt x="6590549" y="717062"/>
                        </a:cubicBezTo>
                        <a:cubicBezTo>
                          <a:pt x="6157114" y="733997"/>
                          <a:pt x="5948367" y="694385"/>
                          <a:pt x="5416370" y="717062"/>
                        </a:cubicBezTo>
                        <a:cubicBezTo>
                          <a:pt x="4883100" y="740985"/>
                          <a:pt x="4992804" y="674334"/>
                          <a:pt x="4583083" y="717062"/>
                        </a:cubicBezTo>
                        <a:cubicBezTo>
                          <a:pt x="4152132" y="810664"/>
                          <a:pt x="3940914" y="619949"/>
                          <a:pt x="3636164" y="717062"/>
                        </a:cubicBezTo>
                        <a:cubicBezTo>
                          <a:pt x="3339756" y="764035"/>
                          <a:pt x="3190695" y="683067"/>
                          <a:pt x="3030138" y="717062"/>
                        </a:cubicBezTo>
                        <a:cubicBezTo>
                          <a:pt x="2831814" y="821234"/>
                          <a:pt x="2409741" y="678290"/>
                          <a:pt x="1855959" y="717062"/>
                        </a:cubicBezTo>
                        <a:cubicBezTo>
                          <a:pt x="1415457" y="790002"/>
                          <a:pt x="371304" y="597975"/>
                          <a:pt x="0" y="717062"/>
                        </a:cubicBezTo>
                        <a:cubicBezTo>
                          <a:pt x="-8220" y="577661"/>
                          <a:pt x="31073" y="513496"/>
                          <a:pt x="0" y="380043"/>
                        </a:cubicBezTo>
                        <a:cubicBezTo>
                          <a:pt x="-40313" y="234549"/>
                          <a:pt x="16310" y="17452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238115" indent="-238115" defTabSz="5926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th-TH" sz="1333" spc="8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(ด้านกฎหมาย) 2. กฎ ระเบียบของกองทุนไม่เอื้อต่อการปฏิบัติงานของเจ้าหน้าที่ </a:t>
            </a:r>
            <a:r>
              <a:rPr lang="en-US" sz="1333" spc="8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(C1)</a:t>
            </a:r>
            <a:r>
              <a:rPr lang="th-TH" sz="1333" spc="8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endParaRPr lang="th-TH" sz="1333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5" name="สี่เหลี่ยมผืนผ้า: มุมมน 8">
            <a:extLst>
              <a:ext uri="{FF2B5EF4-FFF2-40B4-BE49-F238E27FC236}">
                <a16:creationId xmlns:a16="http://schemas.microsoft.com/office/drawing/2014/main" id="{5F441DDA-26F5-4579-9888-BB419933D719}"/>
              </a:ext>
            </a:extLst>
          </p:cNvPr>
          <p:cNvSpPr txBox="1"/>
          <p:nvPr/>
        </p:nvSpPr>
        <p:spPr>
          <a:xfrm>
            <a:off x="294281" y="3743959"/>
            <a:ext cx="9469180" cy="399143"/>
          </a:xfrm>
          <a:custGeom>
            <a:avLst/>
            <a:gdLst>
              <a:gd name="connsiteX0" fmla="*/ 0 w 7040133"/>
              <a:gd name="connsiteY0" fmla="*/ 0 h 901218"/>
              <a:gd name="connsiteX1" fmla="*/ 727480 w 7040133"/>
              <a:gd name="connsiteY1" fmla="*/ 0 h 901218"/>
              <a:gd name="connsiteX2" fmla="*/ 1314158 w 7040133"/>
              <a:gd name="connsiteY2" fmla="*/ 0 h 901218"/>
              <a:gd name="connsiteX3" fmla="*/ 1900836 w 7040133"/>
              <a:gd name="connsiteY3" fmla="*/ 0 h 901218"/>
              <a:gd name="connsiteX4" fmla="*/ 2628316 w 7040133"/>
              <a:gd name="connsiteY4" fmla="*/ 0 h 901218"/>
              <a:gd name="connsiteX5" fmla="*/ 3214994 w 7040133"/>
              <a:gd name="connsiteY5" fmla="*/ 0 h 901218"/>
              <a:gd name="connsiteX6" fmla="*/ 3942474 w 7040133"/>
              <a:gd name="connsiteY6" fmla="*/ 0 h 901218"/>
              <a:gd name="connsiteX7" fmla="*/ 4388350 w 7040133"/>
              <a:gd name="connsiteY7" fmla="*/ 0 h 901218"/>
              <a:gd name="connsiteX8" fmla="*/ 4834225 w 7040133"/>
              <a:gd name="connsiteY8" fmla="*/ 0 h 901218"/>
              <a:gd name="connsiteX9" fmla="*/ 5491304 w 7040133"/>
              <a:gd name="connsiteY9" fmla="*/ 0 h 901218"/>
              <a:gd name="connsiteX10" fmla="*/ 6218784 w 7040133"/>
              <a:gd name="connsiteY10" fmla="*/ 0 h 901218"/>
              <a:gd name="connsiteX11" fmla="*/ 7040133 w 7040133"/>
              <a:gd name="connsiteY11" fmla="*/ 0 h 901218"/>
              <a:gd name="connsiteX12" fmla="*/ 7040133 w 7040133"/>
              <a:gd name="connsiteY12" fmla="*/ 459621 h 901218"/>
              <a:gd name="connsiteX13" fmla="*/ 7040133 w 7040133"/>
              <a:gd name="connsiteY13" fmla="*/ 901218 h 901218"/>
              <a:gd name="connsiteX14" fmla="*/ 6523857 w 7040133"/>
              <a:gd name="connsiteY14" fmla="*/ 901218 h 901218"/>
              <a:gd name="connsiteX15" fmla="*/ 5796376 w 7040133"/>
              <a:gd name="connsiteY15" fmla="*/ 901218 h 901218"/>
              <a:gd name="connsiteX16" fmla="*/ 5420902 w 7040133"/>
              <a:gd name="connsiteY16" fmla="*/ 901218 h 901218"/>
              <a:gd name="connsiteX17" fmla="*/ 4763823 w 7040133"/>
              <a:gd name="connsiteY17" fmla="*/ 901218 h 901218"/>
              <a:gd name="connsiteX18" fmla="*/ 4388350 w 7040133"/>
              <a:gd name="connsiteY18" fmla="*/ 901218 h 901218"/>
              <a:gd name="connsiteX19" fmla="*/ 3872073 w 7040133"/>
              <a:gd name="connsiteY19" fmla="*/ 901218 h 901218"/>
              <a:gd name="connsiteX20" fmla="*/ 3144593 w 7040133"/>
              <a:gd name="connsiteY20" fmla="*/ 901218 h 901218"/>
              <a:gd name="connsiteX21" fmla="*/ 2628316 w 7040133"/>
              <a:gd name="connsiteY21" fmla="*/ 901218 h 901218"/>
              <a:gd name="connsiteX22" fmla="*/ 1900836 w 7040133"/>
              <a:gd name="connsiteY22" fmla="*/ 901218 h 901218"/>
              <a:gd name="connsiteX23" fmla="*/ 1243757 w 7040133"/>
              <a:gd name="connsiteY23" fmla="*/ 901218 h 901218"/>
              <a:gd name="connsiteX24" fmla="*/ 657079 w 7040133"/>
              <a:gd name="connsiteY24" fmla="*/ 901218 h 901218"/>
              <a:gd name="connsiteX25" fmla="*/ 0 w 7040133"/>
              <a:gd name="connsiteY25" fmla="*/ 901218 h 901218"/>
              <a:gd name="connsiteX26" fmla="*/ 0 w 7040133"/>
              <a:gd name="connsiteY26" fmla="*/ 441597 h 901218"/>
              <a:gd name="connsiteX27" fmla="*/ 0 w 7040133"/>
              <a:gd name="connsiteY27" fmla="*/ 0 h 90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40133" h="901218" extrusionOk="0">
                <a:moveTo>
                  <a:pt x="0" y="0"/>
                </a:moveTo>
                <a:cubicBezTo>
                  <a:pt x="237502" y="-62560"/>
                  <a:pt x="484850" y="85102"/>
                  <a:pt x="727480" y="0"/>
                </a:cubicBezTo>
                <a:cubicBezTo>
                  <a:pt x="970110" y="-85102"/>
                  <a:pt x="1178825" y="19966"/>
                  <a:pt x="1314158" y="0"/>
                </a:cubicBezTo>
                <a:cubicBezTo>
                  <a:pt x="1449491" y="-19966"/>
                  <a:pt x="1723942" y="60669"/>
                  <a:pt x="1900836" y="0"/>
                </a:cubicBezTo>
                <a:cubicBezTo>
                  <a:pt x="2077730" y="-60669"/>
                  <a:pt x="2481658" y="1622"/>
                  <a:pt x="2628316" y="0"/>
                </a:cubicBezTo>
                <a:cubicBezTo>
                  <a:pt x="2774974" y="-1622"/>
                  <a:pt x="2947642" y="12896"/>
                  <a:pt x="3214994" y="0"/>
                </a:cubicBezTo>
                <a:cubicBezTo>
                  <a:pt x="3482346" y="-12896"/>
                  <a:pt x="3732605" y="60425"/>
                  <a:pt x="3942474" y="0"/>
                </a:cubicBezTo>
                <a:cubicBezTo>
                  <a:pt x="4152343" y="-60425"/>
                  <a:pt x="4246269" y="46137"/>
                  <a:pt x="4388350" y="0"/>
                </a:cubicBezTo>
                <a:cubicBezTo>
                  <a:pt x="4530431" y="-46137"/>
                  <a:pt x="4653504" y="43873"/>
                  <a:pt x="4834225" y="0"/>
                </a:cubicBezTo>
                <a:cubicBezTo>
                  <a:pt x="5014947" y="-43873"/>
                  <a:pt x="5291796" y="50367"/>
                  <a:pt x="5491304" y="0"/>
                </a:cubicBezTo>
                <a:cubicBezTo>
                  <a:pt x="5690812" y="-50367"/>
                  <a:pt x="5870022" y="56644"/>
                  <a:pt x="6218784" y="0"/>
                </a:cubicBezTo>
                <a:cubicBezTo>
                  <a:pt x="6567546" y="-56644"/>
                  <a:pt x="6719221" y="44355"/>
                  <a:pt x="7040133" y="0"/>
                </a:cubicBezTo>
                <a:cubicBezTo>
                  <a:pt x="7086881" y="170442"/>
                  <a:pt x="7014096" y="252479"/>
                  <a:pt x="7040133" y="459621"/>
                </a:cubicBezTo>
                <a:cubicBezTo>
                  <a:pt x="7066170" y="666763"/>
                  <a:pt x="7029488" y="719999"/>
                  <a:pt x="7040133" y="901218"/>
                </a:cubicBezTo>
                <a:cubicBezTo>
                  <a:pt x="6896794" y="911804"/>
                  <a:pt x="6764994" y="899102"/>
                  <a:pt x="6523857" y="901218"/>
                </a:cubicBezTo>
                <a:cubicBezTo>
                  <a:pt x="6282720" y="903334"/>
                  <a:pt x="6142052" y="874786"/>
                  <a:pt x="5796376" y="901218"/>
                </a:cubicBezTo>
                <a:cubicBezTo>
                  <a:pt x="5450700" y="927650"/>
                  <a:pt x="5505709" y="883268"/>
                  <a:pt x="5420902" y="901218"/>
                </a:cubicBezTo>
                <a:cubicBezTo>
                  <a:pt x="5336095" y="919168"/>
                  <a:pt x="5014356" y="859128"/>
                  <a:pt x="4763823" y="901218"/>
                </a:cubicBezTo>
                <a:cubicBezTo>
                  <a:pt x="4513290" y="943308"/>
                  <a:pt x="4474603" y="858017"/>
                  <a:pt x="4388350" y="901218"/>
                </a:cubicBezTo>
                <a:cubicBezTo>
                  <a:pt x="4302097" y="944419"/>
                  <a:pt x="3994815" y="854386"/>
                  <a:pt x="3872073" y="901218"/>
                </a:cubicBezTo>
                <a:cubicBezTo>
                  <a:pt x="3749331" y="948050"/>
                  <a:pt x="3367694" y="837240"/>
                  <a:pt x="3144593" y="901218"/>
                </a:cubicBezTo>
                <a:cubicBezTo>
                  <a:pt x="2921492" y="965196"/>
                  <a:pt x="2883391" y="878570"/>
                  <a:pt x="2628316" y="901218"/>
                </a:cubicBezTo>
                <a:cubicBezTo>
                  <a:pt x="2373241" y="923866"/>
                  <a:pt x="2094352" y="840915"/>
                  <a:pt x="1900836" y="901218"/>
                </a:cubicBezTo>
                <a:cubicBezTo>
                  <a:pt x="1707320" y="961521"/>
                  <a:pt x="1409146" y="892530"/>
                  <a:pt x="1243757" y="901218"/>
                </a:cubicBezTo>
                <a:cubicBezTo>
                  <a:pt x="1078368" y="909906"/>
                  <a:pt x="788979" y="847730"/>
                  <a:pt x="657079" y="901218"/>
                </a:cubicBezTo>
                <a:cubicBezTo>
                  <a:pt x="525179" y="954706"/>
                  <a:pt x="187797" y="901114"/>
                  <a:pt x="0" y="901218"/>
                </a:cubicBezTo>
                <a:cubicBezTo>
                  <a:pt x="-16853" y="722500"/>
                  <a:pt x="28307" y="640152"/>
                  <a:pt x="0" y="441597"/>
                </a:cubicBezTo>
                <a:cubicBezTo>
                  <a:pt x="-28307" y="243042"/>
                  <a:pt x="5754" y="109164"/>
                  <a:pt x="0" y="0"/>
                </a:cubicBezTo>
                <a:close/>
              </a:path>
            </a:pathLst>
          </a:custGeom>
          <a:ln>
            <a:prstDash val="solid"/>
            <a:extLst>
              <a:ext uri="{C807C97D-BFC1-408E-A445-0C87EB9F89A2}">
                <ask:lineSketchStyleProps xmlns="" xmlns:ask="http://schemas.microsoft.com/office/drawing/2018/sketchyshapes" sd="2039650689">
                  <a:custGeom>
                    <a:avLst/>
                    <a:gdLst>
                      <a:gd name="connsiteX0" fmla="*/ 0 w 11363016"/>
                      <a:gd name="connsiteY0" fmla="*/ 0 h 806433"/>
                      <a:gd name="connsiteX1" fmla="*/ 1174177 w 11363016"/>
                      <a:gd name="connsiteY1" fmla="*/ 0 h 806433"/>
                      <a:gd name="connsiteX2" fmla="*/ 2121096 w 11363016"/>
                      <a:gd name="connsiteY2" fmla="*/ 0 h 806433"/>
                      <a:gd name="connsiteX3" fmla="*/ 3068014 w 11363016"/>
                      <a:gd name="connsiteY3" fmla="*/ 0 h 806433"/>
                      <a:gd name="connsiteX4" fmla="*/ 4242192 w 11363016"/>
                      <a:gd name="connsiteY4" fmla="*/ 0 h 806433"/>
                      <a:gd name="connsiteX5" fmla="*/ 5189110 w 11363016"/>
                      <a:gd name="connsiteY5" fmla="*/ 0 h 806433"/>
                      <a:gd name="connsiteX6" fmla="*/ 6363288 w 11363016"/>
                      <a:gd name="connsiteY6" fmla="*/ 0 h 806433"/>
                      <a:gd name="connsiteX7" fmla="*/ 7082947 w 11363016"/>
                      <a:gd name="connsiteY7" fmla="*/ 0 h 806433"/>
                      <a:gd name="connsiteX8" fmla="*/ 7802604 w 11363016"/>
                      <a:gd name="connsiteY8" fmla="*/ 0 h 806433"/>
                      <a:gd name="connsiteX9" fmla="*/ 8863152 w 11363016"/>
                      <a:gd name="connsiteY9" fmla="*/ 0 h 806433"/>
                      <a:gd name="connsiteX10" fmla="*/ 10037330 w 11363016"/>
                      <a:gd name="connsiteY10" fmla="*/ 0 h 806433"/>
                      <a:gd name="connsiteX11" fmla="*/ 11363016 w 11363016"/>
                      <a:gd name="connsiteY11" fmla="*/ 0 h 806433"/>
                      <a:gd name="connsiteX12" fmla="*/ 11363016 w 11363016"/>
                      <a:gd name="connsiteY12" fmla="*/ 411280 h 806433"/>
                      <a:gd name="connsiteX13" fmla="*/ 11363016 w 11363016"/>
                      <a:gd name="connsiteY13" fmla="*/ 806433 h 806433"/>
                      <a:gd name="connsiteX14" fmla="*/ 10529728 w 11363016"/>
                      <a:gd name="connsiteY14" fmla="*/ 806433 h 806433"/>
                      <a:gd name="connsiteX15" fmla="*/ 9355549 w 11363016"/>
                      <a:gd name="connsiteY15" fmla="*/ 806433 h 806433"/>
                      <a:gd name="connsiteX16" fmla="*/ 8749521 w 11363016"/>
                      <a:gd name="connsiteY16" fmla="*/ 806433 h 806433"/>
                      <a:gd name="connsiteX17" fmla="*/ 7688973 w 11363016"/>
                      <a:gd name="connsiteY17" fmla="*/ 806433 h 806433"/>
                      <a:gd name="connsiteX18" fmla="*/ 7082947 w 11363016"/>
                      <a:gd name="connsiteY18" fmla="*/ 806433 h 806433"/>
                      <a:gd name="connsiteX19" fmla="*/ 6249658 w 11363016"/>
                      <a:gd name="connsiteY19" fmla="*/ 806433 h 806433"/>
                      <a:gd name="connsiteX20" fmla="*/ 5075480 w 11363016"/>
                      <a:gd name="connsiteY20" fmla="*/ 806433 h 806433"/>
                      <a:gd name="connsiteX21" fmla="*/ 4242192 w 11363016"/>
                      <a:gd name="connsiteY21" fmla="*/ 806433 h 806433"/>
                      <a:gd name="connsiteX22" fmla="*/ 3068014 w 11363016"/>
                      <a:gd name="connsiteY22" fmla="*/ 806433 h 806433"/>
                      <a:gd name="connsiteX23" fmla="*/ 2007466 w 11363016"/>
                      <a:gd name="connsiteY23" fmla="*/ 806433 h 806433"/>
                      <a:gd name="connsiteX24" fmla="*/ 1060548 w 11363016"/>
                      <a:gd name="connsiteY24" fmla="*/ 806433 h 806433"/>
                      <a:gd name="connsiteX25" fmla="*/ 0 w 11363016"/>
                      <a:gd name="connsiteY25" fmla="*/ 806433 h 806433"/>
                      <a:gd name="connsiteX26" fmla="*/ 0 w 11363016"/>
                      <a:gd name="connsiteY26" fmla="*/ 395152 h 806433"/>
                      <a:gd name="connsiteX27" fmla="*/ 0 w 11363016"/>
                      <a:gd name="connsiteY27" fmla="*/ 0 h 80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1363016" h="806433" extrusionOk="0">
                        <a:moveTo>
                          <a:pt x="0" y="0"/>
                        </a:moveTo>
                        <a:cubicBezTo>
                          <a:pt x="407322" y="-67979"/>
                          <a:pt x="810095" y="98715"/>
                          <a:pt x="1174177" y="0"/>
                        </a:cubicBezTo>
                        <a:cubicBezTo>
                          <a:pt x="1518324" y="-101689"/>
                          <a:pt x="1845831" y="3901"/>
                          <a:pt x="2121096" y="0"/>
                        </a:cubicBezTo>
                        <a:cubicBezTo>
                          <a:pt x="2420987" y="-19428"/>
                          <a:pt x="2746127" y="-1900"/>
                          <a:pt x="3068014" y="0"/>
                        </a:cubicBezTo>
                        <a:cubicBezTo>
                          <a:pt x="3361642" y="-83307"/>
                          <a:pt x="4014255" y="-52946"/>
                          <a:pt x="4242192" y="0"/>
                        </a:cubicBezTo>
                        <a:cubicBezTo>
                          <a:pt x="4494718" y="-1107"/>
                          <a:pt x="4736209" y="70463"/>
                          <a:pt x="5189110" y="0"/>
                        </a:cubicBezTo>
                        <a:cubicBezTo>
                          <a:pt x="5572229" y="-16544"/>
                          <a:pt x="6013390" y="48919"/>
                          <a:pt x="6363288" y="0"/>
                        </a:cubicBezTo>
                        <a:cubicBezTo>
                          <a:pt x="6707200" y="-69363"/>
                          <a:pt x="6825079" y="68064"/>
                          <a:pt x="7082947" y="0"/>
                        </a:cubicBezTo>
                        <a:cubicBezTo>
                          <a:pt x="7271111" y="-4015"/>
                          <a:pt x="7516928" y="42395"/>
                          <a:pt x="7802604" y="0"/>
                        </a:cubicBezTo>
                        <a:cubicBezTo>
                          <a:pt x="8149523" y="-62080"/>
                          <a:pt x="8486710" y="59715"/>
                          <a:pt x="8863152" y="0"/>
                        </a:cubicBezTo>
                        <a:cubicBezTo>
                          <a:pt x="9210753" y="-32810"/>
                          <a:pt x="9407476" y="55786"/>
                          <a:pt x="10037330" y="0"/>
                        </a:cubicBezTo>
                        <a:cubicBezTo>
                          <a:pt x="10593053" y="-91932"/>
                          <a:pt x="10879448" y="13696"/>
                          <a:pt x="11363016" y="0"/>
                        </a:cubicBezTo>
                        <a:cubicBezTo>
                          <a:pt x="11453948" y="142733"/>
                          <a:pt x="11297127" y="228388"/>
                          <a:pt x="11363016" y="411280"/>
                        </a:cubicBezTo>
                        <a:cubicBezTo>
                          <a:pt x="11392217" y="585791"/>
                          <a:pt x="11345528" y="648777"/>
                          <a:pt x="11363016" y="806433"/>
                        </a:cubicBezTo>
                        <a:cubicBezTo>
                          <a:pt x="11107229" y="834360"/>
                          <a:pt x="10936007" y="845118"/>
                          <a:pt x="10529728" y="806433"/>
                        </a:cubicBezTo>
                        <a:cubicBezTo>
                          <a:pt x="10084521" y="785860"/>
                          <a:pt x="9878590" y="814558"/>
                          <a:pt x="9355549" y="806433"/>
                        </a:cubicBezTo>
                        <a:cubicBezTo>
                          <a:pt x="8804629" y="828348"/>
                          <a:pt x="8874898" y="795906"/>
                          <a:pt x="8749521" y="806433"/>
                        </a:cubicBezTo>
                        <a:cubicBezTo>
                          <a:pt x="8592796" y="937971"/>
                          <a:pt x="8018441" y="746481"/>
                          <a:pt x="7688973" y="806433"/>
                        </a:cubicBezTo>
                        <a:cubicBezTo>
                          <a:pt x="7285845" y="822799"/>
                          <a:pt x="7213196" y="753384"/>
                          <a:pt x="7082947" y="806433"/>
                        </a:cubicBezTo>
                        <a:cubicBezTo>
                          <a:pt x="6965739" y="848323"/>
                          <a:pt x="6457123" y="708320"/>
                          <a:pt x="6249658" y="806433"/>
                        </a:cubicBezTo>
                        <a:cubicBezTo>
                          <a:pt x="6076372" y="869836"/>
                          <a:pt x="5435786" y="704539"/>
                          <a:pt x="5075480" y="806433"/>
                        </a:cubicBezTo>
                        <a:cubicBezTo>
                          <a:pt x="4698930" y="851583"/>
                          <a:pt x="4679801" y="800100"/>
                          <a:pt x="4242192" y="806433"/>
                        </a:cubicBezTo>
                        <a:cubicBezTo>
                          <a:pt x="3855127" y="798598"/>
                          <a:pt x="3361934" y="699691"/>
                          <a:pt x="3068014" y="806433"/>
                        </a:cubicBezTo>
                        <a:cubicBezTo>
                          <a:pt x="2785138" y="854074"/>
                          <a:pt x="2286770" y="827460"/>
                          <a:pt x="2007466" y="806433"/>
                        </a:cubicBezTo>
                        <a:cubicBezTo>
                          <a:pt x="1741773" y="859111"/>
                          <a:pt x="1278694" y="757627"/>
                          <a:pt x="1060548" y="806433"/>
                        </a:cubicBezTo>
                        <a:cubicBezTo>
                          <a:pt x="917615" y="871502"/>
                          <a:pt x="295624" y="817124"/>
                          <a:pt x="0" y="806433"/>
                        </a:cubicBezTo>
                        <a:cubicBezTo>
                          <a:pt x="-16904" y="650881"/>
                          <a:pt x="61328" y="546222"/>
                          <a:pt x="0" y="395152"/>
                        </a:cubicBezTo>
                        <a:cubicBezTo>
                          <a:pt x="-41115" y="212738"/>
                          <a:pt x="35964" y="10181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238115" indent="-238115" defTabSz="592643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th-TH" sz="1333" spc="8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(ด้านกลยุทธ์)   1. ระบบของกองทุนฯ ไม่สามารถให้ข้อมูลของสมาชิกเป็นปัจจุบัน </a:t>
            </a:r>
            <a:r>
              <a:rPr lang="en-US" sz="1333" spc="8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(S4)</a:t>
            </a:r>
            <a:r>
              <a:rPr lang="th-TH" sz="1333" spc="8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</a:p>
        </p:txBody>
      </p:sp>
      <p:cxnSp>
        <p:nvCxnSpPr>
          <p:cNvPr id="28" name="ตัวเชื่อมต่อตรง 27">
            <a:extLst>
              <a:ext uri="{FF2B5EF4-FFF2-40B4-BE49-F238E27FC236}">
                <a16:creationId xmlns:a16="http://schemas.microsoft.com/office/drawing/2014/main" id="{569BABC5-3A6C-4294-A02C-EB5EA473EC21}"/>
              </a:ext>
            </a:extLst>
          </p:cNvPr>
          <p:cNvCxnSpPr/>
          <p:nvPr/>
        </p:nvCxnSpPr>
        <p:spPr>
          <a:xfrm>
            <a:off x="44415" y="1750533"/>
            <a:ext cx="9969502" cy="0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46387BBA-B8E0-A96B-5C3C-848C5681D4D7}"/>
              </a:ext>
            </a:extLst>
          </p:cNvPr>
          <p:cNvSpPr/>
          <p:nvPr/>
        </p:nvSpPr>
        <p:spPr>
          <a:xfrm>
            <a:off x="303941" y="3048896"/>
            <a:ext cx="9478840" cy="591039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3632166725">
                  <a:custGeom>
                    <a:avLst/>
                    <a:gdLst>
                      <a:gd name="connsiteX0" fmla="*/ 0 w 8412480"/>
                      <a:gd name="connsiteY0" fmla="*/ 95729 h 957294"/>
                      <a:gd name="connsiteX1" fmla="*/ 95729 w 8412480"/>
                      <a:gd name="connsiteY1" fmla="*/ 0 h 957294"/>
                      <a:gd name="connsiteX2" fmla="*/ 518524 w 8412480"/>
                      <a:gd name="connsiteY2" fmla="*/ 0 h 957294"/>
                      <a:gd name="connsiteX3" fmla="*/ 941320 w 8412480"/>
                      <a:gd name="connsiteY3" fmla="*/ 0 h 957294"/>
                      <a:gd name="connsiteX4" fmla="*/ 1364115 w 8412480"/>
                      <a:gd name="connsiteY4" fmla="*/ 0 h 957294"/>
                      <a:gd name="connsiteX5" fmla="*/ 1786911 w 8412480"/>
                      <a:gd name="connsiteY5" fmla="*/ 0 h 957294"/>
                      <a:gd name="connsiteX6" fmla="*/ 2209706 w 8412480"/>
                      <a:gd name="connsiteY6" fmla="*/ 0 h 957294"/>
                      <a:gd name="connsiteX7" fmla="*/ 2961342 w 8412480"/>
                      <a:gd name="connsiteY7" fmla="*/ 0 h 957294"/>
                      <a:gd name="connsiteX8" fmla="*/ 3548558 w 8412480"/>
                      <a:gd name="connsiteY8" fmla="*/ 0 h 957294"/>
                      <a:gd name="connsiteX9" fmla="*/ 3971354 w 8412480"/>
                      <a:gd name="connsiteY9" fmla="*/ 0 h 957294"/>
                      <a:gd name="connsiteX10" fmla="*/ 4640780 w 8412480"/>
                      <a:gd name="connsiteY10" fmla="*/ 0 h 957294"/>
                      <a:gd name="connsiteX11" fmla="*/ 4981365 w 8412480"/>
                      <a:gd name="connsiteY11" fmla="*/ 0 h 957294"/>
                      <a:gd name="connsiteX12" fmla="*/ 5650791 w 8412480"/>
                      <a:gd name="connsiteY12" fmla="*/ 0 h 957294"/>
                      <a:gd name="connsiteX13" fmla="*/ 6320217 w 8412480"/>
                      <a:gd name="connsiteY13" fmla="*/ 0 h 957294"/>
                      <a:gd name="connsiteX14" fmla="*/ 6989643 w 8412480"/>
                      <a:gd name="connsiteY14" fmla="*/ 0 h 957294"/>
                      <a:gd name="connsiteX15" fmla="*/ 7659069 w 8412480"/>
                      <a:gd name="connsiteY15" fmla="*/ 0 h 957294"/>
                      <a:gd name="connsiteX16" fmla="*/ 8316751 w 8412480"/>
                      <a:gd name="connsiteY16" fmla="*/ 0 h 957294"/>
                      <a:gd name="connsiteX17" fmla="*/ 8412480 w 8412480"/>
                      <a:gd name="connsiteY17" fmla="*/ 95729 h 957294"/>
                      <a:gd name="connsiteX18" fmla="*/ 8412480 w 8412480"/>
                      <a:gd name="connsiteY18" fmla="*/ 455672 h 957294"/>
                      <a:gd name="connsiteX19" fmla="*/ 8412480 w 8412480"/>
                      <a:gd name="connsiteY19" fmla="*/ 861565 h 957294"/>
                      <a:gd name="connsiteX20" fmla="*/ 8316751 w 8412480"/>
                      <a:gd name="connsiteY20" fmla="*/ 957294 h 957294"/>
                      <a:gd name="connsiteX21" fmla="*/ 7811745 w 8412480"/>
                      <a:gd name="connsiteY21" fmla="*/ 957294 h 957294"/>
                      <a:gd name="connsiteX22" fmla="*/ 7306740 w 8412480"/>
                      <a:gd name="connsiteY22" fmla="*/ 957294 h 957294"/>
                      <a:gd name="connsiteX23" fmla="*/ 6555103 w 8412480"/>
                      <a:gd name="connsiteY23" fmla="*/ 957294 h 957294"/>
                      <a:gd name="connsiteX24" fmla="*/ 5885677 w 8412480"/>
                      <a:gd name="connsiteY24" fmla="*/ 957294 h 957294"/>
                      <a:gd name="connsiteX25" fmla="*/ 5216251 w 8412480"/>
                      <a:gd name="connsiteY25" fmla="*/ 957294 h 957294"/>
                      <a:gd name="connsiteX26" fmla="*/ 4711246 w 8412480"/>
                      <a:gd name="connsiteY26" fmla="*/ 957294 h 957294"/>
                      <a:gd name="connsiteX27" fmla="*/ 3959609 w 8412480"/>
                      <a:gd name="connsiteY27" fmla="*/ 957294 h 957294"/>
                      <a:gd name="connsiteX28" fmla="*/ 3454604 w 8412480"/>
                      <a:gd name="connsiteY28" fmla="*/ 957294 h 957294"/>
                      <a:gd name="connsiteX29" fmla="*/ 2949598 w 8412480"/>
                      <a:gd name="connsiteY29" fmla="*/ 957294 h 957294"/>
                      <a:gd name="connsiteX30" fmla="*/ 2197962 w 8412480"/>
                      <a:gd name="connsiteY30" fmla="*/ 957294 h 957294"/>
                      <a:gd name="connsiteX31" fmla="*/ 1528536 w 8412480"/>
                      <a:gd name="connsiteY31" fmla="*/ 957294 h 957294"/>
                      <a:gd name="connsiteX32" fmla="*/ 776899 w 8412480"/>
                      <a:gd name="connsiteY32" fmla="*/ 957294 h 957294"/>
                      <a:gd name="connsiteX33" fmla="*/ 95729 w 8412480"/>
                      <a:gd name="connsiteY33" fmla="*/ 957294 h 957294"/>
                      <a:gd name="connsiteX34" fmla="*/ 0 w 8412480"/>
                      <a:gd name="connsiteY34" fmla="*/ 861565 h 957294"/>
                      <a:gd name="connsiteX35" fmla="*/ 0 w 8412480"/>
                      <a:gd name="connsiteY35" fmla="*/ 486305 h 957294"/>
                      <a:gd name="connsiteX36" fmla="*/ 0 w 8412480"/>
                      <a:gd name="connsiteY36" fmla="*/ 95729 h 957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12480" h="957294" fill="none" extrusionOk="0">
                        <a:moveTo>
                          <a:pt x="0" y="95729"/>
                        </a:moveTo>
                        <a:cubicBezTo>
                          <a:pt x="8072" y="39177"/>
                          <a:pt x="43538" y="1566"/>
                          <a:pt x="95729" y="0"/>
                        </a:cubicBezTo>
                        <a:cubicBezTo>
                          <a:pt x="280488" y="-50212"/>
                          <a:pt x="411833" y="2295"/>
                          <a:pt x="518524" y="0"/>
                        </a:cubicBezTo>
                        <a:cubicBezTo>
                          <a:pt x="625216" y="-2295"/>
                          <a:pt x="835568" y="39443"/>
                          <a:pt x="941320" y="0"/>
                        </a:cubicBezTo>
                        <a:cubicBezTo>
                          <a:pt x="1047072" y="-39443"/>
                          <a:pt x="1231315" y="12230"/>
                          <a:pt x="1364115" y="0"/>
                        </a:cubicBezTo>
                        <a:cubicBezTo>
                          <a:pt x="1496916" y="-12230"/>
                          <a:pt x="1616155" y="31251"/>
                          <a:pt x="1786911" y="0"/>
                        </a:cubicBezTo>
                        <a:cubicBezTo>
                          <a:pt x="1957667" y="-31251"/>
                          <a:pt x="2090849" y="32626"/>
                          <a:pt x="2209706" y="0"/>
                        </a:cubicBezTo>
                        <a:cubicBezTo>
                          <a:pt x="2328564" y="-32626"/>
                          <a:pt x="2694988" y="71814"/>
                          <a:pt x="2961342" y="0"/>
                        </a:cubicBezTo>
                        <a:cubicBezTo>
                          <a:pt x="3227696" y="-71814"/>
                          <a:pt x="3395272" y="9454"/>
                          <a:pt x="3548558" y="0"/>
                        </a:cubicBezTo>
                        <a:cubicBezTo>
                          <a:pt x="3701844" y="-9454"/>
                          <a:pt x="3855793" y="26179"/>
                          <a:pt x="3971354" y="0"/>
                        </a:cubicBezTo>
                        <a:cubicBezTo>
                          <a:pt x="4086915" y="-26179"/>
                          <a:pt x="4398701" y="73234"/>
                          <a:pt x="4640780" y="0"/>
                        </a:cubicBezTo>
                        <a:cubicBezTo>
                          <a:pt x="4882859" y="-73234"/>
                          <a:pt x="4868239" y="31150"/>
                          <a:pt x="4981365" y="0"/>
                        </a:cubicBezTo>
                        <a:cubicBezTo>
                          <a:pt x="5094492" y="-31150"/>
                          <a:pt x="5331641" y="7793"/>
                          <a:pt x="5650791" y="0"/>
                        </a:cubicBezTo>
                        <a:cubicBezTo>
                          <a:pt x="5969941" y="-7793"/>
                          <a:pt x="6127237" y="65632"/>
                          <a:pt x="6320217" y="0"/>
                        </a:cubicBezTo>
                        <a:cubicBezTo>
                          <a:pt x="6513197" y="-65632"/>
                          <a:pt x="6741224" y="1577"/>
                          <a:pt x="6989643" y="0"/>
                        </a:cubicBezTo>
                        <a:cubicBezTo>
                          <a:pt x="7238062" y="-1577"/>
                          <a:pt x="7462431" y="44734"/>
                          <a:pt x="7659069" y="0"/>
                        </a:cubicBezTo>
                        <a:cubicBezTo>
                          <a:pt x="7855707" y="-44734"/>
                          <a:pt x="8003021" y="40732"/>
                          <a:pt x="8316751" y="0"/>
                        </a:cubicBezTo>
                        <a:cubicBezTo>
                          <a:pt x="8356739" y="2250"/>
                          <a:pt x="8426887" y="47860"/>
                          <a:pt x="8412480" y="95729"/>
                        </a:cubicBezTo>
                        <a:cubicBezTo>
                          <a:pt x="8417189" y="260947"/>
                          <a:pt x="8376157" y="319811"/>
                          <a:pt x="8412480" y="455672"/>
                        </a:cubicBezTo>
                        <a:cubicBezTo>
                          <a:pt x="8448803" y="591533"/>
                          <a:pt x="8404978" y="731540"/>
                          <a:pt x="8412480" y="861565"/>
                        </a:cubicBezTo>
                        <a:cubicBezTo>
                          <a:pt x="8399866" y="920900"/>
                          <a:pt x="8379602" y="944972"/>
                          <a:pt x="8316751" y="957294"/>
                        </a:cubicBezTo>
                        <a:cubicBezTo>
                          <a:pt x="8101826" y="1002825"/>
                          <a:pt x="7953693" y="935196"/>
                          <a:pt x="7811745" y="957294"/>
                        </a:cubicBezTo>
                        <a:cubicBezTo>
                          <a:pt x="7669797" y="979392"/>
                          <a:pt x="7521242" y="930944"/>
                          <a:pt x="7306740" y="957294"/>
                        </a:cubicBezTo>
                        <a:cubicBezTo>
                          <a:pt x="7092238" y="983644"/>
                          <a:pt x="6757271" y="885424"/>
                          <a:pt x="6555103" y="957294"/>
                        </a:cubicBezTo>
                        <a:cubicBezTo>
                          <a:pt x="6352935" y="1029164"/>
                          <a:pt x="6114432" y="887556"/>
                          <a:pt x="5885677" y="957294"/>
                        </a:cubicBezTo>
                        <a:cubicBezTo>
                          <a:pt x="5656922" y="1027032"/>
                          <a:pt x="5371004" y="891073"/>
                          <a:pt x="5216251" y="957294"/>
                        </a:cubicBezTo>
                        <a:cubicBezTo>
                          <a:pt x="5061498" y="1023515"/>
                          <a:pt x="4889249" y="956201"/>
                          <a:pt x="4711246" y="957294"/>
                        </a:cubicBezTo>
                        <a:cubicBezTo>
                          <a:pt x="4533243" y="958387"/>
                          <a:pt x="4335145" y="928881"/>
                          <a:pt x="3959609" y="957294"/>
                        </a:cubicBezTo>
                        <a:cubicBezTo>
                          <a:pt x="3584073" y="985707"/>
                          <a:pt x="3676469" y="898266"/>
                          <a:pt x="3454604" y="957294"/>
                        </a:cubicBezTo>
                        <a:cubicBezTo>
                          <a:pt x="3232740" y="1016322"/>
                          <a:pt x="3100458" y="931966"/>
                          <a:pt x="2949598" y="957294"/>
                        </a:cubicBezTo>
                        <a:cubicBezTo>
                          <a:pt x="2798738" y="982622"/>
                          <a:pt x="2508359" y="942534"/>
                          <a:pt x="2197962" y="957294"/>
                        </a:cubicBezTo>
                        <a:cubicBezTo>
                          <a:pt x="1887565" y="972054"/>
                          <a:pt x="1862580" y="897182"/>
                          <a:pt x="1528536" y="957294"/>
                        </a:cubicBezTo>
                        <a:cubicBezTo>
                          <a:pt x="1194492" y="1017406"/>
                          <a:pt x="1121212" y="904717"/>
                          <a:pt x="776899" y="957294"/>
                        </a:cubicBezTo>
                        <a:cubicBezTo>
                          <a:pt x="432586" y="1009871"/>
                          <a:pt x="265906" y="902492"/>
                          <a:pt x="95729" y="957294"/>
                        </a:cubicBezTo>
                        <a:cubicBezTo>
                          <a:pt x="36323" y="951548"/>
                          <a:pt x="-8341" y="916661"/>
                          <a:pt x="0" y="861565"/>
                        </a:cubicBezTo>
                        <a:cubicBezTo>
                          <a:pt x="-455" y="704233"/>
                          <a:pt x="14748" y="669099"/>
                          <a:pt x="0" y="486305"/>
                        </a:cubicBezTo>
                        <a:cubicBezTo>
                          <a:pt x="-14748" y="303511"/>
                          <a:pt x="38821" y="219396"/>
                          <a:pt x="0" y="95729"/>
                        </a:cubicBezTo>
                        <a:close/>
                      </a:path>
                      <a:path w="8412480" h="957294" stroke="0" extrusionOk="0">
                        <a:moveTo>
                          <a:pt x="0" y="95729"/>
                        </a:moveTo>
                        <a:cubicBezTo>
                          <a:pt x="5917" y="50550"/>
                          <a:pt x="49372" y="-11978"/>
                          <a:pt x="95729" y="0"/>
                        </a:cubicBezTo>
                        <a:cubicBezTo>
                          <a:pt x="310796" y="-85397"/>
                          <a:pt x="565628" y="43117"/>
                          <a:pt x="847365" y="0"/>
                        </a:cubicBezTo>
                        <a:cubicBezTo>
                          <a:pt x="1129102" y="-43117"/>
                          <a:pt x="1159816" y="11190"/>
                          <a:pt x="1270161" y="0"/>
                        </a:cubicBezTo>
                        <a:cubicBezTo>
                          <a:pt x="1380506" y="-11190"/>
                          <a:pt x="1606381" y="11500"/>
                          <a:pt x="1692956" y="0"/>
                        </a:cubicBezTo>
                        <a:cubicBezTo>
                          <a:pt x="1779532" y="-11500"/>
                          <a:pt x="2236484" y="47940"/>
                          <a:pt x="2444592" y="0"/>
                        </a:cubicBezTo>
                        <a:cubicBezTo>
                          <a:pt x="2652700" y="-47940"/>
                          <a:pt x="2876125" y="61562"/>
                          <a:pt x="3114019" y="0"/>
                        </a:cubicBezTo>
                        <a:cubicBezTo>
                          <a:pt x="3351913" y="-61562"/>
                          <a:pt x="3523102" y="43242"/>
                          <a:pt x="3701234" y="0"/>
                        </a:cubicBezTo>
                        <a:cubicBezTo>
                          <a:pt x="3879367" y="-43242"/>
                          <a:pt x="4054887" y="38475"/>
                          <a:pt x="4370660" y="0"/>
                        </a:cubicBezTo>
                        <a:cubicBezTo>
                          <a:pt x="4686433" y="-38475"/>
                          <a:pt x="4708762" y="32716"/>
                          <a:pt x="4957876" y="0"/>
                        </a:cubicBezTo>
                        <a:cubicBezTo>
                          <a:pt x="5206990" y="-32716"/>
                          <a:pt x="5438686" y="34507"/>
                          <a:pt x="5627302" y="0"/>
                        </a:cubicBezTo>
                        <a:cubicBezTo>
                          <a:pt x="5815918" y="-34507"/>
                          <a:pt x="6087679" y="15646"/>
                          <a:pt x="6378939" y="0"/>
                        </a:cubicBezTo>
                        <a:cubicBezTo>
                          <a:pt x="6670199" y="-15646"/>
                          <a:pt x="6657165" y="42395"/>
                          <a:pt x="6801734" y="0"/>
                        </a:cubicBezTo>
                        <a:cubicBezTo>
                          <a:pt x="6946304" y="-42395"/>
                          <a:pt x="7159110" y="34918"/>
                          <a:pt x="7306740" y="0"/>
                        </a:cubicBezTo>
                        <a:cubicBezTo>
                          <a:pt x="7454370" y="-34918"/>
                          <a:pt x="7554384" y="20246"/>
                          <a:pt x="7729535" y="0"/>
                        </a:cubicBezTo>
                        <a:cubicBezTo>
                          <a:pt x="7904687" y="-20246"/>
                          <a:pt x="8149642" y="20456"/>
                          <a:pt x="8316751" y="0"/>
                        </a:cubicBezTo>
                        <a:cubicBezTo>
                          <a:pt x="8383411" y="7369"/>
                          <a:pt x="8422695" y="52072"/>
                          <a:pt x="8412480" y="95729"/>
                        </a:cubicBezTo>
                        <a:cubicBezTo>
                          <a:pt x="8438178" y="234317"/>
                          <a:pt x="8380378" y="348769"/>
                          <a:pt x="8412480" y="455672"/>
                        </a:cubicBezTo>
                        <a:cubicBezTo>
                          <a:pt x="8444582" y="562575"/>
                          <a:pt x="8403732" y="771460"/>
                          <a:pt x="8412480" y="861565"/>
                        </a:cubicBezTo>
                        <a:cubicBezTo>
                          <a:pt x="8407699" y="920059"/>
                          <a:pt x="8365418" y="944767"/>
                          <a:pt x="8316751" y="957294"/>
                        </a:cubicBezTo>
                        <a:cubicBezTo>
                          <a:pt x="8122332" y="987397"/>
                          <a:pt x="7797249" y="938900"/>
                          <a:pt x="7565115" y="957294"/>
                        </a:cubicBezTo>
                        <a:cubicBezTo>
                          <a:pt x="7332981" y="975688"/>
                          <a:pt x="7261334" y="914449"/>
                          <a:pt x="7142319" y="957294"/>
                        </a:cubicBezTo>
                        <a:cubicBezTo>
                          <a:pt x="7023304" y="1000139"/>
                          <a:pt x="6712683" y="908806"/>
                          <a:pt x="6555103" y="957294"/>
                        </a:cubicBezTo>
                        <a:cubicBezTo>
                          <a:pt x="6397523" y="1005782"/>
                          <a:pt x="6337399" y="916671"/>
                          <a:pt x="6132308" y="957294"/>
                        </a:cubicBezTo>
                        <a:cubicBezTo>
                          <a:pt x="5927217" y="997917"/>
                          <a:pt x="5666629" y="897372"/>
                          <a:pt x="5380672" y="957294"/>
                        </a:cubicBezTo>
                        <a:cubicBezTo>
                          <a:pt x="5094715" y="1017216"/>
                          <a:pt x="5054341" y="901401"/>
                          <a:pt x="4875666" y="957294"/>
                        </a:cubicBezTo>
                        <a:cubicBezTo>
                          <a:pt x="4696991" y="1013187"/>
                          <a:pt x="4516107" y="893911"/>
                          <a:pt x="4206240" y="957294"/>
                        </a:cubicBezTo>
                        <a:cubicBezTo>
                          <a:pt x="3896373" y="1020677"/>
                          <a:pt x="3932845" y="938421"/>
                          <a:pt x="3701234" y="957294"/>
                        </a:cubicBezTo>
                        <a:cubicBezTo>
                          <a:pt x="3469623" y="976167"/>
                          <a:pt x="3298649" y="929388"/>
                          <a:pt x="3196229" y="957294"/>
                        </a:cubicBezTo>
                        <a:cubicBezTo>
                          <a:pt x="3093810" y="985200"/>
                          <a:pt x="2890259" y="935844"/>
                          <a:pt x="2609013" y="957294"/>
                        </a:cubicBezTo>
                        <a:cubicBezTo>
                          <a:pt x="2327767" y="978744"/>
                          <a:pt x="2101601" y="936770"/>
                          <a:pt x="1939587" y="957294"/>
                        </a:cubicBezTo>
                        <a:cubicBezTo>
                          <a:pt x="1777573" y="977818"/>
                          <a:pt x="1378815" y="884938"/>
                          <a:pt x="1187950" y="957294"/>
                        </a:cubicBezTo>
                        <a:cubicBezTo>
                          <a:pt x="997085" y="1029650"/>
                          <a:pt x="874117" y="926557"/>
                          <a:pt x="765155" y="957294"/>
                        </a:cubicBezTo>
                        <a:cubicBezTo>
                          <a:pt x="656193" y="988031"/>
                          <a:pt x="379416" y="884241"/>
                          <a:pt x="95729" y="957294"/>
                        </a:cubicBezTo>
                        <a:cubicBezTo>
                          <a:pt x="47706" y="957306"/>
                          <a:pt x="14566" y="912222"/>
                          <a:pt x="0" y="861565"/>
                        </a:cubicBezTo>
                        <a:cubicBezTo>
                          <a:pt x="-29833" y="665900"/>
                          <a:pt x="11872" y="629072"/>
                          <a:pt x="0" y="463330"/>
                        </a:cubicBezTo>
                        <a:cubicBezTo>
                          <a:pt x="-11872" y="297589"/>
                          <a:pt x="41001" y="248045"/>
                          <a:pt x="0" y="957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ส่งผลให้เกิดสถานการณ์ (ความเสี่ยง) ที่กองทุนจะต้องควบคุมและกำกับ ดูแล ดังต่อไปนี้</a:t>
            </a:r>
          </a:p>
        </p:txBody>
      </p:sp>
      <p:grpSp>
        <p:nvGrpSpPr>
          <p:cNvPr id="9" name="Group 5"/>
          <p:cNvGrpSpPr/>
          <p:nvPr/>
        </p:nvGrpSpPr>
        <p:grpSpPr>
          <a:xfrm>
            <a:off x="572552" y="309652"/>
            <a:ext cx="9017000" cy="530046"/>
            <a:chOff x="0" y="0"/>
            <a:chExt cx="21640800" cy="1272111"/>
          </a:xfrm>
        </p:grpSpPr>
        <p:sp>
          <p:nvSpPr>
            <p:cNvPr id="10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1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2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3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2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20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1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5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</a:p>
          </p:txBody>
        </p:sp>
        <p:sp>
          <p:nvSpPr>
            <p:cNvPr id="14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8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3"/>
          <p:cNvGrpSpPr/>
          <p:nvPr/>
        </p:nvGrpSpPr>
        <p:grpSpPr>
          <a:xfrm>
            <a:off x="543571" y="5536728"/>
            <a:ext cx="9024932" cy="294286"/>
            <a:chOff x="543571" y="5397832"/>
            <a:chExt cx="9024932" cy="294286"/>
          </a:xfrm>
        </p:grpSpPr>
        <p:grpSp>
          <p:nvGrpSpPr>
            <p:cNvPr id="25" name="Group 24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27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34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35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29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30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31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32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33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26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2571084" y="122632"/>
            <a:ext cx="5266245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5.1 ขอความเห็นชอบคู่มือและแผนบริหารความเสี่ยงของกองทุนพัฒนาบทบาทสตรี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/>
            </a:r>
            <a:b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ประจำปี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บัญชี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2567 (ต่อ)</a:t>
            </a:r>
            <a:endParaRPr lang="th-TH" sz="110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16788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140174EB-7DB5-43CF-9A54-4ED97E7F8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1074563"/>
            <a:ext cx="8763000" cy="1104636"/>
          </a:xfrm>
        </p:spPr>
        <p:txBody>
          <a:bodyPr>
            <a:noAutofit/>
          </a:bodyPr>
          <a:lstStyle/>
          <a:p>
            <a:pPr algn="ctr"/>
            <a:r>
              <a:rPr lang="th-TH" sz="2333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สถานการณ์ความเสี่ยง ในการดำเนินงาน ประจำปีบัญชี 2567</a:t>
            </a: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BA65D7A5-DE2A-474A-B509-48C12BE900AA}"/>
              </a:ext>
            </a:extLst>
          </p:cNvPr>
          <p:cNvSpPr/>
          <p:nvPr/>
        </p:nvSpPr>
        <p:spPr>
          <a:xfrm>
            <a:off x="340580" y="2193858"/>
            <a:ext cx="9478840" cy="767610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3632166725">
                  <a:custGeom>
                    <a:avLst/>
                    <a:gdLst>
                      <a:gd name="connsiteX0" fmla="*/ 0 w 8412480"/>
                      <a:gd name="connsiteY0" fmla="*/ 95729 h 957294"/>
                      <a:gd name="connsiteX1" fmla="*/ 95729 w 8412480"/>
                      <a:gd name="connsiteY1" fmla="*/ 0 h 957294"/>
                      <a:gd name="connsiteX2" fmla="*/ 518524 w 8412480"/>
                      <a:gd name="connsiteY2" fmla="*/ 0 h 957294"/>
                      <a:gd name="connsiteX3" fmla="*/ 941320 w 8412480"/>
                      <a:gd name="connsiteY3" fmla="*/ 0 h 957294"/>
                      <a:gd name="connsiteX4" fmla="*/ 1364115 w 8412480"/>
                      <a:gd name="connsiteY4" fmla="*/ 0 h 957294"/>
                      <a:gd name="connsiteX5" fmla="*/ 1786911 w 8412480"/>
                      <a:gd name="connsiteY5" fmla="*/ 0 h 957294"/>
                      <a:gd name="connsiteX6" fmla="*/ 2209706 w 8412480"/>
                      <a:gd name="connsiteY6" fmla="*/ 0 h 957294"/>
                      <a:gd name="connsiteX7" fmla="*/ 2961342 w 8412480"/>
                      <a:gd name="connsiteY7" fmla="*/ 0 h 957294"/>
                      <a:gd name="connsiteX8" fmla="*/ 3548558 w 8412480"/>
                      <a:gd name="connsiteY8" fmla="*/ 0 h 957294"/>
                      <a:gd name="connsiteX9" fmla="*/ 3971354 w 8412480"/>
                      <a:gd name="connsiteY9" fmla="*/ 0 h 957294"/>
                      <a:gd name="connsiteX10" fmla="*/ 4640780 w 8412480"/>
                      <a:gd name="connsiteY10" fmla="*/ 0 h 957294"/>
                      <a:gd name="connsiteX11" fmla="*/ 4981365 w 8412480"/>
                      <a:gd name="connsiteY11" fmla="*/ 0 h 957294"/>
                      <a:gd name="connsiteX12" fmla="*/ 5650791 w 8412480"/>
                      <a:gd name="connsiteY12" fmla="*/ 0 h 957294"/>
                      <a:gd name="connsiteX13" fmla="*/ 6320217 w 8412480"/>
                      <a:gd name="connsiteY13" fmla="*/ 0 h 957294"/>
                      <a:gd name="connsiteX14" fmla="*/ 6989643 w 8412480"/>
                      <a:gd name="connsiteY14" fmla="*/ 0 h 957294"/>
                      <a:gd name="connsiteX15" fmla="*/ 7659069 w 8412480"/>
                      <a:gd name="connsiteY15" fmla="*/ 0 h 957294"/>
                      <a:gd name="connsiteX16" fmla="*/ 8316751 w 8412480"/>
                      <a:gd name="connsiteY16" fmla="*/ 0 h 957294"/>
                      <a:gd name="connsiteX17" fmla="*/ 8412480 w 8412480"/>
                      <a:gd name="connsiteY17" fmla="*/ 95729 h 957294"/>
                      <a:gd name="connsiteX18" fmla="*/ 8412480 w 8412480"/>
                      <a:gd name="connsiteY18" fmla="*/ 455672 h 957294"/>
                      <a:gd name="connsiteX19" fmla="*/ 8412480 w 8412480"/>
                      <a:gd name="connsiteY19" fmla="*/ 861565 h 957294"/>
                      <a:gd name="connsiteX20" fmla="*/ 8316751 w 8412480"/>
                      <a:gd name="connsiteY20" fmla="*/ 957294 h 957294"/>
                      <a:gd name="connsiteX21" fmla="*/ 7811745 w 8412480"/>
                      <a:gd name="connsiteY21" fmla="*/ 957294 h 957294"/>
                      <a:gd name="connsiteX22" fmla="*/ 7306740 w 8412480"/>
                      <a:gd name="connsiteY22" fmla="*/ 957294 h 957294"/>
                      <a:gd name="connsiteX23" fmla="*/ 6555103 w 8412480"/>
                      <a:gd name="connsiteY23" fmla="*/ 957294 h 957294"/>
                      <a:gd name="connsiteX24" fmla="*/ 5885677 w 8412480"/>
                      <a:gd name="connsiteY24" fmla="*/ 957294 h 957294"/>
                      <a:gd name="connsiteX25" fmla="*/ 5216251 w 8412480"/>
                      <a:gd name="connsiteY25" fmla="*/ 957294 h 957294"/>
                      <a:gd name="connsiteX26" fmla="*/ 4711246 w 8412480"/>
                      <a:gd name="connsiteY26" fmla="*/ 957294 h 957294"/>
                      <a:gd name="connsiteX27" fmla="*/ 3959609 w 8412480"/>
                      <a:gd name="connsiteY27" fmla="*/ 957294 h 957294"/>
                      <a:gd name="connsiteX28" fmla="*/ 3454604 w 8412480"/>
                      <a:gd name="connsiteY28" fmla="*/ 957294 h 957294"/>
                      <a:gd name="connsiteX29" fmla="*/ 2949598 w 8412480"/>
                      <a:gd name="connsiteY29" fmla="*/ 957294 h 957294"/>
                      <a:gd name="connsiteX30" fmla="*/ 2197962 w 8412480"/>
                      <a:gd name="connsiteY30" fmla="*/ 957294 h 957294"/>
                      <a:gd name="connsiteX31" fmla="*/ 1528536 w 8412480"/>
                      <a:gd name="connsiteY31" fmla="*/ 957294 h 957294"/>
                      <a:gd name="connsiteX32" fmla="*/ 776899 w 8412480"/>
                      <a:gd name="connsiteY32" fmla="*/ 957294 h 957294"/>
                      <a:gd name="connsiteX33" fmla="*/ 95729 w 8412480"/>
                      <a:gd name="connsiteY33" fmla="*/ 957294 h 957294"/>
                      <a:gd name="connsiteX34" fmla="*/ 0 w 8412480"/>
                      <a:gd name="connsiteY34" fmla="*/ 861565 h 957294"/>
                      <a:gd name="connsiteX35" fmla="*/ 0 w 8412480"/>
                      <a:gd name="connsiteY35" fmla="*/ 486305 h 957294"/>
                      <a:gd name="connsiteX36" fmla="*/ 0 w 8412480"/>
                      <a:gd name="connsiteY36" fmla="*/ 95729 h 957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12480" h="957294" fill="none" extrusionOk="0">
                        <a:moveTo>
                          <a:pt x="0" y="95729"/>
                        </a:moveTo>
                        <a:cubicBezTo>
                          <a:pt x="8072" y="39177"/>
                          <a:pt x="43538" y="1566"/>
                          <a:pt x="95729" y="0"/>
                        </a:cubicBezTo>
                        <a:cubicBezTo>
                          <a:pt x="280488" y="-50212"/>
                          <a:pt x="411833" y="2295"/>
                          <a:pt x="518524" y="0"/>
                        </a:cubicBezTo>
                        <a:cubicBezTo>
                          <a:pt x="625216" y="-2295"/>
                          <a:pt x="835568" y="39443"/>
                          <a:pt x="941320" y="0"/>
                        </a:cubicBezTo>
                        <a:cubicBezTo>
                          <a:pt x="1047072" y="-39443"/>
                          <a:pt x="1231315" y="12230"/>
                          <a:pt x="1364115" y="0"/>
                        </a:cubicBezTo>
                        <a:cubicBezTo>
                          <a:pt x="1496916" y="-12230"/>
                          <a:pt x="1616155" y="31251"/>
                          <a:pt x="1786911" y="0"/>
                        </a:cubicBezTo>
                        <a:cubicBezTo>
                          <a:pt x="1957667" y="-31251"/>
                          <a:pt x="2090849" y="32626"/>
                          <a:pt x="2209706" y="0"/>
                        </a:cubicBezTo>
                        <a:cubicBezTo>
                          <a:pt x="2328564" y="-32626"/>
                          <a:pt x="2694988" y="71814"/>
                          <a:pt x="2961342" y="0"/>
                        </a:cubicBezTo>
                        <a:cubicBezTo>
                          <a:pt x="3227696" y="-71814"/>
                          <a:pt x="3395272" y="9454"/>
                          <a:pt x="3548558" y="0"/>
                        </a:cubicBezTo>
                        <a:cubicBezTo>
                          <a:pt x="3701844" y="-9454"/>
                          <a:pt x="3855793" y="26179"/>
                          <a:pt x="3971354" y="0"/>
                        </a:cubicBezTo>
                        <a:cubicBezTo>
                          <a:pt x="4086915" y="-26179"/>
                          <a:pt x="4398701" y="73234"/>
                          <a:pt x="4640780" y="0"/>
                        </a:cubicBezTo>
                        <a:cubicBezTo>
                          <a:pt x="4882859" y="-73234"/>
                          <a:pt x="4868239" y="31150"/>
                          <a:pt x="4981365" y="0"/>
                        </a:cubicBezTo>
                        <a:cubicBezTo>
                          <a:pt x="5094492" y="-31150"/>
                          <a:pt x="5331641" y="7793"/>
                          <a:pt x="5650791" y="0"/>
                        </a:cubicBezTo>
                        <a:cubicBezTo>
                          <a:pt x="5969941" y="-7793"/>
                          <a:pt x="6127237" y="65632"/>
                          <a:pt x="6320217" y="0"/>
                        </a:cubicBezTo>
                        <a:cubicBezTo>
                          <a:pt x="6513197" y="-65632"/>
                          <a:pt x="6741224" y="1577"/>
                          <a:pt x="6989643" y="0"/>
                        </a:cubicBezTo>
                        <a:cubicBezTo>
                          <a:pt x="7238062" y="-1577"/>
                          <a:pt x="7462431" y="44734"/>
                          <a:pt x="7659069" y="0"/>
                        </a:cubicBezTo>
                        <a:cubicBezTo>
                          <a:pt x="7855707" y="-44734"/>
                          <a:pt x="8003021" y="40732"/>
                          <a:pt x="8316751" y="0"/>
                        </a:cubicBezTo>
                        <a:cubicBezTo>
                          <a:pt x="8356739" y="2250"/>
                          <a:pt x="8426887" y="47860"/>
                          <a:pt x="8412480" y="95729"/>
                        </a:cubicBezTo>
                        <a:cubicBezTo>
                          <a:pt x="8417189" y="260947"/>
                          <a:pt x="8376157" y="319811"/>
                          <a:pt x="8412480" y="455672"/>
                        </a:cubicBezTo>
                        <a:cubicBezTo>
                          <a:pt x="8448803" y="591533"/>
                          <a:pt x="8404978" y="731540"/>
                          <a:pt x="8412480" y="861565"/>
                        </a:cubicBezTo>
                        <a:cubicBezTo>
                          <a:pt x="8399866" y="920900"/>
                          <a:pt x="8379602" y="944972"/>
                          <a:pt x="8316751" y="957294"/>
                        </a:cubicBezTo>
                        <a:cubicBezTo>
                          <a:pt x="8101826" y="1002825"/>
                          <a:pt x="7953693" y="935196"/>
                          <a:pt x="7811745" y="957294"/>
                        </a:cubicBezTo>
                        <a:cubicBezTo>
                          <a:pt x="7669797" y="979392"/>
                          <a:pt x="7521242" y="930944"/>
                          <a:pt x="7306740" y="957294"/>
                        </a:cubicBezTo>
                        <a:cubicBezTo>
                          <a:pt x="7092238" y="983644"/>
                          <a:pt x="6757271" y="885424"/>
                          <a:pt x="6555103" y="957294"/>
                        </a:cubicBezTo>
                        <a:cubicBezTo>
                          <a:pt x="6352935" y="1029164"/>
                          <a:pt x="6114432" y="887556"/>
                          <a:pt x="5885677" y="957294"/>
                        </a:cubicBezTo>
                        <a:cubicBezTo>
                          <a:pt x="5656922" y="1027032"/>
                          <a:pt x="5371004" y="891073"/>
                          <a:pt x="5216251" y="957294"/>
                        </a:cubicBezTo>
                        <a:cubicBezTo>
                          <a:pt x="5061498" y="1023515"/>
                          <a:pt x="4889249" y="956201"/>
                          <a:pt x="4711246" y="957294"/>
                        </a:cubicBezTo>
                        <a:cubicBezTo>
                          <a:pt x="4533243" y="958387"/>
                          <a:pt x="4335145" y="928881"/>
                          <a:pt x="3959609" y="957294"/>
                        </a:cubicBezTo>
                        <a:cubicBezTo>
                          <a:pt x="3584073" y="985707"/>
                          <a:pt x="3676469" y="898266"/>
                          <a:pt x="3454604" y="957294"/>
                        </a:cubicBezTo>
                        <a:cubicBezTo>
                          <a:pt x="3232740" y="1016322"/>
                          <a:pt x="3100458" y="931966"/>
                          <a:pt x="2949598" y="957294"/>
                        </a:cubicBezTo>
                        <a:cubicBezTo>
                          <a:pt x="2798738" y="982622"/>
                          <a:pt x="2508359" y="942534"/>
                          <a:pt x="2197962" y="957294"/>
                        </a:cubicBezTo>
                        <a:cubicBezTo>
                          <a:pt x="1887565" y="972054"/>
                          <a:pt x="1862580" y="897182"/>
                          <a:pt x="1528536" y="957294"/>
                        </a:cubicBezTo>
                        <a:cubicBezTo>
                          <a:pt x="1194492" y="1017406"/>
                          <a:pt x="1121212" y="904717"/>
                          <a:pt x="776899" y="957294"/>
                        </a:cubicBezTo>
                        <a:cubicBezTo>
                          <a:pt x="432586" y="1009871"/>
                          <a:pt x="265906" y="902492"/>
                          <a:pt x="95729" y="957294"/>
                        </a:cubicBezTo>
                        <a:cubicBezTo>
                          <a:pt x="36323" y="951548"/>
                          <a:pt x="-8341" y="916661"/>
                          <a:pt x="0" y="861565"/>
                        </a:cubicBezTo>
                        <a:cubicBezTo>
                          <a:pt x="-455" y="704233"/>
                          <a:pt x="14748" y="669099"/>
                          <a:pt x="0" y="486305"/>
                        </a:cubicBezTo>
                        <a:cubicBezTo>
                          <a:pt x="-14748" y="303511"/>
                          <a:pt x="38821" y="219396"/>
                          <a:pt x="0" y="95729"/>
                        </a:cubicBezTo>
                        <a:close/>
                      </a:path>
                      <a:path w="8412480" h="957294" stroke="0" extrusionOk="0">
                        <a:moveTo>
                          <a:pt x="0" y="95729"/>
                        </a:moveTo>
                        <a:cubicBezTo>
                          <a:pt x="5917" y="50550"/>
                          <a:pt x="49372" y="-11978"/>
                          <a:pt x="95729" y="0"/>
                        </a:cubicBezTo>
                        <a:cubicBezTo>
                          <a:pt x="310796" y="-85397"/>
                          <a:pt x="565628" y="43117"/>
                          <a:pt x="847365" y="0"/>
                        </a:cubicBezTo>
                        <a:cubicBezTo>
                          <a:pt x="1129102" y="-43117"/>
                          <a:pt x="1159816" y="11190"/>
                          <a:pt x="1270161" y="0"/>
                        </a:cubicBezTo>
                        <a:cubicBezTo>
                          <a:pt x="1380506" y="-11190"/>
                          <a:pt x="1606381" y="11500"/>
                          <a:pt x="1692956" y="0"/>
                        </a:cubicBezTo>
                        <a:cubicBezTo>
                          <a:pt x="1779532" y="-11500"/>
                          <a:pt x="2236484" y="47940"/>
                          <a:pt x="2444592" y="0"/>
                        </a:cubicBezTo>
                        <a:cubicBezTo>
                          <a:pt x="2652700" y="-47940"/>
                          <a:pt x="2876125" y="61562"/>
                          <a:pt x="3114019" y="0"/>
                        </a:cubicBezTo>
                        <a:cubicBezTo>
                          <a:pt x="3351913" y="-61562"/>
                          <a:pt x="3523102" y="43242"/>
                          <a:pt x="3701234" y="0"/>
                        </a:cubicBezTo>
                        <a:cubicBezTo>
                          <a:pt x="3879367" y="-43242"/>
                          <a:pt x="4054887" y="38475"/>
                          <a:pt x="4370660" y="0"/>
                        </a:cubicBezTo>
                        <a:cubicBezTo>
                          <a:pt x="4686433" y="-38475"/>
                          <a:pt x="4708762" y="32716"/>
                          <a:pt x="4957876" y="0"/>
                        </a:cubicBezTo>
                        <a:cubicBezTo>
                          <a:pt x="5206990" y="-32716"/>
                          <a:pt x="5438686" y="34507"/>
                          <a:pt x="5627302" y="0"/>
                        </a:cubicBezTo>
                        <a:cubicBezTo>
                          <a:pt x="5815918" y="-34507"/>
                          <a:pt x="6087679" y="15646"/>
                          <a:pt x="6378939" y="0"/>
                        </a:cubicBezTo>
                        <a:cubicBezTo>
                          <a:pt x="6670199" y="-15646"/>
                          <a:pt x="6657165" y="42395"/>
                          <a:pt x="6801734" y="0"/>
                        </a:cubicBezTo>
                        <a:cubicBezTo>
                          <a:pt x="6946304" y="-42395"/>
                          <a:pt x="7159110" y="34918"/>
                          <a:pt x="7306740" y="0"/>
                        </a:cubicBezTo>
                        <a:cubicBezTo>
                          <a:pt x="7454370" y="-34918"/>
                          <a:pt x="7554384" y="20246"/>
                          <a:pt x="7729535" y="0"/>
                        </a:cubicBezTo>
                        <a:cubicBezTo>
                          <a:pt x="7904687" y="-20246"/>
                          <a:pt x="8149642" y="20456"/>
                          <a:pt x="8316751" y="0"/>
                        </a:cubicBezTo>
                        <a:cubicBezTo>
                          <a:pt x="8383411" y="7369"/>
                          <a:pt x="8422695" y="52072"/>
                          <a:pt x="8412480" y="95729"/>
                        </a:cubicBezTo>
                        <a:cubicBezTo>
                          <a:pt x="8438178" y="234317"/>
                          <a:pt x="8380378" y="348769"/>
                          <a:pt x="8412480" y="455672"/>
                        </a:cubicBezTo>
                        <a:cubicBezTo>
                          <a:pt x="8444582" y="562575"/>
                          <a:pt x="8403732" y="771460"/>
                          <a:pt x="8412480" y="861565"/>
                        </a:cubicBezTo>
                        <a:cubicBezTo>
                          <a:pt x="8407699" y="920059"/>
                          <a:pt x="8365418" y="944767"/>
                          <a:pt x="8316751" y="957294"/>
                        </a:cubicBezTo>
                        <a:cubicBezTo>
                          <a:pt x="8122332" y="987397"/>
                          <a:pt x="7797249" y="938900"/>
                          <a:pt x="7565115" y="957294"/>
                        </a:cubicBezTo>
                        <a:cubicBezTo>
                          <a:pt x="7332981" y="975688"/>
                          <a:pt x="7261334" y="914449"/>
                          <a:pt x="7142319" y="957294"/>
                        </a:cubicBezTo>
                        <a:cubicBezTo>
                          <a:pt x="7023304" y="1000139"/>
                          <a:pt x="6712683" y="908806"/>
                          <a:pt x="6555103" y="957294"/>
                        </a:cubicBezTo>
                        <a:cubicBezTo>
                          <a:pt x="6397523" y="1005782"/>
                          <a:pt x="6337399" y="916671"/>
                          <a:pt x="6132308" y="957294"/>
                        </a:cubicBezTo>
                        <a:cubicBezTo>
                          <a:pt x="5927217" y="997917"/>
                          <a:pt x="5666629" y="897372"/>
                          <a:pt x="5380672" y="957294"/>
                        </a:cubicBezTo>
                        <a:cubicBezTo>
                          <a:pt x="5094715" y="1017216"/>
                          <a:pt x="5054341" y="901401"/>
                          <a:pt x="4875666" y="957294"/>
                        </a:cubicBezTo>
                        <a:cubicBezTo>
                          <a:pt x="4696991" y="1013187"/>
                          <a:pt x="4516107" y="893911"/>
                          <a:pt x="4206240" y="957294"/>
                        </a:cubicBezTo>
                        <a:cubicBezTo>
                          <a:pt x="3896373" y="1020677"/>
                          <a:pt x="3932845" y="938421"/>
                          <a:pt x="3701234" y="957294"/>
                        </a:cubicBezTo>
                        <a:cubicBezTo>
                          <a:pt x="3469623" y="976167"/>
                          <a:pt x="3298649" y="929388"/>
                          <a:pt x="3196229" y="957294"/>
                        </a:cubicBezTo>
                        <a:cubicBezTo>
                          <a:pt x="3093810" y="985200"/>
                          <a:pt x="2890259" y="935844"/>
                          <a:pt x="2609013" y="957294"/>
                        </a:cubicBezTo>
                        <a:cubicBezTo>
                          <a:pt x="2327767" y="978744"/>
                          <a:pt x="2101601" y="936770"/>
                          <a:pt x="1939587" y="957294"/>
                        </a:cubicBezTo>
                        <a:cubicBezTo>
                          <a:pt x="1777573" y="977818"/>
                          <a:pt x="1378815" y="884938"/>
                          <a:pt x="1187950" y="957294"/>
                        </a:cubicBezTo>
                        <a:cubicBezTo>
                          <a:pt x="997085" y="1029650"/>
                          <a:pt x="874117" y="926557"/>
                          <a:pt x="765155" y="957294"/>
                        </a:cubicBezTo>
                        <a:cubicBezTo>
                          <a:pt x="656193" y="988031"/>
                          <a:pt x="379416" y="884241"/>
                          <a:pt x="95729" y="957294"/>
                        </a:cubicBezTo>
                        <a:cubicBezTo>
                          <a:pt x="47706" y="957306"/>
                          <a:pt x="14566" y="912222"/>
                          <a:pt x="0" y="861565"/>
                        </a:cubicBezTo>
                        <a:cubicBezTo>
                          <a:pt x="-29833" y="665900"/>
                          <a:pt x="11872" y="629072"/>
                          <a:pt x="0" y="463330"/>
                        </a:cubicBezTo>
                        <a:cubicBezTo>
                          <a:pt x="-11872" y="297589"/>
                          <a:pt x="41001" y="248045"/>
                          <a:pt x="0" y="957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กลุ่มลูกค้าไม่สามารถรับทราบบริการ สิทธิประโยชน์หรือความช่วยเหลือ ซึ่งเป็นการบริการที่กองทุนกำหนดให้มีขึ้นจนอาจเสียโอกาสในการนำไปเป็นปัจจัยที่สนับสนุนความสามารถในการจ่ายชำระหนี้ของลูกค้าได้ตามสัญญา</a:t>
            </a:r>
          </a:p>
          <a:p>
            <a:pPr>
              <a:lnSpc>
                <a:spcPct val="150000"/>
              </a:lnSpc>
            </a:pPr>
            <a:endParaRPr lang="th-TH" sz="1167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5" name="สี่เหลี่ยมผืนผ้า: มุมมน 8">
            <a:extLst>
              <a:ext uri="{FF2B5EF4-FFF2-40B4-BE49-F238E27FC236}">
                <a16:creationId xmlns:a16="http://schemas.microsoft.com/office/drawing/2014/main" id="{5F441DDA-26F5-4579-9888-BB419933D719}"/>
              </a:ext>
            </a:extLst>
          </p:cNvPr>
          <p:cNvSpPr txBox="1"/>
          <p:nvPr/>
        </p:nvSpPr>
        <p:spPr>
          <a:xfrm>
            <a:off x="340580" y="3743737"/>
            <a:ext cx="9469180" cy="805752"/>
          </a:xfrm>
          <a:custGeom>
            <a:avLst/>
            <a:gdLst>
              <a:gd name="connsiteX0" fmla="*/ 0 w 7040133"/>
              <a:gd name="connsiteY0" fmla="*/ 0 h 901218"/>
              <a:gd name="connsiteX1" fmla="*/ 727480 w 7040133"/>
              <a:gd name="connsiteY1" fmla="*/ 0 h 901218"/>
              <a:gd name="connsiteX2" fmla="*/ 1314158 w 7040133"/>
              <a:gd name="connsiteY2" fmla="*/ 0 h 901218"/>
              <a:gd name="connsiteX3" fmla="*/ 1900836 w 7040133"/>
              <a:gd name="connsiteY3" fmla="*/ 0 h 901218"/>
              <a:gd name="connsiteX4" fmla="*/ 2628316 w 7040133"/>
              <a:gd name="connsiteY4" fmla="*/ 0 h 901218"/>
              <a:gd name="connsiteX5" fmla="*/ 3214994 w 7040133"/>
              <a:gd name="connsiteY5" fmla="*/ 0 h 901218"/>
              <a:gd name="connsiteX6" fmla="*/ 3942474 w 7040133"/>
              <a:gd name="connsiteY6" fmla="*/ 0 h 901218"/>
              <a:gd name="connsiteX7" fmla="*/ 4388350 w 7040133"/>
              <a:gd name="connsiteY7" fmla="*/ 0 h 901218"/>
              <a:gd name="connsiteX8" fmla="*/ 4834225 w 7040133"/>
              <a:gd name="connsiteY8" fmla="*/ 0 h 901218"/>
              <a:gd name="connsiteX9" fmla="*/ 5491304 w 7040133"/>
              <a:gd name="connsiteY9" fmla="*/ 0 h 901218"/>
              <a:gd name="connsiteX10" fmla="*/ 6218784 w 7040133"/>
              <a:gd name="connsiteY10" fmla="*/ 0 h 901218"/>
              <a:gd name="connsiteX11" fmla="*/ 7040133 w 7040133"/>
              <a:gd name="connsiteY11" fmla="*/ 0 h 901218"/>
              <a:gd name="connsiteX12" fmla="*/ 7040133 w 7040133"/>
              <a:gd name="connsiteY12" fmla="*/ 459621 h 901218"/>
              <a:gd name="connsiteX13" fmla="*/ 7040133 w 7040133"/>
              <a:gd name="connsiteY13" fmla="*/ 901218 h 901218"/>
              <a:gd name="connsiteX14" fmla="*/ 6523857 w 7040133"/>
              <a:gd name="connsiteY14" fmla="*/ 901218 h 901218"/>
              <a:gd name="connsiteX15" fmla="*/ 5796376 w 7040133"/>
              <a:gd name="connsiteY15" fmla="*/ 901218 h 901218"/>
              <a:gd name="connsiteX16" fmla="*/ 5420902 w 7040133"/>
              <a:gd name="connsiteY16" fmla="*/ 901218 h 901218"/>
              <a:gd name="connsiteX17" fmla="*/ 4763823 w 7040133"/>
              <a:gd name="connsiteY17" fmla="*/ 901218 h 901218"/>
              <a:gd name="connsiteX18" fmla="*/ 4388350 w 7040133"/>
              <a:gd name="connsiteY18" fmla="*/ 901218 h 901218"/>
              <a:gd name="connsiteX19" fmla="*/ 3872073 w 7040133"/>
              <a:gd name="connsiteY19" fmla="*/ 901218 h 901218"/>
              <a:gd name="connsiteX20" fmla="*/ 3144593 w 7040133"/>
              <a:gd name="connsiteY20" fmla="*/ 901218 h 901218"/>
              <a:gd name="connsiteX21" fmla="*/ 2628316 w 7040133"/>
              <a:gd name="connsiteY21" fmla="*/ 901218 h 901218"/>
              <a:gd name="connsiteX22" fmla="*/ 1900836 w 7040133"/>
              <a:gd name="connsiteY22" fmla="*/ 901218 h 901218"/>
              <a:gd name="connsiteX23" fmla="*/ 1243757 w 7040133"/>
              <a:gd name="connsiteY23" fmla="*/ 901218 h 901218"/>
              <a:gd name="connsiteX24" fmla="*/ 657079 w 7040133"/>
              <a:gd name="connsiteY24" fmla="*/ 901218 h 901218"/>
              <a:gd name="connsiteX25" fmla="*/ 0 w 7040133"/>
              <a:gd name="connsiteY25" fmla="*/ 901218 h 901218"/>
              <a:gd name="connsiteX26" fmla="*/ 0 w 7040133"/>
              <a:gd name="connsiteY26" fmla="*/ 441597 h 901218"/>
              <a:gd name="connsiteX27" fmla="*/ 0 w 7040133"/>
              <a:gd name="connsiteY27" fmla="*/ 0 h 90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40133" h="901218" extrusionOk="0">
                <a:moveTo>
                  <a:pt x="0" y="0"/>
                </a:moveTo>
                <a:cubicBezTo>
                  <a:pt x="237502" y="-62560"/>
                  <a:pt x="484850" y="85102"/>
                  <a:pt x="727480" y="0"/>
                </a:cubicBezTo>
                <a:cubicBezTo>
                  <a:pt x="970110" y="-85102"/>
                  <a:pt x="1178825" y="19966"/>
                  <a:pt x="1314158" y="0"/>
                </a:cubicBezTo>
                <a:cubicBezTo>
                  <a:pt x="1449491" y="-19966"/>
                  <a:pt x="1723942" y="60669"/>
                  <a:pt x="1900836" y="0"/>
                </a:cubicBezTo>
                <a:cubicBezTo>
                  <a:pt x="2077730" y="-60669"/>
                  <a:pt x="2481658" y="1622"/>
                  <a:pt x="2628316" y="0"/>
                </a:cubicBezTo>
                <a:cubicBezTo>
                  <a:pt x="2774974" y="-1622"/>
                  <a:pt x="2947642" y="12896"/>
                  <a:pt x="3214994" y="0"/>
                </a:cubicBezTo>
                <a:cubicBezTo>
                  <a:pt x="3482346" y="-12896"/>
                  <a:pt x="3732605" y="60425"/>
                  <a:pt x="3942474" y="0"/>
                </a:cubicBezTo>
                <a:cubicBezTo>
                  <a:pt x="4152343" y="-60425"/>
                  <a:pt x="4246269" y="46137"/>
                  <a:pt x="4388350" y="0"/>
                </a:cubicBezTo>
                <a:cubicBezTo>
                  <a:pt x="4530431" y="-46137"/>
                  <a:pt x="4653504" y="43873"/>
                  <a:pt x="4834225" y="0"/>
                </a:cubicBezTo>
                <a:cubicBezTo>
                  <a:pt x="5014947" y="-43873"/>
                  <a:pt x="5291796" y="50367"/>
                  <a:pt x="5491304" y="0"/>
                </a:cubicBezTo>
                <a:cubicBezTo>
                  <a:pt x="5690812" y="-50367"/>
                  <a:pt x="5870022" y="56644"/>
                  <a:pt x="6218784" y="0"/>
                </a:cubicBezTo>
                <a:cubicBezTo>
                  <a:pt x="6567546" y="-56644"/>
                  <a:pt x="6719221" y="44355"/>
                  <a:pt x="7040133" y="0"/>
                </a:cubicBezTo>
                <a:cubicBezTo>
                  <a:pt x="7086881" y="170442"/>
                  <a:pt x="7014096" y="252479"/>
                  <a:pt x="7040133" y="459621"/>
                </a:cubicBezTo>
                <a:cubicBezTo>
                  <a:pt x="7066170" y="666763"/>
                  <a:pt x="7029488" y="719999"/>
                  <a:pt x="7040133" y="901218"/>
                </a:cubicBezTo>
                <a:cubicBezTo>
                  <a:pt x="6896794" y="911804"/>
                  <a:pt x="6764994" y="899102"/>
                  <a:pt x="6523857" y="901218"/>
                </a:cubicBezTo>
                <a:cubicBezTo>
                  <a:pt x="6282720" y="903334"/>
                  <a:pt x="6142052" y="874786"/>
                  <a:pt x="5796376" y="901218"/>
                </a:cubicBezTo>
                <a:cubicBezTo>
                  <a:pt x="5450700" y="927650"/>
                  <a:pt x="5505709" y="883268"/>
                  <a:pt x="5420902" y="901218"/>
                </a:cubicBezTo>
                <a:cubicBezTo>
                  <a:pt x="5336095" y="919168"/>
                  <a:pt x="5014356" y="859128"/>
                  <a:pt x="4763823" y="901218"/>
                </a:cubicBezTo>
                <a:cubicBezTo>
                  <a:pt x="4513290" y="943308"/>
                  <a:pt x="4474603" y="858017"/>
                  <a:pt x="4388350" y="901218"/>
                </a:cubicBezTo>
                <a:cubicBezTo>
                  <a:pt x="4302097" y="944419"/>
                  <a:pt x="3994815" y="854386"/>
                  <a:pt x="3872073" y="901218"/>
                </a:cubicBezTo>
                <a:cubicBezTo>
                  <a:pt x="3749331" y="948050"/>
                  <a:pt x="3367694" y="837240"/>
                  <a:pt x="3144593" y="901218"/>
                </a:cubicBezTo>
                <a:cubicBezTo>
                  <a:pt x="2921492" y="965196"/>
                  <a:pt x="2883391" y="878570"/>
                  <a:pt x="2628316" y="901218"/>
                </a:cubicBezTo>
                <a:cubicBezTo>
                  <a:pt x="2373241" y="923866"/>
                  <a:pt x="2094352" y="840915"/>
                  <a:pt x="1900836" y="901218"/>
                </a:cubicBezTo>
                <a:cubicBezTo>
                  <a:pt x="1707320" y="961521"/>
                  <a:pt x="1409146" y="892530"/>
                  <a:pt x="1243757" y="901218"/>
                </a:cubicBezTo>
                <a:cubicBezTo>
                  <a:pt x="1078368" y="909906"/>
                  <a:pt x="788979" y="847730"/>
                  <a:pt x="657079" y="901218"/>
                </a:cubicBezTo>
                <a:cubicBezTo>
                  <a:pt x="525179" y="954706"/>
                  <a:pt x="187797" y="901114"/>
                  <a:pt x="0" y="901218"/>
                </a:cubicBezTo>
                <a:cubicBezTo>
                  <a:pt x="-16853" y="722500"/>
                  <a:pt x="28307" y="640152"/>
                  <a:pt x="0" y="441597"/>
                </a:cubicBezTo>
                <a:cubicBezTo>
                  <a:pt x="-28307" y="243042"/>
                  <a:pt x="5754" y="109164"/>
                  <a:pt x="0" y="0"/>
                </a:cubicBezTo>
                <a:close/>
              </a:path>
            </a:pathLst>
          </a:custGeom>
          <a:ln>
            <a:prstDash val="solid"/>
            <a:extLst>
              <a:ext uri="{C807C97D-BFC1-408E-A445-0C87EB9F89A2}">
                <ask:lineSketchStyleProps xmlns="" xmlns:ask="http://schemas.microsoft.com/office/drawing/2018/sketchyshapes" sd="2039650689">
                  <a:custGeom>
                    <a:avLst/>
                    <a:gdLst>
                      <a:gd name="connsiteX0" fmla="*/ 0 w 11363016"/>
                      <a:gd name="connsiteY0" fmla="*/ 0 h 966902"/>
                      <a:gd name="connsiteX1" fmla="*/ 1174177 w 11363016"/>
                      <a:gd name="connsiteY1" fmla="*/ 0 h 966902"/>
                      <a:gd name="connsiteX2" fmla="*/ 2121096 w 11363016"/>
                      <a:gd name="connsiteY2" fmla="*/ 0 h 966902"/>
                      <a:gd name="connsiteX3" fmla="*/ 3068014 w 11363016"/>
                      <a:gd name="connsiteY3" fmla="*/ 0 h 966902"/>
                      <a:gd name="connsiteX4" fmla="*/ 4242192 w 11363016"/>
                      <a:gd name="connsiteY4" fmla="*/ 0 h 966902"/>
                      <a:gd name="connsiteX5" fmla="*/ 5189110 w 11363016"/>
                      <a:gd name="connsiteY5" fmla="*/ 0 h 966902"/>
                      <a:gd name="connsiteX6" fmla="*/ 6363288 w 11363016"/>
                      <a:gd name="connsiteY6" fmla="*/ 0 h 966902"/>
                      <a:gd name="connsiteX7" fmla="*/ 7082947 w 11363016"/>
                      <a:gd name="connsiteY7" fmla="*/ 0 h 966902"/>
                      <a:gd name="connsiteX8" fmla="*/ 7802604 w 11363016"/>
                      <a:gd name="connsiteY8" fmla="*/ 0 h 966902"/>
                      <a:gd name="connsiteX9" fmla="*/ 8863152 w 11363016"/>
                      <a:gd name="connsiteY9" fmla="*/ 0 h 966902"/>
                      <a:gd name="connsiteX10" fmla="*/ 10037330 w 11363016"/>
                      <a:gd name="connsiteY10" fmla="*/ 0 h 966902"/>
                      <a:gd name="connsiteX11" fmla="*/ 11363016 w 11363016"/>
                      <a:gd name="connsiteY11" fmla="*/ 0 h 966902"/>
                      <a:gd name="connsiteX12" fmla="*/ 11363016 w 11363016"/>
                      <a:gd name="connsiteY12" fmla="*/ 493119 h 966902"/>
                      <a:gd name="connsiteX13" fmla="*/ 11363016 w 11363016"/>
                      <a:gd name="connsiteY13" fmla="*/ 966902 h 966902"/>
                      <a:gd name="connsiteX14" fmla="*/ 10529728 w 11363016"/>
                      <a:gd name="connsiteY14" fmla="*/ 966902 h 966902"/>
                      <a:gd name="connsiteX15" fmla="*/ 9355549 w 11363016"/>
                      <a:gd name="connsiteY15" fmla="*/ 966902 h 966902"/>
                      <a:gd name="connsiteX16" fmla="*/ 8749521 w 11363016"/>
                      <a:gd name="connsiteY16" fmla="*/ 966902 h 966902"/>
                      <a:gd name="connsiteX17" fmla="*/ 7688973 w 11363016"/>
                      <a:gd name="connsiteY17" fmla="*/ 966902 h 966902"/>
                      <a:gd name="connsiteX18" fmla="*/ 7082947 w 11363016"/>
                      <a:gd name="connsiteY18" fmla="*/ 966902 h 966902"/>
                      <a:gd name="connsiteX19" fmla="*/ 6249658 w 11363016"/>
                      <a:gd name="connsiteY19" fmla="*/ 966902 h 966902"/>
                      <a:gd name="connsiteX20" fmla="*/ 5075480 w 11363016"/>
                      <a:gd name="connsiteY20" fmla="*/ 966902 h 966902"/>
                      <a:gd name="connsiteX21" fmla="*/ 4242192 w 11363016"/>
                      <a:gd name="connsiteY21" fmla="*/ 966902 h 966902"/>
                      <a:gd name="connsiteX22" fmla="*/ 3068014 w 11363016"/>
                      <a:gd name="connsiteY22" fmla="*/ 966902 h 966902"/>
                      <a:gd name="connsiteX23" fmla="*/ 2007466 w 11363016"/>
                      <a:gd name="connsiteY23" fmla="*/ 966902 h 966902"/>
                      <a:gd name="connsiteX24" fmla="*/ 1060548 w 11363016"/>
                      <a:gd name="connsiteY24" fmla="*/ 966902 h 966902"/>
                      <a:gd name="connsiteX25" fmla="*/ 0 w 11363016"/>
                      <a:gd name="connsiteY25" fmla="*/ 966902 h 966902"/>
                      <a:gd name="connsiteX26" fmla="*/ 0 w 11363016"/>
                      <a:gd name="connsiteY26" fmla="*/ 473782 h 966902"/>
                      <a:gd name="connsiteX27" fmla="*/ 0 w 11363016"/>
                      <a:gd name="connsiteY27" fmla="*/ 0 h 966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1363016" h="966902" extrusionOk="0">
                        <a:moveTo>
                          <a:pt x="0" y="0"/>
                        </a:moveTo>
                        <a:cubicBezTo>
                          <a:pt x="459172" y="-105055"/>
                          <a:pt x="838565" y="137203"/>
                          <a:pt x="1174177" y="0"/>
                        </a:cubicBezTo>
                        <a:cubicBezTo>
                          <a:pt x="1514336" y="-118988"/>
                          <a:pt x="1863140" y="11709"/>
                          <a:pt x="2121096" y="0"/>
                        </a:cubicBezTo>
                        <a:cubicBezTo>
                          <a:pt x="2383411" y="-22263"/>
                          <a:pt x="2757179" y="25976"/>
                          <a:pt x="3068014" y="0"/>
                        </a:cubicBezTo>
                        <a:cubicBezTo>
                          <a:pt x="3371230" y="-128393"/>
                          <a:pt x="4011464" y="-35354"/>
                          <a:pt x="4242192" y="0"/>
                        </a:cubicBezTo>
                        <a:cubicBezTo>
                          <a:pt x="4542455" y="-355"/>
                          <a:pt x="4744424" y="50123"/>
                          <a:pt x="5189110" y="0"/>
                        </a:cubicBezTo>
                        <a:cubicBezTo>
                          <a:pt x="5540320" y="-22139"/>
                          <a:pt x="6006379" y="56443"/>
                          <a:pt x="6363288" y="0"/>
                        </a:cubicBezTo>
                        <a:cubicBezTo>
                          <a:pt x="6707936" y="-82294"/>
                          <a:pt x="6835009" y="66963"/>
                          <a:pt x="7082947" y="0"/>
                        </a:cubicBezTo>
                        <a:cubicBezTo>
                          <a:pt x="7287366" y="-26949"/>
                          <a:pt x="7521616" y="52652"/>
                          <a:pt x="7802604" y="0"/>
                        </a:cubicBezTo>
                        <a:cubicBezTo>
                          <a:pt x="8173471" y="-79788"/>
                          <a:pt x="8483616" y="69515"/>
                          <a:pt x="8863152" y="0"/>
                        </a:cubicBezTo>
                        <a:cubicBezTo>
                          <a:pt x="9197386" y="-48182"/>
                          <a:pt x="9420170" y="64905"/>
                          <a:pt x="10037330" y="0"/>
                        </a:cubicBezTo>
                        <a:cubicBezTo>
                          <a:pt x="10589705" y="-121220"/>
                          <a:pt x="10858237" y="37624"/>
                          <a:pt x="11363016" y="0"/>
                        </a:cubicBezTo>
                        <a:cubicBezTo>
                          <a:pt x="11472383" y="161433"/>
                          <a:pt x="11287617" y="274326"/>
                          <a:pt x="11363016" y="493119"/>
                        </a:cubicBezTo>
                        <a:cubicBezTo>
                          <a:pt x="11389919" y="702571"/>
                          <a:pt x="11344754" y="788377"/>
                          <a:pt x="11363016" y="966902"/>
                        </a:cubicBezTo>
                        <a:cubicBezTo>
                          <a:pt x="11099431" y="1002603"/>
                          <a:pt x="10933840" y="1000061"/>
                          <a:pt x="10529728" y="966902"/>
                        </a:cubicBezTo>
                        <a:cubicBezTo>
                          <a:pt x="10120707" y="961222"/>
                          <a:pt x="9907646" y="943858"/>
                          <a:pt x="9355549" y="966902"/>
                        </a:cubicBezTo>
                        <a:cubicBezTo>
                          <a:pt x="8822115" y="989192"/>
                          <a:pt x="8884372" y="948620"/>
                          <a:pt x="8749521" y="966902"/>
                        </a:cubicBezTo>
                        <a:cubicBezTo>
                          <a:pt x="8594645" y="1090877"/>
                          <a:pt x="8065011" y="913314"/>
                          <a:pt x="7688973" y="966902"/>
                        </a:cubicBezTo>
                        <a:cubicBezTo>
                          <a:pt x="7285191" y="1001978"/>
                          <a:pt x="7212903" y="905692"/>
                          <a:pt x="7082947" y="966902"/>
                        </a:cubicBezTo>
                        <a:cubicBezTo>
                          <a:pt x="6971925" y="1017393"/>
                          <a:pt x="6456438" y="864566"/>
                          <a:pt x="6249658" y="966902"/>
                        </a:cubicBezTo>
                        <a:cubicBezTo>
                          <a:pt x="6126251" y="1081839"/>
                          <a:pt x="5436069" y="794260"/>
                          <a:pt x="5075480" y="966902"/>
                        </a:cubicBezTo>
                        <a:cubicBezTo>
                          <a:pt x="4694795" y="1020403"/>
                          <a:pt x="4681888" y="957659"/>
                          <a:pt x="4242192" y="966902"/>
                        </a:cubicBezTo>
                        <a:cubicBezTo>
                          <a:pt x="3845616" y="973948"/>
                          <a:pt x="3357638" y="837115"/>
                          <a:pt x="3068014" y="966902"/>
                        </a:cubicBezTo>
                        <a:cubicBezTo>
                          <a:pt x="2791042" y="1024015"/>
                          <a:pt x="2280480" y="971727"/>
                          <a:pt x="2007466" y="966902"/>
                        </a:cubicBezTo>
                        <a:cubicBezTo>
                          <a:pt x="1742154" y="1034802"/>
                          <a:pt x="1338095" y="897907"/>
                          <a:pt x="1060548" y="966902"/>
                        </a:cubicBezTo>
                        <a:cubicBezTo>
                          <a:pt x="917591" y="1041489"/>
                          <a:pt x="295635" y="977560"/>
                          <a:pt x="0" y="966902"/>
                        </a:cubicBezTo>
                        <a:cubicBezTo>
                          <a:pt x="-10013" y="782452"/>
                          <a:pt x="59386" y="663508"/>
                          <a:pt x="0" y="473782"/>
                        </a:cubicBezTo>
                        <a:cubicBezTo>
                          <a:pt x="-29195" y="243656"/>
                          <a:pt x="23837" y="1193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238115" indent="-238115" defTabSz="592643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th-TH" sz="1333" spc="8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(ด้านการดำเนินงาน) 1. เจ้าหน้าที่พัฒนาชุมชนระดับอำเภอ ขาดทักษะ ความเข้าใจในการดำเนินงานกองทุนพัฒนาสตรีอย่างเพียงพอ </a:t>
            </a:r>
            <a:r>
              <a:rPr lang="en-US" sz="1333" spc="8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(O2)</a:t>
            </a:r>
            <a:endParaRPr lang="th-TH" sz="1333" spc="8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cxnSp>
        <p:nvCxnSpPr>
          <p:cNvPr id="28" name="ตัวเชื่อมต่อตรง 27">
            <a:extLst>
              <a:ext uri="{FF2B5EF4-FFF2-40B4-BE49-F238E27FC236}">
                <a16:creationId xmlns:a16="http://schemas.microsoft.com/office/drawing/2014/main" id="{569BABC5-3A6C-4294-A02C-EB5EA473EC21}"/>
              </a:ext>
            </a:extLst>
          </p:cNvPr>
          <p:cNvCxnSpPr/>
          <p:nvPr/>
        </p:nvCxnSpPr>
        <p:spPr>
          <a:xfrm>
            <a:off x="63500" y="1931182"/>
            <a:ext cx="9969502" cy="0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46387BBA-B8E0-A96B-5C3C-848C5681D4D7}"/>
              </a:ext>
            </a:extLst>
          </p:cNvPr>
          <p:cNvSpPr/>
          <p:nvPr/>
        </p:nvSpPr>
        <p:spPr>
          <a:xfrm>
            <a:off x="340580" y="3224144"/>
            <a:ext cx="9478840" cy="591039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3632166725">
                  <a:custGeom>
                    <a:avLst/>
                    <a:gdLst>
                      <a:gd name="connsiteX0" fmla="*/ 0 w 8412480"/>
                      <a:gd name="connsiteY0" fmla="*/ 95729 h 957294"/>
                      <a:gd name="connsiteX1" fmla="*/ 95729 w 8412480"/>
                      <a:gd name="connsiteY1" fmla="*/ 0 h 957294"/>
                      <a:gd name="connsiteX2" fmla="*/ 518524 w 8412480"/>
                      <a:gd name="connsiteY2" fmla="*/ 0 h 957294"/>
                      <a:gd name="connsiteX3" fmla="*/ 941320 w 8412480"/>
                      <a:gd name="connsiteY3" fmla="*/ 0 h 957294"/>
                      <a:gd name="connsiteX4" fmla="*/ 1364115 w 8412480"/>
                      <a:gd name="connsiteY4" fmla="*/ 0 h 957294"/>
                      <a:gd name="connsiteX5" fmla="*/ 1786911 w 8412480"/>
                      <a:gd name="connsiteY5" fmla="*/ 0 h 957294"/>
                      <a:gd name="connsiteX6" fmla="*/ 2209706 w 8412480"/>
                      <a:gd name="connsiteY6" fmla="*/ 0 h 957294"/>
                      <a:gd name="connsiteX7" fmla="*/ 2961342 w 8412480"/>
                      <a:gd name="connsiteY7" fmla="*/ 0 h 957294"/>
                      <a:gd name="connsiteX8" fmla="*/ 3548558 w 8412480"/>
                      <a:gd name="connsiteY8" fmla="*/ 0 h 957294"/>
                      <a:gd name="connsiteX9" fmla="*/ 3971354 w 8412480"/>
                      <a:gd name="connsiteY9" fmla="*/ 0 h 957294"/>
                      <a:gd name="connsiteX10" fmla="*/ 4640780 w 8412480"/>
                      <a:gd name="connsiteY10" fmla="*/ 0 h 957294"/>
                      <a:gd name="connsiteX11" fmla="*/ 4981365 w 8412480"/>
                      <a:gd name="connsiteY11" fmla="*/ 0 h 957294"/>
                      <a:gd name="connsiteX12" fmla="*/ 5650791 w 8412480"/>
                      <a:gd name="connsiteY12" fmla="*/ 0 h 957294"/>
                      <a:gd name="connsiteX13" fmla="*/ 6320217 w 8412480"/>
                      <a:gd name="connsiteY13" fmla="*/ 0 h 957294"/>
                      <a:gd name="connsiteX14" fmla="*/ 6989643 w 8412480"/>
                      <a:gd name="connsiteY14" fmla="*/ 0 h 957294"/>
                      <a:gd name="connsiteX15" fmla="*/ 7659069 w 8412480"/>
                      <a:gd name="connsiteY15" fmla="*/ 0 h 957294"/>
                      <a:gd name="connsiteX16" fmla="*/ 8316751 w 8412480"/>
                      <a:gd name="connsiteY16" fmla="*/ 0 h 957294"/>
                      <a:gd name="connsiteX17" fmla="*/ 8412480 w 8412480"/>
                      <a:gd name="connsiteY17" fmla="*/ 95729 h 957294"/>
                      <a:gd name="connsiteX18" fmla="*/ 8412480 w 8412480"/>
                      <a:gd name="connsiteY18" fmla="*/ 455672 h 957294"/>
                      <a:gd name="connsiteX19" fmla="*/ 8412480 w 8412480"/>
                      <a:gd name="connsiteY19" fmla="*/ 861565 h 957294"/>
                      <a:gd name="connsiteX20" fmla="*/ 8316751 w 8412480"/>
                      <a:gd name="connsiteY20" fmla="*/ 957294 h 957294"/>
                      <a:gd name="connsiteX21" fmla="*/ 7811745 w 8412480"/>
                      <a:gd name="connsiteY21" fmla="*/ 957294 h 957294"/>
                      <a:gd name="connsiteX22" fmla="*/ 7306740 w 8412480"/>
                      <a:gd name="connsiteY22" fmla="*/ 957294 h 957294"/>
                      <a:gd name="connsiteX23" fmla="*/ 6555103 w 8412480"/>
                      <a:gd name="connsiteY23" fmla="*/ 957294 h 957294"/>
                      <a:gd name="connsiteX24" fmla="*/ 5885677 w 8412480"/>
                      <a:gd name="connsiteY24" fmla="*/ 957294 h 957294"/>
                      <a:gd name="connsiteX25" fmla="*/ 5216251 w 8412480"/>
                      <a:gd name="connsiteY25" fmla="*/ 957294 h 957294"/>
                      <a:gd name="connsiteX26" fmla="*/ 4711246 w 8412480"/>
                      <a:gd name="connsiteY26" fmla="*/ 957294 h 957294"/>
                      <a:gd name="connsiteX27" fmla="*/ 3959609 w 8412480"/>
                      <a:gd name="connsiteY27" fmla="*/ 957294 h 957294"/>
                      <a:gd name="connsiteX28" fmla="*/ 3454604 w 8412480"/>
                      <a:gd name="connsiteY28" fmla="*/ 957294 h 957294"/>
                      <a:gd name="connsiteX29" fmla="*/ 2949598 w 8412480"/>
                      <a:gd name="connsiteY29" fmla="*/ 957294 h 957294"/>
                      <a:gd name="connsiteX30" fmla="*/ 2197962 w 8412480"/>
                      <a:gd name="connsiteY30" fmla="*/ 957294 h 957294"/>
                      <a:gd name="connsiteX31" fmla="*/ 1528536 w 8412480"/>
                      <a:gd name="connsiteY31" fmla="*/ 957294 h 957294"/>
                      <a:gd name="connsiteX32" fmla="*/ 776899 w 8412480"/>
                      <a:gd name="connsiteY32" fmla="*/ 957294 h 957294"/>
                      <a:gd name="connsiteX33" fmla="*/ 95729 w 8412480"/>
                      <a:gd name="connsiteY33" fmla="*/ 957294 h 957294"/>
                      <a:gd name="connsiteX34" fmla="*/ 0 w 8412480"/>
                      <a:gd name="connsiteY34" fmla="*/ 861565 h 957294"/>
                      <a:gd name="connsiteX35" fmla="*/ 0 w 8412480"/>
                      <a:gd name="connsiteY35" fmla="*/ 486305 h 957294"/>
                      <a:gd name="connsiteX36" fmla="*/ 0 w 8412480"/>
                      <a:gd name="connsiteY36" fmla="*/ 95729 h 957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12480" h="957294" fill="none" extrusionOk="0">
                        <a:moveTo>
                          <a:pt x="0" y="95729"/>
                        </a:moveTo>
                        <a:cubicBezTo>
                          <a:pt x="8072" y="39177"/>
                          <a:pt x="43538" y="1566"/>
                          <a:pt x="95729" y="0"/>
                        </a:cubicBezTo>
                        <a:cubicBezTo>
                          <a:pt x="280488" y="-50212"/>
                          <a:pt x="411833" y="2295"/>
                          <a:pt x="518524" y="0"/>
                        </a:cubicBezTo>
                        <a:cubicBezTo>
                          <a:pt x="625216" y="-2295"/>
                          <a:pt x="835568" y="39443"/>
                          <a:pt x="941320" y="0"/>
                        </a:cubicBezTo>
                        <a:cubicBezTo>
                          <a:pt x="1047072" y="-39443"/>
                          <a:pt x="1231315" y="12230"/>
                          <a:pt x="1364115" y="0"/>
                        </a:cubicBezTo>
                        <a:cubicBezTo>
                          <a:pt x="1496916" y="-12230"/>
                          <a:pt x="1616155" y="31251"/>
                          <a:pt x="1786911" y="0"/>
                        </a:cubicBezTo>
                        <a:cubicBezTo>
                          <a:pt x="1957667" y="-31251"/>
                          <a:pt x="2090849" y="32626"/>
                          <a:pt x="2209706" y="0"/>
                        </a:cubicBezTo>
                        <a:cubicBezTo>
                          <a:pt x="2328564" y="-32626"/>
                          <a:pt x="2694988" y="71814"/>
                          <a:pt x="2961342" y="0"/>
                        </a:cubicBezTo>
                        <a:cubicBezTo>
                          <a:pt x="3227696" y="-71814"/>
                          <a:pt x="3395272" y="9454"/>
                          <a:pt x="3548558" y="0"/>
                        </a:cubicBezTo>
                        <a:cubicBezTo>
                          <a:pt x="3701844" y="-9454"/>
                          <a:pt x="3855793" y="26179"/>
                          <a:pt x="3971354" y="0"/>
                        </a:cubicBezTo>
                        <a:cubicBezTo>
                          <a:pt x="4086915" y="-26179"/>
                          <a:pt x="4398701" y="73234"/>
                          <a:pt x="4640780" y="0"/>
                        </a:cubicBezTo>
                        <a:cubicBezTo>
                          <a:pt x="4882859" y="-73234"/>
                          <a:pt x="4868239" y="31150"/>
                          <a:pt x="4981365" y="0"/>
                        </a:cubicBezTo>
                        <a:cubicBezTo>
                          <a:pt x="5094492" y="-31150"/>
                          <a:pt x="5331641" y="7793"/>
                          <a:pt x="5650791" y="0"/>
                        </a:cubicBezTo>
                        <a:cubicBezTo>
                          <a:pt x="5969941" y="-7793"/>
                          <a:pt x="6127237" y="65632"/>
                          <a:pt x="6320217" y="0"/>
                        </a:cubicBezTo>
                        <a:cubicBezTo>
                          <a:pt x="6513197" y="-65632"/>
                          <a:pt x="6741224" y="1577"/>
                          <a:pt x="6989643" y="0"/>
                        </a:cubicBezTo>
                        <a:cubicBezTo>
                          <a:pt x="7238062" y="-1577"/>
                          <a:pt x="7462431" y="44734"/>
                          <a:pt x="7659069" y="0"/>
                        </a:cubicBezTo>
                        <a:cubicBezTo>
                          <a:pt x="7855707" y="-44734"/>
                          <a:pt x="8003021" y="40732"/>
                          <a:pt x="8316751" y="0"/>
                        </a:cubicBezTo>
                        <a:cubicBezTo>
                          <a:pt x="8356739" y="2250"/>
                          <a:pt x="8426887" y="47860"/>
                          <a:pt x="8412480" y="95729"/>
                        </a:cubicBezTo>
                        <a:cubicBezTo>
                          <a:pt x="8417189" y="260947"/>
                          <a:pt x="8376157" y="319811"/>
                          <a:pt x="8412480" y="455672"/>
                        </a:cubicBezTo>
                        <a:cubicBezTo>
                          <a:pt x="8448803" y="591533"/>
                          <a:pt x="8404978" y="731540"/>
                          <a:pt x="8412480" y="861565"/>
                        </a:cubicBezTo>
                        <a:cubicBezTo>
                          <a:pt x="8399866" y="920900"/>
                          <a:pt x="8379602" y="944972"/>
                          <a:pt x="8316751" y="957294"/>
                        </a:cubicBezTo>
                        <a:cubicBezTo>
                          <a:pt x="8101826" y="1002825"/>
                          <a:pt x="7953693" y="935196"/>
                          <a:pt x="7811745" y="957294"/>
                        </a:cubicBezTo>
                        <a:cubicBezTo>
                          <a:pt x="7669797" y="979392"/>
                          <a:pt x="7521242" y="930944"/>
                          <a:pt x="7306740" y="957294"/>
                        </a:cubicBezTo>
                        <a:cubicBezTo>
                          <a:pt x="7092238" y="983644"/>
                          <a:pt x="6757271" y="885424"/>
                          <a:pt x="6555103" y="957294"/>
                        </a:cubicBezTo>
                        <a:cubicBezTo>
                          <a:pt x="6352935" y="1029164"/>
                          <a:pt x="6114432" y="887556"/>
                          <a:pt x="5885677" y="957294"/>
                        </a:cubicBezTo>
                        <a:cubicBezTo>
                          <a:pt x="5656922" y="1027032"/>
                          <a:pt x="5371004" y="891073"/>
                          <a:pt x="5216251" y="957294"/>
                        </a:cubicBezTo>
                        <a:cubicBezTo>
                          <a:pt x="5061498" y="1023515"/>
                          <a:pt x="4889249" y="956201"/>
                          <a:pt x="4711246" y="957294"/>
                        </a:cubicBezTo>
                        <a:cubicBezTo>
                          <a:pt x="4533243" y="958387"/>
                          <a:pt x="4335145" y="928881"/>
                          <a:pt x="3959609" y="957294"/>
                        </a:cubicBezTo>
                        <a:cubicBezTo>
                          <a:pt x="3584073" y="985707"/>
                          <a:pt x="3676469" y="898266"/>
                          <a:pt x="3454604" y="957294"/>
                        </a:cubicBezTo>
                        <a:cubicBezTo>
                          <a:pt x="3232740" y="1016322"/>
                          <a:pt x="3100458" y="931966"/>
                          <a:pt x="2949598" y="957294"/>
                        </a:cubicBezTo>
                        <a:cubicBezTo>
                          <a:pt x="2798738" y="982622"/>
                          <a:pt x="2508359" y="942534"/>
                          <a:pt x="2197962" y="957294"/>
                        </a:cubicBezTo>
                        <a:cubicBezTo>
                          <a:pt x="1887565" y="972054"/>
                          <a:pt x="1862580" y="897182"/>
                          <a:pt x="1528536" y="957294"/>
                        </a:cubicBezTo>
                        <a:cubicBezTo>
                          <a:pt x="1194492" y="1017406"/>
                          <a:pt x="1121212" y="904717"/>
                          <a:pt x="776899" y="957294"/>
                        </a:cubicBezTo>
                        <a:cubicBezTo>
                          <a:pt x="432586" y="1009871"/>
                          <a:pt x="265906" y="902492"/>
                          <a:pt x="95729" y="957294"/>
                        </a:cubicBezTo>
                        <a:cubicBezTo>
                          <a:pt x="36323" y="951548"/>
                          <a:pt x="-8341" y="916661"/>
                          <a:pt x="0" y="861565"/>
                        </a:cubicBezTo>
                        <a:cubicBezTo>
                          <a:pt x="-455" y="704233"/>
                          <a:pt x="14748" y="669099"/>
                          <a:pt x="0" y="486305"/>
                        </a:cubicBezTo>
                        <a:cubicBezTo>
                          <a:pt x="-14748" y="303511"/>
                          <a:pt x="38821" y="219396"/>
                          <a:pt x="0" y="95729"/>
                        </a:cubicBezTo>
                        <a:close/>
                      </a:path>
                      <a:path w="8412480" h="957294" stroke="0" extrusionOk="0">
                        <a:moveTo>
                          <a:pt x="0" y="95729"/>
                        </a:moveTo>
                        <a:cubicBezTo>
                          <a:pt x="5917" y="50550"/>
                          <a:pt x="49372" y="-11978"/>
                          <a:pt x="95729" y="0"/>
                        </a:cubicBezTo>
                        <a:cubicBezTo>
                          <a:pt x="310796" y="-85397"/>
                          <a:pt x="565628" y="43117"/>
                          <a:pt x="847365" y="0"/>
                        </a:cubicBezTo>
                        <a:cubicBezTo>
                          <a:pt x="1129102" y="-43117"/>
                          <a:pt x="1159816" y="11190"/>
                          <a:pt x="1270161" y="0"/>
                        </a:cubicBezTo>
                        <a:cubicBezTo>
                          <a:pt x="1380506" y="-11190"/>
                          <a:pt x="1606381" y="11500"/>
                          <a:pt x="1692956" y="0"/>
                        </a:cubicBezTo>
                        <a:cubicBezTo>
                          <a:pt x="1779532" y="-11500"/>
                          <a:pt x="2236484" y="47940"/>
                          <a:pt x="2444592" y="0"/>
                        </a:cubicBezTo>
                        <a:cubicBezTo>
                          <a:pt x="2652700" y="-47940"/>
                          <a:pt x="2876125" y="61562"/>
                          <a:pt x="3114019" y="0"/>
                        </a:cubicBezTo>
                        <a:cubicBezTo>
                          <a:pt x="3351913" y="-61562"/>
                          <a:pt x="3523102" y="43242"/>
                          <a:pt x="3701234" y="0"/>
                        </a:cubicBezTo>
                        <a:cubicBezTo>
                          <a:pt x="3879367" y="-43242"/>
                          <a:pt x="4054887" y="38475"/>
                          <a:pt x="4370660" y="0"/>
                        </a:cubicBezTo>
                        <a:cubicBezTo>
                          <a:pt x="4686433" y="-38475"/>
                          <a:pt x="4708762" y="32716"/>
                          <a:pt x="4957876" y="0"/>
                        </a:cubicBezTo>
                        <a:cubicBezTo>
                          <a:pt x="5206990" y="-32716"/>
                          <a:pt x="5438686" y="34507"/>
                          <a:pt x="5627302" y="0"/>
                        </a:cubicBezTo>
                        <a:cubicBezTo>
                          <a:pt x="5815918" y="-34507"/>
                          <a:pt x="6087679" y="15646"/>
                          <a:pt x="6378939" y="0"/>
                        </a:cubicBezTo>
                        <a:cubicBezTo>
                          <a:pt x="6670199" y="-15646"/>
                          <a:pt x="6657165" y="42395"/>
                          <a:pt x="6801734" y="0"/>
                        </a:cubicBezTo>
                        <a:cubicBezTo>
                          <a:pt x="6946304" y="-42395"/>
                          <a:pt x="7159110" y="34918"/>
                          <a:pt x="7306740" y="0"/>
                        </a:cubicBezTo>
                        <a:cubicBezTo>
                          <a:pt x="7454370" y="-34918"/>
                          <a:pt x="7554384" y="20246"/>
                          <a:pt x="7729535" y="0"/>
                        </a:cubicBezTo>
                        <a:cubicBezTo>
                          <a:pt x="7904687" y="-20246"/>
                          <a:pt x="8149642" y="20456"/>
                          <a:pt x="8316751" y="0"/>
                        </a:cubicBezTo>
                        <a:cubicBezTo>
                          <a:pt x="8383411" y="7369"/>
                          <a:pt x="8422695" y="52072"/>
                          <a:pt x="8412480" y="95729"/>
                        </a:cubicBezTo>
                        <a:cubicBezTo>
                          <a:pt x="8438178" y="234317"/>
                          <a:pt x="8380378" y="348769"/>
                          <a:pt x="8412480" y="455672"/>
                        </a:cubicBezTo>
                        <a:cubicBezTo>
                          <a:pt x="8444582" y="562575"/>
                          <a:pt x="8403732" y="771460"/>
                          <a:pt x="8412480" y="861565"/>
                        </a:cubicBezTo>
                        <a:cubicBezTo>
                          <a:pt x="8407699" y="920059"/>
                          <a:pt x="8365418" y="944767"/>
                          <a:pt x="8316751" y="957294"/>
                        </a:cubicBezTo>
                        <a:cubicBezTo>
                          <a:pt x="8122332" y="987397"/>
                          <a:pt x="7797249" y="938900"/>
                          <a:pt x="7565115" y="957294"/>
                        </a:cubicBezTo>
                        <a:cubicBezTo>
                          <a:pt x="7332981" y="975688"/>
                          <a:pt x="7261334" y="914449"/>
                          <a:pt x="7142319" y="957294"/>
                        </a:cubicBezTo>
                        <a:cubicBezTo>
                          <a:pt x="7023304" y="1000139"/>
                          <a:pt x="6712683" y="908806"/>
                          <a:pt x="6555103" y="957294"/>
                        </a:cubicBezTo>
                        <a:cubicBezTo>
                          <a:pt x="6397523" y="1005782"/>
                          <a:pt x="6337399" y="916671"/>
                          <a:pt x="6132308" y="957294"/>
                        </a:cubicBezTo>
                        <a:cubicBezTo>
                          <a:pt x="5927217" y="997917"/>
                          <a:pt x="5666629" y="897372"/>
                          <a:pt x="5380672" y="957294"/>
                        </a:cubicBezTo>
                        <a:cubicBezTo>
                          <a:pt x="5094715" y="1017216"/>
                          <a:pt x="5054341" y="901401"/>
                          <a:pt x="4875666" y="957294"/>
                        </a:cubicBezTo>
                        <a:cubicBezTo>
                          <a:pt x="4696991" y="1013187"/>
                          <a:pt x="4516107" y="893911"/>
                          <a:pt x="4206240" y="957294"/>
                        </a:cubicBezTo>
                        <a:cubicBezTo>
                          <a:pt x="3896373" y="1020677"/>
                          <a:pt x="3932845" y="938421"/>
                          <a:pt x="3701234" y="957294"/>
                        </a:cubicBezTo>
                        <a:cubicBezTo>
                          <a:pt x="3469623" y="976167"/>
                          <a:pt x="3298649" y="929388"/>
                          <a:pt x="3196229" y="957294"/>
                        </a:cubicBezTo>
                        <a:cubicBezTo>
                          <a:pt x="3093810" y="985200"/>
                          <a:pt x="2890259" y="935844"/>
                          <a:pt x="2609013" y="957294"/>
                        </a:cubicBezTo>
                        <a:cubicBezTo>
                          <a:pt x="2327767" y="978744"/>
                          <a:pt x="2101601" y="936770"/>
                          <a:pt x="1939587" y="957294"/>
                        </a:cubicBezTo>
                        <a:cubicBezTo>
                          <a:pt x="1777573" y="977818"/>
                          <a:pt x="1378815" y="884938"/>
                          <a:pt x="1187950" y="957294"/>
                        </a:cubicBezTo>
                        <a:cubicBezTo>
                          <a:pt x="997085" y="1029650"/>
                          <a:pt x="874117" y="926557"/>
                          <a:pt x="765155" y="957294"/>
                        </a:cubicBezTo>
                        <a:cubicBezTo>
                          <a:pt x="656193" y="988031"/>
                          <a:pt x="379416" y="884241"/>
                          <a:pt x="95729" y="957294"/>
                        </a:cubicBezTo>
                        <a:cubicBezTo>
                          <a:pt x="47706" y="957306"/>
                          <a:pt x="14566" y="912222"/>
                          <a:pt x="0" y="861565"/>
                        </a:cubicBezTo>
                        <a:cubicBezTo>
                          <a:pt x="-29833" y="665900"/>
                          <a:pt x="11872" y="629072"/>
                          <a:pt x="0" y="463330"/>
                        </a:cubicBezTo>
                        <a:cubicBezTo>
                          <a:pt x="-11872" y="297589"/>
                          <a:pt x="41001" y="248045"/>
                          <a:pt x="0" y="957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ส่งผลให้เกิดสถานการณ์ (ความเสี่ยง) ที่กองทุนจะต้องควบคุมและกำกับ ดูแล ดังต่อไปนี้</a:t>
            </a:r>
          </a:p>
        </p:txBody>
      </p:sp>
      <p:grpSp>
        <p:nvGrpSpPr>
          <p:cNvPr id="8" name="Group 5"/>
          <p:cNvGrpSpPr/>
          <p:nvPr/>
        </p:nvGrpSpPr>
        <p:grpSpPr>
          <a:xfrm>
            <a:off x="572552" y="309652"/>
            <a:ext cx="9017000" cy="530046"/>
            <a:chOff x="0" y="0"/>
            <a:chExt cx="21640800" cy="1272111"/>
          </a:xfrm>
        </p:grpSpPr>
        <p:sp>
          <p:nvSpPr>
            <p:cNvPr id="9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0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0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1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7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9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5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</a:p>
          </p:txBody>
        </p:sp>
        <p:sp>
          <p:nvSpPr>
            <p:cNvPr id="13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61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5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1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23" name="Group 22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25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32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33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26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27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29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30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31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2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2571084" y="122632"/>
            <a:ext cx="5266245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5.1 ขอความเห็นชอบคู่มือและแผนบริหารความเสี่ยงของกองทุนพัฒนาบทบาทสตรี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/>
            </a:r>
            <a:b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ประจำปี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บัญชี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2567 (ต่อ)</a:t>
            </a:r>
            <a:endParaRPr lang="th-TH" sz="110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93522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140174EB-7DB5-43CF-9A54-4ED97E7F8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49" y="902826"/>
            <a:ext cx="8763000" cy="1104636"/>
          </a:xfrm>
        </p:spPr>
        <p:txBody>
          <a:bodyPr>
            <a:normAutofit/>
          </a:bodyPr>
          <a:lstStyle/>
          <a:p>
            <a:pPr algn="ctr"/>
            <a:r>
              <a:rPr lang="th-TH" sz="2333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สถานการณ์ความเสี่ยง ในการดำเนินงาน ประจำปีบัญชี 2567</a:t>
            </a: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BA65D7A5-DE2A-474A-B509-48C12BE900AA}"/>
              </a:ext>
            </a:extLst>
          </p:cNvPr>
          <p:cNvSpPr/>
          <p:nvPr/>
        </p:nvSpPr>
        <p:spPr>
          <a:xfrm>
            <a:off x="344409" y="2035191"/>
            <a:ext cx="9478840" cy="537802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3632166725">
                  <a:custGeom>
                    <a:avLst/>
                    <a:gdLst>
                      <a:gd name="connsiteX0" fmla="*/ 0 w 8412480"/>
                      <a:gd name="connsiteY0" fmla="*/ 95729 h 957294"/>
                      <a:gd name="connsiteX1" fmla="*/ 95729 w 8412480"/>
                      <a:gd name="connsiteY1" fmla="*/ 0 h 957294"/>
                      <a:gd name="connsiteX2" fmla="*/ 518524 w 8412480"/>
                      <a:gd name="connsiteY2" fmla="*/ 0 h 957294"/>
                      <a:gd name="connsiteX3" fmla="*/ 941320 w 8412480"/>
                      <a:gd name="connsiteY3" fmla="*/ 0 h 957294"/>
                      <a:gd name="connsiteX4" fmla="*/ 1364115 w 8412480"/>
                      <a:gd name="connsiteY4" fmla="*/ 0 h 957294"/>
                      <a:gd name="connsiteX5" fmla="*/ 1786911 w 8412480"/>
                      <a:gd name="connsiteY5" fmla="*/ 0 h 957294"/>
                      <a:gd name="connsiteX6" fmla="*/ 2209706 w 8412480"/>
                      <a:gd name="connsiteY6" fmla="*/ 0 h 957294"/>
                      <a:gd name="connsiteX7" fmla="*/ 2961342 w 8412480"/>
                      <a:gd name="connsiteY7" fmla="*/ 0 h 957294"/>
                      <a:gd name="connsiteX8" fmla="*/ 3548558 w 8412480"/>
                      <a:gd name="connsiteY8" fmla="*/ 0 h 957294"/>
                      <a:gd name="connsiteX9" fmla="*/ 3971354 w 8412480"/>
                      <a:gd name="connsiteY9" fmla="*/ 0 h 957294"/>
                      <a:gd name="connsiteX10" fmla="*/ 4640780 w 8412480"/>
                      <a:gd name="connsiteY10" fmla="*/ 0 h 957294"/>
                      <a:gd name="connsiteX11" fmla="*/ 4981365 w 8412480"/>
                      <a:gd name="connsiteY11" fmla="*/ 0 h 957294"/>
                      <a:gd name="connsiteX12" fmla="*/ 5650791 w 8412480"/>
                      <a:gd name="connsiteY12" fmla="*/ 0 h 957294"/>
                      <a:gd name="connsiteX13" fmla="*/ 6320217 w 8412480"/>
                      <a:gd name="connsiteY13" fmla="*/ 0 h 957294"/>
                      <a:gd name="connsiteX14" fmla="*/ 6989643 w 8412480"/>
                      <a:gd name="connsiteY14" fmla="*/ 0 h 957294"/>
                      <a:gd name="connsiteX15" fmla="*/ 7659069 w 8412480"/>
                      <a:gd name="connsiteY15" fmla="*/ 0 h 957294"/>
                      <a:gd name="connsiteX16" fmla="*/ 8316751 w 8412480"/>
                      <a:gd name="connsiteY16" fmla="*/ 0 h 957294"/>
                      <a:gd name="connsiteX17" fmla="*/ 8412480 w 8412480"/>
                      <a:gd name="connsiteY17" fmla="*/ 95729 h 957294"/>
                      <a:gd name="connsiteX18" fmla="*/ 8412480 w 8412480"/>
                      <a:gd name="connsiteY18" fmla="*/ 455672 h 957294"/>
                      <a:gd name="connsiteX19" fmla="*/ 8412480 w 8412480"/>
                      <a:gd name="connsiteY19" fmla="*/ 861565 h 957294"/>
                      <a:gd name="connsiteX20" fmla="*/ 8316751 w 8412480"/>
                      <a:gd name="connsiteY20" fmla="*/ 957294 h 957294"/>
                      <a:gd name="connsiteX21" fmla="*/ 7811745 w 8412480"/>
                      <a:gd name="connsiteY21" fmla="*/ 957294 h 957294"/>
                      <a:gd name="connsiteX22" fmla="*/ 7306740 w 8412480"/>
                      <a:gd name="connsiteY22" fmla="*/ 957294 h 957294"/>
                      <a:gd name="connsiteX23" fmla="*/ 6555103 w 8412480"/>
                      <a:gd name="connsiteY23" fmla="*/ 957294 h 957294"/>
                      <a:gd name="connsiteX24" fmla="*/ 5885677 w 8412480"/>
                      <a:gd name="connsiteY24" fmla="*/ 957294 h 957294"/>
                      <a:gd name="connsiteX25" fmla="*/ 5216251 w 8412480"/>
                      <a:gd name="connsiteY25" fmla="*/ 957294 h 957294"/>
                      <a:gd name="connsiteX26" fmla="*/ 4711246 w 8412480"/>
                      <a:gd name="connsiteY26" fmla="*/ 957294 h 957294"/>
                      <a:gd name="connsiteX27" fmla="*/ 3959609 w 8412480"/>
                      <a:gd name="connsiteY27" fmla="*/ 957294 h 957294"/>
                      <a:gd name="connsiteX28" fmla="*/ 3454604 w 8412480"/>
                      <a:gd name="connsiteY28" fmla="*/ 957294 h 957294"/>
                      <a:gd name="connsiteX29" fmla="*/ 2949598 w 8412480"/>
                      <a:gd name="connsiteY29" fmla="*/ 957294 h 957294"/>
                      <a:gd name="connsiteX30" fmla="*/ 2197962 w 8412480"/>
                      <a:gd name="connsiteY30" fmla="*/ 957294 h 957294"/>
                      <a:gd name="connsiteX31" fmla="*/ 1528536 w 8412480"/>
                      <a:gd name="connsiteY31" fmla="*/ 957294 h 957294"/>
                      <a:gd name="connsiteX32" fmla="*/ 776899 w 8412480"/>
                      <a:gd name="connsiteY32" fmla="*/ 957294 h 957294"/>
                      <a:gd name="connsiteX33" fmla="*/ 95729 w 8412480"/>
                      <a:gd name="connsiteY33" fmla="*/ 957294 h 957294"/>
                      <a:gd name="connsiteX34" fmla="*/ 0 w 8412480"/>
                      <a:gd name="connsiteY34" fmla="*/ 861565 h 957294"/>
                      <a:gd name="connsiteX35" fmla="*/ 0 w 8412480"/>
                      <a:gd name="connsiteY35" fmla="*/ 486305 h 957294"/>
                      <a:gd name="connsiteX36" fmla="*/ 0 w 8412480"/>
                      <a:gd name="connsiteY36" fmla="*/ 95729 h 957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12480" h="957294" fill="none" extrusionOk="0">
                        <a:moveTo>
                          <a:pt x="0" y="95729"/>
                        </a:moveTo>
                        <a:cubicBezTo>
                          <a:pt x="8072" y="39177"/>
                          <a:pt x="43538" y="1566"/>
                          <a:pt x="95729" y="0"/>
                        </a:cubicBezTo>
                        <a:cubicBezTo>
                          <a:pt x="280488" y="-50212"/>
                          <a:pt x="411833" y="2295"/>
                          <a:pt x="518524" y="0"/>
                        </a:cubicBezTo>
                        <a:cubicBezTo>
                          <a:pt x="625216" y="-2295"/>
                          <a:pt x="835568" y="39443"/>
                          <a:pt x="941320" y="0"/>
                        </a:cubicBezTo>
                        <a:cubicBezTo>
                          <a:pt x="1047072" y="-39443"/>
                          <a:pt x="1231315" y="12230"/>
                          <a:pt x="1364115" y="0"/>
                        </a:cubicBezTo>
                        <a:cubicBezTo>
                          <a:pt x="1496916" y="-12230"/>
                          <a:pt x="1616155" y="31251"/>
                          <a:pt x="1786911" y="0"/>
                        </a:cubicBezTo>
                        <a:cubicBezTo>
                          <a:pt x="1957667" y="-31251"/>
                          <a:pt x="2090849" y="32626"/>
                          <a:pt x="2209706" y="0"/>
                        </a:cubicBezTo>
                        <a:cubicBezTo>
                          <a:pt x="2328564" y="-32626"/>
                          <a:pt x="2694988" y="71814"/>
                          <a:pt x="2961342" y="0"/>
                        </a:cubicBezTo>
                        <a:cubicBezTo>
                          <a:pt x="3227696" y="-71814"/>
                          <a:pt x="3395272" y="9454"/>
                          <a:pt x="3548558" y="0"/>
                        </a:cubicBezTo>
                        <a:cubicBezTo>
                          <a:pt x="3701844" y="-9454"/>
                          <a:pt x="3855793" y="26179"/>
                          <a:pt x="3971354" y="0"/>
                        </a:cubicBezTo>
                        <a:cubicBezTo>
                          <a:pt x="4086915" y="-26179"/>
                          <a:pt x="4398701" y="73234"/>
                          <a:pt x="4640780" y="0"/>
                        </a:cubicBezTo>
                        <a:cubicBezTo>
                          <a:pt x="4882859" y="-73234"/>
                          <a:pt x="4868239" y="31150"/>
                          <a:pt x="4981365" y="0"/>
                        </a:cubicBezTo>
                        <a:cubicBezTo>
                          <a:pt x="5094492" y="-31150"/>
                          <a:pt x="5331641" y="7793"/>
                          <a:pt x="5650791" y="0"/>
                        </a:cubicBezTo>
                        <a:cubicBezTo>
                          <a:pt x="5969941" y="-7793"/>
                          <a:pt x="6127237" y="65632"/>
                          <a:pt x="6320217" y="0"/>
                        </a:cubicBezTo>
                        <a:cubicBezTo>
                          <a:pt x="6513197" y="-65632"/>
                          <a:pt x="6741224" y="1577"/>
                          <a:pt x="6989643" y="0"/>
                        </a:cubicBezTo>
                        <a:cubicBezTo>
                          <a:pt x="7238062" y="-1577"/>
                          <a:pt x="7462431" y="44734"/>
                          <a:pt x="7659069" y="0"/>
                        </a:cubicBezTo>
                        <a:cubicBezTo>
                          <a:pt x="7855707" y="-44734"/>
                          <a:pt x="8003021" y="40732"/>
                          <a:pt x="8316751" y="0"/>
                        </a:cubicBezTo>
                        <a:cubicBezTo>
                          <a:pt x="8356739" y="2250"/>
                          <a:pt x="8426887" y="47860"/>
                          <a:pt x="8412480" y="95729"/>
                        </a:cubicBezTo>
                        <a:cubicBezTo>
                          <a:pt x="8417189" y="260947"/>
                          <a:pt x="8376157" y="319811"/>
                          <a:pt x="8412480" y="455672"/>
                        </a:cubicBezTo>
                        <a:cubicBezTo>
                          <a:pt x="8448803" y="591533"/>
                          <a:pt x="8404978" y="731540"/>
                          <a:pt x="8412480" y="861565"/>
                        </a:cubicBezTo>
                        <a:cubicBezTo>
                          <a:pt x="8399866" y="920900"/>
                          <a:pt x="8379602" y="944972"/>
                          <a:pt x="8316751" y="957294"/>
                        </a:cubicBezTo>
                        <a:cubicBezTo>
                          <a:pt x="8101826" y="1002825"/>
                          <a:pt x="7953693" y="935196"/>
                          <a:pt x="7811745" y="957294"/>
                        </a:cubicBezTo>
                        <a:cubicBezTo>
                          <a:pt x="7669797" y="979392"/>
                          <a:pt x="7521242" y="930944"/>
                          <a:pt x="7306740" y="957294"/>
                        </a:cubicBezTo>
                        <a:cubicBezTo>
                          <a:pt x="7092238" y="983644"/>
                          <a:pt x="6757271" y="885424"/>
                          <a:pt x="6555103" y="957294"/>
                        </a:cubicBezTo>
                        <a:cubicBezTo>
                          <a:pt x="6352935" y="1029164"/>
                          <a:pt x="6114432" y="887556"/>
                          <a:pt x="5885677" y="957294"/>
                        </a:cubicBezTo>
                        <a:cubicBezTo>
                          <a:pt x="5656922" y="1027032"/>
                          <a:pt x="5371004" y="891073"/>
                          <a:pt x="5216251" y="957294"/>
                        </a:cubicBezTo>
                        <a:cubicBezTo>
                          <a:pt x="5061498" y="1023515"/>
                          <a:pt x="4889249" y="956201"/>
                          <a:pt x="4711246" y="957294"/>
                        </a:cubicBezTo>
                        <a:cubicBezTo>
                          <a:pt x="4533243" y="958387"/>
                          <a:pt x="4335145" y="928881"/>
                          <a:pt x="3959609" y="957294"/>
                        </a:cubicBezTo>
                        <a:cubicBezTo>
                          <a:pt x="3584073" y="985707"/>
                          <a:pt x="3676469" y="898266"/>
                          <a:pt x="3454604" y="957294"/>
                        </a:cubicBezTo>
                        <a:cubicBezTo>
                          <a:pt x="3232740" y="1016322"/>
                          <a:pt x="3100458" y="931966"/>
                          <a:pt x="2949598" y="957294"/>
                        </a:cubicBezTo>
                        <a:cubicBezTo>
                          <a:pt x="2798738" y="982622"/>
                          <a:pt x="2508359" y="942534"/>
                          <a:pt x="2197962" y="957294"/>
                        </a:cubicBezTo>
                        <a:cubicBezTo>
                          <a:pt x="1887565" y="972054"/>
                          <a:pt x="1862580" y="897182"/>
                          <a:pt x="1528536" y="957294"/>
                        </a:cubicBezTo>
                        <a:cubicBezTo>
                          <a:pt x="1194492" y="1017406"/>
                          <a:pt x="1121212" y="904717"/>
                          <a:pt x="776899" y="957294"/>
                        </a:cubicBezTo>
                        <a:cubicBezTo>
                          <a:pt x="432586" y="1009871"/>
                          <a:pt x="265906" y="902492"/>
                          <a:pt x="95729" y="957294"/>
                        </a:cubicBezTo>
                        <a:cubicBezTo>
                          <a:pt x="36323" y="951548"/>
                          <a:pt x="-8341" y="916661"/>
                          <a:pt x="0" y="861565"/>
                        </a:cubicBezTo>
                        <a:cubicBezTo>
                          <a:pt x="-455" y="704233"/>
                          <a:pt x="14748" y="669099"/>
                          <a:pt x="0" y="486305"/>
                        </a:cubicBezTo>
                        <a:cubicBezTo>
                          <a:pt x="-14748" y="303511"/>
                          <a:pt x="38821" y="219396"/>
                          <a:pt x="0" y="95729"/>
                        </a:cubicBezTo>
                        <a:close/>
                      </a:path>
                      <a:path w="8412480" h="957294" stroke="0" extrusionOk="0">
                        <a:moveTo>
                          <a:pt x="0" y="95729"/>
                        </a:moveTo>
                        <a:cubicBezTo>
                          <a:pt x="5917" y="50550"/>
                          <a:pt x="49372" y="-11978"/>
                          <a:pt x="95729" y="0"/>
                        </a:cubicBezTo>
                        <a:cubicBezTo>
                          <a:pt x="310796" y="-85397"/>
                          <a:pt x="565628" y="43117"/>
                          <a:pt x="847365" y="0"/>
                        </a:cubicBezTo>
                        <a:cubicBezTo>
                          <a:pt x="1129102" y="-43117"/>
                          <a:pt x="1159816" y="11190"/>
                          <a:pt x="1270161" y="0"/>
                        </a:cubicBezTo>
                        <a:cubicBezTo>
                          <a:pt x="1380506" y="-11190"/>
                          <a:pt x="1606381" y="11500"/>
                          <a:pt x="1692956" y="0"/>
                        </a:cubicBezTo>
                        <a:cubicBezTo>
                          <a:pt x="1779532" y="-11500"/>
                          <a:pt x="2236484" y="47940"/>
                          <a:pt x="2444592" y="0"/>
                        </a:cubicBezTo>
                        <a:cubicBezTo>
                          <a:pt x="2652700" y="-47940"/>
                          <a:pt x="2876125" y="61562"/>
                          <a:pt x="3114019" y="0"/>
                        </a:cubicBezTo>
                        <a:cubicBezTo>
                          <a:pt x="3351913" y="-61562"/>
                          <a:pt x="3523102" y="43242"/>
                          <a:pt x="3701234" y="0"/>
                        </a:cubicBezTo>
                        <a:cubicBezTo>
                          <a:pt x="3879367" y="-43242"/>
                          <a:pt x="4054887" y="38475"/>
                          <a:pt x="4370660" y="0"/>
                        </a:cubicBezTo>
                        <a:cubicBezTo>
                          <a:pt x="4686433" y="-38475"/>
                          <a:pt x="4708762" y="32716"/>
                          <a:pt x="4957876" y="0"/>
                        </a:cubicBezTo>
                        <a:cubicBezTo>
                          <a:pt x="5206990" y="-32716"/>
                          <a:pt x="5438686" y="34507"/>
                          <a:pt x="5627302" y="0"/>
                        </a:cubicBezTo>
                        <a:cubicBezTo>
                          <a:pt x="5815918" y="-34507"/>
                          <a:pt x="6087679" y="15646"/>
                          <a:pt x="6378939" y="0"/>
                        </a:cubicBezTo>
                        <a:cubicBezTo>
                          <a:pt x="6670199" y="-15646"/>
                          <a:pt x="6657165" y="42395"/>
                          <a:pt x="6801734" y="0"/>
                        </a:cubicBezTo>
                        <a:cubicBezTo>
                          <a:pt x="6946304" y="-42395"/>
                          <a:pt x="7159110" y="34918"/>
                          <a:pt x="7306740" y="0"/>
                        </a:cubicBezTo>
                        <a:cubicBezTo>
                          <a:pt x="7454370" y="-34918"/>
                          <a:pt x="7554384" y="20246"/>
                          <a:pt x="7729535" y="0"/>
                        </a:cubicBezTo>
                        <a:cubicBezTo>
                          <a:pt x="7904687" y="-20246"/>
                          <a:pt x="8149642" y="20456"/>
                          <a:pt x="8316751" y="0"/>
                        </a:cubicBezTo>
                        <a:cubicBezTo>
                          <a:pt x="8383411" y="7369"/>
                          <a:pt x="8422695" y="52072"/>
                          <a:pt x="8412480" y="95729"/>
                        </a:cubicBezTo>
                        <a:cubicBezTo>
                          <a:pt x="8438178" y="234317"/>
                          <a:pt x="8380378" y="348769"/>
                          <a:pt x="8412480" y="455672"/>
                        </a:cubicBezTo>
                        <a:cubicBezTo>
                          <a:pt x="8444582" y="562575"/>
                          <a:pt x="8403732" y="771460"/>
                          <a:pt x="8412480" y="861565"/>
                        </a:cubicBezTo>
                        <a:cubicBezTo>
                          <a:pt x="8407699" y="920059"/>
                          <a:pt x="8365418" y="944767"/>
                          <a:pt x="8316751" y="957294"/>
                        </a:cubicBezTo>
                        <a:cubicBezTo>
                          <a:pt x="8122332" y="987397"/>
                          <a:pt x="7797249" y="938900"/>
                          <a:pt x="7565115" y="957294"/>
                        </a:cubicBezTo>
                        <a:cubicBezTo>
                          <a:pt x="7332981" y="975688"/>
                          <a:pt x="7261334" y="914449"/>
                          <a:pt x="7142319" y="957294"/>
                        </a:cubicBezTo>
                        <a:cubicBezTo>
                          <a:pt x="7023304" y="1000139"/>
                          <a:pt x="6712683" y="908806"/>
                          <a:pt x="6555103" y="957294"/>
                        </a:cubicBezTo>
                        <a:cubicBezTo>
                          <a:pt x="6397523" y="1005782"/>
                          <a:pt x="6337399" y="916671"/>
                          <a:pt x="6132308" y="957294"/>
                        </a:cubicBezTo>
                        <a:cubicBezTo>
                          <a:pt x="5927217" y="997917"/>
                          <a:pt x="5666629" y="897372"/>
                          <a:pt x="5380672" y="957294"/>
                        </a:cubicBezTo>
                        <a:cubicBezTo>
                          <a:pt x="5094715" y="1017216"/>
                          <a:pt x="5054341" y="901401"/>
                          <a:pt x="4875666" y="957294"/>
                        </a:cubicBezTo>
                        <a:cubicBezTo>
                          <a:pt x="4696991" y="1013187"/>
                          <a:pt x="4516107" y="893911"/>
                          <a:pt x="4206240" y="957294"/>
                        </a:cubicBezTo>
                        <a:cubicBezTo>
                          <a:pt x="3896373" y="1020677"/>
                          <a:pt x="3932845" y="938421"/>
                          <a:pt x="3701234" y="957294"/>
                        </a:cubicBezTo>
                        <a:cubicBezTo>
                          <a:pt x="3469623" y="976167"/>
                          <a:pt x="3298649" y="929388"/>
                          <a:pt x="3196229" y="957294"/>
                        </a:cubicBezTo>
                        <a:cubicBezTo>
                          <a:pt x="3093810" y="985200"/>
                          <a:pt x="2890259" y="935844"/>
                          <a:pt x="2609013" y="957294"/>
                        </a:cubicBezTo>
                        <a:cubicBezTo>
                          <a:pt x="2327767" y="978744"/>
                          <a:pt x="2101601" y="936770"/>
                          <a:pt x="1939587" y="957294"/>
                        </a:cubicBezTo>
                        <a:cubicBezTo>
                          <a:pt x="1777573" y="977818"/>
                          <a:pt x="1378815" y="884938"/>
                          <a:pt x="1187950" y="957294"/>
                        </a:cubicBezTo>
                        <a:cubicBezTo>
                          <a:pt x="997085" y="1029650"/>
                          <a:pt x="874117" y="926557"/>
                          <a:pt x="765155" y="957294"/>
                        </a:cubicBezTo>
                        <a:cubicBezTo>
                          <a:pt x="656193" y="988031"/>
                          <a:pt x="379416" y="884241"/>
                          <a:pt x="95729" y="957294"/>
                        </a:cubicBezTo>
                        <a:cubicBezTo>
                          <a:pt x="47706" y="957306"/>
                          <a:pt x="14566" y="912222"/>
                          <a:pt x="0" y="861565"/>
                        </a:cubicBezTo>
                        <a:cubicBezTo>
                          <a:pt x="-29833" y="665900"/>
                          <a:pt x="11872" y="629072"/>
                          <a:pt x="0" y="463330"/>
                        </a:cubicBezTo>
                        <a:cubicBezTo>
                          <a:pt x="-11872" y="297589"/>
                          <a:pt x="41001" y="248045"/>
                          <a:pt x="0" y="957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ลูกหนี้ไม่ชำระเงินตามเวลาที่กำหนด ส่งผลให้กองทุนฯขาดสภาพคล่องในการดำเนินงาน</a:t>
            </a:r>
          </a:p>
        </p:txBody>
      </p:sp>
      <p:sp>
        <p:nvSpPr>
          <p:cNvPr id="15" name="สี่เหลี่ยมผืนผ้า: มุมมน 8">
            <a:extLst>
              <a:ext uri="{FF2B5EF4-FFF2-40B4-BE49-F238E27FC236}">
                <a16:creationId xmlns:a16="http://schemas.microsoft.com/office/drawing/2014/main" id="{5F441DDA-26F5-4579-9888-BB419933D719}"/>
              </a:ext>
            </a:extLst>
          </p:cNvPr>
          <p:cNvSpPr txBox="1"/>
          <p:nvPr/>
        </p:nvSpPr>
        <p:spPr>
          <a:xfrm>
            <a:off x="334749" y="3444805"/>
            <a:ext cx="9469180" cy="805752"/>
          </a:xfrm>
          <a:custGeom>
            <a:avLst/>
            <a:gdLst>
              <a:gd name="connsiteX0" fmla="*/ 0 w 7040133"/>
              <a:gd name="connsiteY0" fmla="*/ 0 h 901218"/>
              <a:gd name="connsiteX1" fmla="*/ 727480 w 7040133"/>
              <a:gd name="connsiteY1" fmla="*/ 0 h 901218"/>
              <a:gd name="connsiteX2" fmla="*/ 1314158 w 7040133"/>
              <a:gd name="connsiteY2" fmla="*/ 0 h 901218"/>
              <a:gd name="connsiteX3" fmla="*/ 1900836 w 7040133"/>
              <a:gd name="connsiteY3" fmla="*/ 0 h 901218"/>
              <a:gd name="connsiteX4" fmla="*/ 2628316 w 7040133"/>
              <a:gd name="connsiteY4" fmla="*/ 0 h 901218"/>
              <a:gd name="connsiteX5" fmla="*/ 3214994 w 7040133"/>
              <a:gd name="connsiteY5" fmla="*/ 0 h 901218"/>
              <a:gd name="connsiteX6" fmla="*/ 3942474 w 7040133"/>
              <a:gd name="connsiteY6" fmla="*/ 0 h 901218"/>
              <a:gd name="connsiteX7" fmla="*/ 4388350 w 7040133"/>
              <a:gd name="connsiteY7" fmla="*/ 0 h 901218"/>
              <a:gd name="connsiteX8" fmla="*/ 4834225 w 7040133"/>
              <a:gd name="connsiteY8" fmla="*/ 0 h 901218"/>
              <a:gd name="connsiteX9" fmla="*/ 5491304 w 7040133"/>
              <a:gd name="connsiteY9" fmla="*/ 0 h 901218"/>
              <a:gd name="connsiteX10" fmla="*/ 6218784 w 7040133"/>
              <a:gd name="connsiteY10" fmla="*/ 0 h 901218"/>
              <a:gd name="connsiteX11" fmla="*/ 7040133 w 7040133"/>
              <a:gd name="connsiteY11" fmla="*/ 0 h 901218"/>
              <a:gd name="connsiteX12" fmla="*/ 7040133 w 7040133"/>
              <a:gd name="connsiteY12" fmla="*/ 459621 h 901218"/>
              <a:gd name="connsiteX13" fmla="*/ 7040133 w 7040133"/>
              <a:gd name="connsiteY13" fmla="*/ 901218 h 901218"/>
              <a:gd name="connsiteX14" fmla="*/ 6523857 w 7040133"/>
              <a:gd name="connsiteY14" fmla="*/ 901218 h 901218"/>
              <a:gd name="connsiteX15" fmla="*/ 5796376 w 7040133"/>
              <a:gd name="connsiteY15" fmla="*/ 901218 h 901218"/>
              <a:gd name="connsiteX16" fmla="*/ 5420902 w 7040133"/>
              <a:gd name="connsiteY16" fmla="*/ 901218 h 901218"/>
              <a:gd name="connsiteX17" fmla="*/ 4763823 w 7040133"/>
              <a:gd name="connsiteY17" fmla="*/ 901218 h 901218"/>
              <a:gd name="connsiteX18" fmla="*/ 4388350 w 7040133"/>
              <a:gd name="connsiteY18" fmla="*/ 901218 h 901218"/>
              <a:gd name="connsiteX19" fmla="*/ 3872073 w 7040133"/>
              <a:gd name="connsiteY19" fmla="*/ 901218 h 901218"/>
              <a:gd name="connsiteX20" fmla="*/ 3144593 w 7040133"/>
              <a:gd name="connsiteY20" fmla="*/ 901218 h 901218"/>
              <a:gd name="connsiteX21" fmla="*/ 2628316 w 7040133"/>
              <a:gd name="connsiteY21" fmla="*/ 901218 h 901218"/>
              <a:gd name="connsiteX22" fmla="*/ 1900836 w 7040133"/>
              <a:gd name="connsiteY22" fmla="*/ 901218 h 901218"/>
              <a:gd name="connsiteX23" fmla="*/ 1243757 w 7040133"/>
              <a:gd name="connsiteY23" fmla="*/ 901218 h 901218"/>
              <a:gd name="connsiteX24" fmla="*/ 657079 w 7040133"/>
              <a:gd name="connsiteY24" fmla="*/ 901218 h 901218"/>
              <a:gd name="connsiteX25" fmla="*/ 0 w 7040133"/>
              <a:gd name="connsiteY25" fmla="*/ 901218 h 901218"/>
              <a:gd name="connsiteX26" fmla="*/ 0 w 7040133"/>
              <a:gd name="connsiteY26" fmla="*/ 441597 h 901218"/>
              <a:gd name="connsiteX27" fmla="*/ 0 w 7040133"/>
              <a:gd name="connsiteY27" fmla="*/ 0 h 90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40133" h="901218" extrusionOk="0">
                <a:moveTo>
                  <a:pt x="0" y="0"/>
                </a:moveTo>
                <a:cubicBezTo>
                  <a:pt x="237502" y="-62560"/>
                  <a:pt x="484850" y="85102"/>
                  <a:pt x="727480" y="0"/>
                </a:cubicBezTo>
                <a:cubicBezTo>
                  <a:pt x="970110" y="-85102"/>
                  <a:pt x="1178825" y="19966"/>
                  <a:pt x="1314158" y="0"/>
                </a:cubicBezTo>
                <a:cubicBezTo>
                  <a:pt x="1449491" y="-19966"/>
                  <a:pt x="1723942" y="60669"/>
                  <a:pt x="1900836" y="0"/>
                </a:cubicBezTo>
                <a:cubicBezTo>
                  <a:pt x="2077730" y="-60669"/>
                  <a:pt x="2481658" y="1622"/>
                  <a:pt x="2628316" y="0"/>
                </a:cubicBezTo>
                <a:cubicBezTo>
                  <a:pt x="2774974" y="-1622"/>
                  <a:pt x="2947642" y="12896"/>
                  <a:pt x="3214994" y="0"/>
                </a:cubicBezTo>
                <a:cubicBezTo>
                  <a:pt x="3482346" y="-12896"/>
                  <a:pt x="3732605" y="60425"/>
                  <a:pt x="3942474" y="0"/>
                </a:cubicBezTo>
                <a:cubicBezTo>
                  <a:pt x="4152343" y="-60425"/>
                  <a:pt x="4246269" y="46137"/>
                  <a:pt x="4388350" y="0"/>
                </a:cubicBezTo>
                <a:cubicBezTo>
                  <a:pt x="4530431" y="-46137"/>
                  <a:pt x="4653504" y="43873"/>
                  <a:pt x="4834225" y="0"/>
                </a:cubicBezTo>
                <a:cubicBezTo>
                  <a:pt x="5014947" y="-43873"/>
                  <a:pt x="5291796" y="50367"/>
                  <a:pt x="5491304" y="0"/>
                </a:cubicBezTo>
                <a:cubicBezTo>
                  <a:pt x="5690812" y="-50367"/>
                  <a:pt x="5870022" y="56644"/>
                  <a:pt x="6218784" y="0"/>
                </a:cubicBezTo>
                <a:cubicBezTo>
                  <a:pt x="6567546" y="-56644"/>
                  <a:pt x="6719221" y="44355"/>
                  <a:pt x="7040133" y="0"/>
                </a:cubicBezTo>
                <a:cubicBezTo>
                  <a:pt x="7086881" y="170442"/>
                  <a:pt x="7014096" y="252479"/>
                  <a:pt x="7040133" y="459621"/>
                </a:cubicBezTo>
                <a:cubicBezTo>
                  <a:pt x="7066170" y="666763"/>
                  <a:pt x="7029488" y="719999"/>
                  <a:pt x="7040133" y="901218"/>
                </a:cubicBezTo>
                <a:cubicBezTo>
                  <a:pt x="6896794" y="911804"/>
                  <a:pt x="6764994" y="899102"/>
                  <a:pt x="6523857" y="901218"/>
                </a:cubicBezTo>
                <a:cubicBezTo>
                  <a:pt x="6282720" y="903334"/>
                  <a:pt x="6142052" y="874786"/>
                  <a:pt x="5796376" y="901218"/>
                </a:cubicBezTo>
                <a:cubicBezTo>
                  <a:pt x="5450700" y="927650"/>
                  <a:pt x="5505709" y="883268"/>
                  <a:pt x="5420902" y="901218"/>
                </a:cubicBezTo>
                <a:cubicBezTo>
                  <a:pt x="5336095" y="919168"/>
                  <a:pt x="5014356" y="859128"/>
                  <a:pt x="4763823" y="901218"/>
                </a:cubicBezTo>
                <a:cubicBezTo>
                  <a:pt x="4513290" y="943308"/>
                  <a:pt x="4474603" y="858017"/>
                  <a:pt x="4388350" y="901218"/>
                </a:cubicBezTo>
                <a:cubicBezTo>
                  <a:pt x="4302097" y="944419"/>
                  <a:pt x="3994815" y="854386"/>
                  <a:pt x="3872073" y="901218"/>
                </a:cubicBezTo>
                <a:cubicBezTo>
                  <a:pt x="3749331" y="948050"/>
                  <a:pt x="3367694" y="837240"/>
                  <a:pt x="3144593" y="901218"/>
                </a:cubicBezTo>
                <a:cubicBezTo>
                  <a:pt x="2921492" y="965196"/>
                  <a:pt x="2883391" y="878570"/>
                  <a:pt x="2628316" y="901218"/>
                </a:cubicBezTo>
                <a:cubicBezTo>
                  <a:pt x="2373241" y="923866"/>
                  <a:pt x="2094352" y="840915"/>
                  <a:pt x="1900836" y="901218"/>
                </a:cubicBezTo>
                <a:cubicBezTo>
                  <a:pt x="1707320" y="961521"/>
                  <a:pt x="1409146" y="892530"/>
                  <a:pt x="1243757" y="901218"/>
                </a:cubicBezTo>
                <a:cubicBezTo>
                  <a:pt x="1078368" y="909906"/>
                  <a:pt x="788979" y="847730"/>
                  <a:pt x="657079" y="901218"/>
                </a:cubicBezTo>
                <a:cubicBezTo>
                  <a:pt x="525179" y="954706"/>
                  <a:pt x="187797" y="901114"/>
                  <a:pt x="0" y="901218"/>
                </a:cubicBezTo>
                <a:cubicBezTo>
                  <a:pt x="-16853" y="722500"/>
                  <a:pt x="28307" y="640152"/>
                  <a:pt x="0" y="441597"/>
                </a:cubicBezTo>
                <a:cubicBezTo>
                  <a:pt x="-28307" y="243042"/>
                  <a:pt x="5754" y="109164"/>
                  <a:pt x="0" y="0"/>
                </a:cubicBezTo>
                <a:close/>
              </a:path>
            </a:pathLst>
          </a:custGeom>
          <a:ln>
            <a:prstDash val="solid"/>
            <a:extLst>
              <a:ext uri="{C807C97D-BFC1-408E-A445-0C87EB9F89A2}">
                <ask:lineSketchStyleProps xmlns="" xmlns:ask="http://schemas.microsoft.com/office/drawing/2018/sketchyshapes" sd="2039650689">
                  <a:custGeom>
                    <a:avLst/>
                    <a:gdLst>
                      <a:gd name="connsiteX0" fmla="*/ 0 w 11363016"/>
                      <a:gd name="connsiteY0" fmla="*/ 0 h 966902"/>
                      <a:gd name="connsiteX1" fmla="*/ 1174177 w 11363016"/>
                      <a:gd name="connsiteY1" fmla="*/ 0 h 966902"/>
                      <a:gd name="connsiteX2" fmla="*/ 2121096 w 11363016"/>
                      <a:gd name="connsiteY2" fmla="*/ 0 h 966902"/>
                      <a:gd name="connsiteX3" fmla="*/ 3068014 w 11363016"/>
                      <a:gd name="connsiteY3" fmla="*/ 0 h 966902"/>
                      <a:gd name="connsiteX4" fmla="*/ 4242192 w 11363016"/>
                      <a:gd name="connsiteY4" fmla="*/ 0 h 966902"/>
                      <a:gd name="connsiteX5" fmla="*/ 5189110 w 11363016"/>
                      <a:gd name="connsiteY5" fmla="*/ 0 h 966902"/>
                      <a:gd name="connsiteX6" fmla="*/ 6363288 w 11363016"/>
                      <a:gd name="connsiteY6" fmla="*/ 0 h 966902"/>
                      <a:gd name="connsiteX7" fmla="*/ 7082947 w 11363016"/>
                      <a:gd name="connsiteY7" fmla="*/ 0 h 966902"/>
                      <a:gd name="connsiteX8" fmla="*/ 7802604 w 11363016"/>
                      <a:gd name="connsiteY8" fmla="*/ 0 h 966902"/>
                      <a:gd name="connsiteX9" fmla="*/ 8863152 w 11363016"/>
                      <a:gd name="connsiteY9" fmla="*/ 0 h 966902"/>
                      <a:gd name="connsiteX10" fmla="*/ 10037330 w 11363016"/>
                      <a:gd name="connsiteY10" fmla="*/ 0 h 966902"/>
                      <a:gd name="connsiteX11" fmla="*/ 11363016 w 11363016"/>
                      <a:gd name="connsiteY11" fmla="*/ 0 h 966902"/>
                      <a:gd name="connsiteX12" fmla="*/ 11363016 w 11363016"/>
                      <a:gd name="connsiteY12" fmla="*/ 493119 h 966902"/>
                      <a:gd name="connsiteX13" fmla="*/ 11363016 w 11363016"/>
                      <a:gd name="connsiteY13" fmla="*/ 966902 h 966902"/>
                      <a:gd name="connsiteX14" fmla="*/ 10529728 w 11363016"/>
                      <a:gd name="connsiteY14" fmla="*/ 966902 h 966902"/>
                      <a:gd name="connsiteX15" fmla="*/ 9355549 w 11363016"/>
                      <a:gd name="connsiteY15" fmla="*/ 966902 h 966902"/>
                      <a:gd name="connsiteX16" fmla="*/ 8749521 w 11363016"/>
                      <a:gd name="connsiteY16" fmla="*/ 966902 h 966902"/>
                      <a:gd name="connsiteX17" fmla="*/ 7688973 w 11363016"/>
                      <a:gd name="connsiteY17" fmla="*/ 966902 h 966902"/>
                      <a:gd name="connsiteX18" fmla="*/ 7082947 w 11363016"/>
                      <a:gd name="connsiteY18" fmla="*/ 966902 h 966902"/>
                      <a:gd name="connsiteX19" fmla="*/ 6249658 w 11363016"/>
                      <a:gd name="connsiteY19" fmla="*/ 966902 h 966902"/>
                      <a:gd name="connsiteX20" fmla="*/ 5075480 w 11363016"/>
                      <a:gd name="connsiteY20" fmla="*/ 966902 h 966902"/>
                      <a:gd name="connsiteX21" fmla="*/ 4242192 w 11363016"/>
                      <a:gd name="connsiteY21" fmla="*/ 966902 h 966902"/>
                      <a:gd name="connsiteX22" fmla="*/ 3068014 w 11363016"/>
                      <a:gd name="connsiteY22" fmla="*/ 966902 h 966902"/>
                      <a:gd name="connsiteX23" fmla="*/ 2007466 w 11363016"/>
                      <a:gd name="connsiteY23" fmla="*/ 966902 h 966902"/>
                      <a:gd name="connsiteX24" fmla="*/ 1060548 w 11363016"/>
                      <a:gd name="connsiteY24" fmla="*/ 966902 h 966902"/>
                      <a:gd name="connsiteX25" fmla="*/ 0 w 11363016"/>
                      <a:gd name="connsiteY25" fmla="*/ 966902 h 966902"/>
                      <a:gd name="connsiteX26" fmla="*/ 0 w 11363016"/>
                      <a:gd name="connsiteY26" fmla="*/ 473782 h 966902"/>
                      <a:gd name="connsiteX27" fmla="*/ 0 w 11363016"/>
                      <a:gd name="connsiteY27" fmla="*/ 0 h 966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1363016" h="966902" extrusionOk="0">
                        <a:moveTo>
                          <a:pt x="0" y="0"/>
                        </a:moveTo>
                        <a:cubicBezTo>
                          <a:pt x="459172" y="-105055"/>
                          <a:pt x="838565" y="137203"/>
                          <a:pt x="1174177" y="0"/>
                        </a:cubicBezTo>
                        <a:cubicBezTo>
                          <a:pt x="1514336" y="-118988"/>
                          <a:pt x="1863140" y="11709"/>
                          <a:pt x="2121096" y="0"/>
                        </a:cubicBezTo>
                        <a:cubicBezTo>
                          <a:pt x="2383411" y="-22263"/>
                          <a:pt x="2757179" y="25976"/>
                          <a:pt x="3068014" y="0"/>
                        </a:cubicBezTo>
                        <a:cubicBezTo>
                          <a:pt x="3371230" y="-128393"/>
                          <a:pt x="4011464" y="-35354"/>
                          <a:pt x="4242192" y="0"/>
                        </a:cubicBezTo>
                        <a:cubicBezTo>
                          <a:pt x="4542455" y="-355"/>
                          <a:pt x="4744424" y="50123"/>
                          <a:pt x="5189110" y="0"/>
                        </a:cubicBezTo>
                        <a:cubicBezTo>
                          <a:pt x="5540320" y="-22139"/>
                          <a:pt x="6006379" y="56443"/>
                          <a:pt x="6363288" y="0"/>
                        </a:cubicBezTo>
                        <a:cubicBezTo>
                          <a:pt x="6707936" y="-82294"/>
                          <a:pt x="6835009" y="66963"/>
                          <a:pt x="7082947" y="0"/>
                        </a:cubicBezTo>
                        <a:cubicBezTo>
                          <a:pt x="7287366" y="-26949"/>
                          <a:pt x="7521616" y="52652"/>
                          <a:pt x="7802604" y="0"/>
                        </a:cubicBezTo>
                        <a:cubicBezTo>
                          <a:pt x="8173471" y="-79788"/>
                          <a:pt x="8483616" y="69515"/>
                          <a:pt x="8863152" y="0"/>
                        </a:cubicBezTo>
                        <a:cubicBezTo>
                          <a:pt x="9197386" y="-48182"/>
                          <a:pt x="9420170" y="64905"/>
                          <a:pt x="10037330" y="0"/>
                        </a:cubicBezTo>
                        <a:cubicBezTo>
                          <a:pt x="10589705" y="-121220"/>
                          <a:pt x="10858237" y="37624"/>
                          <a:pt x="11363016" y="0"/>
                        </a:cubicBezTo>
                        <a:cubicBezTo>
                          <a:pt x="11472383" y="161433"/>
                          <a:pt x="11287617" y="274326"/>
                          <a:pt x="11363016" y="493119"/>
                        </a:cubicBezTo>
                        <a:cubicBezTo>
                          <a:pt x="11389919" y="702571"/>
                          <a:pt x="11344754" y="788377"/>
                          <a:pt x="11363016" y="966902"/>
                        </a:cubicBezTo>
                        <a:cubicBezTo>
                          <a:pt x="11099431" y="1002603"/>
                          <a:pt x="10933840" y="1000061"/>
                          <a:pt x="10529728" y="966902"/>
                        </a:cubicBezTo>
                        <a:cubicBezTo>
                          <a:pt x="10120707" y="961222"/>
                          <a:pt x="9907646" y="943858"/>
                          <a:pt x="9355549" y="966902"/>
                        </a:cubicBezTo>
                        <a:cubicBezTo>
                          <a:pt x="8822115" y="989192"/>
                          <a:pt x="8884372" y="948620"/>
                          <a:pt x="8749521" y="966902"/>
                        </a:cubicBezTo>
                        <a:cubicBezTo>
                          <a:pt x="8594645" y="1090877"/>
                          <a:pt x="8065011" y="913314"/>
                          <a:pt x="7688973" y="966902"/>
                        </a:cubicBezTo>
                        <a:cubicBezTo>
                          <a:pt x="7285191" y="1001978"/>
                          <a:pt x="7212903" y="905692"/>
                          <a:pt x="7082947" y="966902"/>
                        </a:cubicBezTo>
                        <a:cubicBezTo>
                          <a:pt x="6971925" y="1017393"/>
                          <a:pt x="6456438" y="864566"/>
                          <a:pt x="6249658" y="966902"/>
                        </a:cubicBezTo>
                        <a:cubicBezTo>
                          <a:pt x="6126251" y="1081839"/>
                          <a:pt x="5436069" y="794260"/>
                          <a:pt x="5075480" y="966902"/>
                        </a:cubicBezTo>
                        <a:cubicBezTo>
                          <a:pt x="4694795" y="1020403"/>
                          <a:pt x="4681888" y="957659"/>
                          <a:pt x="4242192" y="966902"/>
                        </a:cubicBezTo>
                        <a:cubicBezTo>
                          <a:pt x="3845616" y="973948"/>
                          <a:pt x="3357638" y="837115"/>
                          <a:pt x="3068014" y="966902"/>
                        </a:cubicBezTo>
                        <a:cubicBezTo>
                          <a:pt x="2791042" y="1024015"/>
                          <a:pt x="2280480" y="971727"/>
                          <a:pt x="2007466" y="966902"/>
                        </a:cubicBezTo>
                        <a:cubicBezTo>
                          <a:pt x="1742154" y="1034802"/>
                          <a:pt x="1338095" y="897907"/>
                          <a:pt x="1060548" y="966902"/>
                        </a:cubicBezTo>
                        <a:cubicBezTo>
                          <a:pt x="917591" y="1041489"/>
                          <a:pt x="295635" y="977560"/>
                          <a:pt x="0" y="966902"/>
                        </a:cubicBezTo>
                        <a:cubicBezTo>
                          <a:pt x="-10013" y="782452"/>
                          <a:pt x="59386" y="663508"/>
                          <a:pt x="0" y="473782"/>
                        </a:cubicBezTo>
                        <a:cubicBezTo>
                          <a:pt x="-29195" y="243656"/>
                          <a:pt x="23837" y="1193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238115" indent="-238115" defTabSz="592643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th-TH" sz="1333" spc="8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(ด้านการดำเนินงาน) 1. ช่องทางในการติดตามหนี้ไม่เพียงพอ และบุคลกรไม่มีเวลาเพียงพอในการติดตามหนี้ </a:t>
            </a:r>
            <a:r>
              <a:rPr lang="en-US" sz="1333" spc="8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(O3)</a:t>
            </a:r>
            <a:endParaRPr lang="th-TH" sz="1333" spc="8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cxnSp>
        <p:nvCxnSpPr>
          <p:cNvPr id="28" name="ตัวเชื่อมต่อตรง 27">
            <a:extLst>
              <a:ext uri="{FF2B5EF4-FFF2-40B4-BE49-F238E27FC236}">
                <a16:creationId xmlns:a16="http://schemas.microsoft.com/office/drawing/2014/main" id="{569BABC5-3A6C-4294-A02C-EB5EA473EC21}"/>
              </a:ext>
            </a:extLst>
          </p:cNvPr>
          <p:cNvCxnSpPr/>
          <p:nvPr/>
        </p:nvCxnSpPr>
        <p:spPr>
          <a:xfrm>
            <a:off x="23149" y="1657845"/>
            <a:ext cx="9969502" cy="0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46387BBA-B8E0-A96B-5C3C-848C5681D4D7}"/>
              </a:ext>
            </a:extLst>
          </p:cNvPr>
          <p:cNvSpPr/>
          <p:nvPr/>
        </p:nvSpPr>
        <p:spPr>
          <a:xfrm>
            <a:off x="334749" y="2838807"/>
            <a:ext cx="9478840" cy="591039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3632166725">
                  <a:custGeom>
                    <a:avLst/>
                    <a:gdLst>
                      <a:gd name="connsiteX0" fmla="*/ 0 w 8412480"/>
                      <a:gd name="connsiteY0" fmla="*/ 95729 h 957294"/>
                      <a:gd name="connsiteX1" fmla="*/ 95729 w 8412480"/>
                      <a:gd name="connsiteY1" fmla="*/ 0 h 957294"/>
                      <a:gd name="connsiteX2" fmla="*/ 518524 w 8412480"/>
                      <a:gd name="connsiteY2" fmla="*/ 0 h 957294"/>
                      <a:gd name="connsiteX3" fmla="*/ 941320 w 8412480"/>
                      <a:gd name="connsiteY3" fmla="*/ 0 h 957294"/>
                      <a:gd name="connsiteX4" fmla="*/ 1364115 w 8412480"/>
                      <a:gd name="connsiteY4" fmla="*/ 0 h 957294"/>
                      <a:gd name="connsiteX5" fmla="*/ 1786911 w 8412480"/>
                      <a:gd name="connsiteY5" fmla="*/ 0 h 957294"/>
                      <a:gd name="connsiteX6" fmla="*/ 2209706 w 8412480"/>
                      <a:gd name="connsiteY6" fmla="*/ 0 h 957294"/>
                      <a:gd name="connsiteX7" fmla="*/ 2961342 w 8412480"/>
                      <a:gd name="connsiteY7" fmla="*/ 0 h 957294"/>
                      <a:gd name="connsiteX8" fmla="*/ 3548558 w 8412480"/>
                      <a:gd name="connsiteY8" fmla="*/ 0 h 957294"/>
                      <a:gd name="connsiteX9" fmla="*/ 3971354 w 8412480"/>
                      <a:gd name="connsiteY9" fmla="*/ 0 h 957294"/>
                      <a:gd name="connsiteX10" fmla="*/ 4640780 w 8412480"/>
                      <a:gd name="connsiteY10" fmla="*/ 0 h 957294"/>
                      <a:gd name="connsiteX11" fmla="*/ 4981365 w 8412480"/>
                      <a:gd name="connsiteY11" fmla="*/ 0 h 957294"/>
                      <a:gd name="connsiteX12" fmla="*/ 5650791 w 8412480"/>
                      <a:gd name="connsiteY12" fmla="*/ 0 h 957294"/>
                      <a:gd name="connsiteX13" fmla="*/ 6320217 w 8412480"/>
                      <a:gd name="connsiteY13" fmla="*/ 0 h 957294"/>
                      <a:gd name="connsiteX14" fmla="*/ 6989643 w 8412480"/>
                      <a:gd name="connsiteY14" fmla="*/ 0 h 957294"/>
                      <a:gd name="connsiteX15" fmla="*/ 7659069 w 8412480"/>
                      <a:gd name="connsiteY15" fmla="*/ 0 h 957294"/>
                      <a:gd name="connsiteX16" fmla="*/ 8316751 w 8412480"/>
                      <a:gd name="connsiteY16" fmla="*/ 0 h 957294"/>
                      <a:gd name="connsiteX17" fmla="*/ 8412480 w 8412480"/>
                      <a:gd name="connsiteY17" fmla="*/ 95729 h 957294"/>
                      <a:gd name="connsiteX18" fmla="*/ 8412480 w 8412480"/>
                      <a:gd name="connsiteY18" fmla="*/ 455672 h 957294"/>
                      <a:gd name="connsiteX19" fmla="*/ 8412480 w 8412480"/>
                      <a:gd name="connsiteY19" fmla="*/ 861565 h 957294"/>
                      <a:gd name="connsiteX20" fmla="*/ 8316751 w 8412480"/>
                      <a:gd name="connsiteY20" fmla="*/ 957294 h 957294"/>
                      <a:gd name="connsiteX21" fmla="*/ 7811745 w 8412480"/>
                      <a:gd name="connsiteY21" fmla="*/ 957294 h 957294"/>
                      <a:gd name="connsiteX22" fmla="*/ 7306740 w 8412480"/>
                      <a:gd name="connsiteY22" fmla="*/ 957294 h 957294"/>
                      <a:gd name="connsiteX23" fmla="*/ 6555103 w 8412480"/>
                      <a:gd name="connsiteY23" fmla="*/ 957294 h 957294"/>
                      <a:gd name="connsiteX24" fmla="*/ 5885677 w 8412480"/>
                      <a:gd name="connsiteY24" fmla="*/ 957294 h 957294"/>
                      <a:gd name="connsiteX25" fmla="*/ 5216251 w 8412480"/>
                      <a:gd name="connsiteY25" fmla="*/ 957294 h 957294"/>
                      <a:gd name="connsiteX26" fmla="*/ 4711246 w 8412480"/>
                      <a:gd name="connsiteY26" fmla="*/ 957294 h 957294"/>
                      <a:gd name="connsiteX27" fmla="*/ 3959609 w 8412480"/>
                      <a:gd name="connsiteY27" fmla="*/ 957294 h 957294"/>
                      <a:gd name="connsiteX28" fmla="*/ 3454604 w 8412480"/>
                      <a:gd name="connsiteY28" fmla="*/ 957294 h 957294"/>
                      <a:gd name="connsiteX29" fmla="*/ 2949598 w 8412480"/>
                      <a:gd name="connsiteY29" fmla="*/ 957294 h 957294"/>
                      <a:gd name="connsiteX30" fmla="*/ 2197962 w 8412480"/>
                      <a:gd name="connsiteY30" fmla="*/ 957294 h 957294"/>
                      <a:gd name="connsiteX31" fmla="*/ 1528536 w 8412480"/>
                      <a:gd name="connsiteY31" fmla="*/ 957294 h 957294"/>
                      <a:gd name="connsiteX32" fmla="*/ 776899 w 8412480"/>
                      <a:gd name="connsiteY32" fmla="*/ 957294 h 957294"/>
                      <a:gd name="connsiteX33" fmla="*/ 95729 w 8412480"/>
                      <a:gd name="connsiteY33" fmla="*/ 957294 h 957294"/>
                      <a:gd name="connsiteX34" fmla="*/ 0 w 8412480"/>
                      <a:gd name="connsiteY34" fmla="*/ 861565 h 957294"/>
                      <a:gd name="connsiteX35" fmla="*/ 0 w 8412480"/>
                      <a:gd name="connsiteY35" fmla="*/ 486305 h 957294"/>
                      <a:gd name="connsiteX36" fmla="*/ 0 w 8412480"/>
                      <a:gd name="connsiteY36" fmla="*/ 95729 h 957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12480" h="957294" fill="none" extrusionOk="0">
                        <a:moveTo>
                          <a:pt x="0" y="95729"/>
                        </a:moveTo>
                        <a:cubicBezTo>
                          <a:pt x="8072" y="39177"/>
                          <a:pt x="43538" y="1566"/>
                          <a:pt x="95729" y="0"/>
                        </a:cubicBezTo>
                        <a:cubicBezTo>
                          <a:pt x="280488" y="-50212"/>
                          <a:pt x="411833" y="2295"/>
                          <a:pt x="518524" y="0"/>
                        </a:cubicBezTo>
                        <a:cubicBezTo>
                          <a:pt x="625216" y="-2295"/>
                          <a:pt x="835568" y="39443"/>
                          <a:pt x="941320" y="0"/>
                        </a:cubicBezTo>
                        <a:cubicBezTo>
                          <a:pt x="1047072" y="-39443"/>
                          <a:pt x="1231315" y="12230"/>
                          <a:pt x="1364115" y="0"/>
                        </a:cubicBezTo>
                        <a:cubicBezTo>
                          <a:pt x="1496916" y="-12230"/>
                          <a:pt x="1616155" y="31251"/>
                          <a:pt x="1786911" y="0"/>
                        </a:cubicBezTo>
                        <a:cubicBezTo>
                          <a:pt x="1957667" y="-31251"/>
                          <a:pt x="2090849" y="32626"/>
                          <a:pt x="2209706" y="0"/>
                        </a:cubicBezTo>
                        <a:cubicBezTo>
                          <a:pt x="2328564" y="-32626"/>
                          <a:pt x="2694988" y="71814"/>
                          <a:pt x="2961342" y="0"/>
                        </a:cubicBezTo>
                        <a:cubicBezTo>
                          <a:pt x="3227696" y="-71814"/>
                          <a:pt x="3395272" y="9454"/>
                          <a:pt x="3548558" y="0"/>
                        </a:cubicBezTo>
                        <a:cubicBezTo>
                          <a:pt x="3701844" y="-9454"/>
                          <a:pt x="3855793" y="26179"/>
                          <a:pt x="3971354" y="0"/>
                        </a:cubicBezTo>
                        <a:cubicBezTo>
                          <a:pt x="4086915" y="-26179"/>
                          <a:pt x="4398701" y="73234"/>
                          <a:pt x="4640780" y="0"/>
                        </a:cubicBezTo>
                        <a:cubicBezTo>
                          <a:pt x="4882859" y="-73234"/>
                          <a:pt x="4868239" y="31150"/>
                          <a:pt x="4981365" y="0"/>
                        </a:cubicBezTo>
                        <a:cubicBezTo>
                          <a:pt x="5094492" y="-31150"/>
                          <a:pt x="5331641" y="7793"/>
                          <a:pt x="5650791" y="0"/>
                        </a:cubicBezTo>
                        <a:cubicBezTo>
                          <a:pt x="5969941" y="-7793"/>
                          <a:pt x="6127237" y="65632"/>
                          <a:pt x="6320217" y="0"/>
                        </a:cubicBezTo>
                        <a:cubicBezTo>
                          <a:pt x="6513197" y="-65632"/>
                          <a:pt x="6741224" y="1577"/>
                          <a:pt x="6989643" y="0"/>
                        </a:cubicBezTo>
                        <a:cubicBezTo>
                          <a:pt x="7238062" y="-1577"/>
                          <a:pt x="7462431" y="44734"/>
                          <a:pt x="7659069" y="0"/>
                        </a:cubicBezTo>
                        <a:cubicBezTo>
                          <a:pt x="7855707" y="-44734"/>
                          <a:pt x="8003021" y="40732"/>
                          <a:pt x="8316751" y="0"/>
                        </a:cubicBezTo>
                        <a:cubicBezTo>
                          <a:pt x="8356739" y="2250"/>
                          <a:pt x="8426887" y="47860"/>
                          <a:pt x="8412480" y="95729"/>
                        </a:cubicBezTo>
                        <a:cubicBezTo>
                          <a:pt x="8417189" y="260947"/>
                          <a:pt x="8376157" y="319811"/>
                          <a:pt x="8412480" y="455672"/>
                        </a:cubicBezTo>
                        <a:cubicBezTo>
                          <a:pt x="8448803" y="591533"/>
                          <a:pt x="8404978" y="731540"/>
                          <a:pt x="8412480" y="861565"/>
                        </a:cubicBezTo>
                        <a:cubicBezTo>
                          <a:pt x="8399866" y="920900"/>
                          <a:pt x="8379602" y="944972"/>
                          <a:pt x="8316751" y="957294"/>
                        </a:cubicBezTo>
                        <a:cubicBezTo>
                          <a:pt x="8101826" y="1002825"/>
                          <a:pt x="7953693" y="935196"/>
                          <a:pt x="7811745" y="957294"/>
                        </a:cubicBezTo>
                        <a:cubicBezTo>
                          <a:pt x="7669797" y="979392"/>
                          <a:pt x="7521242" y="930944"/>
                          <a:pt x="7306740" y="957294"/>
                        </a:cubicBezTo>
                        <a:cubicBezTo>
                          <a:pt x="7092238" y="983644"/>
                          <a:pt x="6757271" y="885424"/>
                          <a:pt x="6555103" y="957294"/>
                        </a:cubicBezTo>
                        <a:cubicBezTo>
                          <a:pt x="6352935" y="1029164"/>
                          <a:pt x="6114432" y="887556"/>
                          <a:pt x="5885677" y="957294"/>
                        </a:cubicBezTo>
                        <a:cubicBezTo>
                          <a:pt x="5656922" y="1027032"/>
                          <a:pt x="5371004" y="891073"/>
                          <a:pt x="5216251" y="957294"/>
                        </a:cubicBezTo>
                        <a:cubicBezTo>
                          <a:pt x="5061498" y="1023515"/>
                          <a:pt x="4889249" y="956201"/>
                          <a:pt x="4711246" y="957294"/>
                        </a:cubicBezTo>
                        <a:cubicBezTo>
                          <a:pt x="4533243" y="958387"/>
                          <a:pt x="4335145" y="928881"/>
                          <a:pt x="3959609" y="957294"/>
                        </a:cubicBezTo>
                        <a:cubicBezTo>
                          <a:pt x="3584073" y="985707"/>
                          <a:pt x="3676469" y="898266"/>
                          <a:pt x="3454604" y="957294"/>
                        </a:cubicBezTo>
                        <a:cubicBezTo>
                          <a:pt x="3232740" y="1016322"/>
                          <a:pt x="3100458" y="931966"/>
                          <a:pt x="2949598" y="957294"/>
                        </a:cubicBezTo>
                        <a:cubicBezTo>
                          <a:pt x="2798738" y="982622"/>
                          <a:pt x="2508359" y="942534"/>
                          <a:pt x="2197962" y="957294"/>
                        </a:cubicBezTo>
                        <a:cubicBezTo>
                          <a:pt x="1887565" y="972054"/>
                          <a:pt x="1862580" y="897182"/>
                          <a:pt x="1528536" y="957294"/>
                        </a:cubicBezTo>
                        <a:cubicBezTo>
                          <a:pt x="1194492" y="1017406"/>
                          <a:pt x="1121212" y="904717"/>
                          <a:pt x="776899" y="957294"/>
                        </a:cubicBezTo>
                        <a:cubicBezTo>
                          <a:pt x="432586" y="1009871"/>
                          <a:pt x="265906" y="902492"/>
                          <a:pt x="95729" y="957294"/>
                        </a:cubicBezTo>
                        <a:cubicBezTo>
                          <a:pt x="36323" y="951548"/>
                          <a:pt x="-8341" y="916661"/>
                          <a:pt x="0" y="861565"/>
                        </a:cubicBezTo>
                        <a:cubicBezTo>
                          <a:pt x="-455" y="704233"/>
                          <a:pt x="14748" y="669099"/>
                          <a:pt x="0" y="486305"/>
                        </a:cubicBezTo>
                        <a:cubicBezTo>
                          <a:pt x="-14748" y="303511"/>
                          <a:pt x="38821" y="219396"/>
                          <a:pt x="0" y="95729"/>
                        </a:cubicBezTo>
                        <a:close/>
                      </a:path>
                      <a:path w="8412480" h="957294" stroke="0" extrusionOk="0">
                        <a:moveTo>
                          <a:pt x="0" y="95729"/>
                        </a:moveTo>
                        <a:cubicBezTo>
                          <a:pt x="5917" y="50550"/>
                          <a:pt x="49372" y="-11978"/>
                          <a:pt x="95729" y="0"/>
                        </a:cubicBezTo>
                        <a:cubicBezTo>
                          <a:pt x="310796" y="-85397"/>
                          <a:pt x="565628" y="43117"/>
                          <a:pt x="847365" y="0"/>
                        </a:cubicBezTo>
                        <a:cubicBezTo>
                          <a:pt x="1129102" y="-43117"/>
                          <a:pt x="1159816" y="11190"/>
                          <a:pt x="1270161" y="0"/>
                        </a:cubicBezTo>
                        <a:cubicBezTo>
                          <a:pt x="1380506" y="-11190"/>
                          <a:pt x="1606381" y="11500"/>
                          <a:pt x="1692956" y="0"/>
                        </a:cubicBezTo>
                        <a:cubicBezTo>
                          <a:pt x="1779532" y="-11500"/>
                          <a:pt x="2236484" y="47940"/>
                          <a:pt x="2444592" y="0"/>
                        </a:cubicBezTo>
                        <a:cubicBezTo>
                          <a:pt x="2652700" y="-47940"/>
                          <a:pt x="2876125" y="61562"/>
                          <a:pt x="3114019" y="0"/>
                        </a:cubicBezTo>
                        <a:cubicBezTo>
                          <a:pt x="3351913" y="-61562"/>
                          <a:pt x="3523102" y="43242"/>
                          <a:pt x="3701234" y="0"/>
                        </a:cubicBezTo>
                        <a:cubicBezTo>
                          <a:pt x="3879367" y="-43242"/>
                          <a:pt x="4054887" y="38475"/>
                          <a:pt x="4370660" y="0"/>
                        </a:cubicBezTo>
                        <a:cubicBezTo>
                          <a:pt x="4686433" y="-38475"/>
                          <a:pt x="4708762" y="32716"/>
                          <a:pt x="4957876" y="0"/>
                        </a:cubicBezTo>
                        <a:cubicBezTo>
                          <a:pt x="5206990" y="-32716"/>
                          <a:pt x="5438686" y="34507"/>
                          <a:pt x="5627302" y="0"/>
                        </a:cubicBezTo>
                        <a:cubicBezTo>
                          <a:pt x="5815918" y="-34507"/>
                          <a:pt x="6087679" y="15646"/>
                          <a:pt x="6378939" y="0"/>
                        </a:cubicBezTo>
                        <a:cubicBezTo>
                          <a:pt x="6670199" y="-15646"/>
                          <a:pt x="6657165" y="42395"/>
                          <a:pt x="6801734" y="0"/>
                        </a:cubicBezTo>
                        <a:cubicBezTo>
                          <a:pt x="6946304" y="-42395"/>
                          <a:pt x="7159110" y="34918"/>
                          <a:pt x="7306740" y="0"/>
                        </a:cubicBezTo>
                        <a:cubicBezTo>
                          <a:pt x="7454370" y="-34918"/>
                          <a:pt x="7554384" y="20246"/>
                          <a:pt x="7729535" y="0"/>
                        </a:cubicBezTo>
                        <a:cubicBezTo>
                          <a:pt x="7904687" y="-20246"/>
                          <a:pt x="8149642" y="20456"/>
                          <a:pt x="8316751" y="0"/>
                        </a:cubicBezTo>
                        <a:cubicBezTo>
                          <a:pt x="8383411" y="7369"/>
                          <a:pt x="8422695" y="52072"/>
                          <a:pt x="8412480" y="95729"/>
                        </a:cubicBezTo>
                        <a:cubicBezTo>
                          <a:pt x="8438178" y="234317"/>
                          <a:pt x="8380378" y="348769"/>
                          <a:pt x="8412480" y="455672"/>
                        </a:cubicBezTo>
                        <a:cubicBezTo>
                          <a:pt x="8444582" y="562575"/>
                          <a:pt x="8403732" y="771460"/>
                          <a:pt x="8412480" y="861565"/>
                        </a:cubicBezTo>
                        <a:cubicBezTo>
                          <a:pt x="8407699" y="920059"/>
                          <a:pt x="8365418" y="944767"/>
                          <a:pt x="8316751" y="957294"/>
                        </a:cubicBezTo>
                        <a:cubicBezTo>
                          <a:pt x="8122332" y="987397"/>
                          <a:pt x="7797249" y="938900"/>
                          <a:pt x="7565115" y="957294"/>
                        </a:cubicBezTo>
                        <a:cubicBezTo>
                          <a:pt x="7332981" y="975688"/>
                          <a:pt x="7261334" y="914449"/>
                          <a:pt x="7142319" y="957294"/>
                        </a:cubicBezTo>
                        <a:cubicBezTo>
                          <a:pt x="7023304" y="1000139"/>
                          <a:pt x="6712683" y="908806"/>
                          <a:pt x="6555103" y="957294"/>
                        </a:cubicBezTo>
                        <a:cubicBezTo>
                          <a:pt x="6397523" y="1005782"/>
                          <a:pt x="6337399" y="916671"/>
                          <a:pt x="6132308" y="957294"/>
                        </a:cubicBezTo>
                        <a:cubicBezTo>
                          <a:pt x="5927217" y="997917"/>
                          <a:pt x="5666629" y="897372"/>
                          <a:pt x="5380672" y="957294"/>
                        </a:cubicBezTo>
                        <a:cubicBezTo>
                          <a:pt x="5094715" y="1017216"/>
                          <a:pt x="5054341" y="901401"/>
                          <a:pt x="4875666" y="957294"/>
                        </a:cubicBezTo>
                        <a:cubicBezTo>
                          <a:pt x="4696991" y="1013187"/>
                          <a:pt x="4516107" y="893911"/>
                          <a:pt x="4206240" y="957294"/>
                        </a:cubicBezTo>
                        <a:cubicBezTo>
                          <a:pt x="3896373" y="1020677"/>
                          <a:pt x="3932845" y="938421"/>
                          <a:pt x="3701234" y="957294"/>
                        </a:cubicBezTo>
                        <a:cubicBezTo>
                          <a:pt x="3469623" y="976167"/>
                          <a:pt x="3298649" y="929388"/>
                          <a:pt x="3196229" y="957294"/>
                        </a:cubicBezTo>
                        <a:cubicBezTo>
                          <a:pt x="3093810" y="985200"/>
                          <a:pt x="2890259" y="935844"/>
                          <a:pt x="2609013" y="957294"/>
                        </a:cubicBezTo>
                        <a:cubicBezTo>
                          <a:pt x="2327767" y="978744"/>
                          <a:pt x="2101601" y="936770"/>
                          <a:pt x="1939587" y="957294"/>
                        </a:cubicBezTo>
                        <a:cubicBezTo>
                          <a:pt x="1777573" y="977818"/>
                          <a:pt x="1378815" y="884938"/>
                          <a:pt x="1187950" y="957294"/>
                        </a:cubicBezTo>
                        <a:cubicBezTo>
                          <a:pt x="997085" y="1029650"/>
                          <a:pt x="874117" y="926557"/>
                          <a:pt x="765155" y="957294"/>
                        </a:cubicBezTo>
                        <a:cubicBezTo>
                          <a:pt x="656193" y="988031"/>
                          <a:pt x="379416" y="884241"/>
                          <a:pt x="95729" y="957294"/>
                        </a:cubicBezTo>
                        <a:cubicBezTo>
                          <a:pt x="47706" y="957306"/>
                          <a:pt x="14566" y="912222"/>
                          <a:pt x="0" y="861565"/>
                        </a:cubicBezTo>
                        <a:cubicBezTo>
                          <a:pt x="-29833" y="665900"/>
                          <a:pt x="11872" y="629072"/>
                          <a:pt x="0" y="463330"/>
                        </a:cubicBezTo>
                        <a:cubicBezTo>
                          <a:pt x="-11872" y="297589"/>
                          <a:pt x="41001" y="248045"/>
                          <a:pt x="0" y="957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ส่งผลให้เกิดสถานการณ์ (ความเสี่ยง) ที่กองทุนจะต้องควบคุมและกำกับ ดูแล ดังต่อไปนี้</a:t>
            </a:r>
          </a:p>
        </p:txBody>
      </p:sp>
      <p:sp>
        <p:nvSpPr>
          <p:cNvPr id="8" name="สี่เหลี่ยมผืนผ้า: มุมมน 8">
            <a:extLst>
              <a:ext uri="{FF2B5EF4-FFF2-40B4-BE49-F238E27FC236}">
                <a16:creationId xmlns:a16="http://schemas.microsoft.com/office/drawing/2014/main" id="{5F441DDA-26F5-4579-9888-BB419933D719}"/>
              </a:ext>
            </a:extLst>
          </p:cNvPr>
          <p:cNvSpPr txBox="1"/>
          <p:nvPr/>
        </p:nvSpPr>
        <p:spPr>
          <a:xfrm>
            <a:off x="325089" y="3982433"/>
            <a:ext cx="9469180" cy="805752"/>
          </a:xfrm>
          <a:custGeom>
            <a:avLst/>
            <a:gdLst>
              <a:gd name="connsiteX0" fmla="*/ 0 w 7040133"/>
              <a:gd name="connsiteY0" fmla="*/ 0 h 901218"/>
              <a:gd name="connsiteX1" fmla="*/ 727480 w 7040133"/>
              <a:gd name="connsiteY1" fmla="*/ 0 h 901218"/>
              <a:gd name="connsiteX2" fmla="*/ 1314158 w 7040133"/>
              <a:gd name="connsiteY2" fmla="*/ 0 h 901218"/>
              <a:gd name="connsiteX3" fmla="*/ 1900836 w 7040133"/>
              <a:gd name="connsiteY3" fmla="*/ 0 h 901218"/>
              <a:gd name="connsiteX4" fmla="*/ 2628316 w 7040133"/>
              <a:gd name="connsiteY4" fmla="*/ 0 h 901218"/>
              <a:gd name="connsiteX5" fmla="*/ 3214994 w 7040133"/>
              <a:gd name="connsiteY5" fmla="*/ 0 h 901218"/>
              <a:gd name="connsiteX6" fmla="*/ 3942474 w 7040133"/>
              <a:gd name="connsiteY6" fmla="*/ 0 h 901218"/>
              <a:gd name="connsiteX7" fmla="*/ 4388350 w 7040133"/>
              <a:gd name="connsiteY7" fmla="*/ 0 h 901218"/>
              <a:gd name="connsiteX8" fmla="*/ 4834225 w 7040133"/>
              <a:gd name="connsiteY8" fmla="*/ 0 h 901218"/>
              <a:gd name="connsiteX9" fmla="*/ 5491304 w 7040133"/>
              <a:gd name="connsiteY9" fmla="*/ 0 h 901218"/>
              <a:gd name="connsiteX10" fmla="*/ 6218784 w 7040133"/>
              <a:gd name="connsiteY10" fmla="*/ 0 h 901218"/>
              <a:gd name="connsiteX11" fmla="*/ 7040133 w 7040133"/>
              <a:gd name="connsiteY11" fmla="*/ 0 h 901218"/>
              <a:gd name="connsiteX12" fmla="*/ 7040133 w 7040133"/>
              <a:gd name="connsiteY12" fmla="*/ 459621 h 901218"/>
              <a:gd name="connsiteX13" fmla="*/ 7040133 w 7040133"/>
              <a:gd name="connsiteY13" fmla="*/ 901218 h 901218"/>
              <a:gd name="connsiteX14" fmla="*/ 6523857 w 7040133"/>
              <a:gd name="connsiteY14" fmla="*/ 901218 h 901218"/>
              <a:gd name="connsiteX15" fmla="*/ 5796376 w 7040133"/>
              <a:gd name="connsiteY15" fmla="*/ 901218 h 901218"/>
              <a:gd name="connsiteX16" fmla="*/ 5420902 w 7040133"/>
              <a:gd name="connsiteY16" fmla="*/ 901218 h 901218"/>
              <a:gd name="connsiteX17" fmla="*/ 4763823 w 7040133"/>
              <a:gd name="connsiteY17" fmla="*/ 901218 h 901218"/>
              <a:gd name="connsiteX18" fmla="*/ 4388350 w 7040133"/>
              <a:gd name="connsiteY18" fmla="*/ 901218 h 901218"/>
              <a:gd name="connsiteX19" fmla="*/ 3872073 w 7040133"/>
              <a:gd name="connsiteY19" fmla="*/ 901218 h 901218"/>
              <a:gd name="connsiteX20" fmla="*/ 3144593 w 7040133"/>
              <a:gd name="connsiteY20" fmla="*/ 901218 h 901218"/>
              <a:gd name="connsiteX21" fmla="*/ 2628316 w 7040133"/>
              <a:gd name="connsiteY21" fmla="*/ 901218 h 901218"/>
              <a:gd name="connsiteX22" fmla="*/ 1900836 w 7040133"/>
              <a:gd name="connsiteY22" fmla="*/ 901218 h 901218"/>
              <a:gd name="connsiteX23" fmla="*/ 1243757 w 7040133"/>
              <a:gd name="connsiteY23" fmla="*/ 901218 h 901218"/>
              <a:gd name="connsiteX24" fmla="*/ 657079 w 7040133"/>
              <a:gd name="connsiteY24" fmla="*/ 901218 h 901218"/>
              <a:gd name="connsiteX25" fmla="*/ 0 w 7040133"/>
              <a:gd name="connsiteY25" fmla="*/ 901218 h 901218"/>
              <a:gd name="connsiteX26" fmla="*/ 0 w 7040133"/>
              <a:gd name="connsiteY26" fmla="*/ 441597 h 901218"/>
              <a:gd name="connsiteX27" fmla="*/ 0 w 7040133"/>
              <a:gd name="connsiteY27" fmla="*/ 0 h 90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40133" h="901218" extrusionOk="0">
                <a:moveTo>
                  <a:pt x="0" y="0"/>
                </a:moveTo>
                <a:cubicBezTo>
                  <a:pt x="237502" y="-62560"/>
                  <a:pt x="484850" y="85102"/>
                  <a:pt x="727480" y="0"/>
                </a:cubicBezTo>
                <a:cubicBezTo>
                  <a:pt x="970110" y="-85102"/>
                  <a:pt x="1178825" y="19966"/>
                  <a:pt x="1314158" y="0"/>
                </a:cubicBezTo>
                <a:cubicBezTo>
                  <a:pt x="1449491" y="-19966"/>
                  <a:pt x="1723942" y="60669"/>
                  <a:pt x="1900836" y="0"/>
                </a:cubicBezTo>
                <a:cubicBezTo>
                  <a:pt x="2077730" y="-60669"/>
                  <a:pt x="2481658" y="1622"/>
                  <a:pt x="2628316" y="0"/>
                </a:cubicBezTo>
                <a:cubicBezTo>
                  <a:pt x="2774974" y="-1622"/>
                  <a:pt x="2947642" y="12896"/>
                  <a:pt x="3214994" y="0"/>
                </a:cubicBezTo>
                <a:cubicBezTo>
                  <a:pt x="3482346" y="-12896"/>
                  <a:pt x="3732605" y="60425"/>
                  <a:pt x="3942474" y="0"/>
                </a:cubicBezTo>
                <a:cubicBezTo>
                  <a:pt x="4152343" y="-60425"/>
                  <a:pt x="4246269" y="46137"/>
                  <a:pt x="4388350" y="0"/>
                </a:cubicBezTo>
                <a:cubicBezTo>
                  <a:pt x="4530431" y="-46137"/>
                  <a:pt x="4653504" y="43873"/>
                  <a:pt x="4834225" y="0"/>
                </a:cubicBezTo>
                <a:cubicBezTo>
                  <a:pt x="5014947" y="-43873"/>
                  <a:pt x="5291796" y="50367"/>
                  <a:pt x="5491304" y="0"/>
                </a:cubicBezTo>
                <a:cubicBezTo>
                  <a:pt x="5690812" y="-50367"/>
                  <a:pt x="5870022" y="56644"/>
                  <a:pt x="6218784" y="0"/>
                </a:cubicBezTo>
                <a:cubicBezTo>
                  <a:pt x="6567546" y="-56644"/>
                  <a:pt x="6719221" y="44355"/>
                  <a:pt x="7040133" y="0"/>
                </a:cubicBezTo>
                <a:cubicBezTo>
                  <a:pt x="7086881" y="170442"/>
                  <a:pt x="7014096" y="252479"/>
                  <a:pt x="7040133" y="459621"/>
                </a:cubicBezTo>
                <a:cubicBezTo>
                  <a:pt x="7066170" y="666763"/>
                  <a:pt x="7029488" y="719999"/>
                  <a:pt x="7040133" y="901218"/>
                </a:cubicBezTo>
                <a:cubicBezTo>
                  <a:pt x="6896794" y="911804"/>
                  <a:pt x="6764994" y="899102"/>
                  <a:pt x="6523857" y="901218"/>
                </a:cubicBezTo>
                <a:cubicBezTo>
                  <a:pt x="6282720" y="903334"/>
                  <a:pt x="6142052" y="874786"/>
                  <a:pt x="5796376" y="901218"/>
                </a:cubicBezTo>
                <a:cubicBezTo>
                  <a:pt x="5450700" y="927650"/>
                  <a:pt x="5505709" y="883268"/>
                  <a:pt x="5420902" y="901218"/>
                </a:cubicBezTo>
                <a:cubicBezTo>
                  <a:pt x="5336095" y="919168"/>
                  <a:pt x="5014356" y="859128"/>
                  <a:pt x="4763823" y="901218"/>
                </a:cubicBezTo>
                <a:cubicBezTo>
                  <a:pt x="4513290" y="943308"/>
                  <a:pt x="4474603" y="858017"/>
                  <a:pt x="4388350" y="901218"/>
                </a:cubicBezTo>
                <a:cubicBezTo>
                  <a:pt x="4302097" y="944419"/>
                  <a:pt x="3994815" y="854386"/>
                  <a:pt x="3872073" y="901218"/>
                </a:cubicBezTo>
                <a:cubicBezTo>
                  <a:pt x="3749331" y="948050"/>
                  <a:pt x="3367694" y="837240"/>
                  <a:pt x="3144593" y="901218"/>
                </a:cubicBezTo>
                <a:cubicBezTo>
                  <a:pt x="2921492" y="965196"/>
                  <a:pt x="2883391" y="878570"/>
                  <a:pt x="2628316" y="901218"/>
                </a:cubicBezTo>
                <a:cubicBezTo>
                  <a:pt x="2373241" y="923866"/>
                  <a:pt x="2094352" y="840915"/>
                  <a:pt x="1900836" y="901218"/>
                </a:cubicBezTo>
                <a:cubicBezTo>
                  <a:pt x="1707320" y="961521"/>
                  <a:pt x="1409146" y="892530"/>
                  <a:pt x="1243757" y="901218"/>
                </a:cubicBezTo>
                <a:cubicBezTo>
                  <a:pt x="1078368" y="909906"/>
                  <a:pt x="788979" y="847730"/>
                  <a:pt x="657079" y="901218"/>
                </a:cubicBezTo>
                <a:cubicBezTo>
                  <a:pt x="525179" y="954706"/>
                  <a:pt x="187797" y="901114"/>
                  <a:pt x="0" y="901218"/>
                </a:cubicBezTo>
                <a:cubicBezTo>
                  <a:pt x="-16853" y="722500"/>
                  <a:pt x="28307" y="640152"/>
                  <a:pt x="0" y="441597"/>
                </a:cubicBezTo>
                <a:cubicBezTo>
                  <a:pt x="-28307" y="243042"/>
                  <a:pt x="5754" y="109164"/>
                  <a:pt x="0" y="0"/>
                </a:cubicBezTo>
                <a:close/>
              </a:path>
            </a:pathLst>
          </a:custGeom>
          <a:ln>
            <a:prstDash val="solid"/>
            <a:extLst>
              <a:ext uri="{C807C97D-BFC1-408E-A445-0C87EB9F89A2}">
                <ask:lineSketchStyleProps xmlns="" xmlns:ask="http://schemas.microsoft.com/office/drawing/2018/sketchyshapes" sd="2039650689">
                  <a:custGeom>
                    <a:avLst/>
                    <a:gdLst>
                      <a:gd name="connsiteX0" fmla="*/ 0 w 11363016"/>
                      <a:gd name="connsiteY0" fmla="*/ 0 h 966902"/>
                      <a:gd name="connsiteX1" fmla="*/ 1174177 w 11363016"/>
                      <a:gd name="connsiteY1" fmla="*/ 0 h 966902"/>
                      <a:gd name="connsiteX2" fmla="*/ 2121096 w 11363016"/>
                      <a:gd name="connsiteY2" fmla="*/ 0 h 966902"/>
                      <a:gd name="connsiteX3" fmla="*/ 3068014 w 11363016"/>
                      <a:gd name="connsiteY3" fmla="*/ 0 h 966902"/>
                      <a:gd name="connsiteX4" fmla="*/ 4242192 w 11363016"/>
                      <a:gd name="connsiteY4" fmla="*/ 0 h 966902"/>
                      <a:gd name="connsiteX5" fmla="*/ 5189110 w 11363016"/>
                      <a:gd name="connsiteY5" fmla="*/ 0 h 966902"/>
                      <a:gd name="connsiteX6" fmla="*/ 6363288 w 11363016"/>
                      <a:gd name="connsiteY6" fmla="*/ 0 h 966902"/>
                      <a:gd name="connsiteX7" fmla="*/ 7082947 w 11363016"/>
                      <a:gd name="connsiteY7" fmla="*/ 0 h 966902"/>
                      <a:gd name="connsiteX8" fmla="*/ 7802604 w 11363016"/>
                      <a:gd name="connsiteY8" fmla="*/ 0 h 966902"/>
                      <a:gd name="connsiteX9" fmla="*/ 8863152 w 11363016"/>
                      <a:gd name="connsiteY9" fmla="*/ 0 h 966902"/>
                      <a:gd name="connsiteX10" fmla="*/ 10037330 w 11363016"/>
                      <a:gd name="connsiteY10" fmla="*/ 0 h 966902"/>
                      <a:gd name="connsiteX11" fmla="*/ 11363016 w 11363016"/>
                      <a:gd name="connsiteY11" fmla="*/ 0 h 966902"/>
                      <a:gd name="connsiteX12" fmla="*/ 11363016 w 11363016"/>
                      <a:gd name="connsiteY12" fmla="*/ 493119 h 966902"/>
                      <a:gd name="connsiteX13" fmla="*/ 11363016 w 11363016"/>
                      <a:gd name="connsiteY13" fmla="*/ 966902 h 966902"/>
                      <a:gd name="connsiteX14" fmla="*/ 10529728 w 11363016"/>
                      <a:gd name="connsiteY14" fmla="*/ 966902 h 966902"/>
                      <a:gd name="connsiteX15" fmla="*/ 9355549 w 11363016"/>
                      <a:gd name="connsiteY15" fmla="*/ 966902 h 966902"/>
                      <a:gd name="connsiteX16" fmla="*/ 8749521 w 11363016"/>
                      <a:gd name="connsiteY16" fmla="*/ 966902 h 966902"/>
                      <a:gd name="connsiteX17" fmla="*/ 7688973 w 11363016"/>
                      <a:gd name="connsiteY17" fmla="*/ 966902 h 966902"/>
                      <a:gd name="connsiteX18" fmla="*/ 7082947 w 11363016"/>
                      <a:gd name="connsiteY18" fmla="*/ 966902 h 966902"/>
                      <a:gd name="connsiteX19" fmla="*/ 6249658 w 11363016"/>
                      <a:gd name="connsiteY19" fmla="*/ 966902 h 966902"/>
                      <a:gd name="connsiteX20" fmla="*/ 5075480 w 11363016"/>
                      <a:gd name="connsiteY20" fmla="*/ 966902 h 966902"/>
                      <a:gd name="connsiteX21" fmla="*/ 4242192 w 11363016"/>
                      <a:gd name="connsiteY21" fmla="*/ 966902 h 966902"/>
                      <a:gd name="connsiteX22" fmla="*/ 3068014 w 11363016"/>
                      <a:gd name="connsiteY22" fmla="*/ 966902 h 966902"/>
                      <a:gd name="connsiteX23" fmla="*/ 2007466 w 11363016"/>
                      <a:gd name="connsiteY23" fmla="*/ 966902 h 966902"/>
                      <a:gd name="connsiteX24" fmla="*/ 1060548 w 11363016"/>
                      <a:gd name="connsiteY24" fmla="*/ 966902 h 966902"/>
                      <a:gd name="connsiteX25" fmla="*/ 0 w 11363016"/>
                      <a:gd name="connsiteY25" fmla="*/ 966902 h 966902"/>
                      <a:gd name="connsiteX26" fmla="*/ 0 w 11363016"/>
                      <a:gd name="connsiteY26" fmla="*/ 473782 h 966902"/>
                      <a:gd name="connsiteX27" fmla="*/ 0 w 11363016"/>
                      <a:gd name="connsiteY27" fmla="*/ 0 h 966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1363016" h="966902" extrusionOk="0">
                        <a:moveTo>
                          <a:pt x="0" y="0"/>
                        </a:moveTo>
                        <a:cubicBezTo>
                          <a:pt x="459172" y="-105055"/>
                          <a:pt x="838565" y="137203"/>
                          <a:pt x="1174177" y="0"/>
                        </a:cubicBezTo>
                        <a:cubicBezTo>
                          <a:pt x="1514336" y="-118988"/>
                          <a:pt x="1863140" y="11709"/>
                          <a:pt x="2121096" y="0"/>
                        </a:cubicBezTo>
                        <a:cubicBezTo>
                          <a:pt x="2383411" y="-22263"/>
                          <a:pt x="2757179" y="25976"/>
                          <a:pt x="3068014" y="0"/>
                        </a:cubicBezTo>
                        <a:cubicBezTo>
                          <a:pt x="3371230" y="-128393"/>
                          <a:pt x="4011464" y="-35354"/>
                          <a:pt x="4242192" y="0"/>
                        </a:cubicBezTo>
                        <a:cubicBezTo>
                          <a:pt x="4542455" y="-355"/>
                          <a:pt x="4744424" y="50123"/>
                          <a:pt x="5189110" y="0"/>
                        </a:cubicBezTo>
                        <a:cubicBezTo>
                          <a:pt x="5540320" y="-22139"/>
                          <a:pt x="6006379" y="56443"/>
                          <a:pt x="6363288" y="0"/>
                        </a:cubicBezTo>
                        <a:cubicBezTo>
                          <a:pt x="6707936" y="-82294"/>
                          <a:pt x="6835009" y="66963"/>
                          <a:pt x="7082947" y="0"/>
                        </a:cubicBezTo>
                        <a:cubicBezTo>
                          <a:pt x="7287366" y="-26949"/>
                          <a:pt x="7521616" y="52652"/>
                          <a:pt x="7802604" y="0"/>
                        </a:cubicBezTo>
                        <a:cubicBezTo>
                          <a:pt x="8173471" y="-79788"/>
                          <a:pt x="8483616" y="69515"/>
                          <a:pt x="8863152" y="0"/>
                        </a:cubicBezTo>
                        <a:cubicBezTo>
                          <a:pt x="9197386" y="-48182"/>
                          <a:pt x="9420170" y="64905"/>
                          <a:pt x="10037330" y="0"/>
                        </a:cubicBezTo>
                        <a:cubicBezTo>
                          <a:pt x="10589705" y="-121220"/>
                          <a:pt x="10858237" y="37624"/>
                          <a:pt x="11363016" y="0"/>
                        </a:cubicBezTo>
                        <a:cubicBezTo>
                          <a:pt x="11472383" y="161433"/>
                          <a:pt x="11287617" y="274326"/>
                          <a:pt x="11363016" y="493119"/>
                        </a:cubicBezTo>
                        <a:cubicBezTo>
                          <a:pt x="11389919" y="702571"/>
                          <a:pt x="11344754" y="788377"/>
                          <a:pt x="11363016" y="966902"/>
                        </a:cubicBezTo>
                        <a:cubicBezTo>
                          <a:pt x="11099431" y="1002603"/>
                          <a:pt x="10933840" y="1000061"/>
                          <a:pt x="10529728" y="966902"/>
                        </a:cubicBezTo>
                        <a:cubicBezTo>
                          <a:pt x="10120707" y="961222"/>
                          <a:pt x="9907646" y="943858"/>
                          <a:pt x="9355549" y="966902"/>
                        </a:cubicBezTo>
                        <a:cubicBezTo>
                          <a:pt x="8822115" y="989192"/>
                          <a:pt x="8884372" y="948620"/>
                          <a:pt x="8749521" y="966902"/>
                        </a:cubicBezTo>
                        <a:cubicBezTo>
                          <a:pt x="8594645" y="1090877"/>
                          <a:pt x="8065011" y="913314"/>
                          <a:pt x="7688973" y="966902"/>
                        </a:cubicBezTo>
                        <a:cubicBezTo>
                          <a:pt x="7285191" y="1001978"/>
                          <a:pt x="7212903" y="905692"/>
                          <a:pt x="7082947" y="966902"/>
                        </a:cubicBezTo>
                        <a:cubicBezTo>
                          <a:pt x="6971925" y="1017393"/>
                          <a:pt x="6456438" y="864566"/>
                          <a:pt x="6249658" y="966902"/>
                        </a:cubicBezTo>
                        <a:cubicBezTo>
                          <a:pt x="6126251" y="1081839"/>
                          <a:pt x="5436069" y="794260"/>
                          <a:pt x="5075480" y="966902"/>
                        </a:cubicBezTo>
                        <a:cubicBezTo>
                          <a:pt x="4694795" y="1020403"/>
                          <a:pt x="4681888" y="957659"/>
                          <a:pt x="4242192" y="966902"/>
                        </a:cubicBezTo>
                        <a:cubicBezTo>
                          <a:pt x="3845616" y="973948"/>
                          <a:pt x="3357638" y="837115"/>
                          <a:pt x="3068014" y="966902"/>
                        </a:cubicBezTo>
                        <a:cubicBezTo>
                          <a:pt x="2791042" y="1024015"/>
                          <a:pt x="2280480" y="971727"/>
                          <a:pt x="2007466" y="966902"/>
                        </a:cubicBezTo>
                        <a:cubicBezTo>
                          <a:pt x="1742154" y="1034802"/>
                          <a:pt x="1338095" y="897907"/>
                          <a:pt x="1060548" y="966902"/>
                        </a:cubicBezTo>
                        <a:cubicBezTo>
                          <a:pt x="917591" y="1041489"/>
                          <a:pt x="295635" y="977560"/>
                          <a:pt x="0" y="966902"/>
                        </a:cubicBezTo>
                        <a:cubicBezTo>
                          <a:pt x="-10013" y="782452"/>
                          <a:pt x="59386" y="663508"/>
                          <a:pt x="0" y="473782"/>
                        </a:cubicBezTo>
                        <a:cubicBezTo>
                          <a:pt x="-29195" y="243656"/>
                          <a:pt x="23837" y="1193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238115" indent="-238115" defTabSz="592643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th-TH" sz="1333" spc="8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(ด้านการดำเนินงาน) 2. บุคลากรด้านกฎหมายไม่เพียงพอ ทำให้เกิดความล่าช้า </a:t>
            </a:r>
            <a:r>
              <a:rPr lang="en-US" sz="1333" spc="8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(O4)</a:t>
            </a:r>
            <a:endParaRPr lang="th-TH" sz="1333" spc="8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9" name="Group 5"/>
          <p:cNvGrpSpPr/>
          <p:nvPr/>
        </p:nvGrpSpPr>
        <p:grpSpPr>
          <a:xfrm>
            <a:off x="572552" y="309652"/>
            <a:ext cx="9017000" cy="530046"/>
            <a:chOff x="0" y="0"/>
            <a:chExt cx="21640800" cy="1272111"/>
          </a:xfrm>
        </p:grpSpPr>
        <p:sp>
          <p:nvSpPr>
            <p:cNvPr id="10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1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2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5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</a:p>
          </p:txBody>
        </p:sp>
        <p:sp>
          <p:nvSpPr>
            <p:cNvPr id="14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62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6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3" name="Group 22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24" name="Group 23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26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33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34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27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29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30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31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32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25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35" name="Rectangle 34"/>
          <p:cNvSpPr/>
          <p:nvPr/>
        </p:nvSpPr>
        <p:spPr>
          <a:xfrm>
            <a:off x="2571084" y="122632"/>
            <a:ext cx="5266245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5.1 ขอความเห็นชอบคู่มือและแผนบริหารความเสี่ยงของกองทุนพัฒนาบทบาทสตรี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/>
            </a:r>
            <a:b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ประจำปี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บัญชี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2567 (ต่อ)</a:t>
            </a:r>
            <a:endParaRPr lang="th-TH" sz="110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79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ตัวเชื่อมต่อตรง 5">
            <a:extLst>
              <a:ext uri="{FF2B5EF4-FFF2-40B4-BE49-F238E27FC236}">
                <a16:creationId xmlns:a16="http://schemas.microsoft.com/office/drawing/2014/main" id="{BDE19366-15C7-46B7-8326-25AAF920AE01}"/>
              </a:ext>
            </a:extLst>
          </p:cNvPr>
          <p:cNvCxnSpPr/>
          <p:nvPr/>
        </p:nvCxnSpPr>
        <p:spPr>
          <a:xfrm>
            <a:off x="799123" y="1048367"/>
            <a:ext cx="87630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076BC97B-6D55-4A23-B1BC-D3C19F2C5CD5}"/>
              </a:ext>
            </a:extLst>
          </p:cNvPr>
          <p:cNvSpPr/>
          <p:nvPr/>
        </p:nvSpPr>
        <p:spPr>
          <a:xfrm>
            <a:off x="187387" y="1264813"/>
            <a:ext cx="4726417" cy="4037747"/>
          </a:xfrm>
          <a:custGeom>
            <a:avLst/>
            <a:gdLst>
              <a:gd name="connsiteX0" fmla="*/ 0 w 6057788"/>
              <a:gd name="connsiteY0" fmla="*/ 0 h 5107819"/>
              <a:gd name="connsiteX1" fmla="*/ 673088 w 6057788"/>
              <a:gd name="connsiteY1" fmla="*/ 0 h 5107819"/>
              <a:gd name="connsiteX2" fmla="*/ 1467331 w 6057788"/>
              <a:gd name="connsiteY2" fmla="*/ 0 h 5107819"/>
              <a:gd name="connsiteX3" fmla="*/ 2019263 w 6057788"/>
              <a:gd name="connsiteY3" fmla="*/ 0 h 5107819"/>
              <a:gd name="connsiteX4" fmla="*/ 2752928 w 6057788"/>
              <a:gd name="connsiteY4" fmla="*/ 0 h 5107819"/>
              <a:gd name="connsiteX5" fmla="*/ 3486594 w 6057788"/>
              <a:gd name="connsiteY5" fmla="*/ 0 h 5107819"/>
              <a:gd name="connsiteX6" fmla="*/ 4220259 w 6057788"/>
              <a:gd name="connsiteY6" fmla="*/ 0 h 5107819"/>
              <a:gd name="connsiteX7" fmla="*/ 4772191 w 6057788"/>
              <a:gd name="connsiteY7" fmla="*/ 0 h 5107819"/>
              <a:gd name="connsiteX8" fmla="*/ 6057788 w 6057788"/>
              <a:gd name="connsiteY8" fmla="*/ 0 h 5107819"/>
              <a:gd name="connsiteX9" fmla="*/ 6057788 w 6057788"/>
              <a:gd name="connsiteY9" fmla="*/ 587399 h 5107819"/>
              <a:gd name="connsiteX10" fmla="*/ 6057788 w 6057788"/>
              <a:gd name="connsiteY10" fmla="*/ 1123720 h 5107819"/>
              <a:gd name="connsiteX11" fmla="*/ 6057788 w 6057788"/>
              <a:gd name="connsiteY11" fmla="*/ 1762198 h 5107819"/>
              <a:gd name="connsiteX12" fmla="*/ 6057788 w 6057788"/>
              <a:gd name="connsiteY12" fmla="*/ 2247440 h 5107819"/>
              <a:gd name="connsiteX13" fmla="*/ 6057788 w 6057788"/>
              <a:gd name="connsiteY13" fmla="*/ 2732683 h 5107819"/>
              <a:gd name="connsiteX14" fmla="*/ 6057788 w 6057788"/>
              <a:gd name="connsiteY14" fmla="*/ 3473317 h 5107819"/>
              <a:gd name="connsiteX15" fmla="*/ 6057788 w 6057788"/>
              <a:gd name="connsiteY15" fmla="*/ 4111794 h 5107819"/>
              <a:gd name="connsiteX16" fmla="*/ 6057788 w 6057788"/>
              <a:gd name="connsiteY16" fmla="*/ 5107819 h 5107819"/>
              <a:gd name="connsiteX17" fmla="*/ 5445278 w 6057788"/>
              <a:gd name="connsiteY17" fmla="*/ 5107819 h 5107819"/>
              <a:gd name="connsiteX18" fmla="*/ 4651035 w 6057788"/>
              <a:gd name="connsiteY18" fmla="*/ 5107819 h 5107819"/>
              <a:gd name="connsiteX19" fmla="*/ 4038525 w 6057788"/>
              <a:gd name="connsiteY19" fmla="*/ 5107819 h 5107819"/>
              <a:gd name="connsiteX20" fmla="*/ 3304860 w 6057788"/>
              <a:gd name="connsiteY20" fmla="*/ 5107819 h 5107819"/>
              <a:gd name="connsiteX21" fmla="*/ 2813506 w 6057788"/>
              <a:gd name="connsiteY21" fmla="*/ 5107819 h 5107819"/>
              <a:gd name="connsiteX22" fmla="*/ 2322152 w 6057788"/>
              <a:gd name="connsiteY22" fmla="*/ 5107819 h 5107819"/>
              <a:gd name="connsiteX23" fmla="*/ 1770220 w 6057788"/>
              <a:gd name="connsiteY23" fmla="*/ 5107819 h 5107819"/>
              <a:gd name="connsiteX24" fmla="*/ 1157711 w 6057788"/>
              <a:gd name="connsiteY24" fmla="*/ 5107819 h 5107819"/>
              <a:gd name="connsiteX25" fmla="*/ 0 w 6057788"/>
              <a:gd name="connsiteY25" fmla="*/ 5107819 h 5107819"/>
              <a:gd name="connsiteX26" fmla="*/ 0 w 6057788"/>
              <a:gd name="connsiteY26" fmla="*/ 4367185 h 5107819"/>
              <a:gd name="connsiteX27" fmla="*/ 0 w 6057788"/>
              <a:gd name="connsiteY27" fmla="*/ 3830864 h 5107819"/>
              <a:gd name="connsiteX28" fmla="*/ 0 w 6057788"/>
              <a:gd name="connsiteY28" fmla="*/ 3090230 h 5107819"/>
              <a:gd name="connsiteX29" fmla="*/ 0 w 6057788"/>
              <a:gd name="connsiteY29" fmla="*/ 2400675 h 5107819"/>
              <a:gd name="connsiteX30" fmla="*/ 0 w 6057788"/>
              <a:gd name="connsiteY30" fmla="*/ 1864354 h 5107819"/>
              <a:gd name="connsiteX31" fmla="*/ 0 w 6057788"/>
              <a:gd name="connsiteY31" fmla="*/ 1225877 h 5107819"/>
              <a:gd name="connsiteX32" fmla="*/ 0 w 6057788"/>
              <a:gd name="connsiteY32" fmla="*/ 638477 h 5107819"/>
              <a:gd name="connsiteX33" fmla="*/ 0 w 6057788"/>
              <a:gd name="connsiteY33" fmla="*/ 0 h 51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57788" h="5107819" fill="none" extrusionOk="0">
                <a:moveTo>
                  <a:pt x="0" y="0"/>
                </a:moveTo>
                <a:cubicBezTo>
                  <a:pt x="332434" y="12884"/>
                  <a:pt x="397367" y="30209"/>
                  <a:pt x="673088" y="0"/>
                </a:cubicBezTo>
                <a:cubicBezTo>
                  <a:pt x="948809" y="-30209"/>
                  <a:pt x="1263884" y="16444"/>
                  <a:pt x="1467331" y="0"/>
                </a:cubicBezTo>
                <a:cubicBezTo>
                  <a:pt x="1670778" y="-16444"/>
                  <a:pt x="1766306" y="-25877"/>
                  <a:pt x="2019263" y="0"/>
                </a:cubicBezTo>
                <a:cubicBezTo>
                  <a:pt x="2272220" y="25877"/>
                  <a:pt x="2529590" y="-10762"/>
                  <a:pt x="2752928" y="0"/>
                </a:cubicBezTo>
                <a:cubicBezTo>
                  <a:pt x="2976266" y="10762"/>
                  <a:pt x="3179048" y="18194"/>
                  <a:pt x="3486594" y="0"/>
                </a:cubicBezTo>
                <a:cubicBezTo>
                  <a:pt x="3794140" y="-18194"/>
                  <a:pt x="3855542" y="-6552"/>
                  <a:pt x="4220259" y="0"/>
                </a:cubicBezTo>
                <a:cubicBezTo>
                  <a:pt x="4584977" y="6552"/>
                  <a:pt x="4504165" y="24789"/>
                  <a:pt x="4772191" y="0"/>
                </a:cubicBezTo>
                <a:cubicBezTo>
                  <a:pt x="5040217" y="-24789"/>
                  <a:pt x="5570209" y="-17040"/>
                  <a:pt x="6057788" y="0"/>
                </a:cubicBezTo>
                <a:cubicBezTo>
                  <a:pt x="6073308" y="121308"/>
                  <a:pt x="6085355" y="399117"/>
                  <a:pt x="6057788" y="587399"/>
                </a:cubicBezTo>
                <a:cubicBezTo>
                  <a:pt x="6030221" y="775681"/>
                  <a:pt x="6054284" y="896725"/>
                  <a:pt x="6057788" y="1123720"/>
                </a:cubicBezTo>
                <a:cubicBezTo>
                  <a:pt x="6061292" y="1350715"/>
                  <a:pt x="6046814" y="1481737"/>
                  <a:pt x="6057788" y="1762198"/>
                </a:cubicBezTo>
                <a:cubicBezTo>
                  <a:pt x="6068762" y="2042659"/>
                  <a:pt x="6068669" y="2145185"/>
                  <a:pt x="6057788" y="2247440"/>
                </a:cubicBezTo>
                <a:cubicBezTo>
                  <a:pt x="6046907" y="2349695"/>
                  <a:pt x="6056260" y="2490787"/>
                  <a:pt x="6057788" y="2732683"/>
                </a:cubicBezTo>
                <a:cubicBezTo>
                  <a:pt x="6059316" y="2974579"/>
                  <a:pt x="6078161" y="3107638"/>
                  <a:pt x="6057788" y="3473317"/>
                </a:cubicBezTo>
                <a:cubicBezTo>
                  <a:pt x="6037415" y="3838996"/>
                  <a:pt x="6055725" y="3896808"/>
                  <a:pt x="6057788" y="4111794"/>
                </a:cubicBezTo>
                <a:cubicBezTo>
                  <a:pt x="6059851" y="4326780"/>
                  <a:pt x="6039941" y="4751110"/>
                  <a:pt x="6057788" y="5107819"/>
                </a:cubicBezTo>
                <a:cubicBezTo>
                  <a:pt x="5753523" y="5125531"/>
                  <a:pt x="5590415" y="5137718"/>
                  <a:pt x="5445278" y="5107819"/>
                </a:cubicBezTo>
                <a:cubicBezTo>
                  <a:pt x="5300141" y="5077921"/>
                  <a:pt x="4921516" y="5136626"/>
                  <a:pt x="4651035" y="5107819"/>
                </a:cubicBezTo>
                <a:cubicBezTo>
                  <a:pt x="4380554" y="5079012"/>
                  <a:pt x="4290853" y="5104101"/>
                  <a:pt x="4038525" y="5107819"/>
                </a:cubicBezTo>
                <a:cubicBezTo>
                  <a:pt x="3786197" y="5111538"/>
                  <a:pt x="3632337" y="5073590"/>
                  <a:pt x="3304860" y="5107819"/>
                </a:cubicBezTo>
                <a:cubicBezTo>
                  <a:pt x="2977384" y="5142048"/>
                  <a:pt x="2919894" y="5096760"/>
                  <a:pt x="2813506" y="5107819"/>
                </a:cubicBezTo>
                <a:cubicBezTo>
                  <a:pt x="2707118" y="5118878"/>
                  <a:pt x="2441386" y="5106217"/>
                  <a:pt x="2322152" y="5107819"/>
                </a:cubicBezTo>
                <a:cubicBezTo>
                  <a:pt x="2202918" y="5109421"/>
                  <a:pt x="1889495" y="5114349"/>
                  <a:pt x="1770220" y="5107819"/>
                </a:cubicBezTo>
                <a:cubicBezTo>
                  <a:pt x="1650945" y="5101289"/>
                  <a:pt x="1427379" y="5128951"/>
                  <a:pt x="1157711" y="5107819"/>
                </a:cubicBezTo>
                <a:cubicBezTo>
                  <a:pt x="888043" y="5086687"/>
                  <a:pt x="398987" y="5157851"/>
                  <a:pt x="0" y="5107819"/>
                </a:cubicBezTo>
                <a:cubicBezTo>
                  <a:pt x="36263" y="4754571"/>
                  <a:pt x="29706" y="4671882"/>
                  <a:pt x="0" y="4367185"/>
                </a:cubicBezTo>
                <a:cubicBezTo>
                  <a:pt x="-29706" y="4062488"/>
                  <a:pt x="-15187" y="4081109"/>
                  <a:pt x="0" y="3830864"/>
                </a:cubicBezTo>
                <a:cubicBezTo>
                  <a:pt x="15187" y="3580619"/>
                  <a:pt x="-15078" y="3418120"/>
                  <a:pt x="0" y="3090230"/>
                </a:cubicBezTo>
                <a:cubicBezTo>
                  <a:pt x="15078" y="2762340"/>
                  <a:pt x="33034" y="2593855"/>
                  <a:pt x="0" y="2400675"/>
                </a:cubicBezTo>
                <a:cubicBezTo>
                  <a:pt x="-33034" y="2207496"/>
                  <a:pt x="15459" y="2069796"/>
                  <a:pt x="0" y="1864354"/>
                </a:cubicBezTo>
                <a:cubicBezTo>
                  <a:pt x="-15459" y="1658912"/>
                  <a:pt x="27926" y="1517240"/>
                  <a:pt x="0" y="1225877"/>
                </a:cubicBezTo>
                <a:cubicBezTo>
                  <a:pt x="-27926" y="934514"/>
                  <a:pt x="28361" y="844454"/>
                  <a:pt x="0" y="638477"/>
                </a:cubicBezTo>
                <a:cubicBezTo>
                  <a:pt x="-28361" y="432500"/>
                  <a:pt x="11818" y="219910"/>
                  <a:pt x="0" y="0"/>
                </a:cubicBezTo>
                <a:close/>
              </a:path>
              <a:path w="6057788" h="5107819" stroke="0" extrusionOk="0">
                <a:moveTo>
                  <a:pt x="0" y="0"/>
                </a:moveTo>
                <a:cubicBezTo>
                  <a:pt x="202422" y="-9651"/>
                  <a:pt x="336641" y="11045"/>
                  <a:pt x="491354" y="0"/>
                </a:cubicBezTo>
                <a:cubicBezTo>
                  <a:pt x="646067" y="-11045"/>
                  <a:pt x="912928" y="13566"/>
                  <a:pt x="1164441" y="0"/>
                </a:cubicBezTo>
                <a:cubicBezTo>
                  <a:pt x="1415954" y="-13566"/>
                  <a:pt x="1448959" y="21393"/>
                  <a:pt x="1655795" y="0"/>
                </a:cubicBezTo>
                <a:cubicBezTo>
                  <a:pt x="1862631" y="-21393"/>
                  <a:pt x="2038552" y="8332"/>
                  <a:pt x="2147149" y="0"/>
                </a:cubicBezTo>
                <a:cubicBezTo>
                  <a:pt x="2255746" y="-8332"/>
                  <a:pt x="2466758" y="-1321"/>
                  <a:pt x="2638503" y="0"/>
                </a:cubicBezTo>
                <a:cubicBezTo>
                  <a:pt x="2810248" y="1321"/>
                  <a:pt x="3136449" y="-12777"/>
                  <a:pt x="3432747" y="0"/>
                </a:cubicBezTo>
                <a:cubicBezTo>
                  <a:pt x="3729045" y="12777"/>
                  <a:pt x="3858193" y="-14204"/>
                  <a:pt x="4045256" y="0"/>
                </a:cubicBezTo>
                <a:cubicBezTo>
                  <a:pt x="4232319" y="14204"/>
                  <a:pt x="4499862" y="5025"/>
                  <a:pt x="4778922" y="0"/>
                </a:cubicBezTo>
                <a:cubicBezTo>
                  <a:pt x="5057982" y="-5025"/>
                  <a:pt x="5211233" y="9035"/>
                  <a:pt x="5391431" y="0"/>
                </a:cubicBezTo>
                <a:cubicBezTo>
                  <a:pt x="5571629" y="-9035"/>
                  <a:pt x="5791649" y="-4402"/>
                  <a:pt x="6057788" y="0"/>
                </a:cubicBezTo>
                <a:cubicBezTo>
                  <a:pt x="6077883" y="237603"/>
                  <a:pt x="6041411" y="308905"/>
                  <a:pt x="6057788" y="485243"/>
                </a:cubicBezTo>
                <a:cubicBezTo>
                  <a:pt x="6074165" y="661581"/>
                  <a:pt x="6061866" y="817588"/>
                  <a:pt x="6057788" y="1072642"/>
                </a:cubicBezTo>
                <a:cubicBezTo>
                  <a:pt x="6053710" y="1327696"/>
                  <a:pt x="6032714" y="1433075"/>
                  <a:pt x="6057788" y="1762198"/>
                </a:cubicBezTo>
                <a:cubicBezTo>
                  <a:pt x="6082862" y="2091321"/>
                  <a:pt x="6052261" y="2075521"/>
                  <a:pt x="6057788" y="2349597"/>
                </a:cubicBezTo>
                <a:cubicBezTo>
                  <a:pt x="6063315" y="2623673"/>
                  <a:pt x="6040899" y="2737359"/>
                  <a:pt x="6057788" y="2834840"/>
                </a:cubicBezTo>
                <a:cubicBezTo>
                  <a:pt x="6074677" y="2932321"/>
                  <a:pt x="6037288" y="3218894"/>
                  <a:pt x="6057788" y="3524395"/>
                </a:cubicBezTo>
                <a:cubicBezTo>
                  <a:pt x="6078288" y="3829896"/>
                  <a:pt x="6053114" y="3925402"/>
                  <a:pt x="6057788" y="4111794"/>
                </a:cubicBezTo>
                <a:cubicBezTo>
                  <a:pt x="6062462" y="4298186"/>
                  <a:pt x="6082424" y="4834993"/>
                  <a:pt x="6057788" y="5107819"/>
                </a:cubicBezTo>
                <a:cubicBezTo>
                  <a:pt x="5802367" y="5131696"/>
                  <a:pt x="5588455" y="5122350"/>
                  <a:pt x="5445278" y="5107819"/>
                </a:cubicBezTo>
                <a:cubicBezTo>
                  <a:pt x="5302101" y="5093289"/>
                  <a:pt x="4965103" y="5080802"/>
                  <a:pt x="4832769" y="5107819"/>
                </a:cubicBezTo>
                <a:cubicBezTo>
                  <a:pt x="4700435" y="5134836"/>
                  <a:pt x="4368612" y="5077136"/>
                  <a:pt x="4099103" y="5107819"/>
                </a:cubicBezTo>
                <a:cubicBezTo>
                  <a:pt x="3829594" y="5138502"/>
                  <a:pt x="3644281" y="5076871"/>
                  <a:pt x="3304860" y="5107819"/>
                </a:cubicBezTo>
                <a:cubicBezTo>
                  <a:pt x="2965439" y="5138767"/>
                  <a:pt x="2929292" y="5129997"/>
                  <a:pt x="2631772" y="5107819"/>
                </a:cubicBezTo>
                <a:cubicBezTo>
                  <a:pt x="2334252" y="5085641"/>
                  <a:pt x="2245748" y="5100745"/>
                  <a:pt x="2079841" y="5107819"/>
                </a:cubicBezTo>
                <a:cubicBezTo>
                  <a:pt x="1913934" y="5114893"/>
                  <a:pt x="1709136" y="5079753"/>
                  <a:pt x="1406753" y="5107819"/>
                </a:cubicBezTo>
                <a:cubicBezTo>
                  <a:pt x="1104370" y="5135885"/>
                  <a:pt x="987978" y="5108793"/>
                  <a:pt x="794243" y="5107819"/>
                </a:cubicBezTo>
                <a:cubicBezTo>
                  <a:pt x="600508" y="5106846"/>
                  <a:pt x="262391" y="5113696"/>
                  <a:pt x="0" y="5107819"/>
                </a:cubicBezTo>
                <a:cubicBezTo>
                  <a:pt x="-8543" y="4794542"/>
                  <a:pt x="36387" y="4703402"/>
                  <a:pt x="0" y="4367185"/>
                </a:cubicBezTo>
                <a:cubicBezTo>
                  <a:pt x="-36387" y="4030968"/>
                  <a:pt x="-6397" y="4056432"/>
                  <a:pt x="0" y="3830864"/>
                </a:cubicBezTo>
                <a:cubicBezTo>
                  <a:pt x="6397" y="3605296"/>
                  <a:pt x="-21056" y="3525956"/>
                  <a:pt x="0" y="3243465"/>
                </a:cubicBezTo>
                <a:cubicBezTo>
                  <a:pt x="21056" y="2960974"/>
                  <a:pt x="20935" y="2665495"/>
                  <a:pt x="0" y="2502831"/>
                </a:cubicBezTo>
                <a:cubicBezTo>
                  <a:pt x="-20935" y="2340167"/>
                  <a:pt x="-16124" y="1967064"/>
                  <a:pt x="0" y="1813276"/>
                </a:cubicBezTo>
                <a:cubicBezTo>
                  <a:pt x="16124" y="1659489"/>
                  <a:pt x="11041" y="1427019"/>
                  <a:pt x="0" y="1328033"/>
                </a:cubicBezTo>
                <a:cubicBezTo>
                  <a:pt x="-11041" y="1229047"/>
                  <a:pt x="-8729" y="947194"/>
                  <a:pt x="0" y="689556"/>
                </a:cubicBezTo>
                <a:cubicBezTo>
                  <a:pt x="8729" y="431918"/>
                  <a:pt x="-29446" y="15564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582967651">
                  <a:custGeom>
                    <a:avLst/>
                    <a:gdLst>
                      <a:gd name="connsiteX0" fmla="*/ 0 w 5991885"/>
                      <a:gd name="connsiteY0" fmla="*/ 0 h 5169068"/>
                      <a:gd name="connsiteX1" fmla="*/ 665765 w 5991885"/>
                      <a:gd name="connsiteY1" fmla="*/ 0 h 5169068"/>
                      <a:gd name="connsiteX2" fmla="*/ 1451367 w 5991885"/>
                      <a:gd name="connsiteY2" fmla="*/ 0 h 5169068"/>
                      <a:gd name="connsiteX3" fmla="*/ 1997295 w 5991885"/>
                      <a:gd name="connsiteY3" fmla="*/ 0 h 5169068"/>
                      <a:gd name="connsiteX4" fmla="*/ 2722978 w 5991885"/>
                      <a:gd name="connsiteY4" fmla="*/ 0 h 5169068"/>
                      <a:gd name="connsiteX5" fmla="*/ 3448663 w 5991885"/>
                      <a:gd name="connsiteY5" fmla="*/ 0 h 5169068"/>
                      <a:gd name="connsiteX6" fmla="*/ 4174346 w 5991885"/>
                      <a:gd name="connsiteY6" fmla="*/ 0 h 5169068"/>
                      <a:gd name="connsiteX7" fmla="*/ 4720274 w 5991885"/>
                      <a:gd name="connsiteY7" fmla="*/ 0 h 5169068"/>
                      <a:gd name="connsiteX8" fmla="*/ 5991885 w 5991885"/>
                      <a:gd name="connsiteY8" fmla="*/ 0 h 5169068"/>
                      <a:gd name="connsiteX9" fmla="*/ 5991885 w 5991885"/>
                      <a:gd name="connsiteY9" fmla="*/ 594442 h 5169068"/>
                      <a:gd name="connsiteX10" fmla="*/ 5991885 w 5991885"/>
                      <a:gd name="connsiteY10" fmla="*/ 1137194 h 5169068"/>
                      <a:gd name="connsiteX11" fmla="*/ 5991885 w 5991885"/>
                      <a:gd name="connsiteY11" fmla="*/ 1783328 h 5169068"/>
                      <a:gd name="connsiteX12" fmla="*/ 5991885 w 5991885"/>
                      <a:gd name="connsiteY12" fmla="*/ 2274389 h 5169068"/>
                      <a:gd name="connsiteX13" fmla="*/ 5991885 w 5991885"/>
                      <a:gd name="connsiteY13" fmla="*/ 2765451 h 5169068"/>
                      <a:gd name="connsiteX14" fmla="*/ 5991885 w 5991885"/>
                      <a:gd name="connsiteY14" fmla="*/ 3514966 h 5169068"/>
                      <a:gd name="connsiteX15" fmla="*/ 5991885 w 5991885"/>
                      <a:gd name="connsiteY15" fmla="*/ 4161099 h 5169068"/>
                      <a:gd name="connsiteX16" fmla="*/ 5991885 w 5991885"/>
                      <a:gd name="connsiteY16" fmla="*/ 5169068 h 5169068"/>
                      <a:gd name="connsiteX17" fmla="*/ 5386038 w 5991885"/>
                      <a:gd name="connsiteY17" fmla="*/ 5169068 h 5169068"/>
                      <a:gd name="connsiteX18" fmla="*/ 4600436 w 5991885"/>
                      <a:gd name="connsiteY18" fmla="*/ 5169068 h 5169068"/>
                      <a:gd name="connsiteX19" fmla="*/ 3994589 w 5991885"/>
                      <a:gd name="connsiteY19" fmla="*/ 5169068 h 5169068"/>
                      <a:gd name="connsiteX20" fmla="*/ 3268906 w 5991885"/>
                      <a:gd name="connsiteY20" fmla="*/ 5169068 h 5169068"/>
                      <a:gd name="connsiteX21" fmla="*/ 2782897 w 5991885"/>
                      <a:gd name="connsiteY21" fmla="*/ 5169068 h 5169068"/>
                      <a:gd name="connsiteX22" fmla="*/ 2296889 w 5991885"/>
                      <a:gd name="connsiteY22" fmla="*/ 5169068 h 5169068"/>
                      <a:gd name="connsiteX23" fmla="*/ 1750961 w 5991885"/>
                      <a:gd name="connsiteY23" fmla="*/ 5169068 h 5169068"/>
                      <a:gd name="connsiteX24" fmla="*/ 1145116 w 5991885"/>
                      <a:gd name="connsiteY24" fmla="*/ 5169068 h 5169068"/>
                      <a:gd name="connsiteX25" fmla="*/ 0 w 5991885"/>
                      <a:gd name="connsiteY25" fmla="*/ 5169068 h 5169068"/>
                      <a:gd name="connsiteX26" fmla="*/ 0 w 5991885"/>
                      <a:gd name="connsiteY26" fmla="*/ 4419552 h 5169068"/>
                      <a:gd name="connsiteX27" fmla="*/ 0 w 5991885"/>
                      <a:gd name="connsiteY27" fmla="*/ 3876800 h 5169068"/>
                      <a:gd name="connsiteX28" fmla="*/ 0 w 5991885"/>
                      <a:gd name="connsiteY28" fmla="*/ 3127285 h 5169068"/>
                      <a:gd name="connsiteX29" fmla="*/ 0 w 5991885"/>
                      <a:gd name="connsiteY29" fmla="*/ 2429462 h 5169068"/>
                      <a:gd name="connsiteX30" fmla="*/ 0 w 5991885"/>
                      <a:gd name="connsiteY30" fmla="*/ 1886709 h 5169068"/>
                      <a:gd name="connsiteX31" fmla="*/ 0 w 5991885"/>
                      <a:gd name="connsiteY31" fmla="*/ 1240576 h 5169068"/>
                      <a:gd name="connsiteX32" fmla="*/ 0 w 5991885"/>
                      <a:gd name="connsiteY32" fmla="*/ 646133 h 5169068"/>
                      <a:gd name="connsiteX33" fmla="*/ 0 w 5991885"/>
                      <a:gd name="connsiteY33" fmla="*/ 0 h 5169068"/>
                      <a:gd name="connsiteX0" fmla="*/ 0 w 5991885"/>
                      <a:gd name="connsiteY0" fmla="*/ 0 h 5169068"/>
                      <a:gd name="connsiteX1" fmla="*/ 486008 w 5991885"/>
                      <a:gd name="connsiteY1" fmla="*/ 0 h 5169068"/>
                      <a:gd name="connsiteX2" fmla="*/ 1151772 w 5991885"/>
                      <a:gd name="connsiteY2" fmla="*/ 0 h 5169068"/>
                      <a:gd name="connsiteX3" fmla="*/ 1637781 w 5991885"/>
                      <a:gd name="connsiteY3" fmla="*/ 0 h 5169068"/>
                      <a:gd name="connsiteX4" fmla="*/ 2123790 w 5991885"/>
                      <a:gd name="connsiteY4" fmla="*/ 0 h 5169068"/>
                      <a:gd name="connsiteX5" fmla="*/ 2609798 w 5991885"/>
                      <a:gd name="connsiteY5" fmla="*/ 0 h 5169068"/>
                      <a:gd name="connsiteX6" fmla="*/ 3395401 w 5991885"/>
                      <a:gd name="connsiteY6" fmla="*/ 0 h 5169068"/>
                      <a:gd name="connsiteX7" fmla="*/ 4001247 w 5991885"/>
                      <a:gd name="connsiteY7" fmla="*/ 0 h 5169068"/>
                      <a:gd name="connsiteX8" fmla="*/ 4726931 w 5991885"/>
                      <a:gd name="connsiteY8" fmla="*/ 0 h 5169068"/>
                      <a:gd name="connsiteX9" fmla="*/ 5332777 w 5991885"/>
                      <a:gd name="connsiteY9" fmla="*/ 0 h 5169068"/>
                      <a:gd name="connsiteX10" fmla="*/ 5991885 w 5991885"/>
                      <a:gd name="connsiteY10" fmla="*/ 0 h 5169068"/>
                      <a:gd name="connsiteX11" fmla="*/ 5991885 w 5991885"/>
                      <a:gd name="connsiteY11" fmla="*/ 491061 h 5169068"/>
                      <a:gd name="connsiteX12" fmla="*/ 5991885 w 5991885"/>
                      <a:gd name="connsiteY12" fmla="*/ 1085504 h 5169068"/>
                      <a:gd name="connsiteX13" fmla="*/ 5991885 w 5991885"/>
                      <a:gd name="connsiteY13" fmla="*/ 1783328 h 5169068"/>
                      <a:gd name="connsiteX14" fmla="*/ 5991885 w 5991885"/>
                      <a:gd name="connsiteY14" fmla="*/ 2377771 h 5169068"/>
                      <a:gd name="connsiteX15" fmla="*/ 5991885 w 5991885"/>
                      <a:gd name="connsiteY15" fmla="*/ 2868833 h 5169068"/>
                      <a:gd name="connsiteX16" fmla="*/ 5991885 w 5991885"/>
                      <a:gd name="connsiteY16" fmla="*/ 3566656 h 5169068"/>
                      <a:gd name="connsiteX17" fmla="*/ 5991885 w 5991885"/>
                      <a:gd name="connsiteY17" fmla="*/ 4161099 h 5169068"/>
                      <a:gd name="connsiteX18" fmla="*/ 5991885 w 5991885"/>
                      <a:gd name="connsiteY18" fmla="*/ 5169068 h 5169068"/>
                      <a:gd name="connsiteX19" fmla="*/ 5386038 w 5991885"/>
                      <a:gd name="connsiteY19" fmla="*/ 5169068 h 5169068"/>
                      <a:gd name="connsiteX20" fmla="*/ 4780193 w 5991885"/>
                      <a:gd name="connsiteY20" fmla="*/ 5169068 h 5169068"/>
                      <a:gd name="connsiteX21" fmla="*/ 4054508 w 5991885"/>
                      <a:gd name="connsiteY21" fmla="*/ 5169068 h 5169068"/>
                      <a:gd name="connsiteX22" fmla="*/ 3268906 w 5991885"/>
                      <a:gd name="connsiteY22" fmla="*/ 5169068 h 5169068"/>
                      <a:gd name="connsiteX23" fmla="*/ 2603140 w 5991885"/>
                      <a:gd name="connsiteY23" fmla="*/ 5169068 h 5169068"/>
                      <a:gd name="connsiteX24" fmla="*/ 2057214 w 5991885"/>
                      <a:gd name="connsiteY24" fmla="*/ 5169068 h 5169068"/>
                      <a:gd name="connsiteX25" fmla="*/ 1391448 w 5991885"/>
                      <a:gd name="connsiteY25" fmla="*/ 5169068 h 5169068"/>
                      <a:gd name="connsiteX26" fmla="*/ 785602 w 5991885"/>
                      <a:gd name="connsiteY26" fmla="*/ 5169068 h 5169068"/>
                      <a:gd name="connsiteX27" fmla="*/ 0 w 5991885"/>
                      <a:gd name="connsiteY27" fmla="*/ 5169068 h 5169068"/>
                      <a:gd name="connsiteX28" fmla="*/ 0 w 5991885"/>
                      <a:gd name="connsiteY28" fmla="*/ 4419552 h 5169068"/>
                      <a:gd name="connsiteX29" fmla="*/ 0 w 5991885"/>
                      <a:gd name="connsiteY29" fmla="*/ 3876800 h 5169068"/>
                      <a:gd name="connsiteX30" fmla="*/ 0 w 5991885"/>
                      <a:gd name="connsiteY30" fmla="*/ 3282358 h 5169068"/>
                      <a:gd name="connsiteX31" fmla="*/ 0 w 5991885"/>
                      <a:gd name="connsiteY31" fmla="*/ 2532843 h 5169068"/>
                      <a:gd name="connsiteX32" fmla="*/ 0 w 5991885"/>
                      <a:gd name="connsiteY32" fmla="*/ 1835019 h 5169068"/>
                      <a:gd name="connsiteX33" fmla="*/ 0 w 5991885"/>
                      <a:gd name="connsiteY33" fmla="*/ 1343957 h 5169068"/>
                      <a:gd name="connsiteX34" fmla="*/ 0 w 5991885"/>
                      <a:gd name="connsiteY34" fmla="*/ 697824 h 5169068"/>
                      <a:gd name="connsiteX35" fmla="*/ 0 w 5991885"/>
                      <a:gd name="connsiteY35" fmla="*/ 0 h 51690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991885" h="5169068" fill="none" extrusionOk="0">
                        <a:moveTo>
                          <a:pt x="0" y="0"/>
                        </a:moveTo>
                        <a:cubicBezTo>
                          <a:pt x="335037" y="12961"/>
                          <a:pt x="387497" y="31454"/>
                          <a:pt x="665765" y="0"/>
                        </a:cubicBezTo>
                        <a:cubicBezTo>
                          <a:pt x="928503" y="-31684"/>
                          <a:pt x="1267233" y="31734"/>
                          <a:pt x="1451367" y="0"/>
                        </a:cubicBezTo>
                        <a:cubicBezTo>
                          <a:pt x="1636403" y="-20712"/>
                          <a:pt x="1741171" y="-14963"/>
                          <a:pt x="1997295" y="0"/>
                        </a:cubicBezTo>
                        <a:cubicBezTo>
                          <a:pt x="2233694" y="54754"/>
                          <a:pt x="2508422" y="43580"/>
                          <a:pt x="2722978" y="0"/>
                        </a:cubicBezTo>
                        <a:cubicBezTo>
                          <a:pt x="2924412" y="-4485"/>
                          <a:pt x="3139669" y="24606"/>
                          <a:pt x="3448663" y="0"/>
                        </a:cubicBezTo>
                        <a:cubicBezTo>
                          <a:pt x="3748460" y="-15408"/>
                          <a:pt x="3815688" y="-3110"/>
                          <a:pt x="4174346" y="0"/>
                        </a:cubicBezTo>
                        <a:cubicBezTo>
                          <a:pt x="4533362" y="18258"/>
                          <a:pt x="4458578" y="16411"/>
                          <a:pt x="4720274" y="0"/>
                        </a:cubicBezTo>
                        <a:cubicBezTo>
                          <a:pt x="4973817" y="-12389"/>
                          <a:pt x="5481824" y="-31379"/>
                          <a:pt x="5991885" y="0"/>
                        </a:cubicBezTo>
                        <a:cubicBezTo>
                          <a:pt x="6001919" y="124374"/>
                          <a:pt x="5999416" y="389578"/>
                          <a:pt x="5991885" y="594442"/>
                        </a:cubicBezTo>
                        <a:cubicBezTo>
                          <a:pt x="5988668" y="786301"/>
                          <a:pt x="5980557" y="921038"/>
                          <a:pt x="5991885" y="1137194"/>
                        </a:cubicBezTo>
                        <a:cubicBezTo>
                          <a:pt x="5988061" y="1351601"/>
                          <a:pt x="5978622" y="1503125"/>
                          <a:pt x="5991885" y="1783328"/>
                        </a:cubicBezTo>
                        <a:cubicBezTo>
                          <a:pt x="6003321" y="2063805"/>
                          <a:pt x="6002889" y="2167927"/>
                          <a:pt x="5991885" y="2274389"/>
                        </a:cubicBezTo>
                        <a:cubicBezTo>
                          <a:pt x="5987033" y="2363928"/>
                          <a:pt x="6014645" y="2541404"/>
                          <a:pt x="5991885" y="2765451"/>
                        </a:cubicBezTo>
                        <a:cubicBezTo>
                          <a:pt x="6005518" y="3005929"/>
                          <a:pt x="6033457" y="3145621"/>
                          <a:pt x="5991885" y="3514966"/>
                        </a:cubicBezTo>
                        <a:cubicBezTo>
                          <a:pt x="5959396" y="3886594"/>
                          <a:pt x="5992378" y="3944280"/>
                          <a:pt x="5991885" y="4161099"/>
                        </a:cubicBezTo>
                        <a:cubicBezTo>
                          <a:pt x="6053313" y="4414571"/>
                          <a:pt x="6018804" y="4774596"/>
                          <a:pt x="5991885" y="5169068"/>
                        </a:cubicBezTo>
                        <a:cubicBezTo>
                          <a:pt x="5699661" y="5176117"/>
                          <a:pt x="5514410" y="5198266"/>
                          <a:pt x="5386038" y="5169068"/>
                        </a:cubicBezTo>
                        <a:cubicBezTo>
                          <a:pt x="5227904" y="5148953"/>
                          <a:pt x="4879643" y="5147210"/>
                          <a:pt x="4600436" y="5169068"/>
                        </a:cubicBezTo>
                        <a:cubicBezTo>
                          <a:pt x="4318994" y="5138113"/>
                          <a:pt x="4238093" y="5169000"/>
                          <a:pt x="3994589" y="5169068"/>
                        </a:cubicBezTo>
                        <a:cubicBezTo>
                          <a:pt x="3754539" y="5170705"/>
                          <a:pt x="3566846" y="5162883"/>
                          <a:pt x="3268906" y="5169068"/>
                        </a:cubicBezTo>
                        <a:cubicBezTo>
                          <a:pt x="2936044" y="5199732"/>
                          <a:pt x="2900496" y="5164487"/>
                          <a:pt x="2782897" y="5169068"/>
                        </a:cubicBezTo>
                        <a:cubicBezTo>
                          <a:pt x="2669695" y="5174492"/>
                          <a:pt x="2412616" y="5169072"/>
                          <a:pt x="2296889" y="5169068"/>
                        </a:cubicBezTo>
                        <a:cubicBezTo>
                          <a:pt x="2168851" y="5174847"/>
                          <a:pt x="1869096" y="5188260"/>
                          <a:pt x="1750961" y="5169068"/>
                        </a:cubicBezTo>
                        <a:cubicBezTo>
                          <a:pt x="1652530" y="5186611"/>
                          <a:pt x="1389874" y="5214952"/>
                          <a:pt x="1145116" y="5169068"/>
                        </a:cubicBezTo>
                        <a:cubicBezTo>
                          <a:pt x="891978" y="5214352"/>
                          <a:pt x="329557" y="5170864"/>
                          <a:pt x="0" y="5169068"/>
                        </a:cubicBezTo>
                        <a:cubicBezTo>
                          <a:pt x="31040" y="4798722"/>
                          <a:pt x="38974" y="4728873"/>
                          <a:pt x="0" y="4419552"/>
                        </a:cubicBezTo>
                        <a:cubicBezTo>
                          <a:pt x="-25893" y="4114922"/>
                          <a:pt x="-13680" y="4131210"/>
                          <a:pt x="0" y="3876800"/>
                        </a:cubicBezTo>
                        <a:cubicBezTo>
                          <a:pt x="27849" y="3604240"/>
                          <a:pt x="-23793" y="3438363"/>
                          <a:pt x="0" y="3127285"/>
                        </a:cubicBezTo>
                        <a:cubicBezTo>
                          <a:pt x="28255" y="2796328"/>
                          <a:pt x="52752" y="2608760"/>
                          <a:pt x="0" y="2429462"/>
                        </a:cubicBezTo>
                        <a:cubicBezTo>
                          <a:pt x="-20514" y="2223111"/>
                          <a:pt x="13328" y="2129328"/>
                          <a:pt x="0" y="1886709"/>
                        </a:cubicBezTo>
                        <a:cubicBezTo>
                          <a:pt x="-11391" y="1646925"/>
                          <a:pt x="47966" y="1547171"/>
                          <a:pt x="0" y="1240576"/>
                        </a:cubicBezTo>
                        <a:cubicBezTo>
                          <a:pt x="-40613" y="958053"/>
                          <a:pt x="48201" y="856894"/>
                          <a:pt x="0" y="646133"/>
                        </a:cubicBezTo>
                        <a:cubicBezTo>
                          <a:pt x="16414" y="457622"/>
                          <a:pt x="12098" y="234740"/>
                          <a:pt x="0" y="0"/>
                        </a:cubicBezTo>
                        <a:close/>
                      </a:path>
                      <a:path w="5991885" h="5169068" stroke="0" extrusionOk="0">
                        <a:moveTo>
                          <a:pt x="0" y="0"/>
                        </a:moveTo>
                        <a:cubicBezTo>
                          <a:pt x="196880" y="-15792"/>
                          <a:pt x="314412" y="3468"/>
                          <a:pt x="486008" y="0"/>
                        </a:cubicBezTo>
                        <a:cubicBezTo>
                          <a:pt x="597321" y="4074"/>
                          <a:pt x="907798" y="24991"/>
                          <a:pt x="1151772" y="0"/>
                        </a:cubicBezTo>
                        <a:cubicBezTo>
                          <a:pt x="1410248" y="-18094"/>
                          <a:pt x="1429623" y="12592"/>
                          <a:pt x="1637781" y="0"/>
                        </a:cubicBezTo>
                        <a:cubicBezTo>
                          <a:pt x="1853066" y="-42020"/>
                          <a:pt x="1999709" y="18997"/>
                          <a:pt x="2123790" y="0"/>
                        </a:cubicBezTo>
                        <a:cubicBezTo>
                          <a:pt x="2227809" y="5583"/>
                          <a:pt x="2462302" y="217"/>
                          <a:pt x="2609798" y="0"/>
                        </a:cubicBezTo>
                        <a:cubicBezTo>
                          <a:pt x="2772723" y="9696"/>
                          <a:pt x="3085127" y="-20884"/>
                          <a:pt x="3395401" y="0"/>
                        </a:cubicBezTo>
                        <a:cubicBezTo>
                          <a:pt x="3691500" y="15543"/>
                          <a:pt x="3820730" y="-7183"/>
                          <a:pt x="4001247" y="0"/>
                        </a:cubicBezTo>
                        <a:cubicBezTo>
                          <a:pt x="4204949" y="60437"/>
                          <a:pt x="4453050" y="15391"/>
                          <a:pt x="4726931" y="0"/>
                        </a:cubicBezTo>
                        <a:cubicBezTo>
                          <a:pt x="5038895" y="-7192"/>
                          <a:pt x="5181338" y="17566"/>
                          <a:pt x="5332777" y="0"/>
                        </a:cubicBezTo>
                        <a:cubicBezTo>
                          <a:pt x="5548375" y="-3853"/>
                          <a:pt x="5725273" y="11381"/>
                          <a:pt x="5991885" y="0"/>
                        </a:cubicBezTo>
                        <a:cubicBezTo>
                          <a:pt x="6010398" y="226572"/>
                          <a:pt x="5975247" y="323277"/>
                          <a:pt x="5991885" y="491061"/>
                        </a:cubicBezTo>
                        <a:cubicBezTo>
                          <a:pt x="5989797" y="695557"/>
                          <a:pt x="6023613" y="831093"/>
                          <a:pt x="5991885" y="1085504"/>
                        </a:cubicBezTo>
                        <a:cubicBezTo>
                          <a:pt x="5991556" y="1356785"/>
                          <a:pt x="5963453" y="1456234"/>
                          <a:pt x="5991885" y="1783328"/>
                        </a:cubicBezTo>
                        <a:cubicBezTo>
                          <a:pt x="6009727" y="2115157"/>
                          <a:pt x="5979698" y="2099327"/>
                          <a:pt x="5991885" y="2377771"/>
                        </a:cubicBezTo>
                        <a:cubicBezTo>
                          <a:pt x="5997085" y="2665863"/>
                          <a:pt x="5979661" y="2768817"/>
                          <a:pt x="5991885" y="2868833"/>
                        </a:cubicBezTo>
                        <a:cubicBezTo>
                          <a:pt x="6021579" y="2926416"/>
                          <a:pt x="5946512" y="3239263"/>
                          <a:pt x="5991885" y="3566656"/>
                        </a:cubicBezTo>
                        <a:cubicBezTo>
                          <a:pt x="6008891" y="3895046"/>
                          <a:pt x="5991501" y="3972390"/>
                          <a:pt x="5991885" y="4161099"/>
                        </a:cubicBezTo>
                        <a:cubicBezTo>
                          <a:pt x="5978246" y="4284330"/>
                          <a:pt x="6059028" y="4942276"/>
                          <a:pt x="5991885" y="5169068"/>
                        </a:cubicBezTo>
                        <a:cubicBezTo>
                          <a:pt x="5753804" y="5167823"/>
                          <a:pt x="5532767" y="5182710"/>
                          <a:pt x="5386038" y="5169068"/>
                        </a:cubicBezTo>
                        <a:cubicBezTo>
                          <a:pt x="5270638" y="5169308"/>
                          <a:pt x="4914790" y="5169352"/>
                          <a:pt x="4780193" y="5169068"/>
                        </a:cubicBezTo>
                        <a:cubicBezTo>
                          <a:pt x="4702372" y="5220188"/>
                          <a:pt x="4336083" y="5117577"/>
                          <a:pt x="4054508" y="5169068"/>
                        </a:cubicBezTo>
                        <a:cubicBezTo>
                          <a:pt x="3749437" y="5213316"/>
                          <a:pt x="3615021" y="5148231"/>
                          <a:pt x="3268906" y="5169068"/>
                        </a:cubicBezTo>
                        <a:cubicBezTo>
                          <a:pt x="2934932" y="5203637"/>
                          <a:pt x="2901548" y="5190227"/>
                          <a:pt x="2603140" y="5169068"/>
                        </a:cubicBezTo>
                        <a:cubicBezTo>
                          <a:pt x="2306796" y="5155346"/>
                          <a:pt x="2218839" y="5163263"/>
                          <a:pt x="2057214" y="5169068"/>
                        </a:cubicBezTo>
                        <a:cubicBezTo>
                          <a:pt x="1901380" y="5183955"/>
                          <a:pt x="1707495" y="5102391"/>
                          <a:pt x="1391448" y="5169068"/>
                        </a:cubicBezTo>
                        <a:cubicBezTo>
                          <a:pt x="1078338" y="5195147"/>
                          <a:pt x="966159" y="5185630"/>
                          <a:pt x="785602" y="5169068"/>
                        </a:cubicBezTo>
                        <a:cubicBezTo>
                          <a:pt x="601794" y="5182433"/>
                          <a:pt x="253911" y="5189345"/>
                          <a:pt x="0" y="5169068"/>
                        </a:cubicBezTo>
                        <a:cubicBezTo>
                          <a:pt x="-20167" y="4852342"/>
                          <a:pt x="32640" y="4758243"/>
                          <a:pt x="0" y="4419552"/>
                        </a:cubicBezTo>
                        <a:cubicBezTo>
                          <a:pt x="-42381" y="4077781"/>
                          <a:pt x="-5061" y="4102196"/>
                          <a:pt x="0" y="3876800"/>
                        </a:cubicBezTo>
                        <a:cubicBezTo>
                          <a:pt x="27219" y="3648147"/>
                          <a:pt x="-34259" y="3551956"/>
                          <a:pt x="0" y="3282358"/>
                        </a:cubicBezTo>
                        <a:cubicBezTo>
                          <a:pt x="-4078" y="3025872"/>
                          <a:pt x="6664" y="2701824"/>
                          <a:pt x="0" y="2532843"/>
                        </a:cubicBezTo>
                        <a:cubicBezTo>
                          <a:pt x="6831" y="2394910"/>
                          <a:pt x="-21048" y="2004138"/>
                          <a:pt x="0" y="1835019"/>
                        </a:cubicBezTo>
                        <a:cubicBezTo>
                          <a:pt x="29850" y="1677345"/>
                          <a:pt x="21361" y="1464580"/>
                          <a:pt x="0" y="1343957"/>
                        </a:cubicBezTo>
                        <a:cubicBezTo>
                          <a:pt x="4770" y="1288629"/>
                          <a:pt x="-67974" y="938779"/>
                          <a:pt x="0" y="697824"/>
                        </a:cubicBezTo>
                        <a:cubicBezTo>
                          <a:pt x="-16172" y="420210"/>
                          <a:pt x="-56609" y="143007"/>
                          <a:pt x="0" y="0"/>
                        </a:cubicBezTo>
                        <a:close/>
                      </a:path>
                      <a:path w="5991885" h="5169068" fill="none" stroke="0" extrusionOk="0">
                        <a:moveTo>
                          <a:pt x="0" y="0"/>
                        </a:moveTo>
                        <a:cubicBezTo>
                          <a:pt x="325232" y="26733"/>
                          <a:pt x="393236" y="23828"/>
                          <a:pt x="665765" y="0"/>
                        </a:cubicBezTo>
                        <a:cubicBezTo>
                          <a:pt x="924106" y="-57461"/>
                          <a:pt x="1264850" y="30503"/>
                          <a:pt x="1451367" y="0"/>
                        </a:cubicBezTo>
                        <a:cubicBezTo>
                          <a:pt x="1672962" y="-11440"/>
                          <a:pt x="1744878" y="-24903"/>
                          <a:pt x="1997295" y="0"/>
                        </a:cubicBezTo>
                        <a:cubicBezTo>
                          <a:pt x="2274082" y="22750"/>
                          <a:pt x="2513538" y="-14913"/>
                          <a:pt x="2722978" y="0"/>
                        </a:cubicBezTo>
                        <a:cubicBezTo>
                          <a:pt x="2917963" y="2504"/>
                          <a:pt x="3162839" y="29345"/>
                          <a:pt x="3448663" y="0"/>
                        </a:cubicBezTo>
                        <a:cubicBezTo>
                          <a:pt x="3757083" y="-24261"/>
                          <a:pt x="3805315" y="-13860"/>
                          <a:pt x="4174346" y="0"/>
                        </a:cubicBezTo>
                        <a:cubicBezTo>
                          <a:pt x="4542925" y="5217"/>
                          <a:pt x="4444747" y="17967"/>
                          <a:pt x="4720274" y="0"/>
                        </a:cubicBezTo>
                        <a:cubicBezTo>
                          <a:pt x="4979703" y="-13217"/>
                          <a:pt x="5531085" y="57664"/>
                          <a:pt x="5991885" y="0"/>
                        </a:cubicBezTo>
                        <a:cubicBezTo>
                          <a:pt x="5973167" y="113067"/>
                          <a:pt x="6027923" y="374134"/>
                          <a:pt x="5991885" y="594442"/>
                        </a:cubicBezTo>
                        <a:cubicBezTo>
                          <a:pt x="5957262" y="758518"/>
                          <a:pt x="5980501" y="928166"/>
                          <a:pt x="5991885" y="1137194"/>
                        </a:cubicBezTo>
                        <a:cubicBezTo>
                          <a:pt x="5975724" y="1366545"/>
                          <a:pt x="6012151" y="1503787"/>
                          <a:pt x="5991885" y="1783328"/>
                        </a:cubicBezTo>
                        <a:cubicBezTo>
                          <a:pt x="5990183" y="2085124"/>
                          <a:pt x="6015070" y="2148806"/>
                          <a:pt x="5991885" y="2274389"/>
                        </a:cubicBezTo>
                        <a:cubicBezTo>
                          <a:pt x="5961939" y="2356206"/>
                          <a:pt x="5984262" y="2538451"/>
                          <a:pt x="5991885" y="2765451"/>
                        </a:cubicBezTo>
                        <a:cubicBezTo>
                          <a:pt x="6019036" y="3012279"/>
                          <a:pt x="5998800" y="3123109"/>
                          <a:pt x="5991885" y="3514966"/>
                        </a:cubicBezTo>
                        <a:cubicBezTo>
                          <a:pt x="5968839" y="3881638"/>
                          <a:pt x="5996862" y="3934006"/>
                          <a:pt x="5991885" y="4161099"/>
                        </a:cubicBezTo>
                        <a:cubicBezTo>
                          <a:pt x="5999506" y="4397535"/>
                          <a:pt x="6025347" y="4846712"/>
                          <a:pt x="5991885" y="5169068"/>
                        </a:cubicBezTo>
                        <a:cubicBezTo>
                          <a:pt x="5670497" y="5180781"/>
                          <a:pt x="5495546" y="5205651"/>
                          <a:pt x="5386038" y="5169068"/>
                        </a:cubicBezTo>
                        <a:cubicBezTo>
                          <a:pt x="5205010" y="5142875"/>
                          <a:pt x="4891163" y="5160322"/>
                          <a:pt x="4600436" y="5169068"/>
                        </a:cubicBezTo>
                        <a:cubicBezTo>
                          <a:pt x="4323201" y="5138634"/>
                          <a:pt x="4229829" y="5167749"/>
                          <a:pt x="3994589" y="5169068"/>
                        </a:cubicBezTo>
                        <a:cubicBezTo>
                          <a:pt x="3717812" y="5172487"/>
                          <a:pt x="3613121" y="5109677"/>
                          <a:pt x="3268906" y="5169068"/>
                        </a:cubicBezTo>
                        <a:cubicBezTo>
                          <a:pt x="2943164" y="5213818"/>
                          <a:pt x="2894316" y="5150678"/>
                          <a:pt x="2782897" y="5169068"/>
                        </a:cubicBezTo>
                        <a:cubicBezTo>
                          <a:pt x="2659474" y="5169295"/>
                          <a:pt x="2422297" y="5142727"/>
                          <a:pt x="2296889" y="5169068"/>
                        </a:cubicBezTo>
                        <a:cubicBezTo>
                          <a:pt x="2189590" y="5167705"/>
                          <a:pt x="1864138" y="5175710"/>
                          <a:pt x="1750961" y="5169068"/>
                        </a:cubicBezTo>
                        <a:cubicBezTo>
                          <a:pt x="1621906" y="5152550"/>
                          <a:pt x="1421278" y="5185180"/>
                          <a:pt x="1145116" y="5169068"/>
                        </a:cubicBezTo>
                        <a:cubicBezTo>
                          <a:pt x="899865" y="5090910"/>
                          <a:pt x="370900" y="5206025"/>
                          <a:pt x="0" y="5169068"/>
                        </a:cubicBezTo>
                        <a:cubicBezTo>
                          <a:pt x="52248" y="4804639"/>
                          <a:pt x="26787" y="4715780"/>
                          <a:pt x="0" y="4419552"/>
                        </a:cubicBezTo>
                        <a:cubicBezTo>
                          <a:pt x="-29606" y="4111926"/>
                          <a:pt x="-11209" y="4132520"/>
                          <a:pt x="0" y="3876800"/>
                        </a:cubicBezTo>
                        <a:cubicBezTo>
                          <a:pt x="28433" y="3645827"/>
                          <a:pt x="-13423" y="3454030"/>
                          <a:pt x="0" y="3127285"/>
                        </a:cubicBezTo>
                        <a:cubicBezTo>
                          <a:pt x="-23041" y="2800834"/>
                          <a:pt x="56931" y="2594324"/>
                          <a:pt x="0" y="2429462"/>
                        </a:cubicBezTo>
                        <a:cubicBezTo>
                          <a:pt x="-29874" y="2266210"/>
                          <a:pt x="39440" y="2104407"/>
                          <a:pt x="0" y="1886709"/>
                        </a:cubicBezTo>
                        <a:cubicBezTo>
                          <a:pt x="-10633" y="1665908"/>
                          <a:pt x="47057" y="1546960"/>
                          <a:pt x="0" y="1240576"/>
                        </a:cubicBezTo>
                        <a:cubicBezTo>
                          <a:pt x="-22134" y="924756"/>
                          <a:pt x="27017" y="847301"/>
                          <a:pt x="0" y="646133"/>
                        </a:cubicBezTo>
                        <a:cubicBezTo>
                          <a:pt x="-24812" y="425397"/>
                          <a:pt x="-36530" y="19765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1167" b="1" spc="8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</a:t>
            </a:r>
            <a:r>
              <a:rPr lang="th-TH" sz="1167" b="1" spc="8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กองทุนไม่สามารถบริหารจัดการหนี้เกินกำหนดชำระให้ต่ำกว่า</a:t>
            </a:r>
            <a:b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ร้อยละ</a:t>
            </a:r>
            <a:r>
              <a:rPr lang="en-US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10 ของหนี้คงเหลือ (</a:t>
            </a:r>
            <a:r>
              <a:rPr lang="en-US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O3)</a:t>
            </a: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(เสี่ยงสูง)</a:t>
            </a:r>
          </a:p>
          <a:p>
            <a:pPr>
              <a:lnSpc>
                <a:spcPct val="140000"/>
              </a:lnSpc>
            </a:pP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2. สำนักงานการตรวจเงินแผ่นดินไม่แสดงความเห็นต่อรายงาน</a:t>
            </a:r>
            <a:r>
              <a:rPr lang="th-TH" sz="1167" b="1" spc="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การเงินของ</a:t>
            </a: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กองทุน (</a:t>
            </a:r>
            <a:r>
              <a:rPr lang="en-US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O1)</a:t>
            </a: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(เสี่ยงสูง)</a:t>
            </a: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3. ลูกหนี้ทำผิดสัญญาไม่ชำระคืนเงินตามที่ระบุไว้ในสัญญา</a:t>
            </a:r>
            <a:r>
              <a:rPr lang="en-US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r>
              <a:rPr lang="en-US" sz="1167" b="1" kern="0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(C1)</a:t>
            </a: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b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</a:t>
            </a: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(เสี่ยงปานกลาง)</a:t>
            </a:r>
            <a:endParaRPr lang="th-TH" sz="1167" b="1" spc="33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40000"/>
              </a:lnSpc>
            </a:pP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4. </a:t>
            </a:r>
            <a:r>
              <a:rPr lang="th-TH" sz="1167" b="1" kern="0" spc="-42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การเปลี่ยนแปลงเจ้าหน้าที่บ่อยครั้งทำให้การปฏิบัติงานไม่ต่อเนื่อง (</a:t>
            </a:r>
            <a:r>
              <a:rPr lang="en-US" sz="1167" b="1" kern="0" spc="-42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O2)</a:t>
            </a:r>
            <a:endParaRPr lang="th-TH" sz="1167" b="1" kern="0" spc="-42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40000"/>
              </a:lnSpc>
            </a:pPr>
            <a:r>
              <a:rPr lang="th-TH" sz="1167" b="1" kern="0" spc="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(เสี่ยงปานกลาง)</a:t>
            </a:r>
            <a:r>
              <a:rPr lang="th-TH" sz="1167" b="1" kern="0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5. </a:t>
            </a:r>
            <a:r>
              <a:rPr lang="th-TH" sz="1167" b="1" kern="0" spc="-58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สถานะทางการเงินขาดสภาพคล่อง รายได้ต่ำกว่ารายจ่าย (</a:t>
            </a:r>
            <a:r>
              <a:rPr lang="en-US" sz="1167" b="1" kern="0" spc="-58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F1)</a:t>
            </a:r>
            <a:r>
              <a:rPr lang="th-TH" sz="1167" b="1" kern="0" spc="-58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r>
              <a:rPr lang="th-TH" sz="1167" b="1" kern="0" spc="-58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(ปานกลาง)</a:t>
            </a:r>
            <a:endParaRPr lang="th-TH" sz="1167" b="1" kern="0" spc="-58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40000"/>
              </a:lnSpc>
            </a:pP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6. งบประมาณไม่เพียงพอต่อการบริหารกองทุน </a:t>
            </a:r>
            <a:r>
              <a:rPr lang="en-US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(F2)</a:t>
            </a: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(ปานกลาง) </a:t>
            </a:r>
            <a:endParaRPr lang="th-TH" sz="1167" b="1" spc="33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40000"/>
              </a:lnSpc>
            </a:pP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7. การเบิกจ่ายงบประมาณ ไม่เป็นไปตามแผน (</a:t>
            </a:r>
            <a:r>
              <a:rPr lang="en-US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O4)</a:t>
            </a: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(ปานกลาง)</a:t>
            </a:r>
            <a:endParaRPr lang="th-TH" sz="1167" b="1" spc="33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40000"/>
              </a:lnSpc>
            </a:pP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8. </a:t>
            </a:r>
            <a:r>
              <a:rPr lang="th-TH" sz="1167" b="1" kern="0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โครงสร้างและกรอบอัตรากำลังของสำนักงานเลขานุการคณะอนุ</a:t>
            </a:r>
            <a:r>
              <a:rPr lang="en-US" sz="1167" b="1" kern="0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</a:t>
            </a:r>
          </a:p>
          <a:p>
            <a:pPr>
              <a:lnSpc>
                <a:spcPct val="140000"/>
              </a:lnSpc>
            </a:pPr>
            <a:r>
              <a:rPr lang="th-TH" sz="1167" b="1" kern="0" spc="-42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กรรมการบริหารกองทุนพัฒนาบทบาทสตรีกรุงเทพมหานคร ไม่สอดคล้อง</a:t>
            </a:r>
            <a:r>
              <a:rPr lang="en-US" sz="1167" b="1" kern="0" spc="-42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    </a:t>
            </a:r>
          </a:p>
          <a:p>
            <a:pPr>
              <a:lnSpc>
                <a:spcPct val="140000"/>
              </a:lnSpc>
            </a:pPr>
            <a:r>
              <a:rPr lang="th-TH" sz="1167" b="1" kern="0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กับภารกิจหน้าที่ (</a:t>
            </a:r>
            <a:r>
              <a:rPr lang="en-US" sz="1167" b="1" kern="0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S2)</a:t>
            </a:r>
            <a:r>
              <a:rPr lang="th-TH" sz="1167" b="1" kern="0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r>
              <a:rPr lang="th-TH" sz="1167" b="1" kern="0" spc="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(เสี่ยงน้อย) </a:t>
            </a:r>
            <a:endParaRPr lang="th-TH" sz="1167" b="1" kern="0" spc="33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40000"/>
              </a:lnSpc>
            </a:pP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9. </a:t>
            </a:r>
            <a:r>
              <a:rPr lang="th-TH" sz="1167" b="1" kern="0" spc="-8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สื่อ</a:t>
            </a:r>
            <a:r>
              <a:rPr lang="th-TH" sz="1167" b="1" spc="-8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และช่องทางการประชาสัมพันธ์ ไม่ตรงกับกลุ่มเป้าหมาย </a:t>
            </a:r>
            <a:r>
              <a:rPr lang="en-US" sz="1167" b="1" spc="-8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(S1)</a:t>
            </a:r>
            <a:r>
              <a:rPr lang="th-TH" sz="1167" b="1" spc="-8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r>
              <a:rPr lang="th-TH" sz="1167" b="1" spc="-8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(เสี่ยงน้อยสุด)</a:t>
            </a:r>
            <a:endParaRPr lang="en-US" sz="1167" spc="-8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4" name="ตัวแทนเนื้อหา 2">
            <a:extLst>
              <a:ext uri="{FF2B5EF4-FFF2-40B4-BE49-F238E27FC236}">
                <a16:creationId xmlns:a16="http://schemas.microsoft.com/office/drawing/2014/main" id="{58ED6D66-18A3-4395-8FA8-4CE6B2194312}"/>
              </a:ext>
            </a:extLst>
          </p:cNvPr>
          <p:cNvSpPr txBox="1">
            <a:spLocks/>
          </p:cNvSpPr>
          <p:nvPr/>
        </p:nvSpPr>
        <p:spPr>
          <a:xfrm>
            <a:off x="1773145" y="1332446"/>
            <a:ext cx="4993238" cy="4116508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th-TH" sz="1167" b="1" dirty="0">
              <a:latin typeface="Chulabhorn Likit Text Light" panose="00000400000000000000" pitchFamily="2" charset="-34"/>
              <a:cs typeface="Chulabhorn Likit Text Light" panose="00000400000000000000" pitchFamily="2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0098AC3D-84DF-6F70-225C-B50F763FB163}"/>
              </a:ext>
            </a:extLst>
          </p:cNvPr>
          <p:cNvSpPr txBox="1"/>
          <p:nvPr/>
        </p:nvSpPr>
        <p:spPr>
          <a:xfrm>
            <a:off x="2000332" y="1032549"/>
            <a:ext cx="1043876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h-TH" sz="15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พ.ศ. 2566</a:t>
            </a:r>
            <a:endParaRPr lang="th-TH" sz="15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8" name="สี่เหลี่ยมผืนผ้า 12">
            <a:extLst>
              <a:ext uri="{FF2B5EF4-FFF2-40B4-BE49-F238E27FC236}">
                <a16:creationId xmlns:a16="http://schemas.microsoft.com/office/drawing/2014/main" id="{076BC97B-6D55-4A23-B1BC-D3C19F2C5CD5}"/>
              </a:ext>
            </a:extLst>
          </p:cNvPr>
          <p:cNvSpPr/>
          <p:nvPr/>
        </p:nvSpPr>
        <p:spPr>
          <a:xfrm>
            <a:off x="5003915" y="1216333"/>
            <a:ext cx="5082213" cy="4131172"/>
          </a:xfrm>
          <a:custGeom>
            <a:avLst/>
            <a:gdLst>
              <a:gd name="connsiteX0" fmla="*/ 0 w 6057788"/>
              <a:gd name="connsiteY0" fmla="*/ 0 h 5107819"/>
              <a:gd name="connsiteX1" fmla="*/ 673088 w 6057788"/>
              <a:gd name="connsiteY1" fmla="*/ 0 h 5107819"/>
              <a:gd name="connsiteX2" fmla="*/ 1467331 w 6057788"/>
              <a:gd name="connsiteY2" fmla="*/ 0 h 5107819"/>
              <a:gd name="connsiteX3" fmla="*/ 2019263 w 6057788"/>
              <a:gd name="connsiteY3" fmla="*/ 0 h 5107819"/>
              <a:gd name="connsiteX4" fmla="*/ 2752928 w 6057788"/>
              <a:gd name="connsiteY4" fmla="*/ 0 h 5107819"/>
              <a:gd name="connsiteX5" fmla="*/ 3486594 w 6057788"/>
              <a:gd name="connsiteY5" fmla="*/ 0 h 5107819"/>
              <a:gd name="connsiteX6" fmla="*/ 4220259 w 6057788"/>
              <a:gd name="connsiteY6" fmla="*/ 0 h 5107819"/>
              <a:gd name="connsiteX7" fmla="*/ 4772191 w 6057788"/>
              <a:gd name="connsiteY7" fmla="*/ 0 h 5107819"/>
              <a:gd name="connsiteX8" fmla="*/ 6057788 w 6057788"/>
              <a:gd name="connsiteY8" fmla="*/ 0 h 5107819"/>
              <a:gd name="connsiteX9" fmla="*/ 6057788 w 6057788"/>
              <a:gd name="connsiteY9" fmla="*/ 587399 h 5107819"/>
              <a:gd name="connsiteX10" fmla="*/ 6057788 w 6057788"/>
              <a:gd name="connsiteY10" fmla="*/ 1123720 h 5107819"/>
              <a:gd name="connsiteX11" fmla="*/ 6057788 w 6057788"/>
              <a:gd name="connsiteY11" fmla="*/ 1762198 h 5107819"/>
              <a:gd name="connsiteX12" fmla="*/ 6057788 w 6057788"/>
              <a:gd name="connsiteY12" fmla="*/ 2247440 h 5107819"/>
              <a:gd name="connsiteX13" fmla="*/ 6057788 w 6057788"/>
              <a:gd name="connsiteY13" fmla="*/ 2732683 h 5107819"/>
              <a:gd name="connsiteX14" fmla="*/ 6057788 w 6057788"/>
              <a:gd name="connsiteY14" fmla="*/ 3473317 h 5107819"/>
              <a:gd name="connsiteX15" fmla="*/ 6057788 w 6057788"/>
              <a:gd name="connsiteY15" fmla="*/ 4111794 h 5107819"/>
              <a:gd name="connsiteX16" fmla="*/ 6057788 w 6057788"/>
              <a:gd name="connsiteY16" fmla="*/ 5107819 h 5107819"/>
              <a:gd name="connsiteX17" fmla="*/ 5445278 w 6057788"/>
              <a:gd name="connsiteY17" fmla="*/ 5107819 h 5107819"/>
              <a:gd name="connsiteX18" fmla="*/ 4651035 w 6057788"/>
              <a:gd name="connsiteY18" fmla="*/ 5107819 h 5107819"/>
              <a:gd name="connsiteX19" fmla="*/ 4038525 w 6057788"/>
              <a:gd name="connsiteY19" fmla="*/ 5107819 h 5107819"/>
              <a:gd name="connsiteX20" fmla="*/ 3304860 w 6057788"/>
              <a:gd name="connsiteY20" fmla="*/ 5107819 h 5107819"/>
              <a:gd name="connsiteX21" fmla="*/ 2813506 w 6057788"/>
              <a:gd name="connsiteY21" fmla="*/ 5107819 h 5107819"/>
              <a:gd name="connsiteX22" fmla="*/ 2322152 w 6057788"/>
              <a:gd name="connsiteY22" fmla="*/ 5107819 h 5107819"/>
              <a:gd name="connsiteX23" fmla="*/ 1770220 w 6057788"/>
              <a:gd name="connsiteY23" fmla="*/ 5107819 h 5107819"/>
              <a:gd name="connsiteX24" fmla="*/ 1157711 w 6057788"/>
              <a:gd name="connsiteY24" fmla="*/ 5107819 h 5107819"/>
              <a:gd name="connsiteX25" fmla="*/ 0 w 6057788"/>
              <a:gd name="connsiteY25" fmla="*/ 5107819 h 5107819"/>
              <a:gd name="connsiteX26" fmla="*/ 0 w 6057788"/>
              <a:gd name="connsiteY26" fmla="*/ 4367185 h 5107819"/>
              <a:gd name="connsiteX27" fmla="*/ 0 w 6057788"/>
              <a:gd name="connsiteY27" fmla="*/ 3830864 h 5107819"/>
              <a:gd name="connsiteX28" fmla="*/ 0 w 6057788"/>
              <a:gd name="connsiteY28" fmla="*/ 3090230 h 5107819"/>
              <a:gd name="connsiteX29" fmla="*/ 0 w 6057788"/>
              <a:gd name="connsiteY29" fmla="*/ 2400675 h 5107819"/>
              <a:gd name="connsiteX30" fmla="*/ 0 w 6057788"/>
              <a:gd name="connsiteY30" fmla="*/ 1864354 h 5107819"/>
              <a:gd name="connsiteX31" fmla="*/ 0 w 6057788"/>
              <a:gd name="connsiteY31" fmla="*/ 1225877 h 5107819"/>
              <a:gd name="connsiteX32" fmla="*/ 0 w 6057788"/>
              <a:gd name="connsiteY32" fmla="*/ 638477 h 5107819"/>
              <a:gd name="connsiteX33" fmla="*/ 0 w 6057788"/>
              <a:gd name="connsiteY33" fmla="*/ 0 h 51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57788" h="5107819" fill="none" extrusionOk="0">
                <a:moveTo>
                  <a:pt x="0" y="0"/>
                </a:moveTo>
                <a:cubicBezTo>
                  <a:pt x="332434" y="12884"/>
                  <a:pt x="397367" y="30209"/>
                  <a:pt x="673088" y="0"/>
                </a:cubicBezTo>
                <a:cubicBezTo>
                  <a:pt x="948809" y="-30209"/>
                  <a:pt x="1263884" y="16444"/>
                  <a:pt x="1467331" y="0"/>
                </a:cubicBezTo>
                <a:cubicBezTo>
                  <a:pt x="1670778" y="-16444"/>
                  <a:pt x="1766306" y="-25877"/>
                  <a:pt x="2019263" y="0"/>
                </a:cubicBezTo>
                <a:cubicBezTo>
                  <a:pt x="2272220" y="25877"/>
                  <a:pt x="2529590" y="-10762"/>
                  <a:pt x="2752928" y="0"/>
                </a:cubicBezTo>
                <a:cubicBezTo>
                  <a:pt x="2976266" y="10762"/>
                  <a:pt x="3179048" y="18194"/>
                  <a:pt x="3486594" y="0"/>
                </a:cubicBezTo>
                <a:cubicBezTo>
                  <a:pt x="3794140" y="-18194"/>
                  <a:pt x="3855542" y="-6552"/>
                  <a:pt x="4220259" y="0"/>
                </a:cubicBezTo>
                <a:cubicBezTo>
                  <a:pt x="4584977" y="6552"/>
                  <a:pt x="4504165" y="24789"/>
                  <a:pt x="4772191" y="0"/>
                </a:cubicBezTo>
                <a:cubicBezTo>
                  <a:pt x="5040217" y="-24789"/>
                  <a:pt x="5570209" y="-17040"/>
                  <a:pt x="6057788" y="0"/>
                </a:cubicBezTo>
                <a:cubicBezTo>
                  <a:pt x="6073308" y="121308"/>
                  <a:pt x="6085355" y="399117"/>
                  <a:pt x="6057788" y="587399"/>
                </a:cubicBezTo>
                <a:cubicBezTo>
                  <a:pt x="6030221" y="775681"/>
                  <a:pt x="6054284" y="896725"/>
                  <a:pt x="6057788" y="1123720"/>
                </a:cubicBezTo>
                <a:cubicBezTo>
                  <a:pt x="6061292" y="1350715"/>
                  <a:pt x="6046814" y="1481737"/>
                  <a:pt x="6057788" y="1762198"/>
                </a:cubicBezTo>
                <a:cubicBezTo>
                  <a:pt x="6068762" y="2042659"/>
                  <a:pt x="6068669" y="2145185"/>
                  <a:pt x="6057788" y="2247440"/>
                </a:cubicBezTo>
                <a:cubicBezTo>
                  <a:pt x="6046907" y="2349695"/>
                  <a:pt x="6056260" y="2490787"/>
                  <a:pt x="6057788" y="2732683"/>
                </a:cubicBezTo>
                <a:cubicBezTo>
                  <a:pt x="6059316" y="2974579"/>
                  <a:pt x="6078161" y="3107638"/>
                  <a:pt x="6057788" y="3473317"/>
                </a:cubicBezTo>
                <a:cubicBezTo>
                  <a:pt x="6037415" y="3838996"/>
                  <a:pt x="6055725" y="3896808"/>
                  <a:pt x="6057788" y="4111794"/>
                </a:cubicBezTo>
                <a:cubicBezTo>
                  <a:pt x="6059851" y="4326780"/>
                  <a:pt x="6039941" y="4751110"/>
                  <a:pt x="6057788" y="5107819"/>
                </a:cubicBezTo>
                <a:cubicBezTo>
                  <a:pt x="5753523" y="5125531"/>
                  <a:pt x="5590415" y="5137718"/>
                  <a:pt x="5445278" y="5107819"/>
                </a:cubicBezTo>
                <a:cubicBezTo>
                  <a:pt x="5300141" y="5077921"/>
                  <a:pt x="4921516" y="5136626"/>
                  <a:pt x="4651035" y="5107819"/>
                </a:cubicBezTo>
                <a:cubicBezTo>
                  <a:pt x="4380554" y="5079012"/>
                  <a:pt x="4290853" y="5104101"/>
                  <a:pt x="4038525" y="5107819"/>
                </a:cubicBezTo>
                <a:cubicBezTo>
                  <a:pt x="3786197" y="5111538"/>
                  <a:pt x="3632337" y="5073590"/>
                  <a:pt x="3304860" y="5107819"/>
                </a:cubicBezTo>
                <a:cubicBezTo>
                  <a:pt x="2977384" y="5142048"/>
                  <a:pt x="2919894" y="5096760"/>
                  <a:pt x="2813506" y="5107819"/>
                </a:cubicBezTo>
                <a:cubicBezTo>
                  <a:pt x="2707118" y="5118878"/>
                  <a:pt x="2441386" y="5106217"/>
                  <a:pt x="2322152" y="5107819"/>
                </a:cubicBezTo>
                <a:cubicBezTo>
                  <a:pt x="2202918" y="5109421"/>
                  <a:pt x="1889495" y="5114349"/>
                  <a:pt x="1770220" y="5107819"/>
                </a:cubicBezTo>
                <a:cubicBezTo>
                  <a:pt x="1650945" y="5101289"/>
                  <a:pt x="1427379" y="5128951"/>
                  <a:pt x="1157711" y="5107819"/>
                </a:cubicBezTo>
                <a:cubicBezTo>
                  <a:pt x="888043" y="5086687"/>
                  <a:pt x="398987" y="5157851"/>
                  <a:pt x="0" y="5107819"/>
                </a:cubicBezTo>
                <a:cubicBezTo>
                  <a:pt x="36263" y="4754571"/>
                  <a:pt x="29706" y="4671882"/>
                  <a:pt x="0" y="4367185"/>
                </a:cubicBezTo>
                <a:cubicBezTo>
                  <a:pt x="-29706" y="4062488"/>
                  <a:pt x="-15187" y="4081109"/>
                  <a:pt x="0" y="3830864"/>
                </a:cubicBezTo>
                <a:cubicBezTo>
                  <a:pt x="15187" y="3580619"/>
                  <a:pt x="-15078" y="3418120"/>
                  <a:pt x="0" y="3090230"/>
                </a:cubicBezTo>
                <a:cubicBezTo>
                  <a:pt x="15078" y="2762340"/>
                  <a:pt x="33034" y="2593855"/>
                  <a:pt x="0" y="2400675"/>
                </a:cubicBezTo>
                <a:cubicBezTo>
                  <a:pt x="-33034" y="2207496"/>
                  <a:pt x="15459" y="2069796"/>
                  <a:pt x="0" y="1864354"/>
                </a:cubicBezTo>
                <a:cubicBezTo>
                  <a:pt x="-15459" y="1658912"/>
                  <a:pt x="27926" y="1517240"/>
                  <a:pt x="0" y="1225877"/>
                </a:cubicBezTo>
                <a:cubicBezTo>
                  <a:pt x="-27926" y="934514"/>
                  <a:pt x="28361" y="844454"/>
                  <a:pt x="0" y="638477"/>
                </a:cubicBezTo>
                <a:cubicBezTo>
                  <a:pt x="-28361" y="432500"/>
                  <a:pt x="11818" y="219910"/>
                  <a:pt x="0" y="0"/>
                </a:cubicBezTo>
                <a:close/>
              </a:path>
              <a:path w="6057788" h="5107819" stroke="0" extrusionOk="0">
                <a:moveTo>
                  <a:pt x="0" y="0"/>
                </a:moveTo>
                <a:cubicBezTo>
                  <a:pt x="202422" y="-9651"/>
                  <a:pt x="336641" y="11045"/>
                  <a:pt x="491354" y="0"/>
                </a:cubicBezTo>
                <a:cubicBezTo>
                  <a:pt x="646067" y="-11045"/>
                  <a:pt x="912928" y="13566"/>
                  <a:pt x="1164441" y="0"/>
                </a:cubicBezTo>
                <a:cubicBezTo>
                  <a:pt x="1415954" y="-13566"/>
                  <a:pt x="1448959" y="21393"/>
                  <a:pt x="1655795" y="0"/>
                </a:cubicBezTo>
                <a:cubicBezTo>
                  <a:pt x="1862631" y="-21393"/>
                  <a:pt x="2038552" y="8332"/>
                  <a:pt x="2147149" y="0"/>
                </a:cubicBezTo>
                <a:cubicBezTo>
                  <a:pt x="2255746" y="-8332"/>
                  <a:pt x="2466758" y="-1321"/>
                  <a:pt x="2638503" y="0"/>
                </a:cubicBezTo>
                <a:cubicBezTo>
                  <a:pt x="2810248" y="1321"/>
                  <a:pt x="3136449" y="-12777"/>
                  <a:pt x="3432747" y="0"/>
                </a:cubicBezTo>
                <a:cubicBezTo>
                  <a:pt x="3729045" y="12777"/>
                  <a:pt x="3858193" y="-14204"/>
                  <a:pt x="4045256" y="0"/>
                </a:cubicBezTo>
                <a:cubicBezTo>
                  <a:pt x="4232319" y="14204"/>
                  <a:pt x="4499862" y="5025"/>
                  <a:pt x="4778922" y="0"/>
                </a:cubicBezTo>
                <a:cubicBezTo>
                  <a:pt x="5057982" y="-5025"/>
                  <a:pt x="5211233" y="9035"/>
                  <a:pt x="5391431" y="0"/>
                </a:cubicBezTo>
                <a:cubicBezTo>
                  <a:pt x="5571629" y="-9035"/>
                  <a:pt x="5791649" y="-4402"/>
                  <a:pt x="6057788" y="0"/>
                </a:cubicBezTo>
                <a:cubicBezTo>
                  <a:pt x="6077883" y="237603"/>
                  <a:pt x="6041411" y="308905"/>
                  <a:pt x="6057788" y="485243"/>
                </a:cubicBezTo>
                <a:cubicBezTo>
                  <a:pt x="6074165" y="661581"/>
                  <a:pt x="6061866" y="817588"/>
                  <a:pt x="6057788" y="1072642"/>
                </a:cubicBezTo>
                <a:cubicBezTo>
                  <a:pt x="6053710" y="1327696"/>
                  <a:pt x="6032714" y="1433075"/>
                  <a:pt x="6057788" y="1762198"/>
                </a:cubicBezTo>
                <a:cubicBezTo>
                  <a:pt x="6082862" y="2091321"/>
                  <a:pt x="6052261" y="2075521"/>
                  <a:pt x="6057788" y="2349597"/>
                </a:cubicBezTo>
                <a:cubicBezTo>
                  <a:pt x="6063315" y="2623673"/>
                  <a:pt x="6040899" y="2737359"/>
                  <a:pt x="6057788" y="2834840"/>
                </a:cubicBezTo>
                <a:cubicBezTo>
                  <a:pt x="6074677" y="2932321"/>
                  <a:pt x="6037288" y="3218894"/>
                  <a:pt x="6057788" y="3524395"/>
                </a:cubicBezTo>
                <a:cubicBezTo>
                  <a:pt x="6078288" y="3829896"/>
                  <a:pt x="6053114" y="3925402"/>
                  <a:pt x="6057788" y="4111794"/>
                </a:cubicBezTo>
                <a:cubicBezTo>
                  <a:pt x="6062462" y="4298186"/>
                  <a:pt x="6082424" y="4834993"/>
                  <a:pt x="6057788" y="5107819"/>
                </a:cubicBezTo>
                <a:cubicBezTo>
                  <a:pt x="5802367" y="5131696"/>
                  <a:pt x="5588455" y="5122350"/>
                  <a:pt x="5445278" y="5107819"/>
                </a:cubicBezTo>
                <a:cubicBezTo>
                  <a:pt x="5302101" y="5093289"/>
                  <a:pt x="4965103" y="5080802"/>
                  <a:pt x="4832769" y="5107819"/>
                </a:cubicBezTo>
                <a:cubicBezTo>
                  <a:pt x="4700435" y="5134836"/>
                  <a:pt x="4368612" y="5077136"/>
                  <a:pt x="4099103" y="5107819"/>
                </a:cubicBezTo>
                <a:cubicBezTo>
                  <a:pt x="3829594" y="5138502"/>
                  <a:pt x="3644281" y="5076871"/>
                  <a:pt x="3304860" y="5107819"/>
                </a:cubicBezTo>
                <a:cubicBezTo>
                  <a:pt x="2965439" y="5138767"/>
                  <a:pt x="2929292" y="5129997"/>
                  <a:pt x="2631772" y="5107819"/>
                </a:cubicBezTo>
                <a:cubicBezTo>
                  <a:pt x="2334252" y="5085641"/>
                  <a:pt x="2245748" y="5100745"/>
                  <a:pt x="2079841" y="5107819"/>
                </a:cubicBezTo>
                <a:cubicBezTo>
                  <a:pt x="1913934" y="5114893"/>
                  <a:pt x="1709136" y="5079753"/>
                  <a:pt x="1406753" y="5107819"/>
                </a:cubicBezTo>
                <a:cubicBezTo>
                  <a:pt x="1104370" y="5135885"/>
                  <a:pt x="987978" y="5108793"/>
                  <a:pt x="794243" y="5107819"/>
                </a:cubicBezTo>
                <a:cubicBezTo>
                  <a:pt x="600508" y="5106846"/>
                  <a:pt x="262391" y="5113696"/>
                  <a:pt x="0" y="5107819"/>
                </a:cubicBezTo>
                <a:cubicBezTo>
                  <a:pt x="-8543" y="4794542"/>
                  <a:pt x="36387" y="4703402"/>
                  <a:pt x="0" y="4367185"/>
                </a:cubicBezTo>
                <a:cubicBezTo>
                  <a:pt x="-36387" y="4030968"/>
                  <a:pt x="-6397" y="4056432"/>
                  <a:pt x="0" y="3830864"/>
                </a:cubicBezTo>
                <a:cubicBezTo>
                  <a:pt x="6397" y="3605296"/>
                  <a:pt x="-21056" y="3525956"/>
                  <a:pt x="0" y="3243465"/>
                </a:cubicBezTo>
                <a:cubicBezTo>
                  <a:pt x="21056" y="2960974"/>
                  <a:pt x="20935" y="2665495"/>
                  <a:pt x="0" y="2502831"/>
                </a:cubicBezTo>
                <a:cubicBezTo>
                  <a:pt x="-20935" y="2340167"/>
                  <a:pt x="-16124" y="1967064"/>
                  <a:pt x="0" y="1813276"/>
                </a:cubicBezTo>
                <a:cubicBezTo>
                  <a:pt x="16124" y="1659489"/>
                  <a:pt x="11041" y="1427019"/>
                  <a:pt x="0" y="1328033"/>
                </a:cubicBezTo>
                <a:cubicBezTo>
                  <a:pt x="-11041" y="1229047"/>
                  <a:pt x="-8729" y="947194"/>
                  <a:pt x="0" y="689556"/>
                </a:cubicBezTo>
                <a:cubicBezTo>
                  <a:pt x="8729" y="431918"/>
                  <a:pt x="-29446" y="15564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582967651">
                  <a:custGeom>
                    <a:avLst/>
                    <a:gdLst>
                      <a:gd name="connsiteX0" fmla="*/ 0 w 5991885"/>
                      <a:gd name="connsiteY0" fmla="*/ 0 h 5169068"/>
                      <a:gd name="connsiteX1" fmla="*/ 665765 w 5991885"/>
                      <a:gd name="connsiteY1" fmla="*/ 0 h 5169068"/>
                      <a:gd name="connsiteX2" fmla="*/ 1451367 w 5991885"/>
                      <a:gd name="connsiteY2" fmla="*/ 0 h 5169068"/>
                      <a:gd name="connsiteX3" fmla="*/ 1997295 w 5991885"/>
                      <a:gd name="connsiteY3" fmla="*/ 0 h 5169068"/>
                      <a:gd name="connsiteX4" fmla="*/ 2722978 w 5991885"/>
                      <a:gd name="connsiteY4" fmla="*/ 0 h 5169068"/>
                      <a:gd name="connsiteX5" fmla="*/ 3448663 w 5991885"/>
                      <a:gd name="connsiteY5" fmla="*/ 0 h 5169068"/>
                      <a:gd name="connsiteX6" fmla="*/ 4174346 w 5991885"/>
                      <a:gd name="connsiteY6" fmla="*/ 0 h 5169068"/>
                      <a:gd name="connsiteX7" fmla="*/ 4720274 w 5991885"/>
                      <a:gd name="connsiteY7" fmla="*/ 0 h 5169068"/>
                      <a:gd name="connsiteX8" fmla="*/ 5991885 w 5991885"/>
                      <a:gd name="connsiteY8" fmla="*/ 0 h 5169068"/>
                      <a:gd name="connsiteX9" fmla="*/ 5991885 w 5991885"/>
                      <a:gd name="connsiteY9" fmla="*/ 594442 h 5169068"/>
                      <a:gd name="connsiteX10" fmla="*/ 5991885 w 5991885"/>
                      <a:gd name="connsiteY10" fmla="*/ 1137194 h 5169068"/>
                      <a:gd name="connsiteX11" fmla="*/ 5991885 w 5991885"/>
                      <a:gd name="connsiteY11" fmla="*/ 1783328 h 5169068"/>
                      <a:gd name="connsiteX12" fmla="*/ 5991885 w 5991885"/>
                      <a:gd name="connsiteY12" fmla="*/ 2274389 h 5169068"/>
                      <a:gd name="connsiteX13" fmla="*/ 5991885 w 5991885"/>
                      <a:gd name="connsiteY13" fmla="*/ 2765451 h 5169068"/>
                      <a:gd name="connsiteX14" fmla="*/ 5991885 w 5991885"/>
                      <a:gd name="connsiteY14" fmla="*/ 3514966 h 5169068"/>
                      <a:gd name="connsiteX15" fmla="*/ 5991885 w 5991885"/>
                      <a:gd name="connsiteY15" fmla="*/ 4161099 h 5169068"/>
                      <a:gd name="connsiteX16" fmla="*/ 5991885 w 5991885"/>
                      <a:gd name="connsiteY16" fmla="*/ 5169068 h 5169068"/>
                      <a:gd name="connsiteX17" fmla="*/ 5386038 w 5991885"/>
                      <a:gd name="connsiteY17" fmla="*/ 5169068 h 5169068"/>
                      <a:gd name="connsiteX18" fmla="*/ 4600436 w 5991885"/>
                      <a:gd name="connsiteY18" fmla="*/ 5169068 h 5169068"/>
                      <a:gd name="connsiteX19" fmla="*/ 3994589 w 5991885"/>
                      <a:gd name="connsiteY19" fmla="*/ 5169068 h 5169068"/>
                      <a:gd name="connsiteX20" fmla="*/ 3268906 w 5991885"/>
                      <a:gd name="connsiteY20" fmla="*/ 5169068 h 5169068"/>
                      <a:gd name="connsiteX21" fmla="*/ 2782897 w 5991885"/>
                      <a:gd name="connsiteY21" fmla="*/ 5169068 h 5169068"/>
                      <a:gd name="connsiteX22" fmla="*/ 2296889 w 5991885"/>
                      <a:gd name="connsiteY22" fmla="*/ 5169068 h 5169068"/>
                      <a:gd name="connsiteX23" fmla="*/ 1750961 w 5991885"/>
                      <a:gd name="connsiteY23" fmla="*/ 5169068 h 5169068"/>
                      <a:gd name="connsiteX24" fmla="*/ 1145116 w 5991885"/>
                      <a:gd name="connsiteY24" fmla="*/ 5169068 h 5169068"/>
                      <a:gd name="connsiteX25" fmla="*/ 0 w 5991885"/>
                      <a:gd name="connsiteY25" fmla="*/ 5169068 h 5169068"/>
                      <a:gd name="connsiteX26" fmla="*/ 0 w 5991885"/>
                      <a:gd name="connsiteY26" fmla="*/ 4419552 h 5169068"/>
                      <a:gd name="connsiteX27" fmla="*/ 0 w 5991885"/>
                      <a:gd name="connsiteY27" fmla="*/ 3876800 h 5169068"/>
                      <a:gd name="connsiteX28" fmla="*/ 0 w 5991885"/>
                      <a:gd name="connsiteY28" fmla="*/ 3127285 h 5169068"/>
                      <a:gd name="connsiteX29" fmla="*/ 0 w 5991885"/>
                      <a:gd name="connsiteY29" fmla="*/ 2429462 h 5169068"/>
                      <a:gd name="connsiteX30" fmla="*/ 0 w 5991885"/>
                      <a:gd name="connsiteY30" fmla="*/ 1886709 h 5169068"/>
                      <a:gd name="connsiteX31" fmla="*/ 0 w 5991885"/>
                      <a:gd name="connsiteY31" fmla="*/ 1240576 h 5169068"/>
                      <a:gd name="connsiteX32" fmla="*/ 0 w 5991885"/>
                      <a:gd name="connsiteY32" fmla="*/ 646133 h 5169068"/>
                      <a:gd name="connsiteX33" fmla="*/ 0 w 5991885"/>
                      <a:gd name="connsiteY33" fmla="*/ 0 h 5169068"/>
                      <a:gd name="connsiteX0" fmla="*/ 0 w 5991885"/>
                      <a:gd name="connsiteY0" fmla="*/ 0 h 5169068"/>
                      <a:gd name="connsiteX1" fmla="*/ 486008 w 5991885"/>
                      <a:gd name="connsiteY1" fmla="*/ 0 h 5169068"/>
                      <a:gd name="connsiteX2" fmla="*/ 1151772 w 5991885"/>
                      <a:gd name="connsiteY2" fmla="*/ 0 h 5169068"/>
                      <a:gd name="connsiteX3" fmla="*/ 1637781 w 5991885"/>
                      <a:gd name="connsiteY3" fmla="*/ 0 h 5169068"/>
                      <a:gd name="connsiteX4" fmla="*/ 2123790 w 5991885"/>
                      <a:gd name="connsiteY4" fmla="*/ 0 h 5169068"/>
                      <a:gd name="connsiteX5" fmla="*/ 2609798 w 5991885"/>
                      <a:gd name="connsiteY5" fmla="*/ 0 h 5169068"/>
                      <a:gd name="connsiteX6" fmla="*/ 3395401 w 5991885"/>
                      <a:gd name="connsiteY6" fmla="*/ 0 h 5169068"/>
                      <a:gd name="connsiteX7" fmla="*/ 4001247 w 5991885"/>
                      <a:gd name="connsiteY7" fmla="*/ 0 h 5169068"/>
                      <a:gd name="connsiteX8" fmla="*/ 4726931 w 5991885"/>
                      <a:gd name="connsiteY8" fmla="*/ 0 h 5169068"/>
                      <a:gd name="connsiteX9" fmla="*/ 5332777 w 5991885"/>
                      <a:gd name="connsiteY9" fmla="*/ 0 h 5169068"/>
                      <a:gd name="connsiteX10" fmla="*/ 5991885 w 5991885"/>
                      <a:gd name="connsiteY10" fmla="*/ 0 h 5169068"/>
                      <a:gd name="connsiteX11" fmla="*/ 5991885 w 5991885"/>
                      <a:gd name="connsiteY11" fmla="*/ 491061 h 5169068"/>
                      <a:gd name="connsiteX12" fmla="*/ 5991885 w 5991885"/>
                      <a:gd name="connsiteY12" fmla="*/ 1085504 h 5169068"/>
                      <a:gd name="connsiteX13" fmla="*/ 5991885 w 5991885"/>
                      <a:gd name="connsiteY13" fmla="*/ 1783328 h 5169068"/>
                      <a:gd name="connsiteX14" fmla="*/ 5991885 w 5991885"/>
                      <a:gd name="connsiteY14" fmla="*/ 2377771 h 5169068"/>
                      <a:gd name="connsiteX15" fmla="*/ 5991885 w 5991885"/>
                      <a:gd name="connsiteY15" fmla="*/ 2868833 h 5169068"/>
                      <a:gd name="connsiteX16" fmla="*/ 5991885 w 5991885"/>
                      <a:gd name="connsiteY16" fmla="*/ 3566656 h 5169068"/>
                      <a:gd name="connsiteX17" fmla="*/ 5991885 w 5991885"/>
                      <a:gd name="connsiteY17" fmla="*/ 4161099 h 5169068"/>
                      <a:gd name="connsiteX18" fmla="*/ 5991885 w 5991885"/>
                      <a:gd name="connsiteY18" fmla="*/ 5169068 h 5169068"/>
                      <a:gd name="connsiteX19" fmla="*/ 5386038 w 5991885"/>
                      <a:gd name="connsiteY19" fmla="*/ 5169068 h 5169068"/>
                      <a:gd name="connsiteX20" fmla="*/ 4780193 w 5991885"/>
                      <a:gd name="connsiteY20" fmla="*/ 5169068 h 5169068"/>
                      <a:gd name="connsiteX21" fmla="*/ 4054508 w 5991885"/>
                      <a:gd name="connsiteY21" fmla="*/ 5169068 h 5169068"/>
                      <a:gd name="connsiteX22" fmla="*/ 3268906 w 5991885"/>
                      <a:gd name="connsiteY22" fmla="*/ 5169068 h 5169068"/>
                      <a:gd name="connsiteX23" fmla="*/ 2603140 w 5991885"/>
                      <a:gd name="connsiteY23" fmla="*/ 5169068 h 5169068"/>
                      <a:gd name="connsiteX24" fmla="*/ 2057214 w 5991885"/>
                      <a:gd name="connsiteY24" fmla="*/ 5169068 h 5169068"/>
                      <a:gd name="connsiteX25" fmla="*/ 1391448 w 5991885"/>
                      <a:gd name="connsiteY25" fmla="*/ 5169068 h 5169068"/>
                      <a:gd name="connsiteX26" fmla="*/ 785602 w 5991885"/>
                      <a:gd name="connsiteY26" fmla="*/ 5169068 h 5169068"/>
                      <a:gd name="connsiteX27" fmla="*/ 0 w 5991885"/>
                      <a:gd name="connsiteY27" fmla="*/ 5169068 h 5169068"/>
                      <a:gd name="connsiteX28" fmla="*/ 0 w 5991885"/>
                      <a:gd name="connsiteY28" fmla="*/ 4419552 h 5169068"/>
                      <a:gd name="connsiteX29" fmla="*/ 0 w 5991885"/>
                      <a:gd name="connsiteY29" fmla="*/ 3876800 h 5169068"/>
                      <a:gd name="connsiteX30" fmla="*/ 0 w 5991885"/>
                      <a:gd name="connsiteY30" fmla="*/ 3282358 h 5169068"/>
                      <a:gd name="connsiteX31" fmla="*/ 0 w 5991885"/>
                      <a:gd name="connsiteY31" fmla="*/ 2532843 h 5169068"/>
                      <a:gd name="connsiteX32" fmla="*/ 0 w 5991885"/>
                      <a:gd name="connsiteY32" fmla="*/ 1835019 h 5169068"/>
                      <a:gd name="connsiteX33" fmla="*/ 0 w 5991885"/>
                      <a:gd name="connsiteY33" fmla="*/ 1343957 h 5169068"/>
                      <a:gd name="connsiteX34" fmla="*/ 0 w 5991885"/>
                      <a:gd name="connsiteY34" fmla="*/ 697824 h 5169068"/>
                      <a:gd name="connsiteX35" fmla="*/ 0 w 5991885"/>
                      <a:gd name="connsiteY35" fmla="*/ 0 h 51690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991885" h="5169068" fill="none" extrusionOk="0">
                        <a:moveTo>
                          <a:pt x="0" y="0"/>
                        </a:moveTo>
                        <a:cubicBezTo>
                          <a:pt x="335037" y="12961"/>
                          <a:pt x="387497" y="31454"/>
                          <a:pt x="665765" y="0"/>
                        </a:cubicBezTo>
                        <a:cubicBezTo>
                          <a:pt x="928503" y="-31684"/>
                          <a:pt x="1267233" y="31734"/>
                          <a:pt x="1451367" y="0"/>
                        </a:cubicBezTo>
                        <a:cubicBezTo>
                          <a:pt x="1636403" y="-20712"/>
                          <a:pt x="1741171" y="-14963"/>
                          <a:pt x="1997295" y="0"/>
                        </a:cubicBezTo>
                        <a:cubicBezTo>
                          <a:pt x="2233694" y="54754"/>
                          <a:pt x="2508422" y="43580"/>
                          <a:pt x="2722978" y="0"/>
                        </a:cubicBezTo>
                        <a:cubicBezTo>
                          <a:pt x="2924412" y="-4485"/>
                          <a:pt x="3139669" y="24606"/>
                          <a:pt x="3448663" y="0"/>
                        </a:cubicBezTo>
                        <a:cubicBezTo>
                          <a:pt x="3748460" y="-15408"/>
                          <a:pt x="3815688" y="-3110"/>
                          <a:pt x="4174346" y="0"/>
                        </a:cubicBezTo>
                        <a:cubicBezTo>
                          <a:pt x="4533362" y="18258"/>
                          <a:pt x="4458578" y="16411"/>
                          <a:pt x="4720274" y="0"/>
                        </a:cubicBezTo>
                        <a:cubicBezTo>
                          <a:pt x="4973817" y="-12389"/>
                          <a:pt x="5481824" y="-31379"/>
                          <a:pt x="5991885" y="0"/>
                        </a:cubicBezTo>
                        <a:cubicBezTo>
                          <a:pt x="6001919" y="124374"/>
                          <a:pt x="5999416" y="389578"/>
                          <a:pt x="5991885" y="594442"/>
                        </a:cubicBezTo>
                        <a:cubicBezTo>
                          <a:pt x="5988668" y="786301"/>
                          <a:pt x="5980557" y="921038"/>
                          <a:pt x="5991885" y="1137194"/>
                        </a:cubicBezTo>
                        <a:cubicBezTo>
                          <a:pt x="5988061" y="1351601"/>
                          <a:pt x="5978622" y="1503125"/>
                          <a:pt x="5991885" y="1783328"/>
                        </a:cubicBezTo>
                        <a:cubicBezTo>
                          <a:pt x="6003321" y="2063805"/>
                          <a:pt x="6002889" y="2167927"/>
                          <a:pt x="5991885" y="2274389"/>
                        </a:cubicBezTo>
                        <a:cubicBezTo>
                          <a:pt x="5987033" y="2363928"/>
                          <a:pt x="6014645" y="2541404"/>
                          <a:pt x="5991885" y="2765451"/>
                        </a:cubicBezTo>
                        <a:cubicBezTo>
                          <a:pt x="6005518" y="3005929"/>
                          <a:pt x="6033457" y="3145621"/>
                          <a:pt x="5991885" y="3514966"/>
                        </a:cubicBezTo>
                        <a:cubicBezTo>
                          <a:pt x="5959396" y="3886594"/>
                          <a:pt x="5992378" y="3944280"/>
                          <a:pt x="5991885" y="4161099"/>
                        </a:cubicBezTo>
                        <a:cubicBezTo>
                          <a:pt x="6053313" y="4414571"/>
                          <a:pt x="6018804" y="4774596"/>
                          <a:pt x="5991885" y="5169068"/>
                        </a:cubicBezTo>
                        <a:cubicBezTo>
                          <a:pt x="5699661" y="5176117"/>
                          <a:pt x="5514410" y="5198266"/>
                          <a:pt x="5386038" y="5169068"/>
                        </a:cubicBezTo>
                        <a:cubicBezTo>
                          <a:pt x="5227904" y="5148953"/>
                          <a:pt x="4879643" y="5147210"/>
                          <a:pt x="4600436" y="5169068"/>
                        </a:cubicBezTo>
                        <a:cubicBezTo>
                          <a:pt x="4318994" y="5138113"/>
                          <a:pt x="4238093" y="5169000"/>
                          <a:pt x="3994589" y="5169068"/>
                        </a:cubicBezTo>
                        <a:cubicBezTo>
                          <a:pt x="3754539" y="5170705"/>
                          <a:pt x="3566846" y="5162883"/>
                          <a:pt x="3268906" y="5169068"/>
                        </a:cubicBezTo>
                        <a:cubicBezTo>
                          <a:pt x="2936044" y="5199732"/>
                          <a:pt x="2900496" y="5164487"/>
                          <a:pt x="2782897" y="5169068"/>
                        </a:cubicBezTo>
                        <a:cubicBezTo>
                          <a:pt x="2669695" y="5174492"/>
                          <a:pt x="2412616" y="5169072"/>
                          <a:pt x="2296889" y="5169068"/>
                        </a:cubicBezTo>
                        <a:cubicBezTo>
                          <a:pt x="2168851" y="5174847"/>
                          <a:pt x="1869096" y="5188260"/>
                          <a:pt x="1750961" y="5169068"/>
                        </a:cubicBezTo>
                        <a:cubicBezTo>
                          <a:pt x="1652530" y="5186611"/>
                          <a:pt x="1389874" y="5214952"/>
                          <a:pt x="1145116" y="5169068"/>
                        </a:cubicBezTo>
                        <a:cubicBezTo>
                          <a:pt x="891978" y="5214352"/>
                          <a:pt x="329557" y="5170864"/>
                          <a:pt x="0" y="5169068"/>
                        </a:cubicBezTo>
                        <a:cubicBezTo>
                          <a:pt x="31040" y="4798722"/>
                          <a:pt x="38974" y="4728873"/>
                          <a:pt x="0" y="4419552"/>
                        </a:cubicBezTo>
                        <a:cubicBezTo>
                          <a:pt x="-25893" y="4114922"/>
                          <a:pt x="-13680" y="4131210"/>
                          <a:pt x="0" y="3876800"/>
                        </a:cubicBezTo>
                        <a:cubicBezTo>
                          <a:pt x="27849" y="3604240"/>
                          <a:pt x="-23793" y="3438363"/>
                          <a:pt x="0" y="3127285"/>
                        </a:cubicBezTo>
                        <a:cubicBezTo>
                          <a:pt x="28255" y="2796328"/>
                          <a:pt x="52752" y="2608760"/>
                          <a:pt x="0" y="2429462"/>
                        </a:cubicBezTo>
                        <a:cubicBezTo>
                          <a:pt x="-20514" y="2223111"/>
                          <a:pt x="13328" y="2129328"/>
                          <a:pt x="0" y="1886709"/>
                        </a:cubicBezTo>
                        <a:cubicBezTo>
                          <a:pt x="-11391" y="1646925"/>
                          <a:pt x="47966" y="1547171"/>
                          <a:pt x="0" y="1240576"/>
                        </a:cubicBezTo>
                        <a:cubicBezTo>
                          <a:pt x="-40613" y="958053"/>
                          <a:pt x="48201" y="856894"/>
                          <a:pt x="0" y="646133"/>
                        </a:cubicBezTo>
                        <a:cubicBezTo>
                          <a:pt x="16414" y="457622"/>
                          <a:pt x="12098" y="234740"/>
                          <a:pt x="0" y="0"/>
                        </a:cubicBezTo>
                        <a:close/>
                      </a:path>
                      <a:path w="5991885" h="5169068" stroke="0" extrusionOk="0">
                        <a:moveTo>
                          <a:pt x="0" y="0"/>
                        </a:moveTo>
                        <a:cubicBezTo>
                          <a:pt x="196880" y="-15792"/>
                          <a:pt x="314412" y="3468"/>
                          <a:pt x="486008" y="0"/>
                        </a:cubicBezTo>
                        <a:cubicBezTo>
                          <a:pt x="597321" y="4074"/>
                          <a:pt x="907798" y="24991"/>
                          <a:pt x="1151772" y="0"/>
                        </a:cubicBezTo>
                        <a:cubicBezTo>
                          <a:pt x="1410248" y="-18094"/>
                          <a:pt x="1429623" y="12592"/>
                          <a:pt x="1637781" y="0"/>
                        </a:cubicBezTo>
                        <a:cubicBezTo>
                          <a:pt x="1853066" y="-42020"/>
                          <a:pt x="1999709" y="18997"/>
                          <a:pt x="2123790" y="0"/>
                        </a:cubicBezTo>
                        <a:cubicBezTo>
                          <a:pt x="2227809" y="5583"/>
                          <a:pt x="2462302" y="217"/>
                          <a:pt x="2609798" y="0"/>
                        </a:cubicBezTo>
                        <a:cubicBezTo>
                          <a:pt x="2772723" y="9696"/>
                          <a:pt x="3085127" y="-20884"/>
                          <a:pt x="3395401" y="0"/>
                        </a:cubicBezTo>
                        <a:cubicBezTo>
                          <a:pt x="3691500" y="15543"/>
                          <a:pt x="3820730" y="-7183"/>
                          <a:pt x="4001247" y="0"/>
                        </a:cubicBezTo>
                        <a:cubicBezTo>
                          <a:pt x="4204949" y="60437"/>
                          <a:pt x="4453050" y="15391"/>
                          <a:pt x="4726931" y="0"/>
                        </a:cubicBezTo>
                        <a:cubicBezTo>
                          <a:pt x="5038895" y="-7192"/>
                          <a:pt x="5181338" y="17566"/>
                          <a:pt x="5332777" y="0"/>
                        </a:cubicBezTo>
                        <a:cubicBezTo>
                          <a:pt x="5548375" y="-3853"/>
                          <a:pt x="5725273" y="11381"/>
                          <a:pt x="5991885" y="0"/>
                        </a:cubicBezTo>
                        <a:cubicBezTo>
                          <a:pt x="6010398" y="226572"/>
                          <a:pt x="5975247" y="323277"/>
                          <a:pt x="5991885" y="491061"/>
                        </a:cubicBezTo>
                        <a:cubicBezTo>
                          <a:pt x="5989797" y="695557"/>
                          <a:pt x="6023613" y="831093"/>
                          <a:pt x="5991885" y="1085504"/>
                        </a:cubicBezTo>
                        <a:cubicBezTo>
                          <a:pt x="5991556" y="1356785"/>
                          <a:pt x="5963453" y="1456234"/>
                          <a:pt x="5991885" y="1783328"/>
                        </a:cubicBezTo>
                        <a:cubicBezTo>
                          <a:pt x="6009727" y="2115157"/>
                          <a:pt x="5979698" y="2099327"/>
                          <a:pt x="5991885" y="2377771"/>
                        </a:cubicBezTo>
                        <a:cubicBezTo>
                          <a:pt x="5997085" y="2665863"/>
                          <a:pt x="5979661" y="2768817"/>
                          <a:pt x="5991885" y="2868833"/>
                        </a:cubicBezTo>
                        <a:cubicBezTo>
                          <a:pt x="6021579" y="2926416"/>
                          <a:pt x="5946512" y="3239263"/>
                          <a:pt x="5991885" y="3566656"/>
                        </a:cubicBezTo>
                        <a:cubicBezTo>
                          <a:pt x="6008891" y="3895046"/>
                          <a:pt x="5991501" y="3972390"/>
                          <a:pt x="5991885" y="4161099"/>
                        </a:cubicBezTo>
                        <a:cubicBezTo>
                          <a:pt x="5978246" y="4284330"/>
                          <a:pt x="6059028" y="4942276"/>
                          <a:pt x="5991885" y="5169068"/>
                        </a:cubicBezTo>
                        <a:cubicBezTo>
                          <a:pt x="5753804" y="5167823"/>
                          <a:pt x="5532767" y="5182710"/>
                          <a:pt x="5386038" y="5169068"/>
                        </a:cubicBezTo>
                        <a:cubicBezTo>
                          <a:pt x="5270638" y="5169308"/>
                          <a:pt x="4914790" y="5169352"/>
                          <a:pt x="4780193" y="5169068"/>
                        </a:cubicBezTo>
                        <a:cubicBezTo>
                          <a:pt x="4702372" y="5220188"/>
                          <a:pt x="4336083" y="5117577"/>
                          <a:pt x="4054508" y="5169068"/>
                        </a:cubicBezTo>
                        <a:cubicBezTo>
                          <a:pt x="3749437" y="5213316"/>
                          <a:pt x="3615021" y="5148231"/>
                          <a:pt x="3268906" y="5169068"/>
                        </a:cubicBezTo>
                        <a:cubicBezTo>
                          <a:pt x="2934932" y="5203637"/>
                          <a:pt x="2901548" y="5190227"/>
                          <a:pt x="2603140" y="5169068"/>
                        </a:cubicBezTo>
                        <a:cubicBezTo>
                          <a:pt x="2306796" y="5155346"/>
                          <a:pt x="2218839" y="5163263"/>
                          <a:pt x="2057214" y="5169068"/>
                        </a:cubicBezTo>
                        <a:cubicBezTo>
                          <a:pt x="1901380" y="5183955"/>
                          <a:pt x="1707495" y="5102391"/>
                          <a:pt x="1391448" y="5169068"/>
                        </a:cubicBezTo>
                        <a:cubicBezTo>
                          <a:pt x="1078338" y="5195147"/>
                          <a:pt x="966159" y="5185630"/>
                          <a:pt x="785602" y="5169068"/>
                        </a:cubicBezTo>
                        <a:cubicBezTo>
                          <a:pt x="601794" y="5182433"/>
                          <a:pt x="253911" y="5189345"/>
                          <a:pt x="0" y="5169068"/>
                        </a:cubicBezTo>
                        <a:cubicBezTo>
                          <a:pt x="-20167" y="4852342"/>
                          <a:pt x="32640" y="4758243"/>
                          <a:pt x="0" y="4419552"/>
                        </a:cubicBezTo>
                        <a:cubicBezTo>
                          <a:pt x="-42381" y="4077781"/>
                          <a:pt x="-5061" y="4102196"/>
                          <a:pt x="0" y="3876800"/>
                        </a:cubicBezTo>
                        <a:cubicBezTo>
                          <a:pt x="27219" y="3648147"/>
                          <a:pt x="-34259" y="3551956"/>
                          <a:pt x="0" y="3282358"/>
                        </a:cubicBezTo>
                        <a:cubicBezTo>
                          <a:pt x="-4078" y="3025872"/>
                          <a:pt x="6664" y="2701824"/>
                          <a:pt x="0" y="2532843"/>
                        </a:cubicBezTo>
                        <a:cubicBezTo>
                          <a:pt x="6831" y="2394910"/>
                          <a:pt x="-21048" y="2004138"/>
                          <a:pt x="0" y="1835019"/>
                        </a:cubicBezTo>
                        <a:cubicBezTo>
                          <a:pt x="29850" y="1677345"/>
                          <a:pt x="21361" y="1464580"/>
                          <a:pt x="0" y="1343957"/>
                        </a:cubicBezTo>
                        <a:cubicBezTo>
                          <a:pt x="4770" y="1288629"/>
                          <a:pt x="-67974" y="938779"/>
                          <a:pt x="0" y="697824"/>
                        </a:cubicBezTo>
                        <a:cubicBezTo>
                          <a:pt x="-16172" y="420210"/>
                          <a:pt x="-56609" y="143007"/>
                          <a:pt x="0" y="0"/>
                        </a:cubicBezTo>
                        <a:close/>
                      </a:path>
                      <a:path w="5991885" h="5169068" fill="none" stroke="0" extrusionOk="0">
                        <a:moveTo>
                          <a:pt x="0" y="0"/>
                        </a:moveTo>
                        <a:cubicBezTo>
                          <a:pt x="325232" y="26733"/>
                          <a:pt x="393236" y="23828"/>
                          <a:pt x="665765" y="0"/>
                        </a:cubicBezTo>
                        <a:cubicBezTo>
                          <a:pt x="924106" y="-57461"/>
                          <a:pt x="1264850" y="30503"/>
                          <a:pt x="1451367" y="0"/>
                        </a:cubicBezTo>
                        <a:cubicBezTo>
                          <a:pt x="1672962" y="-11440"/>
                          <a:pt x="1744878" y="-24903"/>
                          <a:pt x="1997295" y="0"/>
                        </a:cubicBezTo>
                        <a:cubicBezTo>
                          <a:pt x="2274082" y="22750"/>
                          <a:pt x="2513538" y="-14913"/>
                          <a:pt x="2722978" y="0"/>
                        </a:cubicBezTo>
                        <a:cubicBezTo>
                          <a:pt x="2917963" y="2504"/>
                          <a:pt x="3162839" y="29345"/>
                          <a:pt x="3448663" y="0"/>
                        </a:cubicBezTo>
                        <a:cubicBezTo>
                          <a:pt x="3757083" y="-24261"/>
                          <a:pt x="3805315" y="-13860"/>
                          <a:pt x="4174346" y="0"/>
                        </a:cubicBezTo>
                        <a:cubicBezTo>
                          <a:pt x="4542925" y="5217"/>
                          <a:pt x="4444747" y="17967"/>
                          <a:pt x="4720274" y="0"/>
                        </a:cubicBezTo>
                        <a:cubicBezTo>
                          <a:pt x="4979703" y="-13217"/>
                          <a:pt x="5531085" y="57664"/>
                          <a:pt x="5991885" y="0"/>
                        </a:cubicBezTo>
                        <a:cubicBezTo>
                          <a:pt x="5973167" y="113067"/>
                          <a:pt x="6027923" y="374134"/>
                          <a:pt x="5991885" y="594442"/>
                        </a:cubicBezTo>
                        <a:cubicBezTo>
                          <a:pt x="5957262" y="758518"/>
                          <a:pt x="5980501" y="928166"/>
                          <a:pt x="5991885" y="1137194"/>
                        </a:cubicBezTo>
                        <a:cubicBezTo>
                          <a:pt x="5975724" y="1366545"/>
                          <a:pt x="6012151" y="1503787"/>
                          <a:pt x="5991885" y="1783328"/>
                        </a:cubicBezTo>
                        <a:cubicBezTo>
                          <a:pt x="5990183" y="2085124"/>
                          <a:pt x="6015070" y="2148806"/>
                          <a:pt x="5991885" y="2274389"/>
                        </a:cubicBezTo>
                        <a:cubicBezTo>
                          <a:pt x="5961939" y="2356206"/>
                          <a:pt x="5984262" y="2538451"/>
                          <a:pt x="5991885" y="2765451"/>
                        </a:cubicBezTo>
                        <a:cubicBezTo>
                          <a:pt x="6019036" y="3012279"/>
                          <a:pt x="5998800" y="3123109"/>
                          <a:pt x="5991885" y="3514966"/>
                        </a:cubicBezTo>
                        <a:cubicBezTo>
                          <a:pt x="5968839" y="3881638"/>
                          <a:pt x="5996862" y="3934006"/>
                          <a:pt x="5991885" y="4161099"/>
                        </a:cubicBezTo>
                        <a:cubicBezTo>
                          <a:pt x="5999506" y="4397535"/>
                          <a:pt x="6025347" y="4846712"/>
                          <a:pt x="5991885" y="5169068"/>
                        </a:cubicBezTo>
                        <a:cubicBezTo>
                          <a:pt x="5670497" y="5180781"/>
                          <a:pt x="5495546" y="5205651"/>
                          <a:pt x="5386038" y="5169068"/>
                        </a:cubicBezTo>
                        <a:cubicBezTo>
                          <a:pt x="5205010" y="5142875"/>
                          <a:pt x="4891163" y="5160322"/>
                          <a:pt x="4600436" y="5169068"/>
                        </a:cubicBezTo>
                        <a:cubicBezTo>
                          <a:pt x="4323201" y="5138634"/>
                          <a:pt x="4229829" y="5167749"/>
                          <a:pt x="3994589" y="5169068"/>
                        </a:cubicBezTo>
                        <a:cubicBezTo>
                          <a:pt x="3717812" y="5172487"/>
                          <a:pt x="3613121" y="5109677"/>
                          <a:pt x="3268906" y="5169068"/>
                        </a:cubicBezTo>
                        <a:cubicBezTo>
                          <a:pt x="2943164" y="5213818"/>
                          <a:pt x="2894316" y="5150678"/>
                          <a:pt x="2782897" y="5169068"/>
                        </a:cubicBezTo>
                        <a:cubicBezTo>
                          <a:pt x="2659474" y="5169295"/>
                          <a:pt x="2422297" y="5142727"/>
                          <a:pt x="2296889" y="5169068"/>
                        </a:cubicBezTo>
                        <a:cubicBezTo>
                          <a:pt x="2189590" y="5167705"/>
                          <a:pt x="1864138" y="5175710"/>
                          <a:pt x="1750961" y="5169068"/>
                        </a:cubicBezTo>
                        <a:cubicBezTo>
                          <a:pt x="1621906" y="5152550"/>
                          <a:pt x="1421278" y="5185180"/>
                          <a:pt x="1145116" y="5169068"/>
                        </a:cubicBezTo>
                        <a:cubicBezTo>
                          <a:pt x="899865" y="5090910"/>
                          <a:pt x="370900" y="5206025"/>
                          <a:pt x="0" y="5169068"/>
                        </a:cubicBezTo>
                        <a:cubicBezTo>
                          <a:pt x="52248" y="4804639"/>
                          <a:pt x="26787" y="4715780"/>
                          <a:pt x="0" y="4419552"/>
                        </a:cubicBezTo>
                        <a:cubicBezTo>
                          <a:pt x="-29606" y="4111926"/>
                          <a:pt x="-11209" y="4132520"/>
                          <a:pt x="0" y="3876800"/>
                        </a:cubicBezTo>
                        <a:cubicBezTo>
                          <a:pt x="28433" y="3645827"/>
                          <a:pt x="-13423" y="3454030"/>
                          <a:pt x="0" y="3127285"/>
                        </a:cubicBezTo>
                        <a:cubicBezTo>
                          <a:pt x="-23041" y="2800834"/>
                          <a:pt x="56931" y="2594324"/>
                          <a:pt x="0" y="2429462"/>
                        </a:cubicBezTo>
                        <a:cubicBezTo>
                          <a:pt x="-29874" y="2266210"/>
                          <a:pt x="39440" y="2104407"/>
                          <a:pt x="0" y="1886709"/>
                        </a:cubicBezTo>
                        <a:cubicBezTo>
                          <a:pt x="-10633" y="1665908"/>
                          <a:pt x="47057" y="1546960"/>
                          <a:pt x="0" y="1240576"/>
                        </a:cubicBezTo>
                        <a:cubicBezTo>
                          <a:pt x="-22134" y="924756"/>
                          <a:pt x="27017" y="847301"/>
                          <a:pt x="0" y="646133"/>
                        </a:cubicBezTo>
                        <a:cubicBezTo>
                          <a:pt x="-24812" y="425397"/>
                          <a:pt x="-36530" y="19765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endParaRPr lang="th-TH" sz="1167" b="1" spc="33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ลูกหนี้ไม่ประสบความสำเร็จในการประกอบอาชีพ (</a:t>
            </a:r>
            <a:r>
              <a:rPr lang="en-US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S1)</a:t>
            </a: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(เสี่ยงสูง)</a:t>
            </a:r>
          </a:p>
          <a:p>
            <a:pPr>
              <a:lnSpc>
                <a:spcPct val="130000"/>
              </a:lnSpc>
            </a:pP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สำนักงานการตรวจเงินแผ่นดินไม่แสดงความเห็นต่อรายงานการเงินของกองทุน </a:t>
            </a:r>
            <a:r>
              <a:rPr lang="en-US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(O1) (</a:t>
            </a: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เสี่ยงสูง</a:t>
            </a:r>
            <a:r>
              <a:rPr lang="en-US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endParaRPr lang="th-TH" sz="1167" b="1" spc="33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3. ลูกหนี้มีการรวมกลุ่มแบบไม่จริง นำเงินไปใช้เพียงคนเดียว ทำให้ขาดวินัยทางการเงิน (</a:t>
            </a:r>
            <a:r>
              <a:rPr lang="en-US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F1) </a:t>
            </a: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(เสี่ยงสูง)</a:t>
            </a:r>
            <a:endParaRPr lang="th-TH" sz="1167" b="1" spc="33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4. </a:t>
            </a:r>
            <a:r>
              <a:rPr lang="th-TH" sz="1167" b="1" kern="0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ช่องทางในการติดตามหนี้ไม่เพียงพอ และบุคลากรไม่มีเวลาเพียงในการติดตามหนี้ (</a:t>
            </a:r>
            <a:r>
              <a:rPr lang="en-US" sz="1167" b="1" kern="0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O3) </a:t>
            </a: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(เสี่ยงปานกลาง)</a:t>
            </a:r>
            <a:endParaRPr lang="th-TH" sz="1167" b="1" kern="0" spc="33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5. </a:t>
            </a:r>
            <a:r>
              <a:rPr lang="th-TH" sz="1167" b="1" kern="0" spc="-58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บุคลากรด้าน</a:t>
            </a:r>
            <a:r>
              <a:rPr lang="th-TH" sz="1167" b="1" kern="0" spc="-58" dirty="0" err="1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กฏหมาย</a:t>
            </a:r>
            <a:r>
              <a:rPr lang="th-TH" sz="1167" b="1" kern="0" spc="-58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ไม่เพียงพอ ทำให้เกิดความล่าช้า (</a:t>
            </a:r>
            <a:r>
              <a:rPr lang="en-US" sz="1167" b="1" kern="0" spc="-58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O4) </a:t>
            </a: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(เสี่ยงปานกลาง)</a:t>
            </a:r>
            <a:endParaRPr lang="th-TH" sz="1167" b="1" kern="0" spc="-58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6. </a:t>
            </a:r>
            <a:r>
              <a:rPr lang="th-TH" sz="1167" b="1" spc="-8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การส่งเสริม สนับสนุนในการพัฒนาทักษะอาชีพแก่ผู้กู้ ยังไม่เพียงพอ (</a:t>
            </a:r>
            <a:r>
              <a:rPr lang="en-US" sz="1167" b="1" spc="-8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S2)</a:t>
            </a:r>
          </a:p>
          <a:p>
            <a:pPr>
              <a:lnSpc>
                <a:spcPct val="130000"/>
              </a:lnSpc>
            </a:pPr>
            <a:r>
              <a:rPr lang="th-TH" sz="1167" b="1" kern="0" spc="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(เสี่ยงน้อย)</a:t>
            </a:r>
            <a:endParaRPr lang="th-TH" sz="1167" b="1" spc="33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7. สมาชิกประเภทองค์กรมีศักยภาพน้อย (เงินอุดหนุน) (</a:t>
            </a:r>
            <a:r>
              <a:rPr lang="en-US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S3) </a:t>
            </a:r>
            <a:r>
              <a:rPr lang="th-TH" sz="1167" b="1" kern="0" spc="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(เสี่ยงน้อย) </a:t>
            </a:r>
            <a:endParaRPr lang="th-TH" sz="1167" b="1" spc="33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8. ระบบของกองทุนฯ ไม่สามารถให้ข้อมูลของสมาชิกเป็นปัจจุบัน (</a:t>
            </a:r>
            <a:r>
              <a:rPr lang="en-US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S4) </a:t>
            </a: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   </a:t>
            </a:r>
          </a:p>
          <a:p>
            <a:pPr>
              <a:lnSpc>
                <a:spcPct val="130000"/>
              </a:lnSpc>
            </a:pPr>
            <a:r>
              <a:rPr lang="th-TH" sz="1167" b="1" kern="0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</a:t>
            </a:r>
            <a:r>
              <a:rPr lang="th-TH" sz="1167" b="1" kern="0" spc="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(เสี่ยงน้อย) </a:t>
            </a:r>
            <a:endParaRPr lang="th-TH" sz="1167" b="1" spc="33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9. </a:t>
            </a:r>
            <a:r>
              <a:rPr lang="th-TH" sz="1167" b="1" kern="0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กฎ ระเบียบของกองทุนไม่เอื้อต่อการปฏิบัติงานของเจ้าหน้าที่ (</a:t>
            </a:r>
            <a:r>
              <a:rPr lang="en-US" sz="1167" b="1" kern="0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C1) </a:t>
            </a:r>
            <a:r>
              <a:rPr lang="th-TH" sz="1167" b="1" kern="0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/>
            </a:r>
            <a:br>
              <a:rPr lang="th-TH" sz="1167" b="1" kern="0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167" b="1" kern="0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</a:t>
            </a:r>
            <a:r>
              <a:rPr lang="th-TH" sz="1167" b="1" kern="0" spc="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(เสี่ยงน้อย) </a:t>
            </a:r>
            <a:endParaRPr lang="th-TH" sz="1167" b="1" kern="0" spc="33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167" b="1" spc="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10. </a:t>
            </a:r>
            <a:r>
              <a:rPr lang="th-TH" sz="1167" b="1" kern="0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เจ้าหน้าที่พัฒนาชุมชนระดับอำเภอ ขาดทักษะ ความเข้าใจในการดำเนินงานกองทุนพัฒนาสตรีอย่างเพียงพอ (</a:t>
            </a:r>
            <a:r>
              <a:rPr lang="en-US" sz="1167" b="1" kern="0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O2) </a:t>
            </a:r>
            <a:r>
              <a:rPr lang="th-TH" sz="1167" b="1" kern="0" spc="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(เสี่ยงน้อย) </a:t>
            </a:r>
            <a:endParaRPr lang="en-US" sz="1167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0098AC3D-84DF-6F70-225C-B50F763FB163}"/>
              </a:ext>
            </a:extLst>
          </p:cNvPr>
          <p:cNvSpPr txBox="1"/>
          <p:nvPr/>
        </p:nvSpPr>
        <p:spPr>
          <a:xfrm>
            <a:off x="7028694" y="977140"/>
            <a:ext cx="1032655" cy="3231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h-TH" sz="15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พ.ศ. 2567</a:t>
            </a:r>
            <a:endParaRPr lang="th-TH" sz="15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1" name="Group 5"/>
          <p:cNvGrpSpPr/>
          <p:nvPr/>
        </p:nvGrpSpPr>
        <p:grpSpPr>
          <a:xfrm>
            <a:off x="572552" y="193902"/>
            <a:ext cx="9017000" cy="530046"/>
            <a:chOff x="0" y="0"/>
            <a:chExt cx="21640800" cy="1272111"/>
          </a:xfrm>
        </p:grpSpPr>
        <p:sp>
          <p:nvSpPr>
            <p:cNvPr id="1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5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5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6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6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23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4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5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</a:p>
          </p:txBody>
        </p:sp>
        <p:sp>
          <p:nvSpPr>
            <p:cNvPr id="20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63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1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1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26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28" name="Group 27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30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36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37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31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32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33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34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35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2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/>
        </p:nvSpPr>
        <p:spPr>
          <a:xfrm>
            <a:off x="2571084" y="41607"/>
            <a:ext cx="5266245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5.1 ขอความเห็นชอบคู่มือและแผนบริหารความเสี่ยงของกองทุนพัฒนาบทบาทสตรี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/>
            </a:r>
            <a:b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ประจำปี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บัญชี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2567 (ต่อ)</a:t>
            </a:r>
            <a:endParaRPr lang="th-TH" sz="110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6E82C323-1F96-4F16-8C42-0F40B5333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263" y="500960"/>
            <a:ext cx="8763000" cy="753804"/>
          </a:xfrm>
        </p:spPr>
        <p:txBody>
          <a:bodyPr>
            <a:normAutofit/>
          </a:bodyPr>
          <a:lstStyle/>
          <a:p>
            <a:pPr algn="ctr"/>
            <a:r>
              <a: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เปรียบเทียบ ความเสี่ยง ประจำปีงบประมาณ พ.ศ. 2566 </a:t>
            </a:r>
            <a:r>
              <a: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" panose="05000000000000000000" pitchFamily="2" charset="2"/>
              </a:rPr>
              <a:t>และ</a:t>
            </a:r>
            <a:r>
              <a: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2567 </a:t>
            </a:r>
          </a:p>
        </p:txBody>
      </p:sp>
    </p:spTree>
    <p:extLst>
      <p:ext uri="{BB962C8B-B14F-4D97-AF65-F5344CB8AC3E}">
        <p14:creationId xmlns:p14="http://schemas.microsoft.com/office/powerpoint/2010/main" val="1069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Terminator 16"/>
          <p:cNvSpPr/>
          <p:nvPr/>
        </p:nvSpPr>
        <p:spPr>
          <a:xfrm>
            <a:off x="106999" y="1143647"/>
            <a:ext cx="2424539" cy="1211220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333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กำหนดแนวทางการบริหารจัดการความเสี่ยง ประจำปีงบประมาณ พ.ศ. 2567 </a:t>
            </a:r>
            <a:endParaRPr lang="th-TH" sz="13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413608" y="2507553"/>
            <a:ext cx="3726600" cy="1206726"/>
          </a:xfrm>
          <a:custGeom>
            <a:avLst/>
            <a:gdLst>
              <a:gd name="connsiteX0" fmla="*/ 0 w 3055170"/>
              <a:gd name="connsiteY0" fmla="*/ 97929 h 979292"/>
              <a:gd name="connsiteX1" fmla="*/ 97929 w 3055170"/>
              <a:gd name="connsiteY1" fmla="*/ 0 h 979292"/>
              <a:gd name="connsiteX2" fmla="*/ 2957241 w 3055170"/>
              <a:gd name="connsiteY2" fmla="*/ 0 h 979292"/>
              <a:gd name="connsiteX3" fmla="*/ 3055170 w 3055170"/>
              <a:gd name="connsiteY3" fmla="*/ 97929 h 979292"/>
              <a:gd name="connsiteX4" fmla="*/ 3055170 w 3055170"/>
              <a:gd name="connsiteY4" fmla="*/ 881363 h 979292"/>
              <a:gd name="connsiteX5" fmla="*/ 2957241 w 3055170"/>
              <a:gd name="connsiteY5" fmla="*/ 979292 h 979292"/>
              <a:gd name="connsiteX6" fmla="*/ 97929 w 3055170"/>
              <a:gd name="connsiteY6" fmla="*/ 979292 h 979292"/>
              <a:gd name="connsiteX7" fmla="*/ 0 w 3055170"/>
              <a:gd name="connsiteY7" fmla="*/ 881363 h 979292"/>
              <a:gd name="connsiteX8" fmla="*/ 0 w 3055170"/>
              <a:gd name="connsiteY8" fmla="*/ 97929 h 97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5170" h="979292">
                <a:moveTo>
                  <a:pt x="0" y="97929"/>
                </a:moveTo>
                <a:cubicBezTo>
                  <a:pt x="0" y="43844"/>
                  <a:pt x="43844" y="0"/>
                  <a:pt x="97929" y="0"/>
                </a:cubicBezTo>
                <a:lnTo>
                  <a:pt x="2957241" y="0"/>
                </a:lnTo>
                <a:cubicBezTo>
                  <a:pt x="3011326" y="0"/>
                  <a:pt x="3055170" y="43844"/>
                  <a:pt x="3055170" y="97929"/>
                </a:cubicBezTo>
                <a:lnTo>
                  <a:pt x="3055170" y="881363"/>
                </a:lnTo>
                <a:cubicBezTo>
                  <a:pt x="3055170" y="935448"/>
                  <a:pt x="3011326" y="979292"/>
                  <a:pt x="2957241" y="979292"/>
                </a:cubicBezTo>
                <a:lnTo>
                  <a:pt x="97929" y="979292"/>
                </a:lnTo>
                <a:cubicBezTo>
                  <a:pt x="43844" y="979292"/>
                  <a:pt x="0" y="935448"/>
                  <a:pt x="0" y="881363"/>
                </a:cubicBezTo>
                <a:lnTo>
                  <a:pt x="0" y="97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20000"/>
              </a:lnSpc>
              <a:spcBef>
                <a:spcPct val="0"/>
              </a:spcBef>
            </a:pPr>
            <a:r>
              <a:rPr lang="th-TH" sz="13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สนับสนุนการใช้เงินอุดหนุนในการส่งเสริมอาชีพแก่สมาชิกกองทุนฯ</a:t>
            </a:r>
          </a:p>
        </p:txBody>
      </p:sp>
      <p:sp>
        <p:nvSpPr>
          <p:cNvPr id="7" name="Freeform 6"/>
          <p:cNvSpPr/>
          <p:nvPr/>
        </p:nvSpPr>
        <p:spPr>
          <a:xfrm>
            <a:off x="6268966" y="2507554"/>
            <a:ext cx="3644931" cy="1206725"/>
          </a:xfrm>
          <a:custGeom>
            <a:avLst/>
            <a:gdLst>
              <a:gd name="connsiteX0" fmla="*/ 0 w 2914096"/>
              <a:gd name="connsiteY0" fmla="*/ 115952 h 1159516"/>
              <a:gd name="connsiteX1" fmla="*/ 115952 w 2914096"/>
              <a:gd name="connsiteY1" fmla="*/ 0 h 1159516"/>
              <a:gd name="connsiteX2" fmla="*/ 2798144 w 2914096"/>
              <a:gd name="connsiteY2" fmla="*/ 0 h 1159516"/>
              <a:gd name="connsiteX3" fmla="*/ 2914096 w 2914096"/>
              <a:gd name="connsiteY3" fmla="*/ 115952 h 1159516"/>
              <a:gd name="connsiteX4" fmla="*/ 2914096 w 2914096"/>
              <a:gd name="connsiteY4" fmla="*/ 1043564 h 1159516"/>
              <a:gd name="connsiteX5" fmla="*/ 2798144 w 2914096"/>
              <a:gd name="connsiteY5" fmla="*/ 1159516 h 1159516"/>
              <a:gd name="connsiteX6" fmla="*/ 115952 w 2914096"/>
              <a:gd name="connsiteY6" fmla="*/ 1159516 h 1159516"/>
              <a:gd name="connsiteX7" fmla="*/ 0 w 2914096"/>
              <a:gd name="connsiteY7" fmla="*/ 1043564 h 1159516"/>
              <a:gd name="connsiteX8" fmla="*/ 0 w 2914096"/>
              <a:gd name="connsiteY8" fmla="*/ 115952 h 115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4096" h="1159516">
                <a:moveTo>
                  <a:pt x="0" y="115952"/>
                </a:moveTo>
                <a:cubicBezTo>
                  <a:pt x="0" y="51913"/>
                  <a:pt x="51913" y="0"/>
                  <a:pt x="115952" y="0"/>
                </a:cubicBezTo>
                <a:lnTo>
                  <a:pt x="2798144" y="0"/>
                </a:lnTo>
                <a:cubicBezTo>
                  <a:pt x="2862183" y="0"/>
                  <a:pt x="2914096" y="51913"/>
                  <a:pt x="2914096" y="115952"/>
                </a:cubicBezTo>
                <a:lnTo>
                  <a:pt x="2914096" y="1043564"/>
                </a:lnTo>
                <a:cubicBezTo>
                  <a:pt x="2914096" y="1107603"/>
                  <a:pt x="2862183" y="1159516"/>
                  <a:pt x="2798144" y="1159516"/>
                </a:cubicBezTo>
                <a:lnTo>
                  <a:pt x="115952" y="1159516"/>
                </a:lnTo>
                <a:cubicBezTo>
                  <a:pt x="51913" y="1159516"/>
                  <a:pt x="0" y="1107603"/>
                  <a:pt x="0" y="1043564"/>
                </a:cubicBezTo>
                <a:lnTo>
                  <a:pt x="0" y="115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20000"/>
              </a:lnSpc>
              <a:spcBef>
                <a:spcPct val="0"/>
              </a:spcBef>
            </a:pPr>
            <a:r>
              <a:rPr lang="th-TH" sz="13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จัดตลาด งานแสดงสินค้า เพื่อช่วยลูกหนี้ให้มีรายได้เพิ่ม</a:t>
            </a:r>
          </a:p>
        </p:txBody>
      </p:sp>
      <p:sp>
        <p:nvSpPr>
          <p:cNvPr id="10" name="Freeform 9"/>
          <p:cNvSpPr/>
          <p:nvPr/>
        </p:nvSpPr>
        <p:spPr>
          <a:xfrm>
            <a:off x="2413608" y="3853507"/>
            <a:ext cx="3726600" cy="1291910"/>
          </a:xfrm>
          <a:custGeom>
            <a:avLst/>
            <a:gdLst>
              <a:gd name="connsiteX0" fmla="*/ 0 w 1932526"/>
              <a:gd name="connsiteY0" fmla="*/ 115952 h 1159516"/>
              <a:gd name="connsiteX1" fmla="*/ 115952 w 1932526"/>
              <a:gd name="connsiteY1" fmla="*/ 0 h 1159516"/>
              <a:gd name="connsiteX2" fmla="*/ 1816574 w 1932526"/>
              <a:gd name="connsiteY2" fmla="*/ 0 h 1159516"/>
              <a:gd name="connsiteX3" fmla="*/ 1932526 w 1932526"/>
              <a:gd name="connsiteY3" fmla="*/ 115952 h 1159516"/>
              <a:gd name="connsiteX4" fmla="*/ 1932526 w 1932526"/>
              <a:gd name="connsiteY4" fmla="*/ 1043564 h 1159516"/>
              <a:gd name="connsiteX5" fmla="*/ 1816574 w 1932526"/>
              <a:gd name="connsiteY5" fmla="*/ 1159516 h 1159516"/>
              <a:gd name="connsiteX6" fmla="*/ 115952 w 1932526"/>
              <a:gd name="connsiteY6" fmla="*/ 1159516 h 1159516"/>
              <a:gd name="connsiteX7" fmla="*/ 0 w 1932526"/>
              <a:gd name="connsiteY7" fmla="*/ 1043564 h 1159516"/>
              <a:gd name="connsiteX8" fmla="*/ 0 w 1932526"/>
              <a:gd name="connsiteY8" fmla="*/ 115952 h 115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2526" h="1159516">
                <a:moveTo>
                  <a:pt x="0" y="115952"/>
                </a:moveTo>
                <a:cubicBezTo>
                  <a:pt x="0" y="51913"/>
                  <a:pt x="51913" y="0"/>
                  <a:pt x="115952" y="0"/>
                </a:cubicBezTo>
                <a:lnTo>
                  <a:pt x="1816574" y="0"/>
                </a:lnTo>
                <a:cubicBezTo>
                  <a:pt x="1880613" y="0"/>
                  <a:pt x="1932526" y="51913"/>
                  <a:pt x="1932526" y="115952"/>
                </a:cubicBezTo>
                <a:lnTo>
                  <a:pt x="1932526" y="1043564"/>
                </a:lnTo>
                <a:cubicBezTo>
                  <a:pt x="1932526" y="1107603"/>
                  <a:pt x="1880613" y="1159516"/>
                  <a:pt x="1816574" y="1159516"/>
                </a:cubicBezTo>
                <a:lnTo>
                  <a:pt x="115952" y="1159516"/>
                </a:lnTo>
                <a:cubicBezTo>
                  <a:pt x="51913" y="1159516"/>
                  <a:pt x="0" y="1107603"/>
                  <a:pt x="0" y="1043564"/>
                </a:cubicBezTo>
                <a:lnTo>
                  <a:pt x="0" y="115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20000"/>
              </a:lnSpc>
              <a:spcBef>
                <a:spcPct val="0"/>
              </a:spcBef>
            </a:pPr>
            <a:r>
              <a:rPr lang="th-TH" sz="13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มีระบบพี่เลี้ยงแก่สมาชิกกองทุนฯ เป็นที่</a:t>
            </a:r>
            <a:r>
              <a:rPr lang="th-TH" sz="1333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ปรึกษา</a:t>
            </a:r>
            <a:br>
              <a:rPr lang="th-TH" sz="1333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33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ใน</a:t>
            </a:r>
            <a:r>
              <a:rPr lang="th-TH" sz="13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การประกอบอาชีพและชำระเงินคืนแก่กองทุนพัฒนาบทบาทสตรี</a:t>
            </a:r>
          </a:p>
        </p:txBody>
      </p:sp>
      <p:sp>
        <p:nvSpPr>
          <p:cNvPr id="12" name="Freeform 11"/>
          <p:cNvSpPr/>
          <p:nvPr/>
        </p:nvSpPr>
        <p:spPr>
          <a:xfrm>
            <a:off x="6268966" y="3853507"/>
            <a:ext cx="3644932" cy="1291910"/>
          </a:xfrm>
          <a:custGeom>
            <a:avLst/>
            <a:gdLst>
              <a:gd name="connsiteX0" fmla="*/ 0 w 1932526"/>
              <a:gd name="connsiteY0" fmla="*/ 115952 h 1159516"/>
              <a:gd name="connsiteX1" fmla="*/ 115952 w 1932526"/>
              <a:gd name="connsiteY1" fmla="*/ 0 h 1159516"/>
              <a:gd name="connsiteX2" fmla="*/ 1816574 w 1932526"/>
              <a:gd name="connsiteY2" fmla="*/ 0 h 1159516"/>
              <a:gd name="connsiteX3" fmla="*/ 1932526 w 1932526"/>
              <a:gd name="connsiteY3" fmla="*/ 115952 h 1159516"/>
              <a:gd name="connsiteX4" fmla="*/ 1932526 w 1932526"/>
              <a:gd name="connsiteY4" fmla="*/ 1043564 h 1159516"/>
              <a:gd name="connsiteX5" fmla="*/ 1816574 w 1932526"/>
              <a:gd name="connsiteY5" fmla="*/ 1159516 h 1159516"/>
              <a:gd name="connsiteX6" fmla="*/ 115952 w 1932526"/>
              <a:gd name="connsiteY6" fmla="*/ 1159516 h 1159516"/>
              <a:gd name="connsiteX7" fmla="*/ 0 w 1932526"/>
              <a:gd name="connsiteY7" fmla="*/ 1043564 h 1159516"/>
              <a:gd name="connsiteX8" fmla="*/ 0 w 1932526"/>
              <a:gd name="connsiteY8" fmla="*/ 115952 h 115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2526" h="1159516">
                <a:moveTo>
                  <a:pt x="0" y="115952"/>
                </a:moveTo>
                <a:cubicBezTo>
                  <a:pt x="0" y="51913"/>
                  <a:pt x="51913" y="0"/>
                  <a:pt x="115952" y="0"/>
                </a:cubicBezTo>
                <a:lnTo>
                  <a:pt x="1816574" y="0"/>
                </a:lnTo>
                <a:cubicBezTo>
                  <a:pt x="1880613" y="0"/>
                  <a:pt x="1932526" y="51913"/>
                  <a:pt x="1932526" y="115952"/>
                </a:cubicBezTo>
                <a:lnTo>
                  <a:pt x="1932526" y="1043564"/>
                </a:lnTo>
                <a:cubicBezTo>
                  <a:pt x="1932526" y="1107603"/>
                  <a:pt x="1880613" y="1159516"/>
                  <a:pt x="1816574" y="1159516"/>
                </a:cubicBezTo>
                <a:lnTo>
                  <a:pt x="115952" y="1159516"/>
                </a:lnTo>
                <a:cubicBezTo>
                  <a:pt x="51913" y="1159516"/>
                  <a:pt x="0" y="1107603"/>
                  <a:pt x="0" y="1043564"/>
                </a:cubicBezTo>
                <a:lnTo>
                  <a:pt x="0" y="115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20000"/>
              </a:lnSpc>
              <a:spcBef>
                <a:spcPct val="0"/>
              </a:spcBef>
            </a:pPr>
            <a:r>
              <a:rPr lang="th-TH" sz="13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 มีการติดตามและประเมินผลสำเร็จของสมาชิก</a:t>
            </a:r>
          </a:p>
        </p:txBody>
      </p:sp>
      <p:sp>
        <p:nvSpPr>
          <p:cNvPr id="18" name="สี่เหลี่ยมผืนผ้า 12">
            <a:extLst>
              <a:ext uri="{FF2B5EF4-FFF2-40B4-BE49-F238E27FC236}">
                <a16:creationId xmlns:a16="http://schemas.microsoft.com/office/drawing/2014/main" id="{60215003-B760-1557-72E9-3EEF50D7E819}"/>
              </a:ext>
            </a:extLst>
          </p:cNvPr>
          <p:cNvSpPr/>
          <p:nvPr/>
        </p:nvSpPr>
        <p:spPr>
          <a:xfrm>
            <a:off x="2676337" y="1143647"/>
            <a:ext cx="7185257" cy="1132978"/>
          </a:xfrm>
          <a:custGeom>
            <a:avLst/>
            <a:gdLst>
              <a:gd name="connsiteX0" fmla="*/ 0 w 6057788"/>
              <a:gd name="connsiteY0" fmla="*/ 0 h 5107819"/>
              <a:gd name="connsiteX1" fmla="*/ 673088 w 6057788"/>
              <a:gd name="connsiteY1" fmla="*/ 0 h 5107819"/>
              <a:gd name="connsiteX2" fmla="*/ 1467331 w 6057788"/>
              <a:gd name="connsiteY2" fmla="*/ 0 h 5107819"/>
              <a:gd name="connsiteX3" fmla="*/ 2019263 w 6057788"/>
              <a:gd name="connsiteY3" fmla="*/ 0 h 5107819"/>
              <a:gd name="connsiteX4" fmla="*/ 2752928 w 6057788"/>
              <a:gd name="connsiteY4" fmla="*/ 0 h 5107819"/>
              <a:gd name="connsiteX5" fmla="*/ 3486594 w 6057788"/>
              <a:gd name="connsiteY5" fmla="*/ 0 h 5107819"/>
              <a:gd name="connsiteX6" fmla="*/ 4220259 w 6057788"/>
              <a:gd name="connsiteY6" fmla="*/ 0 h 5107819"/>
              <a:gd name="connsiteX7" fmla="*/ 4772191 w 6057788"/>
              <a:gd name="connsiteY7" fmla="*/ 0 h 5107819"/>
              <a:gd name="connsiteX8" fmla="*/ 6057788 w 6057788"/>
              <a:gd name="connsiteY8" fmla="*/ 0 h 5107819"/>
              <a:gd name="connsiteX9" fmla="*/ 6057788 w 6057788"/>
              <a:gd name="connsiteY9" fmla="*/ 587399 h 5107819"/>
              <a:gd name="connsiteX10" fmla="*/ 6057788 w 6057788"/>
              <a:gd name="connsiteY10" fmla="*/ 1123720 h 5107819"/>
              <a:gd name="connsiteX11" fmla="*/ 6057788 w 6057788"/>
              <a:gd name="connsiteY11" fmla="*/ 1762198 h 5107819"/>
              <a:gd name="connsiteX12" fmla="*/ 6057788 w 6057788"/>
              <a:gd name="connsiteY12" fmla="*/ 2247440 h 5107819"/>
              <a:gd name="connsiteX13" fmla="*/ 6057788 w 6057788"/>
              <a:gd name="connsiteY13" fmla="*/ 2732683 h 5107819"/>
              <a:gd name="connsiteX14" fmla="*/ 6057788 w 6057788"/>
              <a:gd name="connsiteY14" fmla="*/ 3473317 h 5107819"/>
              <a:gd name="connsiteX15" fmla="*/ 6057788 w 6057788"/>
              <a:gd name="connsiteY15" fmla="*/ 4111794 h 5107819"/>
              <a:gd name="connsiteX16" fmla="*/ 6057788 w 6057788"/>
              <a:gd name="connsiteY16" fmla="*/ 5107819 h 5107819"/>
              <a:gd name="connsiteX17" fmla="*/ 5445278 w 6057788"/>
              <a:gd name="connsiteY17" fmla="*/ 5107819 h 5107819"/>
              <a:gd name="connsiteX18" fmla="*/ 4651035 w 6057788"/>
              <a:gd name="connsiteY18" fmla="*/ 5107819 h 5107819"/>
              <a:gd name="connsiteX19" fmla="*/ 4038525 w 6057788"/>
              <a:gd name="connsiteY19" fmla="*/ 5107819 h 5107819"/>
              <a:gd name="connsiteX20" fmla="*/ 3304860 w 6057788"/>
              <a:gd name="connsiteY20" fmla="*/ 5107819 h 5107819"/>
              <a:gd name="connsiteX21" fmla="*/ 2813506 w 6057788"/>
              <a:gd name="connsiteY21" fmla="*/ 5107819 h 5107819"/>
              <a:gd name="connsiteX22" fmla="*/ 2322152 w 6057788"/>
              <a:gd name="connsiteY22" fmla="*/ 5107819 h 5107819"/>
              <a:gd name="connsiteX23" fmla="*/ 1770220 w 6057788"/>
              <a:gd name="connsiteY23" fmla="*/ 5107819 h 5107819"/>
              <a:gd name="connsiteX24" fmla="*/ 1157711 w 6057788"/>
              <a:gd name="connsiteY24" fmla="*/ 5107819 h 5107819"/>
              <a:gd name="connsiteX25" fmla="*/ 0 w 6057788"/>
              <a:gd name="connsiteY25" fmla="*/ 5107819 h 5107819"/>
              <a:gd name="connsiteX26" fmla="*/ 0 w 6057788"/>
              <a:gd name="connsiteY26" fmla="*/ 4367185 h 5107819"/>
              <a:gd name="connsiteX27" fmla="*/ 0 w 6057788"/>
              <a:gd name="connsiteY27" fmla="*/ 3830864 h 5107819"/>
              <a:gd name="connsiteX28" fmla="*/ 0 w 6057788"/>
              <a:gd name="connsiteY28" fmla="*/ 3090230 h 5107819"/>
              <a:gd name="connsiteX29" fmla="*/ 0 w 6057788"/>
              <a:gd name="connsiteY29" fmla="*/ 2400675 h 5107819"/>
              <a:gd name="connsiteX30" fmla="*/ 0 w 6057788"/>
              <a:gd name="connsiteY30" fmla="*/ 1864354 h 5107819"/>
              <a:gd name="connsiteX31" fmla="*/ 0 w 6057788"/>
              <a:gd name="connsiteY31" fmla="*/ 1225877 h 5107819"/>
              <a:gd name="connsiteX32" fmla="*/ 0 w 6057788"/>
              <a:gd name="connsiteY32" fmla="*/ 638477 h 5107819"/>
              <a:gd name="connsiteX33" fmla="*/ 0 w 6057788"/>
              <a:gd name="connsiteY33" fmla="*/ 0 h 51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57788" h="5107819" fill="none" extrusionOk="0">
                <a:moveTo>
                  <a:pt x="0" y="0"/>
                </a:moveTo>
                <a:cubicBezTo>
                  <a:pt x="332434" y="12884"/>
                  <a:pt x="397367" y="30209"/>
                  <a:pt x="673088" y="0"/>
                </a:cubicBezTo>
                <a:cubicBezTo>
                  <a:pt x="948809" y="-30209"/>
                  <a:pt x="1263884" y="16444"/>
                  <a:pt x="1467331" y="0"/>
                </a:cubicBezTo>
                <a:cubicBezTo>
                  <a:pt x="1670778" y="-16444"/>
                  <a:pt x="1766306" y="-25877"/>
                  <a:pt x="2019263" y="0"/>
                </a:cubicBezTo>
                <a:cubicBezTo>
                  <a:pt x="2272220" y="25877"/>
                  <a:pt x="2529590" y="-10762"/>
                  <a:pt x="2752928" y="0"/>
                </a:cubicBezTo>
                <a:cubicBezTo>
                  <a:pt x="2976266" y="10762"/>
                  <a:pt x="3179048" y="18194"/>
                  <a:pt x="3486594" y="0"/>
                </a:cubicBezTo>
                <a:cubicBezTo>
                  <a:pt x="3794140" y="-18194"/>
                  <a:pt x="3855542" y="-6552"/>
                  <a:pt x="4220259" y="0"/>
                </a:cubicBezTo>
                <a:cubicBezTo>
                  <a:pt x="4584977" y="6552"/>
                  <a:pt x="4504165" y="24789"/>
                  <a:pt x="4772191" y="0"/>
                </a:cubicBezTo>
                <a:cubicBezTo>
                  <a:pt x="5040217" y="-24789"/>
                  <a:pt x="5570209" y="-17040"/>
                  <a:pt x="6057788" y="0"/>
                </a:cubicBezTo>
                <a:cubicBezTo>
                  <a:pt x="6073308" y="121308"/>
                  <a:pt x="6085355" y="399117"/>
                  <a:pt x="6057788" y="587399"/>
                </a:cubicBezTo>
                <a:cubicBezTo>
                  <a:pt x="6030221" y="775681"/>
                  <a:pt x="6054284" y="896725"/>
                  <a:pt x="6057788" y="1123720"/>
                </a:cubicBezTo>
                <a:cubicBezTo>
                  <a:pt x="6061292" y="1350715"/>
                  <a:pt x="6046814" y="1481737"/>
                  <a:pt x="6057788" y="1762198"/>
                </a:cubicBezTo>
                <a:cubicBezTo>
                  <a:pt x="6068762" y="2042659"/>
                  <a:pt x="6068669" y="2145185"/>
                  <a:pt x="6057788" y="2247440"/>
                </a:cubicBezTo>
                <a:cubicBezTo>
                  <a:pt x="6046907" y="2349695"/>
                  <a:pt x="6056260" y="2490787"/>
                  <a:pt x="6057788" y="2732683"/>
                </a:cubicBezTo>
                <a:cubicBezTo>
                  <a:pt x="6059316" y="2974579"/>
                  <a:pt x="6078161" y="3107638"/>
                  <a:pt x="6057788" y="3473317"/>
                </a:cubicBezTo>
                <a:cubicBezTo>
                  <a:pt x="6037415" y="3838996"/>
                  <a:pt x="6055725" y="3896808"/>
                  <a:pt x="6057788" y="4111794"/>
                </a:cubicBezTo>
                <a:cubicBezTo>
                  <a:pt x="6059851" y="4326780"/>
                  <a:pt x="6039941" y="4751110"/>
                  <a:pt x="6057788" y="5107819"/>
                </a:cubicBezTo>
                <a:cubicBezTo>
                  <a:pt x="5753523" y="5125531"/>
                  <a:pt x="5590415" y="5137718"/>
                  <a:pt x="5445278" y="5107819"/>
                </a:cubicBezTo>
                <a:cubicBezTo>
                  <a:pt x="5300141" y="5077921"/>
                  <a:pt x="4921516" y="5136626"/>
                  <a:pt x="4651035" y="5107819"/>
                </a:cubicBezTo>
                <a:cubicBezTo>
                  <a:pt x="4380554" y="5079012"/>
                  <a:pt x="4290853" y="5104101"/>
                  <a:pt x="4038525" y="5107819"/>
                </a:cubicBezTo>
                <a:cubicBezTo>
                  <a:pt x="3786197" y="5111538"/>
                  <a:pt x="3632337" y="5073590"/>
                  <a:pt x="3304860" y="5107819"/>
                </a:cubicBezTo>
                <a:cubicBezTo>
                  <a:pt x="2977384" y="5142048"/>
                  <a:pt x="2919894" y="5096760"/>
                  <a:pt x="2813506" y="5107819"/>
                </a:cubicBezTo>
                <a:cubicBezTo>
                  <a:pt x="2707118" y="5118878"/>
                  <a:pt x="2441386" y="5106217"/>
                  <a:pt x="2322152" y="5107819"/>
                </a:cubicBezTo>
                <a:cubicBezTo>
                  <a:pt x="2202918" y="5109421"/>
                  <a:pt x="1889495" y="5114349"/>
                  <a:pt x="1770220" y="5107819"/>
                </a:cubicBezTo>
                <a:cubicBezTo>
                  <a:pt x="1650945" y="5101289"/>
                  <a:pt x="1427379" y="5128951"/>
                  <a:pt x="1157711" y="5107819"/>
                </a:cubicBezTo>
                <a:cubicBezTo>
                  <a:pt x="888043" y="5086687"/>
                  <a:pt x="398987" y="5157851"/>
                  <a:pt x="0" y="5107819"/>
                </a:cubicBezTo>
                <a:cubicBezTo>
                  <a:pt x="36263" y="4754571"/>
                  <a:pt x="29706" y="4671882"/>
                  <a:pt x="0" y="4367185"/>
                </a:cubicBezTo>
                <a:cubicBezTo>
                  <a:pt x="-29706" y="4062488"/>
                  <a:pt x="-15187" y="4081109"/>
                  <a:pt x="0" y="3830864"/>
                </a:cubicBezTo>
                <a:cubicBezTo>
                  <a:pt x="15187" y="3580619"/>
                  <a:pt x="-15078" y="3418120"/>
                  <a:pt x="0" y="3090230"/>
                </a:cubicBezTo>
                <a:cubicBezTo>
                  <a:pt x="15078" y="2762340"/>
                  <a:pt x="33034" y="2593855"/>
                  <a:pt x="0" y="2400675"/>
                </a:cubicBezTo>
                <a:cubicBezTo>
                  <a:pt x="-33034" y="2207496"/>
                  <a:pt x="15459" y="2069796"/>
                  <a:pt x="0" y="1864354"/>
                </a:cubicBezTo>
                <a:cubicBezTo>
                  <a:pt x="-15459" y="1658912"/>
                  <a:pt x="27926" y="1517240"/>
                  <a:pt x="0" y="1225877"/>
                </a:cubicBezTo>
                <a:cubicBezTo>
                  <a:pt x="-27926" y="934514"/>
                  <a:pt x="28361" y="844454"/>
                  <a:pt x="0" y="638477"/>
                </a:cubicBezTo>
                <a:cubicBezTo>
                  <a:pt x="-28361" y="432500"/>
                  <a:pt x="11818" y="219910"/>
                  <a:pt x="0" y="0"/>
                </a:cubicBezTo>
                <a:close/>
              </a:path>
              <a:path w="6057788" h="5107819" stroke="0" extrusionOk="0">
                <a:moveTo>
                  <a:pt x="0" y="0"/>
                </a:moveTo>
                <a:cubicBezTo>
                  <a:pt x="202422" y="-9651"/>
                  <a:pt x="336641" y="11045"/>
                  <a:pt x="491354" y="0"/>
                </a:cubicBezTo>
                <a:cubicBezTo>
                  <a:pt x="646067" y="-11045"/>
                  <a:pt x="912928" y="13566"/>
                  <a:pt x="1164441" y="0"/>
                </a:cubicBezTo>
                <a:cubicBezTo>
                  <a:pt x="1415954" y="-13566"/>
                  <a:pt x="1448959" y="21393"/>
                  <a:pt x="1655795" y="0"/>
                </a:cubicBezTo>
                <a:cubicBezTo>
                  <a:pt x="1862631" y="-21393"/>
                  <a:pt x="2038552" y="8332"/>
                  <a:pt x="2147149" y="0"/>
                </a:cubicBezTo>
                <a:cubicBezTo>
                  <a:pt x="2255746" y="-8332"/>
                  <a:pt x="2466758" y="-1321"/>
                  <a:pt x="2638503" y="0"/>
                </a:cubicBezTo>
                <a:cubicBezTo>
                  <a:pt x="2810248" y="1321"/>
                  <a:pt x="3136449" y="-12777"/>
                  <a:pt x="3432747" y="0"/>
                </a:cubicBezTo>
                <a:cubicBezTo>
                  <a:pt x="3729045" y="12777"/>
                  <a:pt x="3858193" y="-14204"/>
                  <a:pt x="4045256" y="0"/>
                </a:cubicBezTo>
                <a:cubicBezTo>
                  <a:pt x="4232319" y="14204"/>
                  <a:pt x="4499862" y="5025"/>
                  <a:pt x="4778922" y="0"/>
                </a:cubicBezTo>
                <a:cubicBezTo>
                  <a:pt x="5057982" y="-5025"/>
                  <a:pt x="5211233" y="9035"/>
                  <a:pt x="5391431" y="0"/>
                </a:cubicBezTo>
                <a:cubicBezTo>
                  <a:pt x="5571629" y="-9035"/>
                  <a:pt x="5791649" y="-4402"/>
                  <a:pt x="6057788" y="0"/>
                </a:cubicBezTo>
                <a:cubicBezTo>
                  <a:pt x="6077883" y="237603"/>
                  <a:pt x="6041411" y="308905"/>
                  <a:pt x="6057788" y="485243"/>
                </a:cubicBezTo>
                <a:cubicBezTo>
                  <a:pt x="6074165" y="661581"/>
                  <a:pt x="6061866" y="817588"/>
                  <a:pt x="6057788" y="1072642"/>
                </a:cubicBezTo>
                <a:cubicBezTo>
                  <a:pt x="6053710" y="1327696"/>
                  <a:pt x="6032714" y="1433075"/>
                  <a:pt x="6057788" y="1762198"/>
                </a:cubicBezTo>
                <a:cubicBezTo>
                  <a:pt x="6082862" y="2091321"/>
                  <a:pt x="6052261" y="2075521"/>
                  <a:pt x="6057788" y="2349597"/>
                </a:cubicBezTo>
                <a:cubicBezTo>
                  <a:pt x="6063315" y="2623673"/>
                  <a:pt x="6040899" y="2737359"/>
                  <a:pt x="6057788" y="2834840"/>
                </a:cubicBezTo>
                <a:cubicBezTo>
                  <a:pt x="6074677" y="2932321"/>
                  <a:pt x="6037288" y="3218894"/>
                  <a:pt x="6057788" y="3524395"/>
                </a:cubicBezTo>
                <a:cubicBezTo>
                  <a:pt x="6078288" y="3829896"/>
                  <a:pt x="6053114" y="3925402"/>
                  <a:pt x="6057788" y="4111794"/>
                </a:cubicBezTo>
                <a:cubicBezTo>
                  <a:pt x="6062462" y="4298186"/>
                  <a:pt x="6082424" y="4834993"/>
                  <a:pt x="6057788" y="5107819"/>
                </a:cubicBezTo>
                <a:cubicBezTo>
                  <a:pt x="5802367" y="5131696"/>
                  <a:pt x="5588455" y="5122350"/>
                  <a:pt x="5445278" y="5107819"/>
                </a:cubicBezTo>
                <a:cubicBezTo>
                  <a:pt x="5302101" y="5093289"/>
                  <a:pt x="4965103" y="5080802"/>
                  <a:pt x="4832769" y="5107819"/>
                </a:cubicBezTo>
                <a:cubicBezTo>
                  <a:pt x="4700435" y="5134836"/>
                  <a:pt x="4368612" y="5077136"/>
                  <a:pt x="4099103" y="5107819"/>
                </a:cubicBezTo>
                <a:cubicBezTo>
                  <a:pt x="3829594" y="5138502"/>
                  <a:pt x="3644281" y="5076871"/>
                  <a:pt x="3304860" y="5107819"/>
                </a:cubicBezTo>
                <a:cubicBezTo>
                  <a:pt x="2965439" y="5138767"/>
                  <a:pt x="2929292" y="5129997"/>
                  <a:pt x="2631772" y="5107819"/>
                </a:cubicBezTo>
                <a:cubicBezTo>
                  <a:pt x="2334252" y="5085641"/>
                  <a:pt x="2245748" y="5100745"/>
                  <a:pt x="2079841" y="5107819"/>
                </a:cubicBezTo>
                <a:cubicBezTo>
                  <a:pt x="1913934" y="5114893"/>
                  <a:pt x="1709136" y="5079753"/>
                  <a:pt x="1406753" y="5107819"/>
                </a:cubicBezTo>
                <a:cubicBezTo>
                  <a:pt x="1104370" y="5135885"/>
                  <a:pt x="987978" y="5108793"/>
                  <a:pt x="794243" y="5107819"/>
                </a:cubicBezTo>
                <a:cubicBezTo>
                  <a:pt x="600508" y="5106846"/>
                  <a:pt x="262391" y="5113696"/>
                  <a:pt x="0" y="5107819"/>
                </a:cubicBezTo>
                <a:cubicBezTo>
                  <a:pt x="-8543" y="4794542"/>
                  <a:pt x="36387" y="4703402"/>
                  <a:pt x="0" y="4367185"/>
                </a:cubicBezTo>
                <a:cubicBezTo>
                  <a:pt x="-36387" y="4030968"/>
                  <a:pt x="-6397" y="4056432"/>
                  <a:pt x="0" y="3830864"/>
                </a:cubicBezTo>
                <a:cubicBezTo>
                  <a:pt x="6397" y="3605296"/>
                  <a:pt x="-21056" y="3525956"/>
                  <a:pt x="0" y="3243465"/>
                </a:cubicBezTo>
                <a:cubicBezTo>
                  <a:pt x="21056" y="2960974"/>
                  <a:pt x="20935" y="2665495"/>
                  <a:pt x="0" y="2502831"/>
                </a:cubicBezTo>
                <a:cubicBezTo>
                  <a:pt x="-20935" y="2340167"/>
                  <a:pt x="-16124" y="1967064"/>
                  <a:pt x="0" y="1813276"/>
                </a:cubicBezTo>
                <a:cubicBezTo>
                  <a:pt x="16124" y="1659489"/>
                  <a:pt x="11041" y="1427019"/>
                  <a:pt x="0" y="1328033"/>
                </a:cubicBezTo>
                <a:cubicBezTo>
                  <a:pt x="-11041" y="1229047"/>
                  <a:pt x="-8729" y="947194"/>
                  <a:pt x="0" y="689556"/>
                </a:cubicBezTo>
                <a:cubicBezTo>
                  <a:pt x="8729" y="431918"/>
                  <a:pt x="-29446" y="15564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582967651">
                  <a:custGeom>
                    <a:avLst/>
                    <a:gdLst>
                      <a:gd name="connsiteX0" fmla="*/ 0 w 8244271"/>
                      <a:gd name="connsiteY0" fmla="*/ 0 h 1550294"/>
                      <a:gd name="connsiteX1" fmla="*/ 916030 w 8244271"/>
                      <a:gd name="connsiteY1" fmla="*/ 0 h 1550294"/>
                      <a:gd name="connsiteX2" fmla="*/ 1996945 w 8244271"/>
                      <a:gd name="connsiteY2" fmla="*/ 0 h 1550294"/>
                      <a:gd name="connsiteX3" fmla="*/ 2748090 w 8244271"/>
                      <a:gd name="connsiteY3" fmla="*/ 0 h 1550294"/>
                      <a:gd name="connsiteX4" fmla="*/ 3746563 w 8244271"/>
                      <a:gd name="connsiteY4" fmla="*/ 0 h 1550294"/>
                      <a:gd name="connsiteX5" fmla="*/ 4745036 w 8244271"/>
                      <a:gd name="connsiteY5" fmla="*/ 0 h 1550294"/>
                      <a:gd name="connsiteX6" fmla="*/ 5743508 w 8244271"/>
                      <a:gd name="connsiteY6" fmla="*/ 0 h 1550294"/>
                      <a:gd name="connsiteX7" fmla="*/ 6494653 w 8244271"/>
                      <a:gd name="connsiteY7" fmla="*/ 0 h 1550294"/>
                      <a:gd name="connsiteX8" fmla="*/ 8244271 w 8244271"/>
                      <a:gd name="connsiteY8" fmla="*/ 0 h 1550294"/>
                      <a:gd name="connsiteX9" fmla="*/ 8244271 w 8244271"/>
                      <a:gd name="connsiteY9" fmla="*/ 178283 h 1550294"/>
                      <a:gd name="connsiteX10" fmla="*/ 8244271 w 8244271"/>
                      <a:gd name="connsiteY10" fmla="*/ 341064 h 1550294"/>
                      <a:gd name="connsiteX11" fmla="*/ 8244271 w 8244271"/>
                      <a:gd name="connsiteY11" fmla="*/ 534851 h 1550294"/>
                      <a:gd name="connsiteX12" fmla="*/ 8244271 w 8244271"/>
                      <a:gd name="connsiteY12" fmla="*/ 682129 h 1550294"/>
                      <a:gd name="connsiteX13" fmla="*/ 8244271 w 8244271"/>
                      <a:gd name="connsiteY13" fmla="*/ 829407 h 1550294"/>
                      <a:gd name="connsiteX14" fmla="*/ 8244271 w 8244271"/>
                      <a:gd name="connsiteY14" fmla="*/ 1054199 h 1550294"/>
                      <a:gd name="connsiteX15" fmla="*/ 8244271 w 8244271"/>
                      <a:gd name="connsiteY15" fmla="*/ 1247986 h 1550294"/>
                      <a:gd name="connsiteX16" fmla="*/ 8244271 w 8244271"/>
                      <a:gd name="connsiteY16" fmla="*/ 1550294 h 1550294"/>
                      <a:gd name="connsiteX17" fmla="*/ 7410683 w 8244271"/>
                      <a:gd name="connsiteY17" fmla="*/ 1550294 h 1550294"/>
                      <a:gd name="connsiteX18" fmla="*/ 6329768 w 8244271"/>
                      <a:gd name="connsiteY18" fmla="*/ 1550294 h 1550294"/>
                      <a:gd name="connsiteX19" fmla="*/ 5496180 w 8244271"/>
                      <a:gd name="connsiteY19" fmla="*/ 1550294 h 1550294"/>
                      <a:gd name="connsiteX20" fmla="*/ 4497707 w 8244271"/>
                      <a:gd name="connsiteY20" fmla="*/ 1550294 h 1550294"/>
                      <a:gd name="connsiteX21" fmla="*/ 3829005 w 8244271"/>
                      <a:gd name="connsiteY21" fmla="*/ 1550294 h 1550294"/>
                      <a:gd name="connsiteX22" fmla="*/ 3160303 w 8244271"/>
                      <a:gd name="connsiteY22" fmla="*/ 1550294 h 1550294"/>
                      <a:gd name="connsiteX23" fmla="*/ 2792242 w 8244271"/>
                      <a:gd name="connsiteY23" fmla="*/ 1550294 h 1550294"/>
                      <a:gd name="connsiteX24" fmla="*/ 2409158 w 8244271"/>
                      <a:gd name="connsiteY24" fmla="*/ 1550294 h 1550294"/>
                      <a:gd name="connsiteX25" fmla="*/ 1575572 w 8244271"/>
                      <a:gd name="connsiteY25" fmla="*/ 1550294 h 1550294"/>
                      <a:gd name="connsiteX26" fmla="*/ 0 w 8244271"/>
                      <a:gd name="connsiteY26" fmla="*/ 1550294 h 1550294"/>
                      <a:gd name="connsiteX27" fmla="*/ 0 w 8244271"/>
                      <a:gd name="connsiteY27" fmla="*/ 1325501 h 1550294"/>
                      <a:gd name="connsiteX28" fmla="*/ 0 w 8244271"/>
                      <a:gd name="connsiteY28" fmla="*/ 1162720 h 1550294"/>
                      <a:gd name="connsiteX29" fmla="*/ 0 w 8244271"/>
                      <a:gd name="connsiteY29" fmla="*/ 937927 h 1550294"/>
                      <a:gd name="connsiteX30" fmla="*/ 0 w 8244271"/>
                      <a:gd name="connsiteY30" fmla="*/ 728638 h 1550294"/>
                      <a:gd name="connsiteX31" fmla="*/ 0 w 8244271"/>
                      <a:gd name="connsiteY31" fmla="*/ 565857 h 1550294"/>
                      <a:gd name="connsiteX32" fmla="*/ 0 w 8244271"/>
                      <a:gd name="connsiteY32" fmla="*/ 372070 h 1550294"/>
                      <a:gd name="connsiteX33" fmla="*/ 0 w 8244271"/>
                      <a:gd name="connsiteY33" fmla="*/ 193786 h 1550294"/>
                      <a:gd name="connsiteX34" fmla="*/ 0 w 8244271"/>
                      <a:gd name="connsiteY34" fmla="*/ 0 h 1550294"/>
                      <a:gd name="connsiteX0" fmla="*/ 0 w 8244271"/>
                      <a:gd name="connsiteY0" fmla="*/ 0 h 1550294"/>
                      <a:gd name="connsiteX1" fmla="*/ 668702 w 8244271"/>
                      <a:gd name="connsiteY1" fmla="*/ 0 h 1550294"/>
                      <a:gd name="connsiteX2" fmla="*/ 1584731 w 8244271"/>
                      <a:gd name="connsiteY2" fmla="*/ 0 h 1550294"/>
                      <a:gd name="connsiteX3" fmla="*/ 2253433 w 8244271"/>
                      <a:gd name="connsiteY3" fmla="*/ 0 h 1550294"/>
                      <a:gd name="connsiteX4" fmla="*/ 2922135 w 8244271"/>
                      <a:gd name="connsiteY4" fmla="*/ 0 h 1550294"/>
                      <a:gd name="connsiteX5" fmla="*/ 3590837 w 8244271"/>
                      <a:gd name="connsiteY5" fmla="*/ 0 h 1550294"/>
                      <a:gd name="connsiteX6" fmla="*/ 4152914 w 8244271"/>
                      <a:gd name="connsiteY6" fmla="*/ 0 h 1550294"/>
                      <a:gd name="connsiteX7" fmla="*/ 4671754 w 8244271"/>
                      <a:gd name="connsiteY7" fmla="*/ 0 h 1550294"/>
                      <a:gd name="connsiteX8" fmla="*/ 5096883 w 8244271"/>
                      <a:gd name="connsiteY8" fmla="*/ 0 h 1550294"/>
                      <a:gd name="connsiteX9" fmla="*/ 5505340 w 8244271"/>
                      <a:gd name="connsiteY9" fmla="*/ 0 h 1550294"/>
                      <a:gd name="connsiteX10" fmla="*/ 6503814 w 8244271"/>
                      <a:gd name="connsiteY10" fmla="*/ 0 h 1550294"/>
                      <a:gd name="connsiteX11" fmla="*/ 6920607 w 8244271"/>
                      <a:gd name="connsiteY11" fmla="*/ 0 h 1550294"/>
                      <a:gd name="connsiteX12" fmla="*/ 7337400 w 8244271"/>
                      <a:gd name="connsiteY12" fmla="*/ 0 h 1550294"/>
                      <a:gd name="connsiteX13" fmla="*/ 8244271 w 8244271"/>
                      <a:gd name="connsiteY13" fmla="*/ 0 h 1550294"/>
                      <a:gd name="connsiteX14" fmla="*/ 8244271 w 8244271"/>
                      <a:gd name="connsiteY14" fmla="*/ 147277 h 1550294"/>
                      <a:gd name="connsiteX15" fmla="*/ 8244271 w 8244271"/>
                      <a:gd name="connsiteY15" fmla="*/ 325561 h 1550294"/>
                      <a:gd name="connsiteX16" fmla="*/ 8244271 w 8244271"/>
                      <a:gd name="connsiteY16" fmla="*/ 534851 h 1550294"/>
                      <a:gd name="connsiteX17" fmla="*/ 8244271 w 8244271"/>
                      <a:gd name="connsiteY17" fmla="*/ 713135 h 1550294"/>
                      <a:gd name="connsiteX18" fmla="*/ 8244271 w 8244271"/>
                      <a:gd name="connsiteY18" fmla="*/ 860413 h 1550294"/>
                      <a:gd name="connsiteX19" fmla="*/ 8244271 w 8244271"/>
                      <a:gd name="connsiteY19" fmla="*/ 1069702 h 1550294"/>
                      <a:gd name="connsiteX20" fmla="*/ 8244271 w 8244271"/>
                      <a:gd name="connsiteY20" fmla="*/ 1247986 h 1550294"/>
                      <a:gd name="connsiteX21" fmla="*/ 8244271 w 8244271"/>
                      <a:gd name="connsiteY21" fmla="*/ 1550294 h 1550294"/>
                      <a:gd name="connsiteX22" fmla="*/ 7410683 w 8244271"/>
                      <a:gd name="connsiteY22" fmla="*/ 1550294 h 1550294"/>
                      <a:gd name="connsiteX23" fmla="*/ 6577096 w 8244271"/>
                      <a:gd name="connsiteY23" fmla="*/ 1550294 h 1550294"/>
                      <a:gd name="connsiteX24" fmla="*/ 5578623 w 8244271"/>
                      <a:gd name="connsiteY24" fmla="*/ 1550294 h 1550294"/>
                      <a:gd name="connsiteX25" fmla="*/ 4497707 w 8244271"/>
                      <a:gd name="connsiteY25" fmla="*/ 1550294 h 1550294"/>
                      <a:gd name="connsiteX26" fmla="*/ 3581677 w 8244271"/>
                      <a:gd name="connsiteY26" fmla="*/ 1550294 h 1550294"/>
                      <a:gd name="connsiteX27" fmla="*/ 2830533 w 8244271"/>
                      <a:gd name="connsiteY27" fmla="*/ 1550294 h 1550294"/>
                      <a:gd name="connsiteX28" fmla="*/ 1914502 w 8244271"/>
                      <a:gd name="connsiteY28" fmla="*/ 1550294 h 1550294"/>
                      <a:gd name="connsiteX29" fmla="*/ 1080915 w 8244271"/>
                      <a:gd name="connsiteY29" fmla="*/ 1550294 h 1550294"/>
                      <a:gd name="connsiteX30" fmla="*/ 518839 w 8244271"/>
                      <a:gd name="connsiteY30" fmla="*/ 1550294 h 1550294"/>
                      <a:gd name="connsiteX31" fmla="*/ 0 w 8244271"/>
                      <a:gd name="connsiteY31" fmla="*/ 1550294 h 1550294"/>
                      <a:gd name="connsiteX32" fmla="*/ 0 w 8244271"/>
                      <a:gd name="connsiteY32" fmla="*/ 1325501 h 1550294"/>
                      <a:gd name="connsiteX33" fmla="*/ 0 w 8244271"/>
                      <a:gd name="connsiteY33" fmla="*/ 1162720 h 1550294"/>
                      <a:gd name="connsiteX34" fmla="*/ 0 w 8244271"/>
                      <a:gd name="connsiteY34" fmla="*/ 984436 h 1550294"/>
                      <a:gd name="connsiteX35" fmla="*/ 0 w 8244271"/>
                      <a:gd name="connsiteY35" fmla="*/ 759643 h 1550294"/>
                      <a:gd name="connsiteX36" fmla="*/ 0 w 8244271"/>
                      <a:gd name="connsiteY36" fmla="*/ 550354 h 1550294"/>
                      <a:gd name="connsiteX37" fmla="*/ 0 w 8244271"/>
                      <a:gd name="connsiteY37" fmla="*/ 403076 h 1550294"/>
                      <a:gd name="connsiteX38" fmla="*/ 0 w 8244271"/>
                      <a:gd name="connsiteY38" fmla="*/ 209289 h 1550294"/>
                      <a:gd name="connsiteX39" fmla="*/ 0 w 8244271"/>
                      <a:gd name="connsiteY39" fmla="*/ 0 h 1550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8244271" h="1550294" fill="none" extrusionOk="0">
                        <a:moveTo>
                          <a:pt x="0" y="0"/>
                        </a:moveTo>
                        <a:cubicBezTo>
                          <a:pt x="442421" y="2797"/>
                          <a:pt x="550830" y="18030"/>
                          <a:pt x="916030" y="0"/>
                        </a:cubicBezTo>
                        <a:cubicBezTo>
                          <a:pt x="1246226" y="-20487"/>
                          <a:pt x="1689059" y="63795"/>
                          <a:pt x="1996945" y="0"/>
                        </a:cubicBezTo>
                        <a:cubicBezTo>
                          <a:pt x="2268090" y="6873"/>
                          <a:pt x="2406852" y="18047"/>
                          <a:pt x="2748090" y="0"/>
                        </a:cubicBezTo>
                        <a:cubicBezTo>
                          <a:pt x="3067633" y="-11660"/>
                          <a:pt x="3411931" y="36388"/>
                          <a:pt x="3746563" y="0"/>
                        </a:cubicBezTo>
                        <a:cubicBezTo>
                          <a:pt x="4015304" y="27296"/>
                          <a:pt x="4354921" y="53397"/>
                          <a:pt x="4745036" y="0"/>
                        </a:cubicBezTo>
                        <a:cubicBezTo>
                          <a:pt x="5161110" y="11094"/>
                          <a:pt x="5248754" y="-6061"/>
                          <a:pt x="5743508" y="0"/>
                        </a:cubicBezTo>
                        <a:cubicBezTo>
                          <a:pt x="6232557" y="10012"/>
                          <a:pt x="6108646" y="-3282"/>
                          <a:pt x="6494653" y="0"/>
                        </a:cubicBezTo>
                        <a:cubicBezTo>
                          <a:pt x="6709928" y="37787"/>
                          <a:pt x="7460895" y="-92128"/>
                          <a:pt x="8244271" y="0"/>
                        </a:cubicBezTo>
                        <a:cubicBezTo>
                          <a:pt x="8271472" y="37152"/>
                          <a:pt x="8274788" y="133211"/>
                          <a:pt x="8244271" y="178283"/>
                        </a:cubicBezTo>
                        <a:cubicBezTo>
                          <a:pt x="8203031" y="227609"/>
                          <a:pt x="8237785" y="274751"/>
                          <a:pt x="8244271" y="341064"/>
                        </a:cubicBezTo>
                        <a:cubicBezTo>
                          <a:pt x="8249362" y="408103"/>
                          <a:pt x="8229590" y="446606"/>
                          <a:pt x="8244271" y="534851"/>
                        </a:cubicBezTo>
                        <a:cubicBezTo>
                          <a:pt x="8261939" y="613527"/>
                          <a:pt x="8264972" y="656131"/>
                          <a:pt x="8244271" y="682129"/>
                        </a:cubicBezTo>
                        <a:cubicBezTo>
                          <a:pt x="8236120" y="710793"/>
                          <a:pt x="8249433" y="756231"/>
                          <a:pt x="8244271" y="829407"/>
                        </a:cubicBezTo>
                        <a:cubicBezTo>
                          <a:pt x="8238295" y="903847"/>
                          <a:pt x="8276478" y="944529"/>
                          <a:pt x="8244271" y="1054199"/>
                        </a:cubicBezTo>
                        <a:cubicBezTo>
                          <a:pt x="8218204" y="1166192"/>
                          <a:pt x="8246377" y="1179043"/>
                          <a:pt x="8244271" y="1247986"/>
                        </a:cubicBezTo>
                        <a:cubicBezTo>
                          <a:pt x="8263672" y="1292568"/>
                          <a:pt x="8198646" y="1440539"/>
                          <a:pt x="8244271" y="1550294"/>
                        </a:cubicBezTo>
                        <a:cubicBezTo>
                          <a:pt x="7816965" y="1564867"/>
                          <a:pt x="7613518" y="1536143"/>
                          <a:pt x="7410683" y="1550294"/>
                        </a:cubicBezTo>
                        <a:cubicBezTo>
                          <a:pt x="7160048" y="1534334"/>
                          <a:pt x="6625749" y="1602876"/>
                          <a:pt x="6329768" y="1550294"/>
                        </a:cubicBezTo>
                        <a:cubicBezTo>
                          <a:pt x="5970191" y="1539648"/>
                          <a:pt x="5831300" y="1558238"/>
                          <a:pt x="5496180" y="1550294"/>
                        </a:cubicBezTo>
                        <a:cubicBezTo>
                          <a:pt x="5135318" y="1543667"/>
                          <a:pt x="4987952" y="1563730"/>
                          <a:pt x="4497707" y="1550294"/>
                        </a:cubicBezTo>
                        <a:cubicBezTo>
                          <a:pt x="4044209" y="1555022"/>
                          <a:pt x="3965243" y="1553227"/>
                          <a:pt x="3829005" y="1550294"/>
                        </a:cubicBezTo>
                        <a:cubicBezTo>
                          <a:pt x="3679504" y="1555590"/>
                          <a:pt x="3322841" y="1571304"/>
                          <a:pt x="3160303" y="1550294"/>
                        </a:cubicBezTo>
                        <a:cubicBezTo>
                          <a:pt x="3018302" y="1565504"/>
                          <a:pt x="2872253" y="1532869"/>
                          <a:pt x="2792242" y="1550294"/>
                        </a:cubicBezTo>
                        <a:cubicBezTo>
                          <a:pt x="2712231" y="1567719"/>
                          <a:pt x="2486241" y="1547238"/>
                          <a:pt x="2409158" y="1550294"/>
                        </a:cubicBezTo>
                        <a:cubicBezTo>
                          <a:pt x="2226855" y="1495096"/>
                          <a:pt x="2012070" y="1563732"/>
                          <a:pt x="1575572" y="1550294"/>
                        </a:cubicBezTo>
                        <a:cubicBezTo>
                          <a:pt x="1275049" y="1614733"/>
                          <a:pt x="579524" y="1597171"/>
                          <a:pt x="0" y="1550294"/>
                        </a:cubicBezTo>
                        <a:cubicBezTo>
                          <a:pt x="50830" y="1440851"/>
                          <a:pt x="38167" y="1412699"/>
                          <a:pt x="0" y="1325501"/>
                        </a:cubicBezTo>
                        <a:cubicBezTo>
                          <a:pt x="-36084" y="1233303"/>
                          <a:pt x="-17853" y="1236402"/>
                          <a:pt x="0" y="1162720"/>
                        </a:cubicBezTo>
                        <a:cubicBezTo>
                          <a:pt x="23741" y="1084024"/>
                          <a:pt x="-21192" y="1049317"/>
                          <a:pt x="0" y="937927"/>
                        </a:cubicBezTo>
                        <a:cubicBezTo>
                          <a:pt x="21995" y="826354"/>
                          <a:pt x="51300" y="790931"/>
                          <a:pt x="0" y="728638"/>
                        </a:cubicBezTo>
                        <a:cubicBezTo>
                          <a:pt x="-49678" y="674486"/>
                          <a:pt x="36369" y="629972"/>
                          <a:pt x="0" y="565857"/>
                        </a:cubicBezTo>
                        <a:cubicBezTo>
                          <a:pt x="-17183" y="505231"/>
                          <a:pt x="38373" y="471457"/>
                          <a:pt x="0" y="372070"/>
                        </a:cubicBezTo>
                        <a:cubicBezTo>
                          <a:pt x="-42031" y="276373"/>
                          <a:pt x="36374" y="255380"/>
                          <a:pt x="0" y="193786"/>
                        </a:cubicBezTo>
                        <a:cubicBezTo>
                          <a:pt x="-41531" y="132341"/>
                          <a:pt x="17871" y="70938"/>
                          <a:pt x="0" y="0"/>
                        </a:cubicBezTo>
                        <a:close/>
                      </a:path>
                      <a:path w="8244271" h="1550294" stroke="0" extrusionOk="0">
                        <a:moveTo>
                          <a:pt x="0" y="0"/>
                        </a:moveTo>
                        <a:cubicBezTo>
                          <a:pt x="298861" y="-13450"/>
                          <a:pt x="445184" y="-29517"/>
                          <a:pt x="668702" y="0"/>
                        </a:cubicBezTo>
                        <a:cubicBezTo>
                          <a:pt x="898171" y="-39366"/>
                          <a:pt x="1191563" y="36374"/>
                          <a:pt x="1584731" y="0"/>
                        </a:cubicBezTo>
                        <a:cubicBezTo>
                          <a:pt x="1925383" y="2655"/>
                          <a:pt x="1975567" y="6745"/>
                          <a:pt x="2253433" y="0"/>
                        </a:cubicBezTo>
                        <a:cubicBezTo>
                          <a:pt x="2525783" y="4498"/>
                          <a:pt x="2761391" y="-3460"/>
                          <a:pt x="2922135" y="0"/>
                        </a:cubicBezTo>
                        <a:cubicBezTo>
                          <a:pt x="3089303" y="14212"/>
                          <a:pt x="3371786" y="23009"/>
                          <a:pt x="3590837" y="0"/>
                        </a:cubicBezTo>
                        <a:cubicBezTo>
                          <a:pt x="3864125" y="2322"/>
                          <a:pt x="3968837" y="4429"/>
                          <a:pt x="4152914" y="0"/>
                        </a:cubicBezTo>
                        <a:cubicBezTo>
                          <a:pt x="4336991" y="-4429"/>
                          <a:pt x="4468928" y="21173"/>
                          <a:pt x="4671754" y="0"/>
                        </a:cubicBezTo>
                        <a:cubicBezTo>
                          <a:pt x="4878567" y="2196"/>
                          <a:pt x="4897903" y="-4986"/>
                          <a:pt x="5096883" y="0"/>
                        </a:cubicBezTo>
                        <a:cubicBezTo>
                          <a:pt x="5295863" y="4986"/>
                          <a:pt x="5396509" y="100"/>
                          <a:pt x="5505340" y="0"/>
                        </a:cubicBezTo>
                        <a:cubicBezTo>
                          <a:pt x="5721719" y="58717"/>
                          <a:pt x="6183975" y="9537"/>
                          <a:pt x="6503814" y="0"/>
                        </a:cubicBezTo>
                        <a:cubicBezTo>
                          <a:pt x="6606668" y="7618"/>
                          <a:pt x="6727943" y="-18413"/>
                          <a:pt x="6920607" y="0"/>
                        </a:cubicBezTo>
                        <a:cubicBezTo>
                          <a:pt x="7113271" y="18413"/>
                          <a:pt x="7183311" y="1071"/>
                          <a:pt x="7337400" y="0"/>
                        </a:cubicBezTo>
                        <a:cubicBezTo>
                          <a:pt x="7582228" y="13807"/>
                          <a:pt x="7934926" y="-17440"/>
                          <a:pt x="8244271" y="0"/>
                        </a:cubicBezTo>
                        <a:cubicBezTo>
                          <a:pt x="8274613" y="62649"/>
                          <a:pt x="8213665" y="87715"/>
                          <a:pt x="8244271" y="147277"/>
                        </a:cubicBezTo>
                        <a:cubicBezTo>
                          <a:pt x="8265057" y="209633"/>
                          <a:pt x="8252491" y="248097"/>
                          <a:pt x="8244271" y="325561"/>
                        </a:cubicBezTo>
                        <a:cubicBezTo>
                          <a:pt x="8238077" y="400669"/>
                          <a:pt x="8213352" y="438654"/>
                          <a:pt x="8244271" y="534851"/>
                        </a:cubicBezTo>
                        <a:cubicBezTo>
                          <a:pt x="8283105" y="626526"/>
                          <a:pt x="8240590" y="629150"/>
                          <a:pt x="8244271" y="713135"/>
                        </a:cubicBezTo>
                        <a:cubicBezTo>
                          <a:pt x="8256122" y="798789"/>
                          <a:pt x="8222253" y="838044"/>
                          <a:pt x="8244271" y="860413"/>
                        </a:cubicBezTo>
                        <a:cubicBezTo>
                          <a:pt x="8273234" y="892679"/>
                          <a:pt x="8223694" y="966999"/>
                          <a:pt x="8244271" y="1069702"/>
                        </a:cubicBezTo>
                        <a:cubicBezTo>
                          <a:pt x="8263327" y="1165458"/>
                          <a:pt x="8243716" y="1197275"/>
                          <a:pt x="8244271" y="1247986"/>
                        </a:cubicBezTo>
                        <a:cubicBezTo>
                          <a:pt x="8256063" y="1314614"/>
                          <a:pt x="8297325" y="1461408"/>
                          <a:pt x="8244271" y="1550294"/>
                        </a:cubicBezTo>
                        <a:cubicBezTo>
                          <a:pt x="7887379" y="1596808"/>
                          <a:pt x="7582666" y="1567204"/>
                          <a:pt x="7410683" y="1550294"/>
                        </a:cubicBezTo>
                        <a:cubicBezTo>
                          <a:pt x="7242806" y="1571102"/>
                          <a:pt x="6761279" y="1532870"/>
                          <a:pt x="6577096" y="1550294"/>
                        </a:cubicBezTo>
                        <a:cubicBezTo>
                          <a:pt x="6310116" y="1544097"/>
                          <a:pt x="5939410" y="1549419"/>
                          <a:pt x="5578623" y="1550294"/>
                        </a:cubicBezTo>
                        <a:cubicBezTo>
                          <a:pt x="5220272" y="1575085"/>
                          <a:pt x="4938815" y="1593944"/>
                          <a:pt x="4497707" y="1550294"/>
                        </a:cubicBezTo>
                        <a:cubicBezTo>
                          <a:pt x="4033854" y="1559738"/>
                          <a:pt x="3977021" y="1552578"/>
                          <a:pt x="3581677" y="1550294"/>
                        </a:cubicBezTo>
                        <a:cubicBezTo>
                          <a:pt x="3160269" y="1539629"/>
                          <a:pt x="3067157" y="1523550"/>
                          <a:pt x="2830533" y="1550294"/>
                        </a:cubicBezTo>
                        <a:cubicBezTo>
                          <a:pt x="2653787" y="1551549"/>
                          <a:pt x="2309978" y="1522323"/>
                          <a:pt x="1914502" y="1550294"/>
                        </a:cubicBezTo>
                        <a:cubicBezTo>
                          <a:pt x="1489557" y="1574653"/>
                          <a:pt x="1329169" y="1555380"/>
                          <a:pt x="1080915" y="1550294"/>
                        </a:cubicBezTo>
                        <a:cubicBezTo>
                          <a:pt x="854449" y="1562245"/>
                          <a:pt x="685941" y="1536030"/>
                          <a:pt x="518839" y="1550294"/>
                        </a:cubicBezTo>
                        <a:cubicBezTo>
                          <a:pt x="351737" y="1564558"/>
                          <a:pt x="165422" y="1572247"/>
                          <a:pt x="0" y="1550294"/>
                        </a:cubicBezTo>
                        <a:cubicBezTo>
                          <a:pt x="-7785" y="1466190"/>
                          <a:pt x="36128" y="1423085"/>
                          <a:pt x="0" y="1325501"/>
                        </a:cubicBezTo>
                        <a:cubicBezTo>
                          <a:pt x="-55784" y="1219191"/>
                          <a:pt x="-16370" y="1227137"/>
                          <a:pt x="0" y="1162720"/>
                        </a:cubicBezTo>
                        <a:cubicBezTo>
                          <a:pt x="10725" y="1101156"/>
                          <a:pt x="-32080" y="1064594"/>
                          <a:pt x="0" y="984436"/>
                        </a:cubicBezTo>
                        <a:cubicBezTo>
                          <a:pt x="27556" y="890897"/>
                          <a:pt x="33462" y="802560"/>
                          <a:pt x="0" y="759643"/>
                        </a:cubicBezTo>
                        <a:cubicBezTo>
                          <a:pt x="-24533" y="700737"/>
                          <a:pt x="-24073" y="598720"/>
                          <a:pt x="0" y="550354"/>
                        </a:cubicBezTo>
                        <a:cubicBezTo>
                          <a:pt x="15707" y="507647"/>
                          <a:pt x="17752" y="432152"/>
                          <a:pt x="0" y="403076"/>
                        </a:cubicBezTo>
                        <a:cubicBezTo>
                          <a:pt x="-4974" y="373310"/>
                          <a:pt x="-25679" y="284684"/>
                          <a:pt x="0" y="209289"/>
                        </a:cubicBezTo>
                        <a:cubicBezTo>
                          <a:pt x="9166" y="140857"/>
                          <a:pt x="-32397" y="41138"/>
                          <a:pt x="0" y="0"/>
                        </a:cubicBezTo>
                        <a:close/>
                      </a:path>
                      <a:path w="8244271" h="1550294" fill="none" stroke="0" extrusionOk="0">
                        <a:moveTo>
                          <a:pt x="0" y="0"/>
                        </a:moveTo>
                        <a:cubicBezTo>
                          <a:pt x="449042" y="16818"/>
                          <a:pt x="540895" y="5508"/>
                          <a:pt x="916030" y="0"/>
                        </a:cubicBezTo>
                        <a:cubicBezTo>
                          <a:pt x="1265582" y="-57203"/>
                          <a:pt x="1737553" y="21461"/>
                          <a:pt x="1996945" y="0"/>
                        </a:cubicBezTo>
                        <a:cubicBezTo>
                          <a:pt x="2304910" y="2951"/>
                          <a:pt x="2396312" y="-3486"/>
                          <a:pt x="2748090" y="0"/>
                        </a:cubicBezTo>
                        <a:cubicBezTo>
                          <a:pt x="3157995" y="-635"/>
                          <a:pt x="3477224" y="-15404"/>
                          <a:pt x="3746563" y="0"/>
                        </a:cubicBezTo>
                        <a:cubicBezTo>
                          <a:pt x="4021080" y="-6256"/>
                          <a:pt x="4331934" y="8764"/>
                          <a:pt x="4745036" y="0"/>
                        </a:cubicBezTo>
                        <a:cubicBezTo>
                          <a:pt x="5165780" y="-8563"/>
                          <a:pt x="5233814" y="-13631"/>
                          <a:pt x="5743508" y="0"/>
                        </a:cubicBezTo>
                        <a:cubicBezTo>
                          <a:pt x="6264904" y="-2532"/>
                          <a:pt x="6114504" y="-2991"/>
                          <a:pt x="6494653" y="0"/>
                        </a:cubicBezTo>
                        <a:cubicBezTo>
                          <a:pt x="6824319" y="65818"/>
                          <a:pt x="7609948" y="96829"/>
                          <a:pt x="8244271" y="0"/>
                        </a:cubicBezTo>
                        <a:cubicBezTo>
                          <a:pt x="8262739" y="36063"/>
                          <a:pt x="8285954" y="106994"/>
                          <a:pt x="8244271" y="178283"/>
                        </a:cubicBezTo>
                        <a:cubicBezTo>
                          <a:pt x="8204964" y="228986"/>
                          <a:pt x="8237463" y="277496"/>
                          <a:pt x="8244271" y="341064"/>
                        </a:cubicBezTo>
                        <a:cubicBezTo>
                          <a:pt x="8245668" y="409897"/>
                          <a:pt x="8234717" y="450468"/>
                          <a:pt x="8244271" y="534851"/>
                        </a:cubicBezTo>
                        <a:cubicBezTo>
                          <a:pt x="8255711" y="624977"/>
                          <a:pt x="8262856" y="644373"/>
                          <a:pt x="8244271" y="682129"/>
                        </a:cubicBezTo>
                        <a:cubicBezTo>
                          <a:pt x="8223343" y="706255"/>
                          <a:pt x="8241613" y="757672"/>
                          <a:pt x="8244271" y="829407"/>
                        </a:cubicBezTo>
                        <a:cubicBezTo>
                          <a:pt x="8255219" y="903529"/>
                          <a:pt x="8270489" y="940728"/>
                          <a:pt x="8244271" y="1054199"/>
                        </a:cubicBezTo>
                        <a:cubicBezTo>
                          <a:pt x="8213761" y="1161926"/>
                          <a:pt x="8242459" y="1181382"/>
                          <a:pt x="8244271" y="1247986"/>
                        </a:cubicBezTo>
                        <a:cubicBezTo>
                          <a:pt x="8251577" y="1328450"/>
                          <a:pt x="8224459" y="1445410"/>
                          <a:pt x="8244271" y="1550294"/>
                        </a:cubicBezTo>
                        <a:cubicBezTo>
                          <a:pt x="7793922" y="1544646"/>
                          <a:pt x="7576137" y="1565326"/>
                          <a:pt x="7410683" y="1550294"/>
                        </a:cubicBezTo>
                        <a:cubicBezTo>
                          <a:pt x="7190265" y="1543702"/>
                          <a:pt x="6702338" y="1551743"/>
                          <a:pt x="6329768" y="1550294"/>
                        </a:cubicBezTo>
                        <a:cubicBezTo>
                          <a:pt x="5942307" y="1538993"/>
                          <a:pt x="5834741" y="1549990"/>
                          <a:pt x="5496180" y="1550294"/>
                        </a:cubicBezTo>
                        <a:cubicBezTo>
                          <a:pt x="5144724" y="1551320"/>
                          <a:pt x="4965419" y="1513039"/>
                          <a:pt x="4497707" y="1550294"/>
                        </a:cubicBezTo>
                        <a:cubicBezTo>
                          <a:pt x="4048546" y="1579967"/>
                          <a:pt x="3984379" y="1534622"/>
                          <a:pt x="3829005" y="1550294"/>
                        </a:cubicBezTo>
                        <a:cubicBezTo>
                          <a:pt x="3665260" y="1542225"/>
                          <a:pt x="3330635" y="1523134"/>
                          <a:pt x="3160303" y="1550294"/>
                        </a:cubicBezTo>
                        <a:cubicBezTo>
                          <a:pt x="2968919" y="1561997"/>
                          <a:pt x="2963141" y="1550201"/>
                          <a:pt x="2777219" y="1550294"/>
                        </a:cubicBezTo>
                        <a:cubicBezTo>
                          <a:pt x="2591297" y="1550387"/>
                          <a:pt x="2503515" y="1540828"/>
                          <a:pt x="2409158" y="1550294"/>
                        </a:cubicBezTo>
                        <a:cubicBezTo>
                          <a:pt x="2271036" y="1484356"/>
                          <a:pt x="1914074" y="1540296"/>
                          <a:pt x="1575572" y="1550294"/>
                        </a:cubicBezTo>
                        <a:cubicBezTo>
                          <a:pt x="1319315" y="1496928"/>
                          <a:pt x="515968" y="1439213"/>
                          <a:pt x="0" y="1550294"/>
                        </a:cubicBezTo>
                        <a:cubicBezTo>
                          <a:pt x="48866" y="1444653"/>
                          <a:pt x="42384" y="1419250"/>
                          <a:pt x="0" y="1325501"/>
                        </a:cubicBezTo>
                        <a:cubicBezTo>
                          <a:pt x="-39314" y="1234873"/>
                          <a:pt x="-19540" y="1234829"/>
                          <a:pt x="0" y="1162720"/>
                        </a:cubicBezTo>
                        <a:cubicBezTo>
                          <a:pt x="17416" y="1087227"/>
                          <a:pt x="-14500" y="1029842"/>
                          <a:pt x="0" y="937927"/>
                        </a:cubicBezTo>
                        <a:cubicBezTo>
                          <a:pt x="21456" y="849188"/>
                          <a:pt x="56766" y="792059"/>
                          <a:pt x="0" y="728638"/>
                        </a:cubicBezTo>
                        <a:cubicBezTo>
                          <a:pt x="-40716" y="658261"/>
                          <a:pt x="28656" y="632729"/>
                          <a:pt x="0" y="565857"/>
                        </a:cubicBezTo>
                        <a:cubicBezTo>
                          <a:pt x="-20573" y="501723"/>
                          <a:pt x="35453" y="442555"/>
                          <a:pt x="0" y="372070"/>
                        </a:cubicBezTo>
                        <a:cubicBezTo>
                          <a:pt x="-35176" y="272908"/>
                          <a:pt x="25166" y="249371"/>
                          <a:pt x="0" y="193786"/>
                        </a:cubicBezTo>
                        <a:cubicBezTo>
                          <a:pt x="-30735" y="131172"/>
                          <a:pt x="13591" y="6714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ปัจจัยความเสี่ยงที่ 1 </a:t>
            </a:r>
          </a:p>
          <a:p>
            <a:pPr algn="ctr">
              <a:lnSpc>
                <a:spcPct val="120000"/>
              </a:lnSpc>
            </a:pPr>
            <a:r>
              <a:rPr lang="th-TH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ลูกหนี้ไม่ประสบความสำเร็จในการประกอบอาชีพ (</a:t>
            </a:r>
            <a:r>
              <a:rPr lang="en-US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S1)</a:t>
            </a:r>
            <a:endParaRPr lang="en-US" sz="15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20000"/>
              </a:lnSpc>
            </a:pPr>
            <a:r>
              <a:rPr lang="th-TH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ความเสี่ยงสูง </a:t>
            </a:r>
            <a:r>
              <a:rPr lang="en-US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(High)</a:t>
            </a:r>
          </a:p>
        </p:txBody>
      </p:sp>
      <p:grpSp>
        <p:nvGrpSpPr>
          <p:cNvPr id="9" name="Group 5"/>
          <p:cNvGrpSpPr/>
          <p:nvPr/>
        </p:nvGrpSpPr>
        <p:grpSpPr>
          <a:xfrm>
            <a:off x="572552" y="332802"/>
            <a:ext cx="9017000" cy="530046"/>
            <a:chOff x="0" y="0"/>
            <a:chExt cx="21640800" cy="1272111"/>
          </a:xfrm>
        </p:grpSpPr>
        <p:sp>
          <p:nvSpPr>
            <p:cNvPr id="11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3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4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4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2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5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9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19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5" name="Group 24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26" name="Group 25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28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34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35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29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30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31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32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33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27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2571084" y="145782"/>
            <a:ext cx="5266245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5.1 ขอความเห็นชอบคู่มือและแผนบริหารความเสี่ยงของกองทุนพัฒนาบทบาทสตรี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/>
            </a:r>
            <a:b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ประจำปี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บัญชี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2567 (ต่อ)</a:t>
            </a:r>
            <a:endParaRPr lang="th-TH" sz="110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9850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287402" y="2918079"/>
            <a:ext cx="7516929" cy="2257873"/>
            <a:chOff x="2357561" y="1963660"/>
            <a:chExt cx="7531633" cy="3006628"/>
          </a:xfrm>
        </p:grpSpPr>
        <p:sp>
          <p:nvSpPr>
            <p:cNvPr id="22" name="Freeform 21"/>
            <p:cNvSpPr/>
            <p:nvPr/>
          </p:nvSpPr>
          <p:spPr>
            <a:xfrm>
              <a:off x="2357561" y="1988053"/>
              <a:ext cx="3602605" cy="1503016"/>
            </a:xfrm>
            <a:custGeom>
              <a:avLst/>
              <a:gdLst>
                <a:gd name="connsiteX0" fmla="*/ 0 w 2570745"/>
                <a:gd name="connsiteY0" fmla="*/ 154245 h 1542447"/>
                <a:gd name="connsiteX1" fmla="*/ 154245 w 2570745"/>
                <a:gd name="connsiteY1" fmla="*/ 0 h 1542447"/>
                <a:gd name="connsiteX2" fmla="*/ 2416500 w 2570745"/>
                <a:gd name="connsiteY2" fmla="*/ 0 h 1542447"/>
                <a:gd name="connsiteX3" fmla="*/ 2570745 w 2570745"/>
                <a:gd name="connsiteY3" fmla="*/ 154245 h 1542447"/>
                <a:gd name="connsiteX4" fmla="*/ 2570745 w 2570745"/>
                <a:gd name="connsiteY4" fmla="*/ 1388202 h 1542447"/>
                <a:gd name="connsiteX5" fmla="*/ 2416500 w 2570745"/>
                <a:gd name="connsiteY5" fmla="*/ 1542447 h 1542447"/>
                <a:gd name="connsiteX6" fmla="*/ 154245 w 2570745"/>
                <a:gd name="connsiteY6" fmla="*/ 1542447 h 1542447"/>
                <a:gd name="connsiteX7" fmla="*/ 0 w 2570745"/>
                <a:gd name="connsiteY7" fmla="*/ 1388202 h 1542447"/>
                <a:gd name="connsiteX8" fmla="*/ 0 w 2570745"/>
                <a:gd name="connsiteY8" fmla="*/ 154245 h 154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0745" h="1542447">
                  <a:moveTo>
                    <a:pt x="0" y="154245"/>
                  </a:moveTo>
                  <a:cubicBezTo>
                    <a:pt x="0" y="69058"/>
                    <a:pt x="69058" y="0"/>
                    <a:pt x="154245" y="0"/>
                  </a:cubicBezTo>
                  <a:lnTo>
                    <a:pt x="2416500" y="0"/>
                  </a:lnTo>
                  <a:cubicBezTo>
                    <a:pt x="2501687" y="0"/>
                    <a:pt x="2570745" y="69058"/>
                    <a:pt x="2570745" y="154245"/>
                  </a:cubicBezTo>
                  <a:lnTo>
                    <a:pt x="2570745" y="1388202"/>
                  </a:lnTo>
                  <a:cubicBezTo>
                    <a:pt x="2570745" y="1473389"/>
                    <a:pt x="2501687" y="1542447"/>
                    <a:pt x="2416500" y="1542447"/>
                  </a:cubicBezTo>
                  <a:lnTo>
                    <a:pt x="154245" y="1542447"/>
                  </a:lnTo>
                  <a:cubicBezTo>
                    <a:pt x="69058" y="1542447"/>
                    <a:pt x="0" y="1473389"/>
                    <a:pt x="0" y="1388202"/>
                  </a:cubicBezTo>
                  <a:lnTo>
                    <a:pt x="0" y="15424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448" tIns="88448" rIns="88448" bIns="88448" numCol="1" spcCol="1270" anchor="ctr" anchorCtr="0">
              <a:noAutofit/>
            </a:bodyPr>
            <a:lstStyle/>
            <a:p>
              <a:pPr algn="thaiDist" defTabSz="592643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333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1. ทบทวนและกำหนดแนวทางการรายงานทางการเงินให้ชัดเจน มีมาตรฐานและง่ายต่อการปฏิบัติ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6062653" y="1963660"/>
              <a:ext cx="3826541" cy="1514884"/>
            </a:xfrm>
            <a:custGeom>
              <a:avLst/>
              <a:gdLst>
                <a:gd name="connsiteX0" fmla="*/ 0 w 2570745"/>
                <a:gd name="connsiteY0" fmla="*/ 154245 h 1542447"/>
                <a:gd name="connsiteX1" fmla="*/ 154245 w 2570745"/>
                <a:gd name="connsiteY1" fmla="*/ 0 h 1542447"/>
                <a:gd name="connsiteX2" fmla="*/ 2416500 w 2570745"/>
                <a:gd name="connsiteY2" fmla="*/ 0 h 1542447"/>
                <a:gd name="connsiteX3" fmla="*/ 2570745 w 2570745"/>
                <a:gd name="connsiteY3" fmla="*/ 154245 h 1542447"/>
                <a:gd name="connsiteX4" fmla="*/ 2570745 w 2570745"/>
                <a:gd name="connsiteY4" fmla="*/ 1388202 h 1542447"/>
                <a:gd name="connsiteX5" fmla="*/ 2416500 w 2570745"/>
                <a:gd name="connsiteY5" fmla="*/ 1542447 h 1542447"/>
                <a:gd name="connsiteX6" fmla="*/ 154245 w 2570745"/>
                <a:gd name="connsiteY6" fmla="*/ 1542447 h 1542447"/>
                <a:gd name="connsiteX7" fmla="*/ 0 w 2570745"/>
                <a:gd name="connsiteY7" fmla="*/ 1388202 h 1542447"/>
                <a:gd name="connsiteX8" fmla="*/ 0 w 2570745"/>
                <a:gd name="connsiteY8" fmla="*/ 154245 h 154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0745" h="1542447">
                  <a:moveTo>
                    <a:pt x="0" y="154245"/>
                  </a:moveTo>
                  <a:cubicBezTo>
                    <a:pt x="0" y="69058"/>
                    <a:pt x="69058" y="0"/>
                    <a:pt x="154245" y="0"/>
                  </a:cubicBezTo>
                  <a:lnTo>
                    <a:pt x="2416500" y="0"/>
                  </a:lnTo>
                  <a:cubicBezTo>
                    <a:pt x="2501687" y="0"/>
                    <a:pt x="2570745" y="69058"/>
                    <a:pt x="2570745" y="154245"/>
                  </a:cubicBezTo>
                  <a:lnTo>
                    <a:pt x="2570745" y="1388202"/>
                  </a:lnTo>
                  <a:cubicBezTo>
                    <a:pt x="2570745" y="1473389"/>
                    <a:pt x="2501687" y="1542447"/>
                    <a:pt x="2416500" y="1542447"/>
                  </a:cubicBezTo>
                  <a:lnTo>
                    <a:pt x="154245" y="1542447"/>
                  </a:lnTo>
                  <a:cubicBezTo>
                    <a:pt x="69058" y="1542447"/>
                    <a:pt x="0" y="1473389"/>
                    <a:pt x="0" y="1388202"/>
                  </a:cubicBezTo>
                  <a:lnTo>
                    <a:pt x="0" y="15424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798" tIns="94798" rIns="94798" bIns="94798" numCol="1" spcCol="1270" anchor="ctr" anchorCtr="0">
              <a:noAutofit/>
            </a:bodyPr>
            <a:lstStyle/>
            <a:p>
              <a:pPr algn="thaiDist" defTabSz="666723">
                <a:lnSpc>
                  <a:spcPct val="120000"/>
                </a:lnSpc>
                <a:spcBef>
                  <a:spcPct val="0"/>
                </a:spcBef>
              </a:pPr>
              <a:r>
                <a:rPr lang="th-TH" sz="1333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2. กำกับและติดตามให้เจ้าหน้าที่ปฏิบัติ อย่างเคร่งครัด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081660" y="3643930"/>
              <a:ext cx="3807534" cy="1326358"/>
            </a:xfrm>
            <a:custGeom>
              <a:avLst/>
              <a:gdLst>
                <a:gd name="connsiteX0" fmla="*/ 0 w 2570745"/>
                <a:gd name="connsiteY0" fmla="*/ 154245 h 1542447"/>
                <a:gd name="connsiteX1" fmla="*/ 154245 w 2570745"/>
                <a:gd name="connsiteY1" fmla="*/ 0 h 1542447"/>
                <a:gd name="connsiteX2" fmla="*/ 2416500 w 2570745"/>
                <a:gd name="connsiteY2" fmla="*/ 0 h 1542447"/>
                <a:gd name="connsiteX3" fmla="*/ 2570745 w 2570745"/>
                <a:gd name="connsiteY3" fmla="*/ 154245 h 1542447"/>
                <a:gd name="connsiteX4" fmla="*/ 2570745 w 2570745"/>
                <a:gd name="connsiteY4" fmla="*/ 1388202 h 1542447"/>
                <a:gd name="connsiteX5" fmla="*/ 2416500 w 2570745"/>
                <a:gd name="connsiteY5" fmla="*/ 1542447 h 1542447"/>
                <a:gd name="connsiteX6" fmla="*/ 154245 w 2570745"/>
                <a:gd name="connsiteY6" fmla="*/ 1542447 h 1542447"/>
                <a:gd name="connsiteX7" fmla="*/ 0 w 2570745"/>
                <a:gd name="connsiteY7" fmla="*/ 1388202 h 1542447"/>
                <a:gd name="connsiteX8" fmla="*/ 0 w 2570745"/>
                <a:gd name="connsiteY8" fmla="*/ 154245 h 154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0745" h="1542447">
                  <a:moveTo>
                    <a:pt x="0" y="154245"/>
                  </a:moveTo>
                  <a:cubicBezTo>
                    <a:pt x="0" y="69058"/>
                    <a:pt x="69058" y="0"/>
                    <a:pt x="154245" y="0"/>
                  </a:cubicBezTo>
                  <a:lnTo>
                    <a:pt x="2416500" y="0"/>
                  </a:lnTo>
                  <a:cubicBezTo>
                    <a:pt x="2501687" y="0"/>
                    <a:pt x="2570745" y="69058"/>
                    <a:pt x="2570745" y="154245"/>
                  </a:cubicBezTo>
                  <a:lnTo>
                    <a:pt x="2570745" y="1388202"/>
                  </a:lnTo>
                  <a:cubicBezTo>
                    <a:pt x="2570745" y="1473389"/>
                    <a:pt x="2501687" y="1542447"/>
                    <a:pt x="2416500" y="1542447"/>
                  </a:cubicBezTo>
                  <a:lnTo>
                    <a:pt x="154245" y="1542447"/>
                  </a:lnTo>
                  <a:cubicBezTo>
                    <a:pt x="69058" y="1542447"/>
                    <a:pt x="0" y="1473389"/>
                    <a:pt x="0" y="1388202"/>
                  </a:cubicBezTo>
                  <a:lnTo>
                    <a:pt x="0" y="15424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148" tIns="101148" rIns="101148" bIns="101148" numCol="1" spcCol="1270" anchor="ctr" anchorCtr="0">
              <a:noAutofit/>
            </a:bodyPr>
            <a:lstStyle/>
            <a:p>
              <a:pPr algn="thaiDist" defTabSz="740804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333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 ตรวจสอบอย่างต่อเนื่อง เพื่อป้องกัน ข้อผิดพลาด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2357561" y="3643930"/>
              <a:ext cx="3641456" cy="1326357"/>
            </a:xfrm>
            <a:custGeom>
              <a:avLst/>
              <a:gdLst>
                <a:gd name="connsiteX0" fmla="*/ 0 w 2570745"/>
                <a:gd name="connsiteY0" fmla="*/ 154245 h 1542447"/>
                <a:gd name="connsiteX1" fmla="*/ 154245 w 2570745"/>
                <a:gd name="connsiteY1" fmla="*/ 0 h 1542447"/>
                <a:gd name="connsiteX2" fmla="*/ 2416500 w 2570745"/>
                <a:gd name="connsiteY2" fmla="*/ 0 h 1542447"/>
                <a:gd name="connsiteX3" fmla="*/ 2570745 w 2570745"/>
                <a:gd name="connsiteY3" fmla="*/ 154245 h 1542447"/>
                <a:gd name="connsiteX4" fmla="*/ 2570745 w 2570745"/>
                <a:gd name="connsiteY4" fmla="*/ 1388202 h 1542447"/>
                <a:gd name="connsiteX5" fmla="*/ 2416500 w 2570745"/>
                <a:gd name="connsiteY5" fmla="*/ 1542447 h 1542447"/>
                <a:gd name="connsiteX6" fmla="*/ 154245 w 2570745"/>
                <a:gd name="connsiteY6" fmla="*/ 1542447 h 1542447"/>
                <a:gd name="connsiteX7" fmla="*/ 0 w 2570745"/>
                <a:gd name="connsiteY7" fmla="*/ 1388202 h 1542447"/>
                <a:gd name="connsiteX8" fmla="*/ 0 w 2570745"/>
                <a:gd name="connsiteY8" fmla="*/ 154245 h 154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0745" h="1542447">
                  <a:moveTo>
                    <a:pt x="0" y="154245"/>
                  </a:moveTo>
                  <a:cubicBezTo>
                    <a:pt x="0" y="69058"/>
                    <a:pt x="69058" y="0"/>
                    <a:pt x="154245" y="0"/>
                  </a:cubicBezTo>
                  <a:lnTo>
                    <a:pt x="2416500" y="0"/>
                  </a:lnTo>
                  <a:cubicBezTo>
                    <a:pt x="2501687" y="0"/>
                    <a:pt x="2570745" y="69058"/>
                    <a:pt x="2570745" y="154245"/>
                  </a:cubicBezTo>
                  <a:lnTo>
                    <a:pt x="2570745" y="1388202"/>
                  </a:lnTo>
                  <a:cubicBezTo>
                    <a:pt x="2570745" y="1473389"/>
                    <a:pt x="2501687" y="1542447"/>
                    <a:pt x="2416500" y="1542447"/>
                  </a:cubicBezTo>
                  <a:lnTo>
                    <a:pt x="154245" y="1542447"/>
                  </a:lnTo>
                  <a:cubicBezTo>
                    <a:pt x="69058" y="1542447"/>
                    <a:pt x="0" y="1473389"/>
                    <a:pt x="0" y="1388202"/>
                  </a:cubicBezTo>
                  <a:lnTo>
                    <a:pt x="0" y="15424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798" tIns="94798" rIns="94798" bIns="94798" numCol="1" spcCol="1270" anchor="ctr" anchorCtr="0">
              <a:noAutofit/>
            </a:bodyPr>
            <a:lstStyle/>
            <a:p>
              <a:pPr algn="thaiDist" defTabSz="666723">
                <a:lnSpc>
                  <a:spcPct val="120000"/>
                </a:lnSpc>
                <a:spcBef>
                  <a:spcPct val="0"/>
                </a:spcBef>
              </a:pPr>
              <a:r>
                <a:rPr lang="th-TH" sz="1333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3. จัดหาระบบเทคโนโลยีสารสนเทศมา </a:t>
              </a:r>
              <a:r>
                <a:rPr lang="th-TH" sz="1333" kern="0" spc="-42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ปรับใช้ </a:t>
              </a:r>
              <a:br>
                <a:rPr lang="th-TH" sz="1333" kern="0" spc="-42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333" kern="0" spc="-42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เพื่อลดข้อผิดพลาดจากเจ้าหน้าที่</a:t>
              </a:r>
            </a:p>
          </p:txBody>
        </p:sp>
      </p:grpSp>
      <p:sp>
        <p:nvSpPr>
          <p:cNvPr id="7" name="Flowchart: Terminator 16">
            <a:extLst>
              <a:ext uri="{FF2B5EF4-FFF2-40B4-BE49-F238E27FC236}">
                <a16:creationId xmlns:a16="http://schemas.microsoft.com/office/drawing/2014/main" id="{78A448E9-08EC-DC92-D077-A43D5344DEAD}"/>
              </a:ext>
            </a:extLst>
          </p:cNvPr>
          <p:cNvSpPr/>
          <p:nvPr/>
        </p:nvSpPr>
        <p:spPr>
          <a:xfrm>
            <a:off x="195159" y="1349934"/>
            <a:ext cx="2422628" cy="1105668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333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กำหนดแนวทางการบริหารจัดการความเสี่ยง ประจำปีงบประมาณ พ.ศ. 2567 </a:t>
            </a:r>
            <a:endParaRPr lang="th-TH" sz="13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5" name="สี่เหลี่ยมผืนผ้า 12">
            <a:extLst>
              <a:ext uri="{FF2B5EF4-FFF2-40B4-BE49-F238E27FC236}">
                <a16:creationId xmlns:a16="http://schemas.microsoft.com/office/drawing/2014/main" id="{60215003-B760-1557-72E9-3EEF50D7E819}"/>
              </a:ext>
            </a:extLst>
          </p:cNvPr>
          <p:cNvSpPr/>
          <p:nvPr/>
        </p:nvSpPr>
        <p:spPr>
          <a:xfrm>
            <a:off x="2726149" y="1250053"/>
            <a:ext cx="7185257" cy="1291912"/>
          </a:xfrm>
          <a:custGeom>
            <a:avLst/>
            <a:gdLst>
              <a:gd name="connsiteX0" fmla="*/ 0 w 6057788"/>
              <a:gd name="connsiteY0" fmla="*/ 0 h 5107819"/>
              <a:gd name="connsiteX1" fmla="*/ 673088 w 6057788"/>
              <a:gd name="connsiteY1" fmla="*/ 0 h 5107819"/>
              <a:gd name="connsiteX2" fmla="*/ 1467331 w 6057788"/>
              <a:gd name="connsiteY2" fmla="*/ 0 h 5107819"/>
              <a:gd name="connsiteX3" fmla="*/ 2019263 w 6057788"/>
              <a:gd name="connsiteY3" fmla="*/ 0 h 5107819"/>
              <a:gd name="connsiteX4" fmla="*/ 2752928 w 6057788"/>
              <a:gd name="connsiteY4" fmla="*/ 0 h 5107819"/>
              <a:gd name="connsiteX5" fmla="*/ 3486594 w 6057788"/>
              <a:gd name="connsiteY5" fmla="*/ 0 h 5107819"/>
              <a:gd name="connsiteX6" fmla="*/ 4220259 w 6057788"/>
              <a:gd name="connsiteY6" fmla="*/ 0 h 5107819"/>
              <a:gd name="connsiteX7" fmla="*/ 4772191 w 6057788"/>
              <a:gd name="connsiteY7" fmla="*/ 0 h 5107819"/>
              <a:gd name="connsiteX8" fmla="*/ 6057788 w 6057788"/>
              <a:gd name="connsiteY8" fmla="*/ 0 h 5107819"/>
              <a:gd name="connsiteX9" fmla="*/ 6057788 w 6057788"/>
              <a:gd name="connsiteY9" fmla="*/ 587399 h 5107819"/>
              <a:gd name="connsiteX10" fmla="*/ 6057788 w 6057788"/>
              <a:gd name="connsiteY10" fmla="*/ 1123720 h 5107819"/>
              <a:gd name="connsiteX11" fmla="*/ 6057788 w 6057788"/>
              <a:gd name="connsiteY11" fmla="*/ 1762198 h 5107819"/>
              <a:gd name="connsiteX12" fmla="*/ 6057788 w 6057788"/>
              <a:gd name="connsiteY12" fmla="*/ 2247440 h 5107819"/>
              <a:gd name="connsiteX13" fmla="*/ 6057788 w 6057788"/>
              <a:gd name="connsiteY13" fmla="*/ 2732683 h 5107819"/>
              <a:gd name="connsiteX14" fmla="*/ 6057788 w 6057788"/>
              <a:gd name="connsiteY14" fmla="*/ 3473317 h 5107819"/>
              <a:gd name="connsiteX15" fmla="*/ 6057788 w 6057788"/>
              <a:gd name="connsiteY15" fmla="*/ 4111794 h 5107819"/>
              <a:gd name="connsiteX16" fmla="*/ 6057788 w 6057788"/>
              <a:gd name="connsiteY16" fmla="*/ 5107819 h 5107819"/>
              <a:gd name="connsiteX17" fmla="*/ 5445278 w 6057788"/>
              <a:gd name="connsiteY17" fmla="*/ 5107819 h 5107819"/>
              <a:gd name="connsiteX18" fmla="*/ 4651035 w 6057788"/>
              <a:gd name="connsiteY18" fmla="*/ 5107819 h 5107819"/>
              <a:gd name="connsiteX19" fmla="*/ 4038525 w 6057788"/>
              <a:gd name="connsiteY19" fmla="*/ 5107819 h 5107819"/>
              <a:gd name="connsiteX20" fmla="*/ 3304860 w 6057788"/>
              <a:gd name="connsiteY20" fmla="*/ 5107819 h 5107819"/>
              <a:gd name="connsiteX21" fmla="*/ 2813506 w 6057788"/>
              <a:gd name="connsiteY21" fmla="*/ 5107819 h 5107819"/>
              <a:gd name="connsiteX22" fmla="*/ 2322152 w 6057788"/>
              <a:gd name="connsiteY22" fmla="*/ 5107819 h 5107819"/>
              <a:gd name="connsiteX23" fmla="*/ 1770220 w 6057788"/>
              <a:gd name="connsiteY23" fmla="*/ 5107819 h 5107819"/>
              <a:gd name="connsiteX24" fmla="*/ 1157711 w 6057788"/>
              <a:gd name="connsiteY24" fmla="*/ 5107819 h 5107819"/>
              <a:gd name="connsiteX25" fmla="*/ 0 w 6057788"/>
              <a:gd name="connsiteY25" fmla="*/ 5107819 h 5107819"/>
              <a:gd name="connsiteX26" fmla="*/ 0 w 6057788"/>
              <a:gd name="connsiteY26" fmla="*/ 4367185 h 5107819"/>
              <a:gd name="connsiteX27" fmla="*/ 0 w 6057788"/>
              <a:gd name="connsiteY27" fmla="*/ 3830864 h 5107819"/>
              <a:gd name="connsiteX28" fmla="*/ 0 w 6057788"/>
              <a:gd name="connsiteY28" fmla="*/ 3090230 h 5107819"/>
              <a:gd name="connsiteX29" fmla="*/ 0 w 6057788"/>
              <a:gd name="connsiteY29" fmla="*/ 2400675 h 5107819"/>
              <a:gd name="connsiteX30" fmla="*/ 0 w 6057788"/>
              <a:gd name="connsiteY30" fmla="*/ 1864354 h 5107819"/>
              <a:gd name="connsiteX31" fmla="*/ 0 w 6057788"/>
              <a:gd name="connsiteY31" fmla="*/ 1225877 h 5107819"/>
              <a:gd name="connsiteX32" fmla="*/ 0 w 6057788"/>
              <a:gd name="connsiteY32" fmla="*/ 638477 h 5107819"/>
              <a:gd name="connsiteX33" fmla="*/ 0 w 6057788"/>
              <a:gd name="connsiteY33" fmla="*/ 0 h 51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57788" h="5107819" fill="none" extrusionOk="0">
                <a:moveTo>
                  <a:pt x="0" y="0"/>
                </a:moveTo>
                <a:cubicBezTo>
                  <a:pt x="332434" y="12884"/>
                  <a:pt x="397367" y="30209"/>
                  <a:pt x="673088" y="0"/>
                </a:cubicBezTo>
                <a:cubicBezTo>
                  <a:pt x="948809" y="-30209"/>
                  <a:pt x="1263884" y="16444"/>
                  <a:pt x="1467331" y="0"/>
                </a:cubicBezTo>
                <a:cubicBezTo>
                  <a:pt x="1670778" y="-16444"/>
                  <a:pt x="1766306" y="-25877"/>
                  <a:pt x="2019263" y="0"/>
                </a:cubicBezTo>
                <a:cubicBezTo>
                  <a:pt x="2272220" y="25877"/>
                  <a:pt x="2529590" y="-10762"/>
                  <a:pt x="2752928" y="0"/>
                </a:cubicBezTo>
                <a:cubicBezTo>
                  <a:pt x="2976266" y="10762"/>
                  <a:pt x="3179048" y="18194"/>
                  <a:pt x="3486594" y="0"/>
                </a:cubicBezTo>
                <a:cubicBezTo>
                  <a:pt x="3794140" y="-18194"/>
                  <a:pt x="3855542" y="-6552"/>
                  <a:pt x="4220259" y="0"/>
                </a:cubicBezTo>
                <a:cubicBezTo>
                  <a:pt x="4584977" y="6552"/>
                  <a:pt x="4504165" y="24789"/>
                  <a:pt x="4772191" y="0"/>
                </a:cubicBezTo>
                <a:cubicBezTo>
                  <a:pt x="5040217" y="-24789"/>
                  <a:pt x="5570209" y="-17040"/>
                  <a:pt x="6057788" y="0"/>
                </a:cubicBezTo>
                <a:cubicBezTo>
                  <a:pt x="6073308" y="121308"/>
                  <a:pt x="6085355" y="399117"/>
                  <a:pt x="6057788" y="587399"/>
                </a:cubicBezTo>
                <a:cubicBezTo>
                  <a:pt x="6030221" y="775681"/>
                  <a:pt x="6054284" y="896725"/>
                  <a:pt x="6057788" y="1123720"/>
                </a:cubicBezTo>
                <a:cubicBezTo>
                  <a:pt x="6061292" y="1350715"/>
                  <a:pt x="6046814" y="1481737"/>
                  <a:pt x="6057788" y="1762198"/>
                </a:cubicBezTo>
                <a:cubicBezTo>
                  <a:pt x="6068762" y="2042659"/>
                  <a:pt x="6068669" y="2145185"/>
                  <a:pt x="6057788" y="2247440"/>
                </a:cubicBezTo>
                <a:cubicBezTo>
                  <a:pt x="6046907" y="2349695"/>
                  <a:pt x="6056260" y="2490787"/>
                  <a:pt x="6057788" y="2732683"/>
                </a:cubicBezTo>
                <a:cubicBezTo>
                  <a:pt x="6059316" y="2974579"/>
                  <a:pt x="6078161" y="3107638"/>
                  <a:pt x="6057788" y="3473317"/>
                </a:cubicBezTo>
                <a:cubicBezTo>
                  <a:pt x="6037415" y="3838996"/>
                  <a:pt x="6055725" y="3896808"/>
                  <a:pt x="6057788" y="4111794"/>
                </a:cubicBezTo>
                <a:cubicBezTo>
                  <a:pt x="6059851" y="4326780"/>
                  <a:pt x="6039941" y="4751110"/>
                  <a:pt x="6057788" y="5107819"/>
                </a:cubicBezTo>
                <a:cubicBezTo>
                  <a:pt x="5753523" y="5125531"/>
                  <a:pt x="5590415" y="5137718"/>
                  <a:pt x="5445278" y="5107819"/>
                </a:cubicBezTo>
                <a:cubicBezTo>
                  <a:pt x="5300141" y="5077921"/>
                  <a:pt x="4921516" y="5136626"/>
                  <a:pt x="4651035" y="5107819"/>
                </a:cubicBezTo>
                <a:cubicBezTo>
                  <a:pt x="4380554" y="5079012"/>
                  <a:pt x="4290853" y="5104101"/>
                  <a:pt x="4038525" y="5107819"/>
                </a:cubicBezTo>
                <a:cubicBezTo>
                  <a:pt x="3786197" y="5111538"/>
                  <a:pt x="3632337" y="5073590"/>
                  <a:pt x="3304860" y="5107819"/>
                </a:cubicBezTo>
                <a:cubicBezTo>
                  <a:pt x="2977384" y="5142048"/>
                  <a:pt x="2919894" y="5096760"/>
                  <a:pt x="2813506" y="5107819"/>
                </a:cubicBezTo>
                <a:cubicBezTo>
                  <a:pt x="2707118" y="5118878"/>
                  <a:pt x="2441386" y="5106217"/>
                  <a:pt x="2322152" y="5107819"/>
                </a:cubicBezTo>
                <a:cubicBezTo>
                  <a:pt x="2202918" y="5109421"/>
                  <a:pt x="1889495" y="5114349"/>
                  <a:pt x="1770220" y="5107819"/>
                </a:cubicBezTo>
                <a:cubicBezTo>
                  <a:pt x="1650945" y="5101289"/>
                  <a:pt x="1427379" y="5128951"/>
                  <a:pt x="1157711" y="5107819"/>
                </a:cubicBezTo>
                <a:cubicBezTo>
                  <a:pt x="888043" y="5086687"/>
                  <a:pt x="398987" y="5157851"/>
                  <a:pt x="0" y="5107819"/>
                </a:cubicBezTo>
                <a:cubicBezTo>
                  <a:pt x="36263" y="4754571"/>
                  <a:pt x="29706" y="4671882"/>
                  <a:pt x="0" y="4367185"/>
                </a:cubicBezTo>
                <a:cubicBezTo>
                  <a:pt x="-29706" y="4062488"/>
                  <a:pt x="-15187" y="4081109"/>
                  <a:pt x="0" y="3830864"/>
                </a:cubicBezTo>
                <a:cubicBezTo>
                  <a:pt x="15187" y="3580619"/>
                  <a:pt x="-15078" y="3418120"/>
                  <a:pt x="0" y="3090230"/>
                </a:cubicBezTo>
                <a:cubicBezTo>
                  <a:pt x="15078" y="2762340"/>
                  <a:pt x="33034" y="2593855"/>
                  <a:pt x="0" y="2400675"/>
                </a:cubicBezTo>
                <a:cubicBezTo>
                  <a:pt x="-33034" y="2207496"/>
                  <a:pt x="15459" y="2069796"/>
                  <a:pt x="0" y="1864354"/>
                </a:cubicBezTo>
                <a:cubicBezTo>
                  <a:pt x="-15459" y="1658912"/>
                  <a:pt x="27926" y="1517240"/>
                  <a:pt x="0" y="1225877"/>
                </a:cubicBezTo>
                <a:cubicBezTo>
                  <a:pt x="-27926" y="934514"/>
                  <a:pt x="28361" y="844454"/>
                  <a:pt x="0" y="638477"/>
                </a:cubicBezTo>
                <a:cubicBezTo>
                  <a:pt x="-28361" y="432500"/>
                  <a:pt x="11818" y="219910"/>
                  <a:pt x="0" y="0"/>
                </a:cubicBezTo>
                <a:close/>
              </a:path>
              <a:path w="6057788" h="5107819" stroke="0" extrusionOk="0">
                <a:moveTo>
                  <a:pt x="0" y="0"/>
                </a:moveTo>
                <a:cubicBezTo>
                  <a:pt x="202422" y="-9651"/>
                  <a:pt x="336641" y="11045"/>
                  <a:pt x="491354" y="0"/>
                </a:cubicBezTo>
                <a:cubicBezTo>
                  <a:pt x="646067" y="-11045"/>
                  <a:pt x="912928" y="13566"/>
                  <a:pt x="1164441" y="0"/>
                </a:cubicBezTo>
                <a:cubicBezTo>
                  <a:pt x="1415954" y="-13566"/>
                  <a:pt x="1448959" y="21393"/>
                  <a:pt x="1655795" y="0"/>
                </a:cubicBezTo>
                <a:cubicBezTo>
                  <a:pt x="1862631" y="-21393"/>
                  <a:pt x="2038552" y="8332"/>
                  <a:pt x="2147149" y="0"/>
                </a:cubicBezTo>
                <a:cubicBezTo>
                  <a:pt x="2255746" y="-8332"/>
                  <a:pt x="2466758" y="-1321"/>
                  <a:pt x="2638503" y="0"/>
                </a:cubicBezTo>
                <a:cubicBezTo>
                  <a:pt x="2810248" y="1321"/>
                  <a:pt x="3136449" y="-12777"/>
                  <a:pt x="3432747" y="0"/>
                </a:cubicBezTo>
                <a:cubicBezTo>
                  <a:pt x="3729045" y="12777"/>
                  <a:pt x="3858193" y="-14204"/>
                  <a:pt x="4045256" y="0"/>
                </a:cubicBezTo>
                <a:cubicBezTo>
                  <a:pt x="4232319" y="14204"/>
                  <a:pt x="4499862" y="5025"/>
                  <a:pt x="4778922" y="0"/>
                </a:cubicBezTo>
                <a:cubicBezTo>
                  <a:pt x="5057982" y="-5025"/>
                  <a:pt x="5211233" y="9035"/>
                  <a:pt x="5391431" y="0"/>
                </a:cubicBezTo>
                <a:cubicBezTo>
                  <a:pt x="5571629" y="-9035"/>
                  <a:pt x="5791649" y="-4402"/>
                  <a:pt x="6057788" y="0"/>
                </a:cubicBezTo>
                <a:cubicBezTo>
                  <a:pt x="6077883" y="237603"/>
                  <a:pt x="6041411" y="308905"/>
                  <a:pt x="6057788" y="485243"/>
                </a:cubicBezTo>
                <a:cubicBezTo>
                  <a:pt x="6074165" y="661581"/>
                  <a:pt x="6061866" y="817588"/>
                  <a:pt x="6057788" y="1072642"/>
                </a:cubicBezTo>
                <a:cubicBezTo>
                  <a:pt x="6053710" y="1327696"/>
                  <a:pt x="6032714" y="1433075"/>
                  <a:pt x="6057788" y="1762198"/>
                </a:cubicBezTo>
                <a:cubicBezTo>
                  <a:pt x="6082862" y="2091321"/>
                  <a:pt x="6052261" y="2075521"/>
                  <a:pt x="6057788" y="2349597"/>
                </a:cubicBezTo>
                <a:cubicBezTo>
                  <a:pt x="6063315" y="2623673"/>
                  <a:pt x="6040899" y="2737359"/>
                  <a:pt x="6057788" y="2834840"/>
                </a:cubicBezTo>
                <a:cubicBezTo>
                  <a:pt x="6074677" y="2932321"/>
                  <a:pt x="6037288" y="3218894"/>
                  <a:pt x="6057788" y="3524395"/>
                </a:cubicBezTo>
                <a:cubicBezTo>
                  <a:pt x="6078288" y="3829896"/>
                  <a:pt x="6053114" y="3925402"/>
                  <a:pt x="6057788" y="4111794"/>
                </a:cubicBezTo>
                <a:cubicBezTo>
                  <a:pt x="6062462" y="4298186"/>
                  <a:pt x="6082424" y="4834993"/>
                  <a:pt x="6057788" y="5107819"/>
                </a:cubicBezTo>
                <a:cubicBezTo>
                  <a:pt x="5802367" y="5131696"/>
                  <a:pt x="5588455" y="5122350"/>
                  <a:pt x="5445278" y="5107819"/>
                </a:cubicBezTo>
                <a:cubicBezTo>
                  <a:pt x="5302101" y="5093289"/>
                  <a:pt x="4965103" y="5080802"/>
                  <a:pt x="4832769" y="5107819"/>
                </a:cubicBezTo>
                <a:cubicBezTo>
                  <a:pt x="4700435" y="5134836"/>
                  <a:pt x="4368612" y="5077136"/>
                  <a:pt x="4099103" y="5107819"/>
                </a:cubicBezTo>
                <a:cubicBezTo>
                  <a:pt x="3829594" y="5138502"/>
                  <a:pt x="3644281" y="5076871"/>
                  <a:pt x="3304860" y="5107819"/>
                </a:cubicBezTo>
                <a:cubicBezTo>
                  <a:pt x="2965439" y="5138767"/>
                  <a:pt x="2929292" y="5129997"/>
                  <a:pt x="2631772" y="5107819"/>
                </a:cubicBezTo>
                <a:cubicBezTo>
                  <a:pt x="2334252" y="5085641"/>
                  <a:pt x="2245748" y="5100745"/>
                  <a:pt x="2079841" y="5107819"/>
                </a:cubicBezTo>
                <a:cubicBezTo>
                  <a:pt x="1913934" y="5114893"/>
                  <a:pt x="1709136" y="5079753"/>
                  <a:pt x="1406753" y="5107819"/>
                </a:cubicBezTo>
                <a:cubicBezTo>
                  <a:pt x="1104370" y="5135885"/>
                  <a:pt x="987978" y="5108793"/>
                  <a:pt x="794243" y="5107819"/>
                </a:cubicBezTo>
                <a:cubicBezTo>
                  <a:pt x="600508" y="5106846"/>
                  <a:pt x="262391" y="5113696"/>
                  <a:pt x="0" y="5107819"/>
                </a:cubicBezTo>
                <a:cubicBezTo>
                  <a:pt x="-8543" y="4794542"/>
                  <a:pt x="36387" y="4703402"/>
                  <a:pt x="0" y="4367185"/>
                </a:cubicBezTo>
                <a:cubicBezTo>
                  <a:pt x="-36387" y="4030968"/>
                  <a:pt x="-6397" y="4056432"/>
                  <a:pt x="0" y="3830864"/>
                </a:cubicBezTo>
                <a:cubicBezTo>
                  <a:pt x="6397" y="3605296"/>
                  <a:pt x="-21056" y="3525956"/>
                  <a:pt x="0" y="3243465"/>
                </a:cubicBezTo>
                <a:cubicBezTo>
                  <a:pt x="21056" y="2960974"/>
                  <a:pt x="20935" y="2665495"/>
                  <a:pt x="0" y="2502831"/>
                </a:cubicBezTo>
                <a:cubicBezTo>
                  <a:pt x="-20935" y="2340167"/>
                  <a:pt x="-16124" y="1967064"/>
                  <a:pt x="0" y="1813276"/>
                </a:cubicBezTo>
                <a:cubicBezTo>
                  <a:pt x="16124" y="1659489"/>
                  <a:pt x="11041" y="1427019"/>
                  <a:pt x="0" y="1328033"/>
                </a:cubicBezTo>
                <a:cubicBezTo>
                  <a:pt x="-11041" y="1229047"/>
                  <a:pt x="-8729" y="947194"/>
                  <a:pt x="0" y="689556"/>
                </a:cubicBezTo>
                <a:cubicBezTo>
                  <a:pt x="8729" y="431918"/>
                  <a:pt x="-29446" y="15564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582967651">
                  <a:custGeom>
                    <a:avLst/>
                    <a:gdLst>
                      <a:gd name="connsiteX0" fmla="*/ 0 w 8244271"/>
                      <a:gd name="connsiteY0" fmla="*/ 0 h 1550294"/>
                      <a:gd name="connsiteX1" fmla="*/ 916030 w 8244271"/>
                      <a:gd name="connsiteY1" fmla="*/ 0 h 1550294"/>
                      <a:gd name="connsiteX2" fmla="*/ 1996945 w 8244271"/>
                      <a:gd name="connsiteY2" fmla="*/ 0 h 1550294"/>
                      <a:gd name="connsiteX3" fmla="*/ 2748090 w 8244271"/>
                      <a:gd name="connsiteY3" fmla="*/ 0 h 1550294"/>
                      <a:gd name="connsiteX4" fmla="*/ 3746563 w 8244271"/>
                      <a:gd name="connsiteY4" fmla="*/ 0 h 1550294"/>
                      <a:gd name="connsiteX5" fmla="*/ 4745036 w 8244271"/>
                      <a:gd name="connsiteY5" fmla="*/ 0 h 1550294"/>
                      <a:gd name="connsiteX6" fmla="*/ 5743508 w 8244271"/>
                      <a:gd name="connsiteY6" fmla="*/ 0 h 1550294"/>
                      <a:gd name="connsiteX7" fmla="*/ 6494653 w 8244271"/>
                      <a:gd name="connsiteY7" fmla="*/ 0 h 1550294"/>
                      <a:gd name="connsiteX8" fmla="*/ 8244271 w 8244271"/>
                      <a:gd name="connsiteY8" fmla="*/ 0 h 1550294"/>
                      <a:gd name="connsiteX9" fmla="*/ 8244271 w 8244271"/>
                      <a:gd name="connsiteY9" fmla="*/ 178283 h 1550294"/>
                      <a:gd name="connsiteX10" fmla="*/ 8244271 w 8244271"/>
                      <a:gd name="connsiteY10" fmla="*/ 341064 h 1550294"/>
                      <a:gd name="connsiteX11" fmla="*/ 8244271 w 8244271"/>
                      <a:gd name="connsiteY11" fmla="*/ 534851 h 1550294"/>
                      <a:gd name="connsiteX12" fmla="*/ 8244271 w 8244271"/>
                      <a:gd name="connsiteY12" fmla="*/ 682129 h 1550294"/>
                      <a:gd name="connsiteX13" fmla="*/ 8244271 w 8244271"/>
                      <a:gd name="connsiteY13" fmla="*/ 829407 h 1550294"/>
                      <a:gd name="connsiteX14" fmla="*/ 8244271 w 8244271"/>
                      <a:gd name="connsiteY14" fmla="*/ 1054199 h 1550294"/>
                      <a:gd name="connsiteX15" fmla="*/ 8244271 w 8244271"/>
                      <a:gd name="connsiteY15" fmla="*/ 1247986 h 1550294"/>
                      <a:gd name="connsiteX16" fmla="*/ 8244271 w 8244271"/>
                      <a:gd name="connsiteY16" fmla="*/ 1550294 h 1550294"/>
                      <a:gd name="connsiteX17" fmla="*/ 7410683 w 8244271"/>
                      <a:gd name="connsiteY17" fmla="*/ 1550294 h 1550294"/>
                      <a:gd name="connsiteX18" fmla="*/ 6329768 w 8244271"/>
                      <a:gd name="connsiteY18" fmla="*/ 1550294 h 1550294"/>
                      <a:gd name="connsiteX19" fmla="*/ 5496180 w 8244271"/>
                      <a:gd name="connsiteY19" fmla="*/ 1550294 h 1550294"/>
                      <a:gd name="connsiteX20" fmla="*/ 4497707 w 8244271"/>
                      <a:gd name="connsiteY20" fmla="*/ 1550294 h 1550294"/>
                      <a:gd name="connsiteX21" fmla="*/ 3829005 w 8244271"/>
                      <a:gd name="connsiteY21" fmla="*/ 1550294 h 1550294"/>
                      <a:gd name="connsiteX22" fmla="*/ 3160303 w 8244271"/>
                      <a:gd name="connsiteY22" fmla="*/ 1550294 h 1550294"/>
                      <a:gd name="connsiteX23" fmla="*/ 2792242 w 8244271"/>
                      <a:gd name="connsiteY23" fmla="*/ 1550294 h 1550294"/>
                      <a:gd name="connsiteX24" fmla="*/ 2409158 w 8244271"/>
                      <a:gd name="connsiteY24" fmla="*/ 1550294 h 1550294"/>
                      <a:gd name="connsiteX25" fmla="*/ 1575572 w 8244271"/>
                      <a:gd name="connsiteY25" fmla="*/ 1550294 h 1550294"/>
                      <a:gd name="connsiteX26" fmla="*/ 0 w 8244271"/>
                      <a:gd name="connsiteY26" fmla="*/ 1550294 h 1550294"/>
                      <a:gd name="connsiteX27" fmla="*/ 0 w 8244271"/>
                      <a:gd name="connsiteY27" fmla="*/ 1325501 h 1550294"/>
                      <a:gd name="connsiteX28" fmla="*/ 0 w 8244271"/>
                      <a:gd name="connsiteY28" fmla="*/ 1162720 h 1550294"/>
                      <a:gd name="connsiteX29" fmla="*/ 0 w 8244271"/>
                      <a:gd name="connsiteY29" fmla="*/ 937927 h 1550294"/>
                      <a:gd name="connsiteX30" fmla="*/ 0 w 8244271"/>
                      <a:gd name="connsiteY30" fmla="*/ 728638 h 1550294"/>
                      <a:gd name="connsiteX31" fmla="*/ 0 w 8244271"/>
                      <a:gd name="connsiteY31" fmla="*/ 565857 h 1550294"/>
                      <a:gd name="connsiteX32" fmla="*/ 0 w 8244271"/>
                      <a:gd name="connsiteY32" fmla="*/ 372070 h 1550294"/>
                      <a:gd name="connsiteX33" fmla="*/ 0 w 8244271"/>
                      <a:gd name="connsiteY33" fmla="*/ 193786 h 1550294"/>
                      <a:gd name="connsiteX34" fmla="*/ 0 w 8244271"/>
                      <a:gd name="connsiteY34" fmla="*/ 0 h 1550294"/>
                      <a:gd name="connsiteX0" fmla="*/ 0 w 8244271"/>
                      <a:gd name="connsiteY0" fmla="*/ 0 h 1550294"/>
                      <a:gd name="connsiteX1" fmla="*/ 668702 w 8244271"/>
                      <a:gd name="connsiteY1" fmla="*/ 0 h 1550294"/>
                      <a:gd name="connsiteX2" fmla="*/ 1584731 w 8244271"/>
                      <a:gd name="connsiteY2" fmla="*/ 0 h 1550294"/>
                      <a:gd name="connsiteX3" fmla="*/ 2253433 w 8244271"/>
                      <a:gd name="connsiteY3" fmla="*/ 0 h 1550294"/>
                      <a:gd name="connsiteX4" fmla="*/ 2922135 w 8244271"/>
                      <a:gd name="connsiteY4" fmla="*/ 0 h 1550294"/>
                      <a:gd name="connsiteX5" fmla="*/ 3590837 w 8244271"/>
                      <a:gd name="connsiteY5" fmla="*/ 0 h 1550294"/>
                      <a:gd name="connsiteX6" fmla="*/ 4152914 w 8244271"/>
                      <a:gd name="connsiteY6" fmla="*/ 0 h 1550294"/>
                      <a:gd name="connsiteX7" fmla="*/ 4671754 w 8244271"/>
                      <a:gd name="connsiteY7" fmla="*/ 0 h 1550294"/>
                      <a:gd name="connsiteX8" fmla="*/ 5096883 w 8244271"/>
                      <a:gd name="connsiteY8" fmla="*/ 0 h 1550294"/>
                      <a:gd name="connsiteX9" fmla="*/ 5505340 w 8244271"/>
                      <a:gd name="connsiteY9" fmla="*/ 0 h 1550294"/>
                      <a:gd name="connsiteX10" fmla="*/ 6503814 w 8244271"/>
                      <a:gd name="connsiteY10" fmla="*/ 0 h 1550294"/>
                      <a:gd name="connsiteX11" fmla="*/ 6920607 w 8244271"/>
                      <a:gd name="connsiteY11" fmla="*/ 0 h 1550294"/>
                      <a:gd name="connsiteX12" fmla="*/ 7337400 w 8244271"/>
                      <a:gd name="connsiteY12" fmla="*/ 0 h 1550294"/>
                      <a:gd name="connsiteX13" fmla="*/ 8244271 w 8244271"/>
                      <a:gd name="connsiteY13" fmla="*/ 0 h 1550294"/>
                      <a:gd name="connsiteX14" fmla="*/ 8244271 w 8244271"/>
                      <a:gd name="connsiteY14" fmla="*/ 147277 h 1550294"/>
                      <a:gd name="connsiteX15" fmla="*/ 8244271 w 8244271"/>
                      <a:gd name="connsiteY15" fmla="*/ 325561 h 1550294"/>
                      <a:gd name="connsiteX16" fmla="*/ 8244271 w 8244271"/>
                      <a:gd name="connsiteY16" fmla="*/ 534851 h 1550294"/>
                      <a:gd name="connsiteX17" fmla="*/ 8244271 w 8244271"/>
                      <a:gd name="connsiteY17" fmla="*/ 713135 h 1550294"/>
                      <a:gd name="connsiteX18" fmla="*/ 8244271 w 8244271"/>
                      <a:gd name="connsiteY18" fmla="*/ 860413 h 1550294"/>
                      <a:gd name="connsiteX19" fmla="*/ 8244271 w 8244271"/>
                      <a:gd name="connsiteY19" fmla="*/ 1069702 h 1550294"/>
                      <a:gd name="connsiteX20" fmla="*/ 8244271 w 8244271"/>
                      <a:gd name="connsiteY20" fmla="*/ 1247986 h 1550294"/>
                      <a:gd name="connsiteX21" fmla="*/ 8244271 w 8244271"/>
                      <a:gd name="connsiteY21" fmla="*/ 1550294 h 1550294"/>
                      <a:gd name="connsiteX22" fmla="*/ 7410683 w 8244271"/>
                      <a:gd name="connsiteY22" fmla="*/ 1550294 h 1550294"/>
                      <a:gd name="connsiteX23" fmla="*/ 6577096 w 8244271"/>
                      <a:gd name="connsiteY23" fmla="*/ 1550294 h 1550294"/>
                      <a:gd name="connsiteX24" fmla="*/ 5578623 w 8244271"/>
                      <a:gd name="connsiteY24" fmla="*/ 1550294 h 1550294"/>
                      <a:gd name="connsiteX25" fmla="*/ 4497707 w 8244271"/>
                      <a:gd name="connsiteY25" fmla="*/ 1550294 h 1550294"/>
                      <a:gd name="connsiteX26" fmla="*/ 3581677 w 8244271"/>
                      <a:gd name="connsiteY26" fmla="*/ 1550294 h 1550294"/>
                      <a:gd name="connsiteX27" fmla="*/ 2830533 w 8244271"/>
                      <a:gd name="connsiteY27" fmla="*/ 1550294 h 1550294"/>
                      <a:gd name="connsiteX28" fmla="*/ 1914502 w 8244271"/>
                      <a:gd name="connsiteY28" fmla="*/ 1550294 h 1550294"/>
                      <a:gd name="connsiteX29" fmla="*/ 1080915 w 8244271"/>
                      <a:gd name="connsiteY29" fmla="*/ 1550294 h 1550294"/>
                      <a:gd name="connsiteX30" fmla="*/ 518839 w 8244271"/>
                      <a:gd name="connsiteY30" fmla="*/ 1550294 h 1550294"/>
                      <a:gd name="connsiteX31" fmla="*/ 0 w 8244271"/>
                      <a:gd name="connsiteY31" fmla="*/ 1550294 h 1550294"/>
                      <a:gd name="connsiteX32" fmla="*/ 0 w 8244271"/>
                      <a:gd name="connsiteY32" fmla="*/ 1325501 h 1550294"/>
                      <a:gd name="connsiteX33" fmla="*/ 0 w 8244271"/>
                      <a:gd name="connsiteY33" fmla="*/ 1162720 h 1550294"/>
                      <a:gd name="connsiteX34" fmla="*/ 0 w 8244271"/>
                      <a:gd name="connsiteY34" fmla="*/ 984436 h 1550294"/>
                      <a:gd name="connsiteX35" fmla="*/ 0 w 8244271"/>
                      <a:gd name="connsiteY35" fmla="*/ 759643 h 1550294"/>
                      <a:gd name="connsiteX36" fmla="*/ 0 w 8244271"/>
                      <a:gd name="connsiteY36" fmla="*/ 550354 h 1550294"/>
                      <a:gd name="connsiteX37" fmla="*/ 0 w 8244271"/>
                      <a:gd name="connsiteY37" fmla="*/ 403076 h 1550294"/>
                      <a:gd name="connsiteX38" fmla="*/ 0 w 8244271"/>
                      <a:gd name="connsiteY38" fmla="*/ 209289 h 1550294"/>
                      <a:gd name="connsiteX39" fmla="*/ 0 w 8244271"/>
                      <a:gd name="connsiteY39" fmla="*/ 0 h 1550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8244271" h="1550294" fill="none" extrusionOk="0">
                        <a:moveTo>
                          <a:pt x="0" y="0"/>
                        </a:moveTo>
                        <a:cubicBezTo>
                          <a:pt x="442421" y="2797"/>
                          <a:pt x="550830" y="18030"/>
                          <a:pt x="916030" y="0"/>
                        </a:cubicBezTo>
                        <a:cubicBezTo>
                          <a:pt x="1246226" y="-20487"/>
                          <a:pt x="1689059" y="63795"/>
                          <a:pt x="1996945" y="0"/>
                        </a:cubicBezTo>
                        <a:cubicBezTo>
                          <a:pt x="2268090" y="6873"/>
                          <a:pt x="2406852" y="18047"/>
                          <a:pt x="2748090" y="0"/>
                        </a:cubicBezTo>
                        <a:cubicBezTo>
                          <a:pt x="3067633" y="-11660"/>
                          <a:pt x="3411931" y="36388"/>
                          <a:pt x="3746563" y="0"/>
                        </a:cubicBezTo>
                        <a:cubicBezTo>
                          <a:pt x="4015304" y="27296"/>
                          <a:pt x="4354921" y="53397"/>
                          <a:pt x="4745036" y="0"/>
                        </a:cubicBezTo>
                        <a:cubicBezTo>
                          <a:pt x="5161110" y="11094"/>
                          <a:pt x="5248754" y="-6061"/>
                          <a:pt x="5743508" y="0"/>
                        </a:cubicBezTo>
                        <a:cubicBezTo>
                          <a:pt x="6232557" y="10012"/>
                          <a:pt x="6108646" y="-3282"/>
                          <a:pt x="6494653" y="0"/>
                        </a:cubicBezTo>
                        <a:cubicBezTo>
                          <a:pt x="6709928" y="37787"/>
                          <a:pt x="7460895" y="-92128"/>
                          <a:pt x="8244271" y="0"/>
                        </a:cubicBezTo>
                        <a:cubicBezTo>
                          <a:pt x="8271472" y="37152"/>
                          <a:pt x="8274788" y="133211"/>
                          <a:pt x="8244271" y="178283"/>
                        </a:cubicBezTo>
                        <a:cubicBezTo>
                          <a:pt x="8203031" y="227609"/>
                          <a:pt x="8237785" y="274751"/>
                          <a:pt x="8244271" y="341064"/>
                        </a:cubicBezTo>
                        <a:cubicBezTo>
                          <a:pt x="8249362" y="408103"/>
                          <a:pt x="8229590" y="446606"/>
                          <a:pt x="8244271" y="534851"/>
                        </a:cubicBezTo>
                        <a:cubicBezTo>
                          <a:pt x="8261939" y="613527"/>
                          <a:pt x="8264972" y="656131"/>
                          <a:pt x="8244271" y="682129"/>
                        </a:cubicBezTo>
                        <a:cubicBezTo>
                          <a:pt x="8236120" y="710793"/>
                          <a:pt x="8249433" y="756231"/>
                          <a:pt x="8244271" y="829407"/>
                        </a:cubicBezTo>
                        <a:cubicBezTo>
                          <a:pt x="8238295" y="903847"/>
                          <a:pt x="8276478" y="944529"/>
                          <a:pt x="8244271" y="1054199"/>
                        </a:cubicBezTo>
                        <a:cubicBezTo>
                          <a:pt x="8218204" y="1166192"/>
                          <a:pt x="8246377" y="1179043"/>
                          <a:pt x="8244271" y="1247986"/>
                        </a:cubicBezTo>
                        <a:cubicBezTo>
                          <a:pt x="8263672" y="1292568"/>
                          <a:pt x="8198646" y="1440539"/>
                          <a:pt x="8244271" y="1550294"/>
                        </a:cubicBezTo>
                        <a:cubicBezTo>
                          <a:pt x="7816965" y="1564867"/>
                          <a:pt x="7613518" y="1536143"/>
                          <a:pt x="7410683" y="1550294"/>
                        </a:cubicBezTo>
                        <a:cubicBezTo>
                          <a:pt x="7160048" y="1534334"/>
                          <a:pt x="6625749" y="1602876"/>
                          <a:pt x="6329768" y="1550294"/>
                        </a:cubicBezTo>
                        <a:cubicBezTo>
                          <a:pt x="5970191" y="1539648"/>
                          <a:pt x="5831300" y="1558238"/>
                          <a:pt x="5496180" y="1550294"/>
                        </a:cubicBezTo>
                        <a:cubicBezTo>
                          <a:pt x="5135318" y="1543667"/>
                          <a:pt x="4987952" y="1563730"/>
                          <a:pt x="4497707" y="1550294"/>
                        </a:cubicBezTo>
                        <a:cubicBezTo>
                          <a:pt x="4044209" y="1555022"/>
                          <a:pt x="3965243" y="1553227"/>
                          <a:pt x="3829005" y="1550294"/>
                        </a:cubicBezTo>
                        <a:cubicBezTo>
                          <a:pt x="3679504" y="1555590"/>
                          <a:pt x="3322841" y="1571304"/>
                          <a:pt x="3160303" y="1550294"/>
                        </a:cubicBezTo>
                        <a:cubicBezTo>
                          <a:pt x="3018302" y="1565504"/>
                          <a:pt x="2872253" y="1532869"/>
                          <a:pt x="2792242" y="1550294"/>
                        </a:cubicBezTo>
                        <a:cubicBezTo>
                          <a:pt x="2712231" y="1567719"/>
                          <a:pt x="2486241" y="1547238"/>
                          <a:pt x="2409158" y="1550294"/>
                        </a:cubicBezTo>
                        <a:cubicBezTo>
                          <a:pt x="2226855" y="1495096"/>
                          <a:pt x="2012070" y="1563732"/>
                          <a:pt x="1575572" y="1550294"/>
                        </a:cubicBezTo>
                        <a:cubicBezTo>
                          <a:pt x="1275049" y="1614733"/>
                          <a:pt x="579524" y="1597171"/>
                          <a:pt x="0" y="1550294"/>
                        </a:cubicBezTo>
                        <a:cubicBezTo>
                          <a:pt x="50830" y="1440851"/>
                          <a:pt x="38167" y="1412699"/>
                          <a:pt x="0" y="1325501"/>
                        </a:cubicBezTo>
                        <a:cubicBezTo>
                          <a:pt x="-36084" y="1233303"/>
                          <a:pt x="-17853" y="1236402"/>
                          <a:pt x="0" y="1162720"/>
                        </a:cubicBezTo>
                        <a:cubicBezTo>
                          <a:pt x="23741" y="1084024"/>
                          <a:pt x="-21192" y="1049317"/>
                          <a:pt x="0" y="937927"/>
                        </a:cubicBezTo>
                        <a:cubicBezTo>
                          <a:pt x="21995" y="826354"/>
                          <a:pt x="51300" y="790931"/>
                          <a:pt x="0" y="728638"/>
                        </a:cubicBezTo>
                        <a:cubicBezTo>
                          <a:pt x="-49678" y="674486"/>
                          <a:pt x="36369" y="629972"/>
                          <a:pt x="0" y="565857"/>
                        </a:cubicBezTo>
                        <a:cubicBezTo>
                          <a:pt x="-17183" y="505231"/>
                          <a:pt x="38373" y="471457"/>
                          <a:pt x="0" y="372070"/>
                        </a:cubicBezTo>
                        <a:cubicBezTo>
                          <a:pt x="-42031" y="276373"/>
                          <a:pt x="36374" y="255380"/>
                          <a:pt x="0" y="193786"/>
                        </a:cubicBezTo>
                        <a:cubicBezTo>
                          <a:pt x="-41531" y="132341"/>
                          <a:pt x="17871" y="70938"/>
                          <a:pt x="0" y="0"/>
                        </a:cubicBezTo>
                        <a:close/>
                      </a:path>
                      <a:path w="8244271" h="1550294" stroke="0" extrusionOk="0">
                        <a:moveTo>
                          <a:pt x="0" y="0"/>
                        </a:moveTo>
                        <a:cubicBezTo>
                          <a:pt x="298861" y="-13450"/>
                          <a:pt x="445184" y="-29517"/>
                          <a:pt x="668702" y="0"/>
                        </a:cubicBezTo>
                        <a:cubicBezTo>
                          <a:pt x="898171" y="-39366"/>
                          <a:pt x="1191563" y="36374"/>
                          <a:pt x="1584731" y="0"/>
                        </a:cubicBezTo>
                        <a:cubicBezTo>
                          <a:pt x="1925383" y="2655"/>
                          <a:pt x="1975567" y="6745"/>
                          <a:pt x="2253433" y="0"/>
                        </a:cubicBezTo>
                        <a:cubicBezTo>
                          <a:pt x="2525783" y="4498"/>
                          <a:pt x="2761391" y="-3460"/>
                          <a:pt x="2922135" y="0"/>
                        </a:cubicBezTo>
                        <a:cubicBezTo>
                          <a:pt x="3089303" y="14212"/>
                          <a:pt x="3371786" y="23009"/>
                          <a:pt x="3590837" y="0"/>
                        </a:cubicBezTo>
                        <a:cubicBezTo>
                          <a:pt x="3864125" y="2322"/>
                          <a:pt x="3968837" y="4429"/>
                          <a:pt x="4152914" y="0"/>
                        </a:cubicBezTo>
                        <a:cubicBezTo>
                          <a:pt x="4336991" y="-4429"/>
                          <a:pt x="4468928" y="21173"/>
                          <a:pt x="4671754" y="0"/>
                        </a:cubicBezTo>
                        <a:cubicBezTo>
                          <a:pt x="4878567" y="2196"/>
                          <a:pt x="4897903" y="-4986"/>
                          <a:pt x="5096883" y="0"/>
                        </a:cubicBezTo>
                        <a:cubicBezTo>
                          <a:pt x="5295863" y="4986"/>
                          <a:pt x="5396509" y="100"/>
                          <a:pt x="5505340" y="0"/>
                        </a:cubicBezTo>
                        <a:cubicBezTo>
                          <a:pt x="5721719" y="58717"/>
                          <a:pt x="6183975" y="9537"/>
                          <a:pt x="6503814" y="0"/>
                        </a:cubicBezTo>
                        <a:cubicBezTo>
                          <a:pt x="6606668" y="7618"/>
                          <a:pt x="6727943" y="-18413"/>
                          <a:pt x="6920607" y="0"/>
                        </a:cubicBezTo>
                        <a:cubicBezTo>
                          <a:pt x="7113271" y="18413"/>
                          <a:pt x="7183311" y="1071"/>
                          <a:pt x="7337400" y="0"/>
                        </a:cubicBezTo>
                        <a:cubicBezTo>
                          <a:pt x="7582228" y="13807"/>
                          <a:pt x="7934926" y="-17440"/>
                          <a:pt x="8244271" y="0"/>
                        </a:cubicBezTo>
                        <a:cubicBezTo>
                          <a:pt x="8274613" y="62649"/>
                          <a:pt x="8213665" y="87715"/>
                          <a:pt x="8244271" y="147277"/>
                        </a:cubicBezTo>
                        <a:cubicBezTo>
                          <a:pt x="8265057" y="209633"/>
                          <a:pt x="8252491" y="248097"/>
                          <a:pt x="8244271" y="325561"/>
                        </a:cubicBezTo>
                        <a:cubicBezTo>
                          <a:pt x="8238077" y="400669"/>
                          <a:pt x="8213352" y="438654"/>
                          <a:pt x="8244271" y="534851"/>
                        </a:cubicBezTo>
                        <a:cubicBezTo>
                          <a:pt x="8283105" y="626526"/>
                          <a:pt x="8240590" y="629150"/>
                          <a:pt x="8244271" y="713135"/>
                        </a:cubicBezTo>
                        <a:cubicBezTo>
                          <a:pt x="8256122" y="798789"/>
                          <a:pt x="8222253" y="838044"/>
                          <a:pt x="8244271" y="860413"/>
                        </a:cubicBezTo>
                        <a:cubicBezTo>
                          <a:pt x="8273234" y="892679"/>
                          <a:pt x="8223694" y="966999"/>
                          <a:pt x="8244271" y="1069702"/>
                        </a:cubicBezTo>
                        <a:cubicBezTo>
                          <a:pt x="8263327" y="1165458"/>
                          <a:pt x="8243716" y="1197275"/>
                          <a:pt x="8244271" y="1247986"/>
                        </a:cubicBezTo>
                        <a:cubicBezTo>
                          <a:pt x="8256063" y="1314614"/>
                          <a:pt x="8297325" y="1461408"/>
                          <a:pt x="8244271" y="1550294"/>
                        </a:cubicBezTo>
                        <a:cubicBezTo>
                          <a:pt x="7887379" y="1596808"/>
                          <a:pt x="7582666" y="1567204"/>
                          <a:pt x="7410683" y="1550294"/>
                        </a:cubicBezTo>
                        <a:cubicBezTo>
                          <a:pt x="7242806" y="1571102"/>
                          <a:pt x="6761279" y="1532870"/>
                          <a:pt x="6577096" y="1550294"/>
                        </a:cubicBezTo>
                        <a:cubicBezTo>
                          <a:pt x="6310116" y="1544097"/>
                          <a:pt x="5939410" y="1549419"/>
                          <a:pt x="5578623" y="1550294"/>
                        </a:cubicBezTo>
                        <a:cubicBezTo>
                          <a:pt x="5220272" y="1575085"/>
                          <a:pt x="4938815" y="1593944"/>
                          <a:pt x="4497707" y="1550294"/>
                        </a:cubicBezTo>
                        <a:cubicBezTo>
                          <a:pt x="4033854" y="1559738"/>
                          <a:pt x="3977021" y="1552578"/>
                          <a:pt x="3581677" y="1550294"/>
                        </a:cubicBezTo>
                        <a:cubicBezTo>
                          <a:pt x="3160269" y="1539629"/>
                          <a:pt x="3067157" y="1523550"/>
                          <a:pt x="2830533" y="1550294"/>
                        </a:cubicBezTo>
                        <a:cubicBezTo>
                          <a:pt x="2653787" y="1551549"/>
                          <a:pt x="2309978" y="1522323"/>
                          <a:pt x="1914502" y="1550294"/>
                        </a:cubicBezTo>
                        <a:cubicBezTo>
                          <a:pt x="1489557" y="1574653"/>
                          <a:pt x="1329169" y="1555380"/>
                          <a:pt x="1080915" y="1550294"/>
                        </a:cubicBezTo>
                        <a:cubicBezTo>
                          <a:pt x="854449" y="1562245"/>
                          <a:pt x="685941" y="1536030"/>
                          <a:pt x="518839" y="1550294"/>
                        </a:cubicBezTo>
                        <a:cubicBezTo>
                          <a:pt x="351737" y="1564558"/>
                          <a:pt x="165422" y="1572247"/>
                          <a:pt x="0" y="1550294"/>
                        </a:cubicBezTo>
                        <a:cubicBezTo>
                          <a:pt x="-7785" y="1466190"/>
                          <a:pt x="36128" y="1423085"/>
                          <a:pt x="0" y="1325501"/>
                        </a:cubicBezTo>
                        <a:cubicBezTo>
                          <a:pt x="-55784" y="1219191"/>
                          <a:pt x="-16370" y="1227137"/>
                          <a:pt x="0" y="1162720"/>
                        </a:cubicBezTo>
                        <a:cubicBezTo>
                          <a:pt x="10725" y="1101156"/>
                          <a:pt x="-32080" y="1064594"/>
                          <a:pt x="0" y="984436"/>
                        </a:cubicBezTo>
                        <a:cubicBezTo>
                          <a:pt x="27556" y="890897"/>
                          <a:pt x="33462" y="802560"/>
                          <a:pt x="0" y="759643"/>
                        </a:cubicBezTo>
                        <a:cubicBezTo>
                          <a:pt x="-24533" y="700737"/>
                          <a:pt x="-24073" y="598720"/>
                          <a:pt x="0" y="550354"/>
                        </a:cubicBezTo>
                        <a:cubicBezTo>
                          <a:pt x="15707" y="507647"/>
                          <a:pt x="17752" y="432152"/>
                          <a:pt x="0" y="403076"/>
                        </a:cubicBezTo>
                        <a:cubicBezTo>
                          <a:pt x="-4974" y="373310"/>
                          <a:pt x="-25679" y="284684"/>
                          <a:pt x="0" y="209289"/>
                        </a:cubicBezTo>
                        <a:cubicBezTo>
                          <a:pt x="9166" y="140857"/>
                          <a:pt x="-32397" y="41138"/>
                          <a:pt x="0" y="0"/>
                        </a:cubicBezTo>
                        <a:close/>
                      </a:path>
                      <a:path w="8244271" h="1550294" fill="none" stroke="0" extrusionOk="0">
                        <a:moveTo>
                          <a:pt x="0" y="0"/>
                        </a:moveTo>
                        <a:cubicBezTo>
                          <a:pt x="449042" y="16818"/>
                          <a:pt x="540895" y="5508"/>
                          <a:pt x="916030" y="0"/>
                        </a:cubicBezTo>
                        <a:cubicBezTo>
                          <a:pt x="1265582" y="-57203"/>
                          <a:pt x="1737553" y="21461"/>
                          <a:pt x="1996945" y="0"/>
                        </a:cubicBezTo>
                        <a:cubicBezTo>
                          <a:pt x="2304910" y="2951"/>
                          <a:pt x="2396312" y="-3486"/>
                          <a:pt x="2748090" y="0"/>
                        </a:cubicBezTo>
                        <a:cubicBezTo>
                          <a:pt x="3157995" y="-635"/>
                          <a:pt x="3477224" y="-15404"/>
                          <a:pt x="3746563" y="0"/>
                        </a:cubicBezTo>
                        <a:cubicBezTo>
                          <a:pt x="4021080" y="-6256"/>
                          <a:pt x="4331934" y="8764"/>
                          <a:pt x="4745036" y="0"/>
                        </a:cubicBezTo>
                        <a:cubicBezTo>
                          <a:pt x="5165780" y="-8563"/>
                          <a:pt x="5233814" y="-13631"/>
                          <a:pt x="5743508" y="0"/>
                        </a:cubicBezTo>
                        <a:cubicBezTo>
                          <a:pt x="6264904" y="-2532"/>
                          <a:pt x="6114504" y="-2991"/>
                          <a:pt x="6494653" y="0"/>
                        </a:cubicBezTo>
                        <a:cubicBezTo>
                          <a:pt x="6824319" y="65818"/>
                          <a:pt x="7609948" y="96829"/>
                          <a:pt x="8244271" y="0"/>
                        </a:cubicBezTo>
                        <a:cubicBezTo>
                          <a:pt x="8262739" y="36063"/>
                          <a:pt x="8285954" y="106994"/>
                          <a:pt x="8244271" y="178283"/>
                        </a:cubicBezTo>
                        <a:cubicBezTo>
                          <a:pt x="8204964" y="228986"/>
                          <a:pt x="8237463" y="277496"/>
                          <a:pt x="8244271" y="341064"/>
                        </a:cubicBezTo>
                        <a:cubicBezTo>
                          <a:pt x="8245668" y="409897"/>
                          <a:pt x="8234717" y="450468"/>
                          <a:pt x="8244271" y="534851"/>
                        </a:cubicBezTo>
                        <a:cubicBezTo>
                          <a:pt x="8255711" y="624977"/>
                          <a:pt x="8262856" y="644373"/>
                          <a:pt x="8244271" y="682129"/>
                        </a:cubicBezTo>
                        <a:cubicBezTo>
                          <a:pt x="8223343" y="706255"/>
                          <a:pt x="8241613" y="757672"/>
                          <a:pt x="8244271" y="829407"/>
                        </a:cubicBezTo>
                        <a:cubicBezTo>
                          <a:pt x="8255219" y="903529"/>
                          <a:pt x="8270489" y="940728"/>
                          <a:pt x="8244271" y="1054199"/>
                        </a:cubicBezTo>
                        <a:cubicBezTo>
                          <a:pt x="8213761" y="1161926"/>
                          <a:pt x="8242459" y="1181382"/>
                          <a:pt x="8244271" y="1247986"/>
                        </a:cubicBezTo>
                        <a:cubicBezTo>
                          <a:pt x="8251577" y="1328450"/>
                          <a:pt x="8224459" y="1445410"/>
                          <a:pt x="8244271" y="1550294"/>
                        </a:cubicBezTo>
                        <a:cubicBezTo>
                          <a:pt x="7793922" y="1544646"/>
                          <a:pt x="7576137" y="1565326"/>
                          <a:pt x="7410683" y="1550294"/>
                        </a:cubicBezTo>
                        <a:cubicBezTo>
                          <a:pt x="7190265" y="1543702"/>
                          <a:pt x="6702338" y="1551743"/>
                          <a:pt x="6329768" y="1550294"/>
                        </a:cubicBezTo>
                        <a:cubicBezTo>
                          <a:pt x="5942307" y="1538993"/>
                          <a:pt x="5834741" y="1549990"/>
                          <a:pt x="5496180" y="1550294"/>
                        </a:cubicBezTo>
                        <a:cubicBezTo>
                          <a:pt x="5144724" y="1551320"/>
                          <a:pt x="4965419" y="1513039"/>
                          <a:pt x="4497707" y="1550294"/>
                        </a:cubicBezTo>
                        <a:cubicBezTo>
                          <a:pt x="4048546" y="1579967"/>
                          <a:pt x="3984379" y="1534622"/>
                          <a:pt x="3829005" y="1550294"/>
                        </a:cubicBezTo>
                        <a:cubicBezTo>
                          <a:pt x="3665260" y="1542225"/>
                          <a:pt x="3330635" y="1523134"/>
                          <a:pt x="3160303" y="1550294"/>
                        </a:cubicBezTo>
                        <a:cubicBezTo>
                          <a:pt x="2968919" y="1561997"/>
                          <a:pt x="2963141" y="1550201"/>
                          <a:pt x="2777219" y="1550294"/>
                        </a:cubicBezTo>
                        <a:cubicBezTo>
                          <a:pt x="2591297" y="1550387"/>
                          <a:pt x="2503515" y="1540828"/>
                          <a:pt x="2409158" y="1550294"/>
                        </a:cubicBezTo>
                        <a:cubicBezTo>
                          <a:pt x="2271036" y="1484356"/>
                          <a:pt x="1914074" y="1540296"/>
                          <a:pt x="1575572" y="1550294"/>
                        </a:cubicBezTo>
                        <a:cubicBezTo>
                          <a:pt x="1319315" y="1496928"/>
                          <a:pt x="515968" y="1439213"/>
                          <a:pt x="0" y="1550294"/>
                        </a:cubicBezTo>
                        <a:cubicBezTo>
                          <a:pt x="48866" y="1444653"/>
                          <a:pt x="42384" y="1419250"/>
                          <a:pt x="0" y="1325501"/>
                        </a:cubicBezTo>
                        <a:cubicBezTo>
                          <a:pt x="-39314" y="1234873"/>
                          <a:pt x="-19540" y="1234829"/>
                          <a:pt x="0" y="1162720"/>
                        </a:cubicBezTo>
                        <a:cubicBezTo>
                          <a:pt x="17416" y="1087227"/>
                          <a:pt x="-14500" y="1029842"/>
                          <a:pt x="0" y="937927"/>
                        </a:cubicBezTo>
                        <a:cubicBezTo>
                          <a:pt x="21456" y="849188"/>
                          <a:pt x="56766" y="792059"/>
                          <a:pt x="0" y="728638"/>
                        </a:cubicBezTo>
                        <a:cubicBezTo>
                          <a:pt x="-40716" y="658261"/>
                          <a:pt x="28656" y="632729"/>
                          <a:pt x="0" y="565857"/>
                        </a:cubicBezTo>
                        <a:cubicBezTo>
                          <a:pt x="-20573" y="501723"/>
                          <a:pt x="35453" y="442555"/>
                          <a:pt x="0" y="372070"/>
                        </a:cubicBezTo>
                        <a:cubicBezTo>
                          <a:pt x="-35176" y="272908"/>
                          <a:pt x="25166" y="249371"/>
                          <a:pt x="0" y="193786"/>
                        </a:cubicBezTo>
                        <a:cubicBezTo>
                          <a:pt x="-30735" y="131172"/>
                          <a:pt x="13591" y="6714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ปัจจัยความเสี่ยงที่ 2 </a:t>
            </a:r>
          </a:p>
          <a:p>
            <a:pPr algn="ctr">
              <a:lnSpc>
                <a:spcPct val="120000"/>
              </a:lnSpc>
            </a:pPr>
            <a:r>
              <a:rPr lang="th-TH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สำนักงานการตรวจเงินแผ่นดิน ไม่แสดงความเห็นต่อรายงานการเงินของกองทุน (</a:t>
            </a:r>
            <a:r>
              <a:rPr lang="en-US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O1)</a:t>
            </a:r>
          </a:p>
          <a:p>
            <a:pPr algn="ctr">
              <a:lnSpc>
                <a:spcPct val="120000"/>
              </a:lnSpc>
            </a:pPr>
            <a:r>
              <a:rPr lang="th-TH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ความเสี่ยงสูง </a:t>
            </a:r>
            <a:r>
              <a:rPr lang="en-US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(High)</a:t>
            </a:r>
          </a:p>
        </p:txBody>
      </p:sp>
      <p:grpSp>
        <p:nvGrpSpPr>
          <p:cNvPr id="10" name="Group 5"/>
          <p:cNvGrpSpPr/>
          <p:nvPr/>
        </p:nvGrpSpPr>
        <p:grpSpPr>
          <a:xfrm>
            <a:off x="572552" y="332802"/>
            <a:ext cx="9017000" cy="530046"/>
            <a:chOff x="0" y="0"/>
            <a:chExt cx="21640800" cy="1272111"/>
          </a:xfrm>
        </p:grpSpPr>
        <p:sp>
          <p:nvSpPr>
            <p:cNvPr id="11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2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3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5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3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5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65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26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29" name="Group 28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31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37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38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32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33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34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35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36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3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39" name="Rectangle 38"/>
          <p:cNvSpPr/>
          <p:nvPr/>
        </p:nvSpPr>
        <p:spPr>
          <a:xfrm>
            <a:off x="2571084" y="145782"/>
            <a:ext cx="5266245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5.1 ขอความเห็นชอบคู่มือและแผนบริหารความเสี่ยงของกองทุนพัฒนาบทบาทสตรี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/>
            </a:r>
            <a:b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ประจำปี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บัญชี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2567 (ต่อ)</a:t>
            </a:r>
            <a:endParaRPr lang="th-TH" sz="110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99041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Terminator 16"/>
          <p:cNvSpPr/>
          <p:nvPr/>
        </p:nvSpPr>
        <p:spPr>
          <a:xfrm>
            <a:off x="0" y="1079611"/>
            <a:ext cx="2660397" cy="1288733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333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กำหนดแนวทางการบริหารจัดการความเสี่ยง ประจำปีงบประมาณ พ.ศ. 2567 </a:t>
            </a:r>
            <a:endParaRPr lang="th-TH" sz="13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29468" y="2525971"/>
            <a:ext cx="3202215" cy="1206726"/>
          </a:xfrm>
          <a:custGeom>
            <a:avLst/>
            <a:gdLst>
              <a:gd name="connsiteX0" fmla="*/ 0 w 3055170"/>
              <a:gd name="connsiteY0" fmla="*/ 97929 h 979292"/>
              <a:gd name="connsiteX1" fmla="*/ 97929 w 3055170"/>
              <a:gd name="connsiteY1" fmla="*/ 0 h 979292"/>
              <a:gd name="connsiteX2" fmla="*/ 2957241 w 3055170"/>
              <a:gd name="connsiteY2" fmla="*/ 0 h 979292"/>
              <a:gd name="connsiteX3" fmla="*/ 3055170 w 3055170"/>
              <a:gd name="connsiteY3" fmla="*/ 97929 h 979292"/>
              <a:gd name="connsiteX4" fmla="*/ 3055170 w 3055170"/>
              <a:gd name="connsiteY4" fmla="*/ 881363 h 979292"/>
              <a:gd name="connsiteX5" fmla="*/ 2957241 w 3055170"/>
              <a:gd name="connsiteY5" fmla="*/ 979292 h 979292"/>
              <a:gd name="connsiteX6" fmla="*/ 97929 w 3055170"/>
              <a:gd name="connsiteY6" fmla="*/ 979292 h 979292"/>
              <a:gd name="connsiteX7" fmla="*/ 0 w 3055170"/>
              <a:gd name="connsiteY7" fmla="*/ 881363 h 979292"/>
              <a:gd name="connsiteX8" fmla="*/ 0 w 3055170"/>
              <a:gd name="connsiteY8" fmla="*/ 97929 h 97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5170" h="979292">
                <a:moveTo>
                  <a:pt x="0" y="97929"/>
                </a:moveTo>
                <a:cubicBezTo>
                  <a:pt x="0" y="43844"/>
                  <a:pt x="43844" y="0"/>
                  <a:pt x="97929" y="0"/>
                </a:cubicBezTo>
                <a:lnTo>
                  <a:pt x="2957241" y="0"/>
                </a:lnTo>
                <a:cubicBezTo>
                  <a:pt x="3011326" y="0"/>
                  <a:pt x="3055170" y="43844"/>
                  <a:pt x="3055170" y="97929"/>
                </a:cubicBezTo>
                <a:lnTo>
                  <a:pt x="3055170" y="881363"/>
                </a:lnTo>
                <a:cubicBezTo>
                  <a:pt x="3055170" y="935448"/>
                  <a:pt x="3011326" y="979292"/>
                  <a:pt x="2957241" y="979292"/>
                </a:cubicBezTo>
                <a:lnTo>
                  <a:pt x="97929" y="979292"/>
                </a:lnTo>
                <a:cubicBezTo>
                  <a:pt x="43844" y="979292"/>
                  <a:pt x="0" y="935448"/>
                  <a:pt x="0" y="881363"/>
                </a:cubicBezTo>
                <a:lnTo>
                  <a:pt x="0" y="97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20000"/>
              </a:lnSpc>
              <a:spcBef>
                <a:spcPct val="0"/>
              </a:spcBef>
            </a:pPr>
            <a:r>
              <a:rPr lang="th-TH" sz="13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ปรับปรุง</a:t>
            </a:r>
            <a:r>
              <a:rPr lang="th-TH" sz="1333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กฏ</a:t>
            </a:r>
            <a:r>
              <a:rPr lang="th-TH" sz="13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ระเบียบเปิดโอกาสการกู้เงินรายบุคคล</a:t>
            </a:r>
          </a:p>
        </p:txBody>
      </p:sp>
      <p:sp>
        <p:nvSpPr>
          <p:cNvPr id="7" name="Freeform 6"/>
          <p:cNvSpPr/>
          <p:nvPr/>
        </p:nvSpPr>
        <p:spPr>
          <a:xfrm>
            <a:off x="3475068" y="2525971"/>
            <a:ext cx="3067900" cy="1206725"/>
          </a:xfrm>
          <a:custGeom>
            <a:avLst/>
            <a:gdLst>
              <a:gd name="connsiteX0" fmla="*/ 0 w 2914096"/>
              <a:gd name="connsiteY0" fmla="*/ 115952 h 1159516"/>
              <a:gd name="connsiteX1" fmla="*/ 115952 w 2914096"/>
              <a:gd name="connsiteY1" fmla="*/ 0 h 1159516"/>
              <a:gd name="connsiteX2" fmla="*/ 2798144 w 2914096"/>
              <a:gd name="connsiteY2" fmla="*/ 0 h 1159516"/>
              <a:gd name="connsiteX3" fmla="*/ 2914096 w 2914096"/>
              <a:gd name="connsiteY3" fmla="*/ 115952 h 1159516"/>
              <a:gd name="connsiteX4" fmla="*/ 2914096 w 2914096"/>
              <a:gd name="connsiteY4" fmla="*/ 1043564 h 1159516"/>
              <a:gd name="connsiteX5" fmla="*/ 2798144 w 2914096"/>
              <a:gd name="connsiteY5" fmla="*/ 1159516 h 1159516"/>
              <a:gd name="connsiteX6" fmla="*/ 115952 w 2914096"/>
              <a:gd name="connsiteY6" fmla="*/ 1159516 h 1159516"/>
              <a:gd name="connsiteX7" fmla="*/ 0 w 2914096"/>
              <a:gd name="connsiteY7" fmla="*/ 1043564 h 1159516"/>
              <a:gd name="connsiteX8" fmla="*/ 0 w 2914096"/>
              <a:gd name="connsiteY8" fmla="*/ 115952 h 115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4096" h="1159516">
                <a:moveTo>
                  <a:pt x="0" y="115952"/>
                </a:moveTo>
                <a:cubicBezTo>
                  <a:pt x="0" y="51913"/>
                  <a:pt x="51913" y="0"/>
                  <a:pt x="115952" y="0"/>
                </a:cubicBezTo>
                <a:lnTo>
                  <a:pt x="2798144" y="0"/>
                </a:lnTo>
                <a:cubicBezTo>
                  <a:pt x="2862183" y="0"/>
                  <a:pt x="2914096" y="51913"/>
                  <a:pt x="2914096" y="115952"/>
                </a:cubicBezTo>
                <a:lnTo>
                  <a:pt x="2914096" y="1043564"/>
                </a:lnTo>
                <a:cubicBezTo>
                  <a:pt x="2914096" y="1107603"/>
                  <a:pt x="2862183" y="1159516"/>
                  <a:pt x="2798144" y="1159516"/>
                </a:cubicBezTo>
                <a:lnTo>
                  <a:pt x="115952" y="1159516"/>
                </a:lnTo>
                <a:cubicBezTo>
                  <a:pt x="51913" y="1159516"/>
                  <a:pt x="0" y="1107603"/>
                  <a:pt x="0" y="1043564"/>
                </a:cubicBezTo>
                <a:lnTo>
                  <a:pt x="0" y="115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20000"/>
              </a:lnSpc>
              <a:spcBef>
                <a:spcPct val="0"/>
              </a:spcBef>
            </a:pPr>
            <a:r>
              <a:rPr lang="th-TH" sz="13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ปรับปรุง</a:t>
            </a:r>
            <a:r>
              <a:rPr lang="th-TH" sz="1333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กฏระเบียบ</a:t>
            </a:r>
            <a:r>
              <a:rPr lang="th-TH" sz="13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ปรับปรุงมาตรการปรับโครงสร้างหนี้ ให้โอกาสสำหรับลูกหนี้ชั้นดี</a:t>
            </a:r>
          </a:p>
        </p:txBody>
      </p:sp>
      <p:sp>
        <p:nvSpPr>
          <p:cNvPr id="10" name="Freeform 9"/>
          <p:cNvSpPr/>
          <p:nvPr/>
        </p:nvSpPr>
        <p:spPr>
          <a:xfrm>
            <a:off x="6642754" y="2525971"/>
            <a:ext cx="3338286" cy="1206725"/>
          </a:xfrm>
          <a:custGeom>
            <a:avLst/>
            <a:gdLst>
              <a:gd name="connsiteX0" fmla="*/ 0 w 1932526"/>
              <a:gd name="connsiteY0" fmla="*/ 115952 h 1159516"/>
              <a:gd name="connsiteX1" fmla="*/ 115952 w 1932526"/>
              <a:gd name="connsiteY1" fmla="*/ 0 h 1159516"/>
              <a:gd name="connsiteX2" fmla="*/ 1816574 w 1932526"/>
              <a:gd name="connsiteY2" fmla="*/ 0 h 1159516"/>
              <a:gd name="connsiteX3" fmla="*/ 1932526 w 1932526"/>
              <a:gd name="connsiteY3" fmla="*/ 115952 h 1159516"/>
              <a:gd name="connsiteX4" fmla="*/ 1932526 w 1932526"/>
              <a:gd name="connsiteY4" fmla="*/ 1043564 h 1159516"/>
              <a:gd name="connsiteX5" fmla="*/ 1816574 w 1932526"/>
              <a:gd name="connsiteY5" fmla="*/ 1159516 h 1159516"/>
              <a:gd name="connsiteX6" fmla="*/ 115952 w 1932526"/>
              <a:gd name="connsiteY6" fmla="*/ 1159516 h 1159516"/>
              <a:gd name="connsiteX7" fmla="*/ 0 w 1932526"/>
              <a:gd name="connsiteY7" fmla="*/ 1043564 h 1159516"/>
              <a:gd name="connsiteX8" fmla="*/ 0 w 1932526"/>
              <a:gd name="connsiteY8" fmla="*/ 115952 h 115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2526" h="1159516">
                <a:moveTo>
                  <a:pt x="0" y="115952"/>
                </a:moveTo>
                <a:cubicBezTo>
                  <a:pt x="0" y="51913"/>
                  <a:pt x="51913" y="0"/>
                  <a:pt x="115952" y="0"/>
                </a:cubicBezTo>
                <a:lnTo>
                  <a:pt x="1816574" y="0"/>
                </a:lnTo>
                <a:cubicBezTo>
                  <a:pt x="1880613" y="0"/>
                  <a:pt x="1932526" y="51913"/>
                  <a:pt x="1932526" y="115952"/>
                </a:cubicBezTo>
                <a:lnTo>
                  <a:pt x="1932526" y="1043564"/>
                </a:lnTo>
                <a:cubicBezTo>
                  <a:pt x="1932526" y="1107603"/>
                  <a:pt x="1880613" y="1159516"/>
                  <a:pt x="1816574" y="1159516"/>
                </a:cubicBezTo>
                <a:lnTo>
                  <a:pt x="115952" y="1159516"/>
                </a:lnTo>
                <a:cubicBezTo>
                  <a:pt x="51913" y="1159516"/>
                  <a:pt x="0" y="1107603"/>
                  <a:pt x="0" y="1043564"/>
                </a:cubicBezTo>
                <a:lnTo>
                  <a:pt x="0" y="115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20000"/>
              </a:lnSpc>
              <a:spcBef>
                <a:spcPct val="0"/>
              </a:spcBef>
            </a:pPr>
            <a:r>
              <a:rPr lang="th-TH" sz="13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มีการติดตามและประเมินผลการใช้เงินทุนหมุนเวียนให้เป็นไปตามวัตถุประสงค์</a:t>
            </a:r>
          </a:p>
        </p:txBody>
      </p:sp>
      <p:sp>
        <p:nvSpPr>
          <p:cNvPr id="12" name="Freeform 11"/>
          <p:cNvSpPr/>
          <p:nvPr/>
        </p:nvSpPr>
        <p:spPr>
          <a:xfrm>
            <a:off x="2442683" y="4011864"/>
            <a:ext cx="3673928" cy="1185201"/>
          </a:xfrm>
          <a:custGeom>
            <a:avLst/>
            <a:gdLst>
              <a:gd name="connsiteX0" fmla="*/ 0 w 1932526"/>
              <a:gd name="connsiteY0" fmla="*/ 115952 h 1159516"/>
              <a:gd name="connsiteX1" fmla="*/ 115952 w 1932526"/>
              <a:gd name="connsiteY1" fmla="*/ 0 h 1159516"/>
              <a:gd name="connsiteX2" fmla="*/ 1816574 w 1932526"/>
              <a:gd name="connsiteY2" fmla="*/ 0 h 1159516"/>
              <a:gd name="connsiteX3" fmla="*/ 1932526 w 1932526"/>
              <a:gd name="connsiteY3" fmla="*/ 115952 h 1159516"/>
              <a:gd name="connsiteX4" fmla="*/ 1932526 w 1932526"/>
              <a:gd name="connsiteY4" fmla="*/ 1043564 h 1159516"/>
              <a:gd name="connsiteX5" fmla="*/ 1816574 w 1932526"/>
              <a:gd name="connsiteY5" fmla="*/ 1159516 h 1159516"/>
              <a:gd name="connsiteX6" fmla="*/ 115952 w 1932526"/>
              <a:gd name="connsiteY6" fmla="*/ 1159516 h 1159516"/>
              <a:gd name="connsiteX7" fmla="*/ 0 w 1932526"/>
              <a:gd name="connsiteY7" fmla="*/ 1043564 h 1159516"/>
              <a:gd name="connsiteX8" fmla="*/ 0 w 1932526"/>
              <a:gd name="connsiteY8" fmla="*/ 115952 h 115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2526" h="1159516">
                <a:moveTo>
                  <a:pt x="0" y="115952"/>
                </a:moveTo>
                <a:cubicBezTo>
                  <a:pt x="0" y="51913"/>
                  <a:pt x="51913" y="0"/>
                  <a:pt x="115952" y="0"/>
                </a:cubicBezTo>
                <a:lnTo>
                  <a:pt x="1816574" y="0"/>
                </a:lnTo>
                <a:cubicBezTo>
                  <a:pt x="1880613" y="0"/>
                  <a:pt x="1932526" y="51913"/>
                  <a:pt x="1932526" y="115952"/>
                </a:cubicBezTo>
                <a:lnTo>
                  <a:pt x="1932526" y="1043564"/>
                </a:lnTo>
                <a:cubicBezTo>
                  <a:pt x="1932526" y="1107603"/>
                  <a:pt x="1880613" y="1159516"/>
                  <a:pt x="1816574" y="1159516"/>
                </a:cubicBezTo>
                <a:lnTo>
                  <a:pt x="115952" y="1159516"/>
                </a:lnTo>
                <a:cubicBezTo>
                  <a:pt x="51913" y="1159516"/>
                  <a:pt x="0" y="1107603"/>
                  <a:pt x="0" y="1043564"/>
                </a:cubicBezTo>
                <a:lnTo>
                  <a:pt x="0" y="115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20000"/>
              </a:lnSpc>
              <a:spcBef>
                <a:spcPct val="0"/>
              </a:spcBef>
            </a:pPr>
            <a:r>
              <a:rPr lang="th-TH" sz="13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 ช่วยเหลือลูกหนี้ที่มีปัญหา เช่น ลดดอกเบี้ยปรับ ขยายเวลา พักชำระหนี้</a:t>
            </a:r>
          </a:p>
        </p:txBody>
      </p:sp>
      <p:sp>
        <p:nvSpPr>
          <p:cNvPr id="18" name="สี่เหลี่ยมผืนผ้า 12">
            <a:extLst>
              <a:ext uri="{FF2B5EF4-FFF2-40B4-BE49-F238E27FC236}">
                <a16:creationId xmlns:a16="http://schemas.microsoft.com/office/drawing/2014/main" id="{60215003-B760-1557-72E9-3EEF50D7E819}"/>
              </a:ext>
            </a:extLst>
          </p:cNvPr>
          <p:cNvSpPr/>
          <p:nvPr/>
        </p:nvSpPr>
        <p:spPr>
          <a:xfrm>
            <a:off x="2739572" y="1076432"/>
            <a:ext cx="7185257" cy="1291912"/>
          </a:xfrm>
          <a:custGeom>
            <a:avLst/>
            <a:gdLst>
              <a:gd name="connsiteX0" fmla="*/ 0 w 6057788"/>
              <a:gd name="connsiteY0" fmla="*/ 0 h 5107819"/>
              <a:gd name="connsiteX1" fmla="*/ 673088 w 6057788"/>
              <a:gd name="connsiteY1" fmla="*/ 0 h 5107819"/>
              <a:gd name="connsiteX2" fmla="*/ 1467331 w 6057788"/>
              <a:gd name="connsiteY2" fmla="*/ 0 h 5107819"/>
              <a:gd name="connsiteX3" fmla="*/ 2019263 w 6057788"/>
              <a:gd name="connsiteY3" fmla="*/ 0 h 5107819"/>
              <a:gd name="connsiteX4" fmla="*/ 2752928 w 6057788"/>
              <a:gd name="connsiteY4" fmla="*/ 0 h 5107819"/>
              <a:gd name="connsiteX5" fmla="*/ 3486594 w 6057788"/>
              <a:gd name="connsiteY5" fmla="*/ 0 h 5107819"/>
              <a:gd name="connsiteX6" fmla="*/ 4220259 w 6057788"/>
              <a:gd name="connsiteY6" fmla="*/ 0 h 5107819"/>
              <a:gd name="connsiteX7" fmla="*/ 4772191 w 6057788"/>
              <a:gd name="connsiteY7" fmla="*/ 0 h 5107819"/>
              <a:gd name="connsiteX8" fmla="*/ 6057788 w 6057788"/>
              <a:gd name="connsiteY8" fmla="*/ 0 h 5107819"/>
              <a:gd name="connsiteX9" fmla="*/ 6057788 w 6057788"/>
              <a:gd name="connsiteY9" fmla="*/ 587399 h 5107819"/>
              <a:gd name="connsiteX10" fmla="*/ 6057788 w 6057788"/>
              <a:gd name="connsiteY10" fmla="*/ 1123720 h 5107819"/>
              <a:gd name="connsiteX11" fmla="*/ 6057788 w 6057788"/>
              <a:gd name="connsiteY11" fmla="*/ 1762198 h 5107819"/>
              <a:gd name="connsiteX12" fmla="*/ 6057788 w 6057788"/>
              <a:gd name="connsiteY12" fmla="*/ 2247440 h 5107819"/>
              <a:gd name="connsiteX13" fmla="*/ 6057788 w 6057788"/>
              <a:gd name="connsiteY13" fmla="*/ 2732683 h 5107819"/>
              <a:gd name="connsiteX14" fmla="*/ 6057788 w 6057788"/>
              <a:gd name="connsiteY14" fmla="*/ 3473317 h 5107819"/>
              <a:gd name="connsiteX15" fmla="*/ 6057788 w 6057788"/>
              <a:gd name="connsiteY15" fmla="*/ 4111794 h 5107819"/>
              <a:gd name="connsiteX16" fmla="*/ 6057788 w 6057788"/>
              <a:gd name="connsiteY16" fmla="*/ 5107819 h 5107819"/>
              <a:gd name="connsiteX17" fmla="*/ 5445278 w 6057788"/>
              <a:gd name="connsiteY17" fmla="*/ 5107819 h 5107819"/>
              <a:gd name="connsiteX18" fmla="*/ 4651035 w 6057788"/>
              <a:gd name="connsiteY18" fmla="*/ 5107819 h 5107819"/>
              <a:gd name="connsiteX19" fmla="*/ 4038525 w 6057788"/>
              <a:gd name="connsiteY19" fmla="*/ 5107819 h 5107819"/>
              <a:gd name="connsiteX20" fmla="*/ 3304860 w 6057788"/>
              <a:gd name="connsiteY20" fmla="*/ 5107819 h 5107819"/>
              <a:gd name="connsiteX21" fmla="*/ 2813506 w 6057788"/>
              <a:gd name="connsiteY21" fmla="*/ 5107819 h 5107819"/>
              <a:gd name="connsiteX22" fmla="*/ 2322152 w 6057788"/>
              <a:gd name="connsiteY22" fmla="*/ 5107819 h 5107819"/>
              <a:gd name="connsiteX23" fmla="*/ 1770220 w 6057788"/>
              <a:gd name="connsiteY23" fmla="*/ 5107819 h 5107819"/>
              <a:gd name="connsiteX24" fmla="*/ 1157711 w 6057788"/>
              <a:gd name="connsiteY24" fmla="*/ 5107819 h 5107819"/>
              <a:gd name="connsiteX25" fmla="*/ 0 w 6057788"/>
              <a:gd name="connsiteY25" fmla="*/ 5107819 h 5107819"/>
              <a:gd name="connsiteX26" fmla="*/ 0 w 6057788"/>
              <a:gd name="connsiteY26" fmla="*/ 4367185 h 5107819"/>
              <a:gd name="connsiteX27" fmla="*/ 0 w 6057788"/>
              <a:gd name="connsiteY27" fmla="*/ 3830864 h 5107819"/>
              <a:gd name="connsiteX28" fmla="*/ 0 w 6057788"/>
              <a:gd name="connsiteY28" fmla="*/ 3090230 h 5107819"/>
              <a:gd name="connsiteX29" fmla="*/ 0 w 6057788"/>
              <a:gd name="connsiteY29" fmla="*/ 2400675 h 5107819"/>
              <a:gd name="connsiteX30" fmla="*/ 0 w 6057788"/>
              <a:gd name="connsiteY30" fmla="*/ 1864354 h 5107819"/>
              <a:gd name="connsiteX31" fmla="*/ 0 w 6057788"/>
              <a:gd name="connsiteY31" fmla="*/ 1225877 h 5107819"/>
              <a:gd name="connsiteX32" fmla="*/ 0 w 6057788"/>
              <a:gd name="connsiteY32" fmla="*/ 638477 h 5107819"/>
              <a:gd name="connsiteX33" fmla="*/ 0 w 6057788"/>
              <a:gd name="connsiteY33" fmla="*/ 0 h 51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57788" h="5107819" fill="none" extrusionOk="0">
                <a:moveTo>
                  <a:pt x="0" y="0"/>
                </a:moveTo>
                <a:cubicBezTo>
                  <a:pt x="332434" y="12884"/>
                  <a:pt x="397367" y="30209"/>
                  <a:pt x="673088" y="0"/>
                </a:cubicBezTo>
                <a:cubicBezTo>
                  <a:pt x="948809" y="-30209"/>
                  <a:pt x="1263884" y="16444"/>
                  <a:pt x="1467331" y="0"/>
                </a:cubicBezTo>
                <a:cubicBezTo>
                  <a:pt x="1670778" y="-16444"/>
                  <a:pt x="1766306" y="-25877"/>
                  <a:pt x="2019263" y="0"/>
                </a:cubicBezTo>
                <a:cubicBezTo>
                  <a:pt x="2272220" y="25877"/>
                  <a:pt x="2529590" y="-10762"/>
                  <a:pt x="2752928" y="0"/>
                </a:cubicBezTo>
                <a:cubicBezTo>
                  <a:pt x="2976266" y="10762"/>
                  <a:pt x="3179048" y="18194"/>
                  <a:pt x="3486594" y="0"/>
                </a:cubicBezTo>
                <a:cubicBezTo>
                  <a:pt x="3794140" y="-18194"/>
                  <a:pt x="3855542" y="-6552"/>
                  <a:pt x="4220259" y="0"/>
                </a:cubicBezTo>
                <a:cubicBezTo>
                  <a:pt x="4584977" y="6552"/>
                  <a:pt x="4504165" y="24789"/>
                  <a:pt x="4772191" y="0"/>
                </a:cubicBezTo>
                <a:cubicBezTo>
                  <a:pt x="5040217" y="-24789"/>
                  <a:pt x="5570209" y="-17040"/>
                  <a:pt x="6057788" y="0"/>
                </a:cubicBezTo>
                <a:cubicBezTo>
                  <a:pt x="6073308" y="121308"/>
                  <a:pt x="6085355" y="399117"/>
                  <a:pt x="6057788" y="587399"/>
                </a:cubicBezTo>
                <a:cubicBezTo>
                  <a:pt x="6030221" y="775681"/>
                  <a:pt x="6054284" y="896725"/>
                  <a:pt x="6057788" y="1123720"/>
                </a:cubicBezTo>
                <a:cubicBezTo>
                  <a:pt x="6061292" y="1350715"/>
                  <a:pt x="6046814" y="1481737"/>
                  <a:pt x="6057788" y="1762198"/>
                </a:cubicBezTo>
                <a:cubicBezTo>
                  <a:pt x="6068762" y="2042659"/>
                  <a:pt x="6068669" y="2145185"/>
                  <a:pt x="6057788" y="2247440"/>
                </a:cubicBezTo>
                <a:cubicBezTo>
                  <a:pt x="6046907" y="2349695"/>
                  <a:pt x="6056260" y="2490787"/>
                  <a:pt x="6057788" y="2732683"/>
                </a:cubicBezTo>
                <a:cubicBezTo>
                  <a:pt x="6059316" y="2974579"/>
                  <a:pt x="6078161" y="3107638"/>
                  <a:pt x="6057788" y="3473317"/>
                </a:cubicBezTo>
                <a:cubicBezTo>
                  <a:pt x="6037415" y="3838996"/>
                  <a:pt x="6055725" y="3896808"/>
                  <a:pt x="6057788" y="4111794"/>
                </a:cubicBezTo>
                <a:cubicBezTo>
                  <a:pt x="6059851" y="4326780"/>
                  <a:pt x="6039941" y="4751110"/>
                  <a:pt x="6057788" y="5107819"/>
                </a:cubicBezTo>
                <a:cubicBezTo>
                  <a:pt x="5753523" y="5125531"/>
                  <a:pt x="5590415" y="5137718"/>
                  <a:pt x="5445278" y="5107819"/>
                </a:cubicBezTo>
                <a:cubicBezTo>
                  <a:pt x="5300141" y="5077921"/>
                  <a:pt x="4921516" y="5136626"/>
                  <a:pt x="4651035" y="5107819"/>
                </a:cubicBezTo>
                <a:cubicBezTo>
                  <a:pt x="4380554" y="5079012"/>
                  <a:pt x="4290853" y="5104101"/>
                  <a:pt x="4038525" y="5107819"/>
                </a:cubicBezTo>
                <a:cubicBezTo>
                  <a:pt x="3786197" y="5111538"/>
                  <a:pt x="3632337" y="5073590"/>
                  <a:pt x="3304860" y="5107819"/>
                </a:cubicBezTo>
                <a:cubicBezTo>
                  <a:pt x="2977384" y="5142048"/>
                  <a:pt x="2919894" y="5096760"/>
                  <a:pt x="2813506" y="5107819"/>
                </a:cubicBezTo>
                <a:cubicBezTo>
                  <a:pt x="2707118" y="5118878"/>
                  <a:pt x="2441386" y="5106217"/>
                  <a:pt x="2322152" y="5107819"/>
                </a:cubicBezTo>
                <a:cubicBezTo>
                  <a:pt x="2202918" y="5109421"/>
                  <a:pt x="1889495" y="5114349"/>
                  <a:pt x="1770220" y="5107819"/>
                </a:cubicBezTo>
                <a:cubicBezTo>
                  <a:pt x="1650945" y="5101289"/>
                  <a:pt x="1427379" y="5128951"/>
                  <a:pt x="1157711" y="5107819"/>
                </a:cubicBezTo>
                <a:cubicBezTo>
                  <a:pt x="888043" y="5086687"/>
                  <a:pt x="398987" y="5157851"/>
                  <a:pt x="0" y="5107819"/>
                </a:cubicBezTo>
                <a:cubicBezTo>
                  <a:pt x="36263" y="4754571"/>
                  <a:pt x="29706" y="4671882"/>
                  <a:pt x="0" y="4367185"/>
                </a:cubicBezTo>
                <a:cubicBezTo>
                  <a:pt x="-29706" y="4062488"/>
                  <a:pt x="-15187" y="4081109"/>
                  <a:pt x="0" y="3830864"/>
                </a:cubicBezTo>
                <a:cubicBezTo>
                  <a:pt x="15187" y="3580619"/>
                  <a:pt x="-15078" y="3418120"/>
                  <a:pt x="0" y="3090230"/>
                </a:cubicBezTo>
                <a:cubicBezTo>
                  <a:pt x="15078" y="2762340"/>
                  <a:pt x="33034" y="2593855"/>
                  <a:pt x="0" y="2400675"/>
                </a:cubicBezTo>
                <a:cubicBezTo>
                  <a:pt x="-33034" y="2207496"/>
                  <a:pt x="15459" y="2069796"/>
                  <a:pt x="0" y="1864354"/>
                </a:cubicBezTo>
                <a:cubicBezTo>
                  <a:pt x="-15459" y="1658912"/>
                  <a:pt x="27926" y="1517240"/>
                  <a:pt x="0" y="1225877"/>
                </a:cubicBezTo>
                <a:cubicBezTo>
                  <a:pt x="-27926" y="934514"/>
                  <a:pt x="28361" y="844454"/>
                  <a:pt x="0" y="638477"/>
                </a:cubicBezTo>
                <a:cubicBezTo>
                  <a:pt x="-28361" y="432500"/>
                  <a:pt x="11818" y="219910"/>
                  <a:pt x="0" y="0"/>
                </a:cubicBezTo>
                <a:close/>
              </a:path>
              <a:path w="6057788" h="5107819" stroke="0" extrusionOk="0">
                <a:moveTo>
                  <a:pt x="0" y="0"/>
                </a:moveTo>
                <a:cubicBezTo>
                  <a:pt x="202422" y="-9651"/>
                  <a:pt x="336641" y="11045"/>
                  <a:pt x="491354" y="0"/>
                </a:cubicBezTo>
                <a:cubicBezTo>
                  <a:pt x="646067" y="-11045"/>
                  <a:pt x="912928" y="13566"/>
                  <a:pt x="1164441" y="0"/>
                </a:cubicBezTo>
                <a:cubicBezTo>
                  <a:pt x="1415954" y="-13566"/>
                  <a:pt x="1448959" y="21393"/>
                  <a:pt x="1655795" y="0"/>
                </a:cubicBezTo>
                <a:cubicBezTo>
                  <a:pt x="1862631" y="-21393"/>
                  <a:pt x="2038552" y="8332"/>
                  <a:pt x="2147149" y="0"/>
                </a:cubicBezTo>
                <a:cubicBezTo>
                  <a:pt x="2255746" y="-8332"/>
                  <a:pt x="2466758" y="-1321"/>
                  <a:pt x="2638503" y="0"/>
                </a:cubicBezTo>
                <a:cubicBezTo>
                  <a:pt x="2810248" y="1321"/>
                  <a:pt x="3136449" y="-12777"/>
                  <a:pt x="3432747" y="0"/>
                </a:cubicBezTo>
                <a:cubicBezTo>
                  <a:pt x="3729045" y="12777"/>
                  <a:pt x="3858193" y="-14204"/>
                  <a:pt x="4045256" y="0"/>
                </a:cubicBezTo>
                <a:cubicBezTo>
                  <a:pt x="4232319" y="14204"/>
                  <a:pt x="4499862" y="5025"/>
                  <a:pt x="4778922" y="0"/>
                </a:cubicBezTo>
                <a:cubicBezTo>
                  <a:pt x="5057982" y="-5025"/>
                  <a:pt x="5211233" y="9035"/>
                  <a:pt x="5391431" y="0"/>
                </a:cubicBezTo>
                <a:cubicBezTo>
                  <a:pt x="5571629" y="-9035"/>
                  <a:pt x="5791649" y="-4402"/>
                  <a:pt x="6057788" y="0"/>
                </a:cubicBezTo>
                <a:cubicBezTo>
                  <a:pt x="6077883" y="237603"/>
                  <a:pt x="6041411" y="308905"/>
                  <a:pt x="6057788" y="485243"/>
                </a:cubicBezTo>
                <a:cubicBezTo>
                  <a:pt x="6074165" y="661581"/>
                  <a:pt x="6061866" y="817588"/>
                  <a:pt x="6057788" y="1072642"/>
                </a:cubicBezTo>
                <a:cubicBezTo>
                  <a:pt x="6053710" y="1327696"/>
                  <a:pt x="6032714" y="1433075"/>
                  <a:pt x="6057788" y="1762198"/>
                </a:cubicBezTo>
                <a:cubicBezTo>
                  <a:pt x="6082862" y="2091321"/>
                  <a:pt x="6052261" y="2075521"/>
                  <a:pt x="6057788" y="2349597"/>
                </a:cubicBezTo>
                <a:cubicBezTo>
                  <a:pt x="6063315" y="2623673"/>
                  <a:pt x="6040899" y="2737359"/>
                  <a:pt x="6057788" y="2834840"/>
                </a:cubicBezTo>
                <a:cubicBezTo>
                  <a:pt x="6074677" y="2932321"/>
                  <a:pt x="6037288" y="3218894"/>
                  <a:pt x="6057788" y="3524395"/>
                </a:cubicBezTo>
                <a:cubicBezTo>
                  <a:pt x="6078288" y="3829896"/>
                  <a:pt x="6053114" y="3925402"/>
                  <a:pt x="6057788" y="4111794"/>
                </a:cubicBezTo>
                <a:cubicBezTo>
                  <a:pt x="6062462" y="4298186"/>
                  <a:pt x="6082424" y="4834993"/>
                  <a:pt x="6057788" y="5107819"/>
                </a:cubicBezTo>
                <a:cubicBezTo>
                  <a:pt x="5802367" y="5131696"/>
                  <a:pt x="5588455" y="5122350"/>
                  <a:pt x="5445278" y="5107819"/>
                </a:cubicBezTo>
                <a:cubicBezTo>
                  <a:pt x="5302101" y="5093289"/>
                  <a:pt x="4965103" y="5080802"/>
                  <a:pt x="4832769" y="5107819"/>
                </a:cubicBezTo>
                <a:cubicBezTo>
                  <a:pt x="4700435" y="5134836"/>
                  <a:pt x="4368612" y="5077136"/>
                  <a:pt x="4099103" y="5107819"/>
                </a:cubicBezTo>
                <a:cubicBezTo>
                  <a:pt x="3829594" y="5138502"/>
                  <a:pt x="3644281" y="5076871"/>
                  <a:pt x="3304860" y="5107819"/>
                </a:cubicBezTo>
                <a:cubicBezTo>
                  <a:pt x="2965439" y="5138767"/>
                  <a:pt x="2929292" y="5129997"/>
                  <a:pt x="2631772" y="5107819"/>
                </a:cubicBezTo>
                <a:cubicBezTo>
                  <a:pt x="2334252" y="5085641"/>
                  <a:pt x="2245748" y="5100745"/>
                  <a:pt x="2079841" y="5107819"/>
                </a:cubicBezTo>
                <a:cubicBezTo>
                  <a:pt x="1913934" y="5114893"/>
                  <a:pt x="1709136" y="5079753"/>
                  <a:pt x="1406753" y="5107819"/>
                </a:cubicBezTo>
                <a:cubicBezTo>
                  <a:pt x="1104370" y="5135885"/>
                  <a:pt x="987978" y="5108793"/>
                  <a:pt x="794243" y="5107819"/>
                </a:cubicBezTo>
                <a:cubicBezTo>
                  <a:pt x="600508" y="5106846"/>
                  <a:pt x="262391" y="5113696"/>
                  <a:pt x="0" y="5107819"/>
                </a:cubicBezTo>
                <a:cubicBezTo>
                  <a:pt x="-8543" y="4794542"/>
                  <a:pt x="36387" y="4703402"/>
                  <a:pt x="0" y="4367185"/>
                </a:cubicBezTo>
                <a:cubicBezTo>
                  <a:pt x="-36387" y="4030968"/>
                  <a:pt x="-6397" y="4056432"/>
                  <a:pt x="0" y="3830864"/>
                </a:cubicBezTo>
                <a:cubicBezTo>
                  <a:pt x="6397" y="3605296"/>
                  <a:pt x="-21056" y="3525956"/>
                  <a:pt x="0" y="3243465"/>
                </a:cubicBezTo>
                <a:cubicBezTo>
                  <a:pt x="21056" y="2960974"/>
                  <a:pt x="20935" y="2665495"/>
                  <a:pt x="0" y="2502831"/>
                </a:cubicBezTo>
                <a:cubicBezTo>
                  <a:pt x="-20935" y="2340167"/>
                  <a:pt x="-16124" y="1967064"/>
                  <a:pt x="0" y="1813276"/>
                </a:cubicBezTo>
                <a:cubicBezTo>
                  <a:pt x="16124" y="1659489"/>
                  <a:pt x="11041" y="1427019"/>
                  <a:pt x="0" y="1328033"/>
                </a:cubicBezTo>
                <a:cubicBezTo>
                  <a:pt x="-11041" y="1229047"/>
                  <a:pt x="-8729" y="947194"/>
                  <a:pt x="0" y="689556"/>
                </a:cubicBezTo>
                <a:cubicBezTo>
                  <a:pt x="8729" y="431918"/>
                  <a:pt x="-29446" y="15564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582967651">
                  <a:custGeom>
                    <a:avLst/>
                    <a:gdLst>
                      <a:gd name="connsiteX0" fmla="*/ 0 w 8244271"/>
                      <a:gd name="connsiteY0" fmla="*/ 0 h 1550294"/>
                      <a:gd name="connsiteX1" fmla="*/ 916030 w 8244271"/>
                      <a:gd name="connsiteY1" fmla="*/ 0 h 1550294"/>
                      <a:gd name="connsiteX2" fmla="*/ 1996945 w 8244271"/>
                      <a:gd name="connsiteY2" fmla="*/ 0 h 1550294"/>
                      <a:gd name="connsiteX3" fmla="*/ 2748090 w 8244271"/>
                      <a:gd name="connsiteY3" fmla="*/ 0 h 1550294"/>
                      <a:gd name="connsiteX4" fmla="*/ 3746563 w 8244271"/>
                      <a:gd name="connsiteY4" fmla="*/ 0 h 1550294"/>
                      <a:gd name="connsiteX5" fmla="*/ 4745036 w 8244271"/>
                      <a:gd name="connsiteY5" fmla="*/ 0 h 1550294"/>
                      <a:gd name="connsiteX6" fmla="*/ 5743508 w 8244271"/>
                      <a:gd name="connsiteY6" fmla="*/ 0 h 1550294"/>
                      <a:gd name="connsiteX7" fmla="*/ 6494653 w 8244271"/>
                      <a:gd name="connsiteY7" fmla="*/ 0 h 1550294"/>
                      <a:gd name="connsiteX8" fmla="*/ 8244271 w 8244271"/>
                      <a:gd name="connsiteY8" fmla="*/ 0 h 1550294"/>
                      <a:gd name="connsiteX9" fmla="*/ 8244271 w 8244271"/>
                      <a:gd name="connsiteY9" fmla="*/ 178283 h 1550294"/>
                      <a:gd name="connsiteX10" fmla="*/ 8244271 w 8244271"/>
                      <a:gd name="connsiteY10" fmla="*/ 341064 h 1550294"/>
                      <a:gd name="connsiteX11" fmla="*/ 8244271 w 8244271"/>
                      <a:gd name="connsiteY11" fmla="*/ 534851 h 1550294"/>
                      <a:gd name="connsiteX12" fmla="*/ 8244271 w 8244271"/>
                      <a:gd name="connsiteY12" fmla="*/ 682129 h 1550294"/>
                      <a:gd name="connsiteX13" fmla="*/ 8244271 w 8244271"/>
                      <a:gd name="connsiteY13" fmla="*/ 829407 h 1550294"/>
                      <a:gd name="connsiteX14" fmla="*/ 8244271 w 8244271"/>
                      <a:gd name="connsiteY14" fmla="*/ 1054199 h 1550294"/>
                      <a:gd name="connsiteX15" fmla="*/ 8244271 w 8244271"/>
                      <a:gd name="connsiteY15" fmla="*/ 1247986 h 1550294"/>
                      <a:gd name="connsiteX16" fmla="*/ 8244271 w 8244271"/>
                      <a:gd name="connsiteY16" fmla="*/ 1550294 h 1550294"/>
                      <a:gd name="connsiteX17" fmla="*/ 7410683 w 8244271"/>
                      <a:gd name="connsiteY17" fmla="*/ 1550294 h 1550294"/>
                      <a:gd name="connsiteX18" fmla="*/ 6329768 w 8244271"/>
                      <a:gd name="connsiteY18" fmla="*/ 1550294 h 1550294"/>
                      <a:gd name="connsiteX19" fmla="*/ 5496180 w 8244271"/>
                      <a:gd name="connsiteY19" fmla="*/ 1550294 h 1550294"/>
                      <a:gd name="connsiteX20" fmla="*/ 4497707 w 8244271"/>
                      <a:gd name="connsiteY20" fmla="*/ 1550294 h 1550294"/>
                      <a:gd name="connsiteX21" fmla="*/ 3829005 w 8244271"/>
                      <a:gd name="connsiteY21" fmla="*/ 1550294 h 1550294"/>
                      <a:gd name="connsiteX22" fmla="*/ 3160303 w 8244271"/>
                      <a:gd name="connsiteY22" fmla="*/ 1550294 h 1550294"/>
                      <a:gd name="connsiteX23" fmla="*/ 2792242 w 8244271"/>
                      <a:gd name="connsiteY23" fmla="*/ 1550294 h 1550294"/>
                      <a:gd name="connsiteX24" fmla="*/ 2409158 w 8244271"/>
                      <a:gd name="connsiteY24" fmla="*/ 1550294 h 1550294"/>
                      <a:gd name="connsiteX25" fmla="*/ 1575572 w 8244271"/>
                      <a:gd name="connsiteY25" fmla="*/ 1550294 h 1550294"/>
                      <a:gd name="connsiteX26" fmla="*/ 0 w 8244271"/>
                      <a:gd name="connsiteY26" fmla="*/ 1550294 h 1550294"/>
                      <a:gd name="connsiteX27" fmla="*/ 0 w 8244271"/>
                      <a:gd name="connsiteY27" fmla="*/ 1325501 h 1550294"/>
                      <a:gd name="connsiteX28" fmla="*/ 0 w 8244271"/>
                      <a:gd name="connsiteY28" fmla="*/ 1162720 h 1550294"/>
                      <a:gd name="connsiteX29" fmla="*/ 0 w 8244271"/>
                      <a:gd name="connsiteY29" fmla="*/ 937927 h 1550294"/>
                      <a:gd name="connsiteX30" fmla="*/ 0 w 8244271"/>
                      <a:gd name="connsiteY30" fmla="*/ 728638 h 1550294"/>
                      <a:gd name="connsiteX31" fmla="*/ 0 w 8244271"/>
                      <a:gd name="connsiteY31" fmla="*/ 565857 h 1550294"/>
                      <a:gd name="connsiteX32" fmla="*/ 0 w 8244271"/>
                      <a:gd name="connsiteY32" fmla="*/ 372070 h 1550294"/>
                      <a:gd name="connsiteX33" fmla="*/ 0 w 8244271"/>
                      <a:gd name="connsiteY33" fmla="*/ 193786 h 1550294"/>
                      <a:gd name="connsiteX34" fmla="*/ 0 w 8244271"/>
                      <a:gd name="connsiteY34" fmla="*/ 0 h 1550294"/>
                      <a:gd name="connsiteX0" fmla="*/ 0 w 8244271"/>
                      <a:gd name="connsiteY0" fmla="*/ 0 h 1550294"/>
                      <a:gd name="connsiteX1" fmla="*/ 668702 w 8244271"/>
                      <a:gd name="connsiteY1" fmla="*/ 0 h 1550294"/>
                      <a:gd name="connsiteX2" fmla="*/ 1584731 w 8244271"/>
                      <a:gd name="connsiteY2" fmla="*/ 0 h 1550294"/>
                      <a:gd name="connsiteX3" fmla="*/ 2253433 w 8244271"/>
                      <a:gd name="connsiteY3" fmla="*/ 0 h 1550294"/>
                      <a:gd name="connsiteX4" fmla="*/ 2922135 w 8244271"/>
                      <a:gd name="connsiteY4" fmla="*/ 0 h 1550294"/>
                      <a:gd name="connsiteX5" fmla="*/ 3590837 w 8244271"/>
                      <a:gd name="connsiteY5" fmla="*/ 0 h 1550294"/>
                      <a:gd name="connsiteX6" fmla="*/ 4152914 w 8244271"/>
                      <a:gd name="connsiteY6" fmla="*/ 0 h 1550294"/>
                      <a:gd name="connsiteX7" fmla="*/ 4671754 w 8244271"/>
                      <a:gd name="connsiteY7" fmla="*/ 0 h 1550294"/>
                      <a:gd name="connsiteX8" fmla="*/ 5096883 w 8244271"/>
                      <a:gd name="connsiteY8" fmla="*/ 0 h 1550294"/>
                      <a:gd name="connsiteX9" fmla="*/ 5505340 w 8244271"/>
                      <a:gd name="connsiteY9" fmla="*/ 0 h 1550294"/>
                      <a:gd name="connsiteX10" fmla="*/ 6503814 w 8244271"/>
                      <a:gd name="connsiteY10" fmla="*/ 0 h 1550294"/>
                      <a:gd name="connsiteX11" fmla="*/ 6920607 w 8244271"/>
                      <a:gd name="connsiteY11" fmla="*/ 0 h 1550294"/>
                      <a:gd name="connsiteX12" fmla="*/ 7337400 w 8244271"/>
                      <a:gd name="connsiteY12" fmla="*/ 0 h 1550294"/>
                      <a:gd name="connsiteX13" fmla="*/ 8244271 w 8244271"/>
                      <a:gd name="connsiteY13" fmla="*/ 0 h 1550294"/>
                      <a:gd name="connsiteX14" fmla="*/ 8244271 w 8244271"/>
                      <a:gd name="connsiteY14" fmla="*/ 147277 h 1550294"/>
                      <a:gd name="connsiteX15" fmla="*/ 8244271 w 8244271"/>
                      <a:gd name="connsiteY15" fmla="*/ 325561 h 1550294"/>
                      <a:gd name="connsiteX16" fmla="*/ 8244271 w 8244271"/>
                      <a:gd name="connsiteY16" fmla="*/ 534851 h 1550294"/>
                      <a:gd name="connsiteX17" fmla="*/ 8244271 w 8244271"/>
                      <a:gd name="connsiteY17" fmla="*/ 713135 h 1550294"/>
                      <a:gd name="connsiteX18" fmla="*/ 8244271 w 8244271"/>
                      <a:gd name="connsiteY18" fmla="*/ 860413 h 1550294"/>
                      <a:gd name="connsiteX19" fmla="*/ 8244271 w 8244271"/>
                      <a:gd name="connsiteY19" fmla="*/ 1069702 h 1550294"/>
                      <a:gd name="connsiteX20" fmla="*/ 8244271 w 8244271"/>
                      <a:gd name="connsiteY20" fmla="*/ 1247986 h 1550294"/>
                      <a:gd name="connsiteX21" fmla="*/ 8244271 w 8244271"/>
                      <a:gd name="connsiteY21" fmla="*/ 1550294 h 1550294"/>
                      <a:gd name="connsiteX22" fmla="*/ 7410683 w 8244271"/>
                      <a:gd name="connsiteY22" fmla="*/ 1550294 h 1550294"/>
                      <a:gd name="connsiteX23" fmla="*/ 6577096 w 8244271"/>
                      <a:gd name="connsiteY23" fmla="*/ 1550294 h 1550294"/>
                      <a:gd name="connsiteX24" fmla="*/ 5578623 w 8244271"/>
                      <a:gd name="connsiteY24" fmla="*/ 1550294 h 1550294"/>
                      <a:gd name="connsiteX25" fmla="*/ 4497707 w 8244271"/>
                      <a:gd name="connsiteY25" fmla="*/ 1550294 h 1550294"/>
                      <a:gd name="connsiteX26" fmla="*/ 3581677 w 8244271"/>
                      <a:gd name="connsiteY26" fmla="*/ 1550294 h 1550294"/>
                      <a:gd name="connsiteX27" fmla="*/ 2830533 w 8244271"/>
                      <a:gd name="connsiteY27" fmla="*/ 1550294 h 1550294"/>
                      <a:gd name="connsiteX28" fmla="*/ 1914502 w 8244271"/>
                      <a:gd name="connsiteY28" fmla="*/ 1550294 h 1550294"/>
                      <a:gd name="connsiteX29" fmla="*/ 1080915 w 8244271"/>
                      <a:gd name="connsiteY29" fmla="*/ 1550294 h 1550294"/>
                      <a:gd name="connsiteX30" fmla="*/ 518839 w 8244271"/>
                      <a:gd name="connsiteY30" fmla="*/ 1550294 h 1550294"/>
                      <a:gd name="connsiteX31" fmla="*/ 0 w 8244271"/>
                      <a:gd name="connsiteY31" fmla="*/ 1550294 h 1550294"/>
                      <a:gd name="connsiteX32" fmla="*/ 0 w 8244271"/>
                      <a:gd name="connsiteY32" fmla="*/ 1325501 h 1550294"/>
                      <a:gd name="connsiteX33" fmla="*/ 0 w 8244271"/>
                      <a:gd name="connsiteY33" fmla="*/ 1162720 h 1550294"/>
                      <a:gd name="connsiteX34" fmla="*/ 0 w 8244271"/>
                      <a:gd name="connsiteY34" fmla="*/ 984436 h 1550294"/>
                      <a:gd name="connsiteX35" fmla="*/ 0 w 8244271"/>
                      <a:gd name="connsiteY35" fmla="*/ 759643 h 1550294"/>
                      <a:gd name="connsiteX36" fmla="*/ 0 w 8244271"/>
                      <a:gd name="connsiteY36" fmla="*/ 550354 h 1550294"/>
                      <a:gd name="connsiteX37" fmla="*/ 0 w 8244271"/>
                      <a:gd name="connsiteY37" fmla="*/ 403076 h 1550294"/>
                      <a:gd name="connsiteX38" fmla="*/ 0 w 8244271"/>
                      <a:gd name="connsiteY38" fmla="*/ 209289 h 1550294"/>
                      <a:gd name="connsiteX39" fmla="*/ 0 w 8244271"/>
                      <a:gd name="connsiteY39" fmla="*/ 0 h 1550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8244271" h="1550294" fill="none" extrusionOk="0">
                        <a:moveTo>
                          <a:pt x="0" y="0"/>
                        </a:moveTo>
                        <a:cubicBezTo>
                          <a:pt x="442421" y="2797"/>
                          <a:pt x="550830" y="18030"/>
                          <a:pt x="916030" y="0"/>
                        </a:cubicBezTo>
                        <a:cubicBezTo>
                          <a:pt x="1246226" y="-20487"/>
                          <a:pt x="1689059" y="63795"/>
                          <a:pt x="1996945" y="0"/>
                        </a:cubicBezTo>
                        <a:cubicBezTo>
                          <a:pt x="2268090" y="6873"/>
                          <a:pt x="2406852" y="18047"/>
                          <a:pt x="2748090" y="0"/>
                        </a:cubicBezTo>
                        <a:cubicBezTo>
                          <a:pt x="3067633" y="-11660"/>
                          <a:pt x="3411931" y="36388"/>
                          <a:pt x="3746563" y="0"/>
                        </a:cubicBezTo>
                        <a:cubicBezTo>
                          <a:pt x="4015304" y="27296"/>
                          <a:pt x="4354921" y="53397"/>
                          <a:pt x="4745036" y="0"/>
                        </a:cubicBezTo>
                        <a:cubicBezTo>
                          <a:pt x="5161110" y="11094"/>
                          <a:pt x="5248754" y="-6061"/>
                          <a:pt x="5743508" y="0"/>
                        </a:cubicBezTo>
                        <a:cubicBezTo>
                          <a:pt x="6232557" y="10012"/>
                          <a:pt x="6108646" y="-3282"/>
                          <a:pt x="6494653" y="0"/>
                        </a:cubicBezTo>
                        <a:cubicBezTo>
                          <a:pt x="6709928" y="37787"/>
                          <a:pt x="7460895" y="-92128"/>
                          <a:pt x="8244271" y="0"/>
                        </a:cubicBezTo>
                        <a:cubicBezTo>
                          <a:pt x="8271472" y="37152"/>
                          <a:pt x="8274788" y="133211"/>
                          <a:pt x="8244271" y="178283"/>
                        </a:cubicBezTo>
                        <a:cubicBezTo>
                          <a:pt x="8203031" y="227609"/>
                          <a:pt x="8237785" y="274751"/>
                          <a:pt x="8244271" y="341064"/>
                        </a:cubicBezTo>
                        <a:cubicBezTo>
                          <a:pt x="8249362" y="408103"/>
                          <a:pt x="8229590" y="446606"/>
                          <a:pt x="8244271" y="534851"/>
                        </a:cubicBezTo>
                        <a:cubicBezTo>
                          <a:pt x="8261939" y="613527"/>
                          <a:pt x="8264972" y="656131"/>
                          <a:pt x="8244271" y="682129"/>
                        </a:cubicBezTo>
                        <a:cubicBezTo>
                          <a:pt x="8236120" y="710793"/>
                          <a:pt x="8249433" y="756231"/>
                          <a:pt x="8244271" y="829407"/>
                        </a:cubicBezTo>
                        <a:cubicBezTo>
                          <a:pt x="8238295" y="903847"/>
                          <a:pt x="8276478" y="944529"/>
                          <a:pt x="8244271" y="1054199"/>
                        </a:cubicBezTo>
                        <a:cubicBezTo>
                          <a:pt x="8218204" y="1166192"/>
                          <a:pt x="8246377" y="1179043"/>
                          <a:pt x="8244271" y="1247986"/>
                        </a:cubicBezTo>
                        <a:cubicBezTo>
                          <a:pt x="8263672" y="1292568"/>
                          <a:pt x="8198646" y="1440539"/>
                          <a:pt x="8244271" y="1550294"/>
                        </a:cubicBezTo>
                        <a:cubicBezTo>
                          <a:pt x="7816965" y="1564867"/>
                          <a:pt x="7613518" y="1536143"/>
                          <a:pt x="7410683" y="1550294"/>
                        </a:cubicBezTo>
                        <a:cubicBezTo>
                          <a:pt x="7160048" y="1534334"/>
                          <a:pt x="6625749" y="1602876"/>
                          <a:pt x="6329768" y="1550294"/>
                        </a:cubicBezTo>
                        <a:cubicBezTo>
                          <a:pt x="5970191" y="1539648"/>
                          <a:pt x="5831300" y="1558238"/>
                          <a:pt x="5496180" y="1550294"/>
                        </a:cubicBezTo>
                        <a:cubicBezTo>
                          <a:pt x="5135318" y="1543667"/>
                          <a:pt x="4987952" y="1563730"/>
                          <a:pt x="4497707" y="1550294"/>
                        </a:cubicBezTo>
                        <a:cubicBezTo>
                          <a:pt x="4044209" y="1555022"/>
                          <a:pt x="3965243" y="1553227"/>
                          <a:pt x="3829005" y="1550294"/>
                        </a:cubicBezTo>
                        <a:cubicBezTo>
                          <a:pt x="3679504" y="1555590"/>
                          <a:pt x="3322841" y="1571304"/>
                          <a:pt x="3160303" y="1550294"/>
                        </a:cubicBezTo>
                        <a:cubicBezTo>
                          <a:pt x="3018302" y="1565504"/>
                          <a:pt x="2872253" y="1532869"/>
                          <a:pt x="2792242" y="1550294"/>
                        </a:cubicBezTo>
                        <a:cubicBezTo>
                          <a:pt x="2712231" y="1567719"/>
                          <a:pt x="2486241" y="1547238"/>
                          <a:pt x="2409158" y="1550294"/>
                        </a:cubicBezTo>
                        <a:cubicBezTo>
                          <a:pt x="2226855" y="1495096"/>
                          <a:pt x="2012070" y="1563732"/>
                          <a:pt x="1575572" y="1550294"/>
                        </a:cubicBezTo>
                        <a:cubicBezTo>
                          <a:pt x="1275049" y="1614733"/>
                          <a:pt x="579524" y="1597171"/>
                          <a:pt x="0" y="1550294"/>
                        </a:cubicBezTo>
                        <a:cubicBezTo>
                          <a:pt x="50830" y="1440851"/>
                          <a:pt x="38167" y="1412699"/>
                          <a:pt x="0" y="1325501"/>
                        </a:cubicBezTo>
                        <a:cubicBezTo>
                          <a:pt x="-36084" y="1233303"/>
                          <a:pt x="-17853" y="1236402"/>
                          <a:pt x="0" y="1162720"/>
                        </a:cubicBezTo>
                        <a:cubicBezTo>
                          <a:pt x="23741" y="1084024"/>
                          <a:pt x="-21192" y="1049317"/>
                          <a:pt x="0" y="937927"/>
                        </a:cubicBezTo>
                        <a:cubicBezTo>
                          <a:pt x="21995" y="826354"/>
                          <a:pt x="51300" y="790931"/>
                          <a:pt x="0" y="728638"/>
                        </a:cubicBezTo>
                        <a:cubicBezTo>
                          <a:pt x="-49678" y="674486"/>
                          <a:pt x="36369" y="629972"/>
                          <a:pt x="0" y="565857"/>
                        </a:cubicBezTo>
                        <a:cubicBezTo>
                          <a:pt x="-17183" y="505231"/>
                          <a:pt x="38373" y="471457"/>
                          <a:pt x="0" y="372070"/>
                        </a:cubicBezTo>
                        <a:cubicBezTo>
                          <a:pt x="-42031" y="276373"/>
                          <a:pt x="36374" y="255380"/>
                          <a:pt x="0" y="193786"/>
                        </a:cubicBezTo>
                        <a:cubicBezTo>
                          <a:pt x="-41531" y="132341"/>
                          <a:pt x="17871" y="70938"/>
                          <a:pt x="0" y="0"/>
                        </a:cubicBezTo>
                        <a:close/>
                      </a:path>
                      <a:path w="8244271" h="1550294" stroke="0" extrusionOk="0">
                        <a:moveTo>
                          <a:pt x="0" y="0"/>
                        </a:moveTo>
                        <a:cubicBezTo>
                          <a:pt x="298861" y="-13450"/>
                          <a:pt x="445184" y="-29517"/>
                          <a:pt x="668702" y="0"/>
                        </a:cubicBezTo>
                        <a:cubicBezTo>
                          <a:pt x="898171" y="-39366"/>
                          <a:pt x="1191563" y="36374"/>
                          <a:pt x="1584731" y="0"/>
                        </a:cubicBezTo>
                        <a:cubicBezTo>
                          <a:pt x="1925383" y="2655"/>
                          <a:pt x="1975567" y="6745"/>
                          <a:pt x="2253433" y="0"/>
                        </a:cubicBezTo>
                        <a:cubicBezTo>
                          <a:pt x="2525783" y="4498"/>
                          <a:pt x="2761391" y="-3460"/>
                          <a:pt x="2922135" y="0"/>
                        </a:cubicBezTo>
                        <a:cubicBezTo>
                          <a:pt x="3089303" y="14212"/>
                          <a:pt x="3371786" y="23009"/>
                          <a:pt x="3590837" y="0"/>
                        </a:cubicBezTo>
                        <a:cubicBezTo>
                          <a:pt x="3864125" y="2322"/>
                          <a:pt x="3968837" y="4429"/>
                          <a:pt x="4152914" y="0"/>
                        </a:cubicBezTo>
                        <a:cubicBezTo>
                          <a:pt x="4336991" y="-4429"/>
                          <a:pt x="4468928" y="21173"/>
                          <a:pt x="4671754" y="0"/>
                        </a:cubicBezTo>
                        <a:cubicBezTo>
                          <a:pt x="4878567" y="2196"/>
                          <a:pt x="4897903" y="-4986"/>
                          <a:pt x="5096883" y="0"/>
                        </a:cubicBezTo>
                        <a:cubicBezTo>
                          <a:pt x="5295863" y="4986"/>
                          <a:pt x="5396509" y="100"/>
                          <a:pt x="5505340" y="0"/>
                        </a:cubicBezTo>
                        <a:cubicBezTo>
                          <a:pt x="5721719" y="58717"/>
                          <a:pt x="6183975" y="9537"/>
                          <a:pt x="6503814" y="0"/>
                        </a:cubicBezTo>
                        <a:cubicBezTo>
                          <a:pt x="6606668" y="7618"/>
                          <a:pt x="6727943" y="-18413"/>
                          <a:pt x="6920607" y="0"/>
                        </a:cubicBezTo>
                        <a:cubicBezTo>
                          <a:pt x="7113271" y="18413"/>
                          <a:pt x="7183311" y="1071"/>
                          <a:pt x="7337400" y="0"/>
                        </a:cubicBezTo>
                        <a:cubicBezTo>
                          <a:pt x="7582228" y="13807"/>
                          <a:pt x="7934926" y="-17440"/>
                          <a:pt x="8244271" y="0"/>
                        </a:cubicBezTo>
                        <a:cubicBezTo>
                          <a:pt x="8274613" y="62649"/>
                          <a:pt x="8213665" y="87715"/>
                          <a:pt x="8244271" y="147277"/>
                        </a:cubicBezTo>
                        <a:cubicBezTo>
                          <a:pt x="8265057" y="209633"/>
                          <a:pt x="8252491" y="248097"/>
                          <a:pt x="8244271" y="325561"/>
                        </a:cubicBezTo>
                        <a:cubicBezTo>
                          <a:pt x="8238077" y="400669"/>
                          <a:pt x="8213352" y="438654"/>
                          <a:pt x="8244271" y="534851"/>
                        </a:cubicBezTo>
                        <a:cubicBezTo>
                          <a:pt x="8283105" y="626526"/>
                          <a:pt x="8240590" y="629150"/>
                          <a:pt x="8244271" y="713135"/>
                        </a:cubicBezTo>
                        <a:cubicBezTo>
                          <a:pt x="8256122" y="798789"/>
                          <a:pt x="8222253" y="838044"/>
                          <a:pt x="8244271" y="860413"/>
                        </a:cubicBezTo>
                        <a:cubicBezTo>
                          <a:pt x="8273234" y="892679"/>
                          <a:pt x="8223694" y="966999"/>
                          <a:pt x="8244271" y="1069702"/>
                        </a:cubicBezTo>
                        <a:cubicBezTo>
                          <a:pt x="8263327" y="1165458"/>
                          <a:pt x="8243716" y="1197275"/>
                          <a:pt x="8244271" y="1247986"/>
                        </a:cubicBezTo>
                        <a:cubicBezTo>
                          <a:pt x="8256063" y="1314614"/>
                          <a:pt x="8297325" y="1461408"/>
                          <a:pt x="8244271" y="1550294"/>
                        </a:cubicBezTo>
                        <a:cubicBezTo>
                          <a:pt x="7887379" y="1596808"/>
                          <a:pt x="7582666" y="1567204"/>
                          <a:pt x="7410683" y="1550294"/>
                        </a:cubicBezTo>
                        <a:cubicBezTo>
                          <a:pt x="7242806" y="1571102"/>
                          <a:pt x="6761279" y="1532870"/>
                          <a:pt x="6577096" y="1550294"/>
                        </a:cubicBezTo>
                        <a:cubicBezTo>
                          <a:pt x="6310116" y="1544097"/>
                          <a:pt x="5939410" y="1549419"/>
                          <a:pt x="5578623" y="1550294"/>
                        </a:cubicBezTo>
                        <a:cubicBezTo>
                          <a:pt x="5220272" y="1575085"/>
                          <a:pt x="4938815" y="1593944"/>
                          <a:pt x="4497707" y="1550294"/>
                        </a:cubicBezTo>
                        <a:cubicBezTo>
                          <a:pt x="4033854" y="1559738"/>
                          <a:pt x="3977021" y="1552578"/>
                          <a:pt x="3581677" y="1550294"/>
                        </a:cubicBezTo>
                        <a:cubicBezTo>
                          <a:pt x="3160269" y="1539629"/>
                          <a:pt x="3067157" y="1523550"/>
                          <a:pt x="2830533" y="1550294"/>
                        </a:cubicBezTo>
                        <a:cubicBezTo>
                          <a:pt x="2653787" y="1551549"/>
                          <a:pt x="2309978" y="1522323"/>
                          <a:pt x="1914502" y="1550294"/>
                        </a:cubicBezTo>
                        <a:cubicBezTo>
                          <a:pt x="1489557" y="1574653"/>
                          <a:pt x="1329169" y="1555380"/>
                          <a:pt x="1080915" y="1550294"/>
                        </a:cubicBezTo>
                        <a:cubicBezTo>
                          <a:pt x="854449" y="1562245"/>
                          <a:pt x="685941" y="1536030"/>
                          <a:pt x="518839" y="1550294"/>
                        </a:cubicBezTo>
                        <a:cubicBezTo>
                          <a:pt x="351737" y="1564558"/>
                          <a:pt x="165422" y="1572247"/>
                          <a:pt x="0" y="1550294"/>
                        </a:cubicBezTo>
                        <a:cubicBezTo>
                          <a:pt x="-7785" y="1466190"/>
                          <a:pt x="36128" y="1423085"/>
                          <a:pt x="0" y="1325501"/>
                        </a:cubicBezTo>
                        <a:cubicBezTo>
                          <a:pt x="-55784" y="1219191"/>
                          <a:pt x="-16370" y="1227137"/>
                          <a:pt x="0" y="1162720"/>
                        </a:cubicBezTo>
                        <a:cubicBezTo>
                          <a:pt x="10725" y="1101156"/>
                          <a:pt x="-32080" y="1064594"/>
                          <a:pt x="0" y="984436"/>
                        </a:cubicBezTo>
                        <a:cubicBezTo>
                          <a:pt x="27556" y="890897"/>
                          <a:pt x="33462" y="802560"/>
                          <a:pt x="0" y="759643"/>
                        </a:cubicBezTo>
                        <a:cubicBezTo>
                          <a:pt x="-24533" y="700737"/>
                          <a:pt x="-24073" y="598720"/>
                          <a:pt x="0" y="550354"/>
                        </a:cubicBezTo>
                        <a:cubicBezTo>
                          <a:pt x="15707" y="507647"/>
                          <a:pt x="17752" y="432152"/>
                          <a:pt x="0" y="403076"/>
                        </a:cubicBezTo>
                        <a:cubicBezTo>
                          <a:pt x="-4974" y="373310"/>
                          <a:pt x="-25679" y="284684"/>
                          <a:pt x="0" y="209289"/>
                        </a:cubicBezTo>
                        <a:cubicBezTo>
                          <a:pt x="9166" y="140857"/>
                          <a:pt x="-32397" y="41138"/>
                          <a:pt x="0" y="0"/>
                        </a:cubicBezTo>
                        <a:close/>
                      </a:path>
                      <a:path w="8244271" h="1550294" fill="none" stroke="0" extrusionOk="0">
                        <a:moveTo>
                          <a:pt x="0" y="0"/>
                        </a:moveTo>
                        <a:cubicBezTo>
                          <a:pt x="449042" y="16818"/>
                          <a:pt x="540895" y="5508"/>
                          <a:pt x="916030" y="0"/>
                        </a:cubicBezTo>
                        <a:cubicBezTo>
                          <a:pt x="1265582" y="-57203"/>
                          <a:pt x="1737553" y="21461"/>
                          <a:pt x="1996945" y="0"/>
                        </a:cubicBezTo>
                        <a:cubicBezTo>
                          <a:pt x="2304910" y="2951"/>
                          <a:pt x="2396312" y="-3486"/>
                          <a:pt x="2748090" y="0"/>
                        </a:cubicBezTo>
                        <a:cubicBezTo>
                          <a:pt x="3157995" y="-635"/>
                          <a:pt x="3477224" y="-15404"/>
                          <a:pt x="3746563" y="0"/>
                        </a:cubicBezTo>
                        <a:cubicBezTo>
                          <a:pt x="4021080" y="-6256"/>
                          <a:pt x="4331934" y="8764"/>
                          <a:pt x="4745036" y="0"/>
                        </a:cubicBezTo>
                        <a:cubicBezTo>
                          <a:pt x="5165780" y="-8563"/>
                          <a:pt x="5233814" y="-13631"/>
                          <a:pt x="5743508" y="0"/>
                        </a:cubicBezTo>
                        <a:cubicBezTo>
                          <a:pt x="6264904" y="-2532"/>
                          <a:pt x="6114504" y="-2991"/>
                          <a:pt x="6494653" y="0"/>
                        </a:cubicBezTo>
                        <a:cubicBezTo>
                          <a:pt x="6824319" y="65818"/>
                          <a:pt x="7609948" y="96829"/>
                          <a:pt x="8244271" y="0"/>
                        </a:cubicBezTo>
                        <a:cubicBezTo>
                          <a:pt x="8262739" y="36063"/>
                          <a:pt x="8285954" y="106994"/>
                          <a:pt x="8244271" y="178283"/>
                        </a:cubicBezTo>
                        <a:cubicBezTo>
                          <a:pt x="8204964" y="228986"/>
                          <a:pt x="8237463" y="277496"/>
                          <a:pt x="8244271" y="341064"/>
                        </a:cubicBezTo>
                        <a:cubicBezTo>
                          <a:pt x="8245668" y="409897"/>
                          <a:pt x="8234717" y="450468"/>
                          <a:pt x="8244271" y="534851"/>
                        </a:cubicBezTo>
                        <a:cubicBezTo>
                          <a:pt x="8255711" y="624977"/>
                          <a:pt x="8262856" y="644373"/>
                          <a:pt x="8244271" y="682129"/>
                        </a:cubicBezTo>
                        <a:cubicBezTo>
                          <a:pt x="8223343" y="706255"/>
                          <a:pt x="8241613" y="757672"/>
                          <a:pt x="8244271" y="829407"/>
                        </a:cubicBezTo>
                        <a:cubicBezTo>
                          <a:pt x="8255219" y="903529"/>
                          <a:pt x="8270489" y="940728"/>
                          <a:pt x="8244271" y="1054199"/>
                        </a:cubicBezTo>
                        <a:cubicBezTo>
                          <a:pt x="8213761" y="1161926"/>
                          <a:pt x="8242459" y="1181382"/>
                          <a:pt x="8244271" y="1247986"/>
                        </a:cubicBezTo>
                        <a:cubicBezTo>
                          <a:pt x="8251577" y="1328450"/>
                          <a:pt x="8224459" y="1445410"/>
                          <a:pt x="8244271" y="1550294"/>
                        </a:cubicBezTo>
                        <a:cubicBezTo>
                          <a:pt x="7793922" y="1544646"/>
                          <a:pt x="7576137" y="1565326"/>
                          <a:pt x="7410683" y="1550294"/>
                        </a:cubicBezTo>
                        <a:cubicBezTo>
                          <a:pt x="7190265" y="1543702"/>
                          <a:pt x="6702338" y="1551743"/>
                          <a:pt x="6329768" y="1550294"/>
                        </a:cubicBezTo>
                        <a:cubicBezTo>
                          <a:pt x="5942307" y="1538993"/>
                          <a:pt x="5834741" y="1549990"/>
                          <a:pt x="5496180" y="1550294"/>
                        </a:cubicBezTo>
                        <a:cubicBezTo>
                          <a:pt x="5144724" y="1551320"/>
                          <a:pt x="4965419" y="1513039"/>
                          <a:pt x="4497707" y="1550294"/>
                        </a:cubicBezTo>
                        <a:cubicBezTo>
                          <a:pt x="4048546" y="1579967"/>
                          <a:pt x="3984379" y="1534622"/>
                          <a:pt x="3829005" y="1550294"/>
                        </a:cubicBezTo>
                        <a:cubicBezTo>
                          <a:pt x="3665260" y="1542225"/>
                          <a:pt x="3330635" y="1523134"/>
                          <a:pt x="3160303" y="1550294"/>
                        </a:cubicBezTo>
                        <a:cubicBezTo>
                          <a:pt x="2968919" y="1561997"/>
                          <a:pt x="2963141" y="1550201"/>
                          <a:pt x="2777219" y="1550294"/>
                        </a:cubicBezTo>
                        <a:cubicBezTo>
                          <a:pt x="2591297" y="1550387"/>
                          <a:pt x="2503515" y="1540828"/>
                          <a:pt x="2409158" y="1550294"/>
                        </a:cubicBezTo>
                        <a:cubicBezTo>
                          <a:pt x="2271036" y="1484356"/>
                          <a:pt x="1914074" y="1540296"/>
                          <a:pt x="1575572" y="1550294"/>
                        </a:cubicBezTo>
                        <a:cubicBezTo>
                          <a:pt x="1319315" y="1496928"/>
                          <a:pt x="515968" y="1439213"/>
                          <a:pt x="0" y="1550294"/>
                        </a:cubicBezTo>
                        <a:cubicBezTo>
                          <a:pt x="48866" y="1444653"/>
                          <a:pt x="42384" y="1419250"/>
                          <a:pt x="0" y="1325501"/>
                        </a:cubicBezTo>
                        <a:cubicBezTo>
                          <a:pt x="-39314" y="1234873"/>
                          <a:pt x="-19540" y="1234829"/>
                          <a:pt x="0" y="1162720"/>
                        </a:cubicBezTo>
                        <a:cubicBezTo>
                          <a:pt x="17416" y="1087227"/>
                          <a:pt x="-14500" y="1029842"/>
                          <a:pt x="0" y="937927"/>
                        </a:cubicBezTo>
                        <a:cubicBezTo>
                          <a:pt x="21456" y="849188"/>
                          <a:pt x="56766" y="792059"/>
                          <a:pt x="0" y="728638"/>
                        </a:cubicBezTo>
                        <a:cubicBezTo>
                          <a:pt x="-40716" y="658261"/>
                          <a:pt x="28656" y="632729"/>
                          <a:pt x="0" y="565857"/>
                        </a:cubicBezTo>
                        <a:cubicBezTo>
                          <a:pt x="-20573" y="501723"/>
                          <a:pt x="35453" y="442555"/>
                          <a:pt x="0" y="372070"/>
                        </a:cubicBezTo>
                        <a:cubicBezTo>
                          <a:pt x="-35176" y="272908"/>
                          <a:pt x="25166" y="249371"/>
                          <a:pt x="0" y="193786"/>
                        </a:cubicBezTo>
                        <a:cubicBezTo>
                          <a:pt x="-30735" y="131172"/>
                          <a:pt x="13591" y="6714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ปัจจัยความเสี่ยงที่ 3 </a:t>
            </a:r>
          </a:p>
          <a:p>
            <a:pPr algn="ctr">
              <a:lnSpc>
                <a:spcPct val="120000"/>
              </a:lnSpc>
            </a:pPr>
            <a:r>
              <a:rPr lang="th-TH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ลูกหนี้มีการรวมกลุ่มแบบไม่จริง นำเงินไปใช้เพียงคนเดียว </a:t>
            </a:r>
          </a:p>
          <a:p>
            <a:pPr algn="ctr">
              <a:lnSpc>
                <a:spcPct val="120000"/>
              </a:lnSpc>
            </a:pPr>
            <a:r>
              <a:rPr lang="th-TH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ทำให้ขาดวินัยทางการเงิน (</a:t>
            </a:r>
            <a:r>
              <a:rPr lang="en-US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F1) </a:t>
            </a:r>
            <a:r>
              <a:rPr lang="th-TH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ความเสี่ยงสูง </a:t>
            </a:r>
            <a:r>
              <a:rPr lang="en-US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(High)</a:t>
            </a:r>
          </a:p>
          <a:p>
            <a:pPr algn="ctr">
              <a:lnSpc>
                <a:spcPct val="120000"/>
              </a:lnSpc>
            </a:pPr>
            <a:endParaRPr lang="en-US" sz="15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" name="Freeform 11"/>
          <p:cNvSpPr/>
          <p:nvPr/>
        </p:nvSpPr>
        <p:spPr>
          <a:xfrm>
            <a:off x="6332201" y="4008708"/>
            <a:ext cx="3644932" cy="1185201"/>
          </a:xfrm>
          <a:custGeom>
            <a:avLst/>
            <a:gdLst>
              <a:gd name="connsiteX0" fmla="*/ 0 w 1932526"/>
              <a:gd name="connsiteY0" fmla="*/ 115952 h 1159516"/>
              <a:gd name="connsiteX1" fmla="*/ 115952 w 1932526"/>
              <a:gd name="connsiteY1" fmla="*/ 0 h 1159516"/>
              <a:gd name="connsiteX2" fmla="*/ 1816574 w 1932526"/>
              <a:gd name="connsiteY2" fmla="*/ 0 h 1159516"/>
              <a:gd name="connsiteX3" fmla="*/ 1932526 w 1932526"/>
              <a:gd name="connsiteY3" fmla="*/ 115952 h 1159516"/>
              <a:gd name="connsiteX4" fmla="*/ 1932526 w 1932526"/>
              <a:gd name="connsiteY4" fmla="*/ 1043564 h 1159516"/>
              <a:gd name="connsiteX5" fmla="*/ 1816574 w 1932526"/>
              <a:gd name="connsiteY5" fmla="*/ 1159516 h 1159516"/>
              <a:gd name="connsiteX6" fmla="*/ 115952 w 1932526"/>
              <a:gd name="connsiteY6" fmla="*/ 1159516 h 1159516"/>
              <a:gd name="connsiteX7" fmla="*/ 0 w 1932526"/>
              <a:gd name="connsiteY7" fmla="*/ 1043564 h 1159516"/>
              <a:gd name="connsiteX8" fmla="*/ 0 w 1932526"/>
              <a:gd name="connsiteY8" fmla="*/ 115952 h 115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2526" h="1159516">
                <a:moveTo>
                  <a:pt x="0" y="115952"/>
                </a:moveTo>
                <a:cubicBezTo>
                  <a:pt x="0" y="51913"/>
                  <a:pt x="51913" y="0"/>
                  <a:pt x="115952" y="0"/>
                </a:cubicBezTo>
                <a:lnTo>
                  <a:pt x="1816574" y="0"/>
                </a:lnTo>
                <a:cubicBezTo>
                  <a:pt x="1880613" y="0"/>
                  <a:pt x="1932526" y="51913"/>
                  <a:pt x="1932526" y="115952"/>
                </a:cubicBezTo>
                <a:lnTo>
                  <a:pt x="1932526" y="1043564"/>
                </a:lnTo>
                <a:cubicBezTo>
                  <a:pt x="1932526" y="1107603"/>
                  <a:pt x="1880613" y="1159516"/>
                  <a:pt x="1816574" y="1159516"/>
                </a:cubicBezTo>
                <a:lnTo>
                  <a:pt x="115952" y="1159516"/>
                </a:lnTo>
                <a:cubicBezTo>
                  <a:pt x="51913" y="1159516"/>
                  <a:pt x="0" y="1107603"/>
                  <a:pt x="0" y="1043564"/>
                </a:cubicBezTo>
                <a:lnTo>
                  <a:pt x="0" y="115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20000"/>
              </a:lnSpc>
              <a:spcBef>
                <a:spcPct val="0"/>
              </a:spcBef>
            </a:pPr>
            <a:r>
              <a:rPr lang="th-TH" sz="13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 </a:t>
            </a:r>
            <a:r>
              <a:rPr lang="th-TH" sz="1333" spc="-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เพิ่มช่องทางการชำระคืน เพื่ออำนวยความสะดวก</a:t>
            </a:r>
            <a:r>
              <a:rPr lang="th-TH" sz="13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ในการส่งคืนเงิน</a:t>
            </a:r>
          </a:p>
        </p:txBody>
      </p:sp>
      <p:grpSp>
        <p:nvGrpSpPr>
          <p:cNvPr id="11" name="Group 5"/>
          <p:cNvGrpSpPr/>
          <p:nvPr/>
        </p:nvGrpSpPr>
        <p:grpSpPr>
          <a:xfrm>
            <a:off x="572552" y="332802"/>
            <a:ext cx="9017000" cy="530046"/>
            <a:chOff x="0" y="0"/>
            <a:chExt cx="21640800" cy="1272111"/>
          </a:xfrm>
        </p:grpSpPr>
        <p:sp>
          <p:nvSpPr>
            <p:cNvPr id="13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4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4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5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5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22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3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5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66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0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6" name="Group 25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27" name="Group 26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29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35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36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30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31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32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33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34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28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37" name="Rectangle 36"/>
          <p:cNvSpPr/>
          <p:nvPr/>
        </p:nvSpPr>
        <p:spPr>
          <a:xfrm>
            <a:off x="2571084" y="145782"/>
            <a:ext cx="5266245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5.1 ขอความเห็นชอบคู่มือและแผนบริหารความเสี่ยงของกองทุนพัฒนาบทบาทสตรี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/>
            </a:r>
            <a:b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ประจำปี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บัญชี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2567 (ต่อ)</a:t>
            </a:r>
            <a:endParaRPr lang="th-TH" sz="110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4723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Terminator 16"/>
          <p:cNvSpPr/>
          <p:nvPr/>
        </p:nvSpPr>
        <p:spPr>
          <a:xfrm>
            <a:off x="104173" y="998588"/>
            <a:ext cx="2660397" cy="1288733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333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กำหนดแนวทางการบริหารจัดการความเสี่ยง ประจำปีงบประมาณ พ.ศ. 2567 </a:t>
            </a:r>
            <a:endParaRPr lang="th-TH" sz="13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528712" y="2572660"/>
            <a:ext cx="3726600" cy="1206726"/>
          </a:xfrm>
          <a:custGeom>
            <a:avLst/>
            <a:gdLst>
              <a:gd name="connsiteX0" fmla="*/ 0 w 3055170"/>
              <a:gd name="connsiteY0" fmla="*/ 97929 h 979292"/>
              <a:gd name="connsiteX1" fmla="*/ 97929 w 3055170"/>
              <a:gd name="connsiteY1" fmla="*/ 0 h 979292"/>
              <a:gd name="connsiteX2" fmla="*/ 2957241 w 3055170"/>
              <a:gd name="connsiteY2" fmla="*/ 0 h 979292"/>
              <a:gd name="connsiteX3" fmla="*/ 3055170 w 3055170"/>
              <a:gd name="connsiteY3" fmla="*/ 97929 h 979292"/>
              <a:gd name="connsiteX4" fmla="*/ 3055170 w 3055170"/>
              <a:gd name="connsiteY4" fmla="*/ 881363 h 979292"/>
              <a:gd name="connsiteX5" fmla="*/ 2957241 w 3055170"/>
              <a:gd name="connsiteY5" fmla="*/ 979292 h 979292"/>
              <a:gd name="connsiteX6" fmla="*/ 97929 w 3055170"/>
              <a:gd name="connsiteY6" fmla="*/ 979292 h 979292"/>
              <a:gd name="connsiteX7" fmla="*/ 0 w 3055170"/>
              <a:gd name="connsiteY7" fmla="*/ 881363 h 979292"/>
              <a:gd name="connsiteX8" fmla="*/ 0 w 3055170"/>
              <a:gd name="connsiteY8" fmla="*/ 97929 h 97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5170" h="979292">
                <a:moveTo>
                  <a:pt x="0" y="97929"/>
                </a:moveTo>
                <a:cubicBezTo>
                  <a:pt x="0" y="43844"/>
                  <a:pt x="43844" y="0"/>
                  <a:pt x="97929" y="0"/>
                </a:cubicBezTo>
                <a:lnTo>
                  <a:pt x="2957241" y="0"/>
                </a:lnTo>
                <a:cubicBezTo>
                  <a:pt x="3011326" y="0"/>
                  <a:pt x="3055170" y="43844"/>
                  <a:pt x="3055170" y="97929"/>
                </a:cubicBezTo>
                <a:lnTo>
                  <a:pt x="3055170" y="881363"/>
                </a:lnTo>
                <a:cubicBezTo>
                  <a:pt x="3055170" y="935448"/>
                  <a:pt x="3011326" y="979292"/>
                  <a:pt x="2957241" y="979292"/>
                </a:cubicBezTo>
                <a:lnTo>
                  <a:pt x="97929" y="979292"/>
                </a:lnTo>
                <a:cubicBezTo>
                  <a:pt x="43844" y="979292"/>
                  <a:pt x="0" y="935448"/>
                  <a:pt x="0" y="881363"/>
                </a:cubicBezTo>
                <a:lnTo>
                  <a:pt x="0" y="97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20000"/>
              </a:lnSpc>
              <a:spcBef>
                <a:spcPct val="0"/>
              </a:spcBef>
            </a:pPr>
            <a:r>
              <a:rPr lang="th-TH" sz="13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ปรับปรุง</a:t>
            </a:r>
            <a:r>
              <a:rPr lang="th-TH" sz="1333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กฏ</a:t>
            </a:r>
            <a:r>
              <a:rPr lang="th-TH" sz="13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ระเบียบเปิดโอกาสการกู้เงินรายบุคคล</a:t>
            </a:r>
          </a:p>
        </p:txBody>
      </p:sp>
      <p:sp>
        <p:nvSpPr>
          <p:cNvPr id="7" name="Freeform 6"/>
          <p:cNvSpPr/>
          <p:nvPr/>
        </p:nvSpPr>
        <p:spPr>
          <a:xfrm>
            <a:off x="6384070" y="2572661"/>
            <a:ext cx="3644931" cy="1206725"/>
          </a:xfrm>
          <a:custGeom>
            <a:avLst/>
            <a:gdLst>
              <a:gd name="connsiteX0" fmla="*/ 0 w 2914096"/>
              <a:gd name="connsiteY0" fmla="*/ 115952 h 1159516"/>
              <a:gd name="connsiteX1" fmla="*/ 115952 w 2914096"/>
              <a:gd name="connsiteY1" fmla="*/ 0 h 1159516"/>
              <a:gd name="connsiteX2" fmla="*/ 2798144 w 2914096"/>
              <a:gd name="connsiteY2" fmla="*/ 0 h 1159516"/>
              <a:gd name="connsiteX3" fmla="*/ 2914096 w 2914096"/>
              <a:gd name="connsiteY3" fmla="*/ 115952 h 1159516"/>
              <a:gd name="connsiteX4" fmla="*/ 2914096 w 2914096"/>
              <a:gd name="connsiteY4" fmla="*/ 1043564 h 1159516"/>
              <a:gd name="connsiteX5" fmla="*/ 2798144 w 2914096"/>
              <a:gd name="connsiteY5" fmla="*/ 1159516 h 1159516"/>
              <a:gd name="connsiteX6" fmla="*/ 115952 w 2914096"/>
              <a:gd name="connsiteY6" fmla="*/ 1159516 h 1159516"/>
              <a:gd name="connsiteX7" fmla="*/ 0 w 2914096"/>
              <a:gd name="connsiteY7" fmla="*/ 1043564 h 1159516"/>
              <a:gd name="connsiteX8" fmla="*/ 0 w 2914096"/>
              <a:gd name="connsiteY8" fmla="*/ 115952 h 115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4096" h="1159516">
                <a:moveTo>
                  <a:pt x="0" y="115952"/>
                </a:moveTo>
                <a:cubicBezTo>
                  <a:pt x="0" y="51913"/>
                  <a:pt x="51913" y="0"/>
                  <a:pt x="115952" y="0"/>
                </a:cubicBezTo>
                <a:lnTo>
                  <a:pt x="2798144" y="0"/>
                </a:lnTo>
                <a:cubicBezTo>
                  <a:pt x="2862183" y="0"/>
                  <a:pt x="2914096" y="51913"/>
                  <a:pt x="2914096" y="115952"/>
                </a:cubicBezTo>
                <a:lnTo>
                  <a:pt x="2914096" y="1043564"/>
                </a:lnTo>
                <a:cubicBezTo>
                  <a:pt x="2914096" y="1107603"/>
                  <a:pt x="2862183" y="1159516"/>
                  <a:pt x="2798144" y="1159516"/>
                </a:cubicBezTo>
                <a:lnTo>
                  <a:pt x="115952" y="1159516"/>
                </a:lnTo>
                <a:cubicBezTo>
                  <a:pt x="51913" y="1159516"/>
                  <a:pt x="0" y="1107603"/>
                  <a:pt x="0" y="1043564"/>
                </a:cubicBezTo>
                <a:lnTo>
                  <a:pt x="0" y="115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20000"/>
              </a:lnSpc>
              <a:spcBef>
                <a:spcPct val="0"/>
              </a:spcBef>
            </a:pPr>
            <a:r>
              <a:rPr lang="th-TH" sz="13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ปรับปรุง</a:t>
            </a:r>
            <a:r>
              <a:rPr lang="th-TH" sz="1333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กฏ</a:t>
            </a:r>
            <a:r>
              <a:rPr lang="th-TH" sz="13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 ปรับปรุงมาตรการณ์ในปรับโครงสร้างนี้ ให้โอกาสสำหรับลูกหนี้ชั้นดี</a:t>
            </a:r>
          </a:p>
        </p:txBody>
      </p:sp>
      <p:sp>
        <p:nvSpPr>
          <p:cNvPr id="10" name="Freeform 9"/>
          <p:cNvSpPr/>
          <p:nvPr/>
        </p:nvSpPr>
        <p:spPr>
          <a:xfrm>
            <a:off x="2528712" y="3918614"/>
            <a:ext cx="3726600" cy="1291910"/>
          </a:xfrm>
          <a:custGeom>
            <a:avLst/>
            <a:gdLst>
              <a:gd name="connsiteX0" fmla="*/ 0 w 1932526"/>
              <a:gd name="connsiteY0" fmla="*/ 115952 h 1159516"/>
              <a:gd name="connsiteX1" fmla="*/ 115952 w 1932526"/>
              <a:gd name="connsiteY1" fmla="*/ 0 h 1159516"/>
              <a:gd name="connsiteX2" fmla="*/ 1816574 w 1932526"/>
              <a:gd name="connsiteY2" fmla="*/ 0 h 1159516"/>
              <a:gd name="connsiteX3" fmla="*/ 1932526 w 1932526"/>
              <a:gd name="connsiteY3" fmla="*/ 115952 h 1159516"/>
              <a:gd name="connsiteX4" fmla="*/ 1932526 w 1932526"/>
              <a:gd name="connsiteY4" fmla="*/ 1043564 h 1159516"/>
              <a:gd name="connsiteX5" fmla="*/ 1816574 w 1932526"/>
              <a:gd name="connsiteY5" fmla="*/ 1159516 h 1159516"/>
              <a:gd name="connsiteX6" fmla="*/ 115952 w 1932526"/>
              <a:gd name="connsiteY6" fmla="*/ 1159516 h 1159516"/>
              <a:gd name="connsiteX7" fmla="*/ 0 w 1932526"/>
              <a:gd name="connsiteY7" fmla="*/ 1043564 h 1159516"/>
              <a:gd name="connsiteX8" fmla="*/ 0 w 1932526"/>
              <a:gd name="connsiteY8" fmla="*/ 115952 h 115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2526" h="1159516">
                <a:moveTo>
                  <a:pt x="0" y="115952"/>
                </a:moveTo>
                <a:cubicBezTo>
                  <a:pt x="0" y="51913"/>
                  <a:pt x="51913" y="0"/>
                  <a:pt x="115952" y="0"/>
                </a:cubicBezTo>
                <a:lnTo>
                  <a:pt x="1816574" y="0"/>
                </a:lnTo>
                <a:cubicBezTo>
                  <a:pt x="1880613" y="0"/>
                  <a:pt x="1932526" y="51913"/>
                  <a:pt x="1932526" y="115952"/>
                </a:cubicBezTo>
                <a:lnTo>
                  <a:pt x="1932526" y="1043564"/>
                </a:lnTo>
                <a:cubicBezTo>
                  <a:pt x="1932526" y="1107603"/>
                  <a:pt x="1880613" y="1159516"/>
                  <a:pt x="1816574" y="1159516"/>
                </a:cubicBezTo>
                <a:lnTo>
                  <a:pt x="115952" y="1159516"/>
                </a:lnTo>
                <a:cubicBezTo>
                  <a:pt x="51913" y="1159516"/>
                  <a:pt x="0" y="1107603"/>
                  <a:pt x="0" y="1043564"/>
                </a:cubicBezTo>
                <a:lnTo>
                  <a:pt x="0" y="115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20000"/>
              </a:lnSpc>
              <a:spcBef>
                <a:spcPct val="0"/>
              </a:spcBef>
            </a:pPr>
            <a:r>
              <a:rPr lang="th-TH" sz="13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มีการติดตามและประเมินผลการใช้เงินทุนหมุนเวียนให้เป็นไปตามวัตถุประสงค์</a:t>
            </a:r>
          </a:p>
        </p:txBody>
      </p:sp>
      <p:sp>
        <p:nvSpPr>
          <p:cNvPr id="12" name="Freeform 11"/>
          <p:cNvSpPr/>
          <p:nvPr/>
        </p:nvSpPr>
        <p:spPr>
          <a:xfrm>
            <a:off x="6397689" y="3918614"/>
            <a:ext cx="3644932" cy="1291910"/>
          </a:xfrm>
          <a:custGeom>
            <a:avLst/>
            <a:gdLst>
              <a:gd name="connsiteX0" fmla="*/ 0 w 1932526"/>
              <a:gd name="connsiteY0" fmla="*/ 115952 h 1159516"/>
              <a:gd name="connsiteX1" fmla="*/ 115952 w 1932526"/>
              <a:gd name="connsiteY1" fmla="*/ 0 h 1159516"/>
              <a:gd name="connsiteX2" fmla="*/ 1816574 w 1932526"/>
              <a:gd name="connsiteY2" fmla="*/ 0 h 1159516"/>
              <a:gd name="connsiteX3" fmla="*/ 1932526 w 1932526"/>
              <a:gd name="connsiteY3" fmla="*/ 115952 h 1159516"/>
              <a:gd name="connsiteX4" fmla="*/ 1932526 w 1932526"/>
              <a:gd name="connsiteY4" fmla="*/ 1043564 h 1159516"/>
              <a:gd name="connsiteX5" fmla="*/ 1816574 w 1932526"/>
              <a:gd name="connsiteY5" fmla="*/ 1159516 h 1159516"/>
              <a:gd name="connsiteX6" fmla="*/ 115952 w 1932526"/>
              <a:gd name="connsiteY6" fmla="*/ 1159516 h 1159516"/>
              <a:gd name="connsiteX7" fmla="*/ 0 w 1932526"/>
              <a:gd name="connsiteY7" fmla="*/ 1043564 h 1159516"/>
              <a:gd name="connsiteX8" fmla="*/ 0 w 1932526"/>
              <a:gd name="connsiteY8" fmla="*/ 115952 h 115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2526" h="1159516">
                <a:moveTo>
                  <a:pt x="0" y="115952"/>
                </a:moveTo>
                <a:cubicBezTo>
                  <a:pt x="0" y="51913"/>
                  <a:pt x="51913" y="0"/>
                  <a:pt x="115952" y="0"/>
                </a:cubicBezTo>
                <a:lnTo>
                  <a:pt x="1816574" y="0"/>
                </a:lnTo>
                <a:cubicBezTo>
                  <a:pt x="1880613" y="0"/>
                  <a:pt x="1932526" y="51913"/>
                  <a:pt x="1932526" y="115952"/>
                </a:cubicBezTo>
                <a:lnTo>
                  <a:pt x="1932526" y="1043564"/>
                </a:lnTo>
                <a:cubicBezTo>
                  <a:pt x="1932526" y="1107603"/>
                  <a:pt x="1880613" y="1159516"/>
                  <a:pt x="1816574" y="1159516"/>
                </a:cubicBezTo>
                <a:lnTo>
                  <a:pt x="115952" y="1159516"/>
                </a:lnTo>
                <a:cubicBezTo>
                  <a:pt x="51913" y="1159516"/>
                  <a:pt x="0" y="1107603"/>
                  <a:pt x="0" y="1043564"/>
                </a:cubicBezTo>
                <a:lnTo>
                  <a:pt x="0" y="115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20000"/>
              </a:lnSpc>
              <a:spcBef>
                <a:spcPct val="0"/>
              </a:spcBef>
            </a:pPr>
            <a:r>
              <a:rPr lang="th-TH" sz="13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 ช่วยเหลือลูกหนี้ที่มีปัญหา เช่น ลดดอกเบี้ยปรับ ขยายเวลา พักชำระหนี้</a:t>
            </a:r>
          </a:p>
        </p:txBody>
      </p:sp>
      <p:sp>
        <p:nvSpPr>
          <p:cNvPr id="18" name="สี่เหลี่ยมผืนผ้า 12">
            <a:extLst>
              <a:ext uri="{FF2B5EF4-FFF2-40B4-BE49-F238E27FC236}">
                <a16:creationId xmlns:a16="http://schemas.microsoft.com/office/drawing/2014/main" id="{60215003-B760-1557-72E9-3EEF50D7E819}"/>
              </a:ext>
            </a:extLst>
          </p:cNvPr>
          <p:cNvSpPr/>
          <p:nvPr/>
        </p:nvSpPr>
        <p:spPr>
          <a:xfrm>
            <a:off x="2843745" y="995409"/>
            <a:ext cx="7185257" cy="1291912"/>
          </a:xfrm>
          <a:custGeom>
            <a:avLst/>
            <a:gdLst>
              <a:gd name="connsiteX0" fmla="*/ 0 w 6057788"/>
              <a:gd name="connsiteY0" fmla="*/ 0 h 5107819"/>
              <a:gd name="connsiteX1" fmla="*/ 673088 w 6057788"/>
              <a:gd name="connsiteY1" fmla="*/ 0 h 5107819"/>
              <a:gd name="connsiteX2" fmla="*/ 1467331 w 6057788"/>
              <a:gd name="connsiteY2" fmla="*/ 0 h 5107819"/>
              <a:gd name="connsiteX3" fmla="*/ 2019263 w 6057788"/>
              <a:gd name="connsiteY3" fmla="*/ 0 h 5107819"/>
              <a:gd name="connsiteX4" fmla="*/ 2752928 w 6057788"/>
              <a:gd name="connsiteY4" fmla="*/ 0 h 5107819"/>
              <a:gd name="connsiteX5" fmla="*/ 3486594 w 6057788"/>
              <a:gd name="connsiteY5" fmla="*/ 0 h 5107819"/>
              <a:gd name="connsiteX6" fmla="*/ 4220259 w 6057788"/>
              <a:gd name="connsiteY6" fmla="*/ 0 h 5107819"/>
              <a:gd name="connsiteX7" fmla="*/ 4772191 w 6057788"/>
              <a:gd name="connsiteY7" fmla="*/ 0 h 5107819"/>
              <a:gd name="connsiteX8" fmla="*/ 6057788 w 6057788"/>
              <a:gd name="connsiteY8" fmla="*/ 0 h 5107819"/>
              <a:gd name="connsiteX9" fmla="*/ 6057788 w 6057788"/>
              <a:gd name="connsiteY9" fmla="*/ 587399 h 5107819"/>
              <a:gd name="connsiteX10" fmla="*/ 6057788 w 6057788"/>
              <a:gd name="connsiteY10" fmla="*/ 1123720 h 5107819"/>
              <a:gd name="connsiteX11" fmla="*/ 6057788 w 6057788"/>
              <a:gd name="connsiteY11" fmla="*/ 1762198 h 5107819"/>
              <a:gd name="connsiteX12" fmla="*/ 6057788 w 6057788"/>
              <a:gd name="connsiteY12" fmla="*/ 2247440 h 5107819"/>
              <a:gd name="connsiteX13" fmla="*/ 6057788 w 6057788"/>
              <a:gd name="connsiteY13" fmla="*/ 2732683 h 5107819"/>
              <a:gd name="connsiteX14" fmla="*/ 6057788 w 6057788"/>
              <a:gd name="connsiteY14" fmla="*/ 3473317 h 5107819"/>
              <a:gd name="connsiteX15" fmla="*/ 6057788 w 6057788"/>
              <a:gd name="connsiteY15" fmla="*/ 4111794 h 5107819"/>
              <a:gd name="connsiteX16" fmla="*/ 6057788 w 6057788"/>
              <a:gd name="connsiteY16" fmla="*/ 5107819 h 5107819"/>
              <a:gd name="connsiteX17" fmla="*/ 5445278 w 6057788"/>
              <a:gd name="connsiteY17" fmla="*/ 5107819 h 5107819"/>
              <a:gd name="connsiteX18" fmla="*/ 4651035 w 6057788"/>
              <a:gd name="connsiteY18" fmla="*/ 5107819 h 5107819"/>
              <a:gd name="connsiteX19" fmla="*/ 4038525 w 6057788"/>
              <a:gd name="connsiteY19" fmla="*/ 5107819 h 5107819"/>
              <a:gd name="connsiteX20" fmla="*/ 3304860 w 6057788"/>
              <a:gd name="connsiteY20" fmla="*/ 5107819 h 5107819"/>
              <a:gd name="connsiteX21" fmla="*/ 2813506 w 6057788"/>
              <a:gd name="connsiteY21" fmla="*/ 5107819 h 5107819"/>
              <a:gd name="connsiteX22" fmla="*/ 2322152 w 6057788"/>
              <a:gd name="connsiteY22" fmla="*/ 5107819 h 5107819"/>
              <a:gd name="connsiteX23" fmla="*/ 1770220 w 6057788"/>
              <a:gd name="connsiteY23" fmla="*/ 5107819 h 5107819"/>
              <a:gd name="connsiteX24" fmla="*/ 1157711 w 6057788"/>
              <a:gd name="connsiteY24" fmla="*/ 5107819 h 5107819"/>
              <a:gd name="connsiteX25" fmla="*/ 0 w 6057788"/>
              <a:gd name="connsiteY25" fmla="*/ 5107819 h 5107819"/>
              <a:gd name="connsiteX26" fmla="*/ 0 w 6057788"/>
              <a:gd name="connsiteY26" fmla="*/ 4367185 h 5107819"/>
              <a:gd name="connsiteX27" fmla="*/ 0 w 6057788"/>
              <a:gd name="connsiteY27" fmla="*/ 3830864 h 5107819"/>
              <a:gd name="connsiteX28" fmla="*/ 0 w 6057788"/>
              <a:gd name="connsiteY28" fmla="*/ 3090230 h 5107819"/>
              <a:gd name="connsiteX29" fmla="*/ 0 w 6057788"/>
              <a:gd name="connsiteY29" fmla="*/ 2400675 h 5107819"/>
              <a:gd name="connsiteX30" fmla="*/ 0 w 6057788"/>
              <a:gd name="connsiteY30" fmla="*/ 1864354 h 5107819"/>
              <a:gd name="connsiteX31" fmla="*/ 0 w 6057788"/>
              <a:gd name="connsiteY31" fmla="*/ 1225877 h 5107819"/>
              <a:gd name="connsiteX32" fmla="*/ 0 w 6057788"/>
              <a:gd name="connsiteY32" fmla="*/ 638477 h 5107819"/>
              <a:gd name="connsiteX33" fmla="*/ 0 w 6057788"/>
              <a:gd name="connsiteY33" fmla="*/ 0 h 51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57788" h="5107819" fill="none" extrusionOk="0">
                <a:moveTo>
                  <a:pt x="0" y="0"/>
                </a:moveTo>
                <a:cubicBezTo>
                  <a:pt x="332434" y="12884"/>
                  <a:pt x="397367" y="30209"/>
                  <a:pt x="673088" y="0"/>
                </a:cubicBezTo>
                <a:cubicBezTo>
                  <a:pt x="948809" y="-30209"/>
                  <a:pt x="1263884" y="16444"/>
                  <a:pt x="1467331" y="0"/>
                </a:cubicBezTo>
                <a:cubicBezTo>
                  <a:pt x="1670778" y="-16444"/>
                  <a:pt x="1766306" y="-25877"/>
                  <a:pt x="2019263" y="0"/>
                </a:cubicBezTo>
                <a:cubicBezTo>
                  <a:pt x="2272220" y="25877"/>
                  <a:pt x="2529590" y="-10762"/>
                  <a:pt x="2752928" y="0"/>
                </a:cubicBezTo>
                <a:cubicBezTo>
                  <a:pt x="2976266" y="10762"/>
                  <a:pt x="3179048" y="18194"/>
                  <a:pt x="3486594" y="0"/>
                </a:cubicBezTo>
                <a:cubicBezTo>
                  <a:pt x="3794140" y="-18194"/>
                  <a:pt x="3855542" y="-6552"/>
                  <a:pt x="4220259" y="0"/>
                </a:cubicBezTo>
                <a:cubicBezTo>
                  <a:pt x="4584977" y="6552"/>
                  <a:pt x="4504165" y="24789"/>
                  <a:pt x="4772191" y="0"/>
                </a:cubicBezTo>
                <a:cubicBezTo>
                  <a:pt x="5040217" y="-24789"/>
                  <a:pt x="5570209" y="-17040"/>
                  <a:pt x="6057788" y="0"/>
                </a:cubicBezTo>
                <a:cubicBezTo>
                  <a:pt x="6073308" y="121308"/>
                  <a:pt x="6085355" y="399117"/>
                  <a:pt x="6057788" y="587399"/>
                </a:cubicBezTo>
                <a:cubicBezTo>
                  <a:pt x="6030221" y="775681"/>
                  <a:pt x="6054284" y="896725"/>
                  <a:pt x="6057788" y="1123720"/>
                </a:cubicBezTo>
                <a:cubicBezTo>
                  <a:pt x="6061292" y="1350715"/>
                  <a:pt x="6046814" y="1481737"/>
                  <a:pt x="6057788" y="1762198"/>
                </a:cubicBezTo>
                <a:cubicBezTo>
                  <a:pt x="6068762" y="2042659"/>
                  <a:pt x="6068669" y="2145185"/>
                  <a:pt x="6057788" y="2247440"/>
                </a:cubicBezTo>
                <a:cubicBezTo>
                  <a:pt x="6046907" y="2349695"/>
                  <a:pt x="6056260" y="2490787"/>
                  <a:pt x="6057788" y="2732683"/>
                </a:cubicBezTo>
                <a:cubicBezTo>
                  <a:pt x="6059316" y="2974579"/>
                  <a:pt x="6078161" y="3107638"/>
                  <a:pt x="6057788" y="3473317"/>
                </a:cubicBezTo>
                <a:cubicBezTo>
                  <a:pt x="6037415" y="3838996"/>
                  <a:pt x="6055725" y="3896808"/>
                  <a:pt x="6057788" y="4111794"/>
                </a:cubicBezTo>
                <a:cubicBezTo>
                  <a:pt x="6059851" y="4326780"/>
                  <a:pt x="6039941" y="4751110"/>
                  <a:pt x="6057788" y="5107819"/>
                </a:cubicBezTo>
                <a:cubicBezTo>
                  <a:pt x="5753523" y="5125531"/>
                  <a:pt x="5590415" y="5137718"/>
                  <a:pt x="5445278" y="5107819"/>
                </a:cubicBezTo>
                <a:cubicBezTo>
                  <a:pt x="5300141" y="5077921"/>
                  <a:pt x="4921516" y="5136626"/>
                  <a:pt x="4651035" y="5107819"/>
                </a:cubicBezTo>
                <a:cubicBezTo>
                  <a:pt x="4380554" y="5079012"/>
                  <a:pt x="4290853" y="5104101"/>
                  <a:pt x="4038525" y="5107819"/>
                </a:cubicBezTo>
                <a:cubicBezTo>
                  <a:pt x="3786197" y="5111538"/>
                  <a:pt x="3632337" y="5073590"/>
                  <a:pt x="3304860" y="5107819"/>
                </a:cubicBezTo>
                <a:cubicBezTo>
                  <a:pt x="2977384" y="5142048"/>
                  <a:pt x="2919894" y="5096760"/>
                  <a:pt x="2813506" y="5107819"/>
                </a:cubicBezTo>
                <a:cubicBezTo>
                  <a:pt x="2707118" y="5118878"/>
                  <a:pt x="2441386" y="5106217"/>
                  <a:pt x="2322152" y="5107819"/>
                </a:cubicBezTo>
                <a:cubicBezTo>
                  <a:pt x="2202918" y="5109421"/>
                  <a:pt x="1889495" y="5114349"/>
                  <a:pt x="1770220" y="5107819"/>
                </a:cubicBezTo>
                <a:cubicBezTo>
                  <a:pt x="1650945" y="5101289"/>
                  <a:pt x="1427379" y="5128951"/>
                  <a:pt x="1157711" y="5107819"/>
                </a:cubicBezTo>
                <a:cubicBezTo>
                  <a:pt x="888043" y="5086687"/>
                  <a:pt x="398987" y="5157851"/>
                  <a:pt x="0" y="5107819"/>
                </a:cubicBezTo>
                <a:cubicBezTo>
                  <a:pt x="36263" y="4754571"/>
                  <a:pt x="29706" y="4671882"/>
                  <a:pt x="0" y="4367185"/>
                </a:cubicBezTo>
                <a:cubicBezTo>
                  <a:pt x="-29706" y="4062488"/>
                  <a:pt x="-15187" y="4081109"/>
                  <a:pt x="0" y="3830864"/>
                </a:cubicBezTo>
                <a:cubicBezTo>
                  <a:pt x="15187" y="3580619"/>
                  <a:pt x="-15078" y="3418120"/>
                  <a:pt x="0" y="3090230"/>
                </a:cubicBezTo>
                <a:cubicBezTo>
                  <a:pt x="15078" y="2762340"/>
                  <a:pt x="33034" y="2593855"/>
                  <a:pt x="0" y="2400675"/>
                </a:cubicBezTo>
                <a:cubicBezTo>
                  <a:pt x="-33034" y="2207496"/>
                  <a:pt x="15459" y="2069796"/>
                  <a:pt x="0" y="1864354"/>
                </a:cubicBezTo>
                <a:cubicBezTo>
                  <a:pt x="-15459" y="1658912"/>
                  <a:pt x="27926" y="1517240"/>
                  <a:pt x="0" y="1225877"/>
                </a:cubicBezTo>
                <a:cubicBezTo>
                  <a:pt x="-27926" y="934514"/>
                  <a:pt x="28361" y="844454"/>
                  <a:pt x="0" y="638477"/>
                </a:cubicBezTo>
                <a:cubicBezTo>
                  <a:pt x="-28361" y="432500"/>
                  <a:pt x="11818" y="219910"/>
                  <a:pt x="0" y="0"/>
                </a:cubicBezTo>
                <a:close/>
              </a:path>
              <a:path w="6057788" h="5107819" stroke="0" extrusionOk="0">
                <a:moveTo>
                  <a:pt x="0" y="0"/>
                </a:moveTo>
                <a:cubicBezTo>
                  <a:pt x="202422" y="-9651"/>
                  <a:pt x="336641" y="11045"/>
                  <a:pt x="491354" y="0"/>
                </a:cubicBezTo>
                <a:cubicBezTo>
                  <a:pt x="646067" y="-11045"/>
                  <a:pt x="912928" y="13566"/>
                  <a:pt x="1164441" y="0"/>
                </a:cubicBezTo>
                <a:cubicBezTo>
                  <a:pt x="1415954" y="-13566"/>
                  <a:pt x="1448959" y="21393"/>
                  <a:pt x="1655795" y="0"/>
                </a:cubicBezTo>
                <a:cubicBezTo>
                  <a:pt x="1862631" y="-21393"/>
                  <a:pt x="2038552" y="8332"/>
                  <a:pt x="2147149" y="0"/>
                </a:cubicBezTo>
                <a:cubicBezTo>
                  <a:pt x="2255746" y="-8332"/>
                  <a:pt x="2466758" y="-1321"/>
                  <a:pt x="2638503" y="0"/>
                </a:cubicBezTo>
                <a:cubicBezTo>
                  <a:pt x="2810248" y="1321"/>
                  <a:pt x="3136449" y="-12777"/>
                  <a:pt x="3432747" y="0"/>
                </a:cubicBezTo>
                <a:cubicBezTo>
                  <a:pt x="3729045" y="12777"/>
                  <a:pt x="3858193" y="-14204"/>
                  <a:pt x="4045256" y="0"/>
                </a:cubicBezTo>
                <a:cubicBezTo>
                  <a:pt x="4232319" y="14204"/>
                  <a:pt x="4499862" y="5025"/>
                  <a:pt x="4778922" y="0"/>
                </a:cubicBezTo>
                <a:cubicBezTo>
                  <a:pt x="5057982" y="-5025"/>
                  <a:pt x="5211233" y="9035"/>
                  <a:pt x="5391431" y="0"/>
                </a:cubicBezTo>
                <a:cubicBezTo>
                  <a:pt x="5571629" y="-9035"/>
                  <a:pt x="5791649" y="-4402"/>
                  <a:pt x="6057788" y="0"/>
                </a:cubicBezTo>
                <a:cubicBezTo>
                  <a:pt x="6077883" y="237603"/>
                  <a:pt x="6041411" y="308905"/>
                  <a:pt x="6057788" y="485243"/>
                </a:cubicBezTo>
                <a:cubicBezTo>
                  <a:pt x="6074165" y="661581"/>
                  <a:pt x="6061866" y="817588"/>
                  <a:pt x="6057788" y="1072642"/>
                </a:cubicBezTo>
                <a:cubicBezTo>
                  <a:pt x="6053710" y="1327696"/>
                  <a:pt x="6032714" y="1433075"/>
                  <a:pt x="6057788" y="1762198"/>
                </a:cubicBezTo>
                <a:cubicBezTo>
                  <a:pt x="6082862" y="2091321"/>
                  <a:pt x="6052261" y="2075521"/>
                  <a:pt x="6057788" y="2349597"/>
                </a:cubicBezTo>
                <a:cubicBezTo>
                  <a:pt x="6063315" y="2623673"/>
                  <a:pt x="6040899" y="2737359"/>
                  <a:pt x="6057788" y="2834840"/>
                </a:cubicBezTo>
                <a:cubicBezTo>
                  <a:pt x="6074677" y="2932321"/>
                  <a:pt x="6037288" y="3218894"/>
                  <a:pt x="6057788" y="3524395"/>
                </a:cubicBezTo>
                <a:cubicBezTo>
                  <a:pt x="6078288" y="3829896"/>
                  <a:pt x="6053114" y="3925402"/>
                  <a:pt x="6057788" y="4111794"/>
                </a:cubicBezTo>
                <a:cubicBezTo>
                  <a:pt x="6062462" y="4298186"/>
                  <a:pt x="6082424" y="4834993"/>
                  <a:pt x="6057788" y="5107819"/>
                </a:cubicBezTo>
                <a:cubicBezTo>
                  <a:pt x="5802367" y="5131696"/>
                  <a:pt x="5588455" y="5122350"/>
                  <a:pt x="5445278" y="5107819"/>
                </a:cubicBezTo>
                <a:cubicBezTo>
                  <a:pt x="5302101" y="5093289"/>
                  <a:pt x="4965103" y="5080802"/>
                  <a:pt x="4832769" y="5107819"/>
                </a:cubicBezTo>
                <a:cubicBezTo>
                  <a:pt x="4700435" y="5134836"/>
                  <a:pt x="4368612" y="5077136"/>
                  <a:pt x="4099103" y="5107819"/>
                </a:cubicBezTo>
                <a:cubicBezTo>
                  <a:pt x="3829594" y="5138502"/>
                  <a:pt x="3644281" y="5076871"/>
                  <a:pt x="3304860" y="5107819"/>
                </a:cubicBezTo>
                <a:cubicBezTo>
                  <a:pt x="2965439" y="5138767"/>
                  <a:pt x="2929292" y="5129997"/>
                  <a:pt x="2631772" y="5107819"/>
                </a:cubicBezTo>
                <a:cubicBezTo>
                  <a:pt x="2334252" y="5085641"/>
                  <a:pt x="2245748" y="5100745"/>
                  <a:pt x="2079841" y="5107819"/>
                </a:cubicBezTo>
                <a:cubicBezTo>
                  <a:pt x="1913934" y="5114893"/>
                  <a:pt x="1709136" y="5079753"/>
                  <a:pt x="1406753" y="5107819"/>
                </a:cubicBezTo>
                <a:cubicBezTo>
                  <a:pt x="1104370" y="5135885"/>
                  <a:pt x="987978" y="5108793"/>
                  <a:pt x="794243" y="5107819"/>
                </a:cubicBezTo>
                <a:cubicBezTo>
                  <a:pt x="600508" y="5106846"/>
                  <a:pt x="262391" y="5113696"/>
                  <a:pt x="0" y="5107819"/>
                </a:cubicBezTo>
                <a:cubicBezTo>
                  <a:pt x="-8543" y="4794542"/>
                  <a:pt x="36387" y="4703402"/>
                  <a:pt x="0" y="4367185"/>
                </a:cubicBezTo>
                <a:cubicBezTo>
                  <a:pt x="-36387" y="4030968"/>
                  <a:pt x="-6397" y="4056432"/>
                  <a:pt x="0" y="3830864"/>
                </a:cubicBezTo>
                <a:cubicBezTo>
                  <a:pt x="6397" y="3605296"/>
                  <a:pt x="-21056" y="3525956"/>
                  <a:pt x="0" y="3243465"/>
                </a:cubicBezTo>
                <a:cubicBezTo>
                  <a:pt x="21056" y="2960974"/>
                  <a:pt x="20935" y="2665495"/>
                  <a:pt x="0" y="2502831"/>
                </a:cubicBezTo>
                <a:cubicBezTo>
                  <a:pt x="-20935" y="2340167"/>
                  <a:pt x="-16124" y="1967064"/>
                  <a:pt x="0" y="1813276"/>
                </a:cubicBezTo>
                <a:cubicBezTo>
                  <a:pt x="16124" y="1659489"/>
                  <a:pt x="11041" y="1427019"/>
                  <a:pt x="0" y="1328033"/>
                </a:cubicBezTo>
                <a:cubicBezTo>
                  <a:pt x="-11041" y="1229047"/>
                  <a:pt x="-8729" y="947194"/>
                  <a:pt x="0" y="689556"/>
                </a:cubicBezTo>
                <a:cubicBezTo>
                  <a:pt x="8729" y="431918"/>
                  <a:pt x="-29446" y="15564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582967651">
                  <a:custGeom>
                    <a:avLst/>
                    <a:gdLst>
                      <a:gd name="connsiteX0" fmla="*/ 0 w 8244271"/>
                      <a:gd name="connsiteY0" fmla="*/ 0 h 1550294"/>
                      <a:gd name="connsiteX1" fmla="*/ 916030 w 8244271"/>
                      <a:gd name="connsiteY1" fmla="*/ 0 h 1550294"/>
                      <a:gd name="connsiteX2" fmla="*/ 1996945 w 8244271"/>
                      <a:gd name="connsiteY2" fmla="*/ 0 h 1550294"/>
                      <a:gd name="connsiteX3" fmla="*/ 2748090 w 8244271"/>
                      <a:gd name="connsiteY3" fmla="*/ 0 h 1550294"/>
                      <a:gd name="connsiteX4" fmla="*/ 3746563 w 8244271"/>
                      <a:gd name="connsiteY4" fmla="*/ 0 h 1550294"/>
                      <a:gd name="connsiteX5" fmla="*/ 4745036 w 8244271"/>
                      <a:gd name="connsiteY5" fmla="*/ 0 h 1550294"/>
                      <a:gd name="connsiteX6" fmla="*/ 5743508 w 8244271"/>
                      <a:gd name="connsiteY6" fmla="*/ 0 h 1550294"/>
                      <a:gd name="connsiteX7" fmla="*/ 6494653 w 8244271"/>
                      <a:gd name="connsiteY7" fmla="*/ 0 h 1550294"/>
                      <a:gd name="connsiteX8" fmla="*/ 8244271 w 8244271"/>
                      <a:gd name="connsiteY8" fmla="*/ 0 h 1550294"/>
                      <a:gd name="connsiteX9" fmla="*/ 8244271 w 8244271"/>
                      <a:gd name="connsiteY9" fmla="*/ 178283 h 1550294"/>
                      <a:gd name="connsiteX10" fmla="*/ 8244271 w 8244271"/>
                      <a:gd name="connsiteY10" fmla="*/ 341064 h 1550294"/>
                      <a:gd name="connsiteX11" fmla="*/ 8244271 w 8244271"/>
                      <a:gd name="connsiteY11" fmla="*/ 534851 h 1550294"/>
                      <a:gd name="connsiteX12" fmla="*/ 8244271 w 8244271"/>
                      <a:gd name="connsiteY12" fmla="*/ 682129 h 1550294"/>
                      <a:gd name="connsiteX13" fmla="*/ 8244271 w 8244271"/>
                      <a:gd name="connsiteY13" fmla="*/ 829407 h 1550294"/>
                      <a:gd name="connsiteX14" fmla="*/ 8244271 w 8244271"/>
                      <a:gd name="connsiteY14" fmla="*/ 1054199 h 1550294"/>
                      <a:gd name="connsiteX15" fmla="*/ 8244271 w 8244271"/>
                      <a:gd name="connsiteY15" fmla="*/ 1247986 h 1550294"/>
                      <a:gd name="connsiteX16" fmla="*/ 8244271 w 8244271"/>
                      <a:gd name="connsiteY16" fmla="*/ 1550294 h 1550294"/>
                      <a:gd name="connsiteX17" fmla="*/ 7410683 w 8244271"/>
                      <a:gd name="connsiteY17" fmla="*/ 1550294 h 1550294"/>
                      <a:gd name="connsiteX18" fmla="*/ 6329768 w 8244271"/>
                      <a:gd name="connsiteY18" fmla="*/ 1550294 h 1550294"/>
                      <a:gd name="connsiteX19" fmla="*/ 5496180 w 8244271"/>
                      <a:gd name="connsiteY19" fmla="*/ 1550294 h 1550294"/>
                      <a:gd name="connsiteX20" fmla="*/ 4497707 w 8244271"/>
                      <a:gd name="connsiteY20" fmla="*/ 1550294 h 1550294"/>
                      <a:gd name="connsiteX21" fmla="*/ 3829005 w 8244271"/>
                      <a:gd name="connsiteY21" fmla="*/ 1550294 h 1550294"/>
                      <a:gd name="connsiteX22" fmla="*/ 3160303 w 8244271"/>
                      <a:gd name="connsiteY22" fmla="*/ 1550294 h 1550294"/>
                      <a:gd name="connsiteX23" fmla="*/ 2792242 w 8244271"/>
                      <a:gd name="connsiteY23" fmla="*/ 1550294 h 1550294"/>
                      <a:gd name="connsiteX24" fmla="*/ 2409158 w 8244271"/>
                      <a:gd name="connsiteY24" fmla="*/ 1550294 h 1550294"/>
                      <a:gd name="connsiteX25" fmla="*/ 1575572 w 8244271"/>
                      <a:gd name="connsiteY25" fmla="*/ 1550294 h 1550294"/>
                      <a:gd name="connsiteX26" fmla="*/ 0 w 8244271"/>
                      <a:gd name="connsiteY26" fmla="*/ 1550294 h 1550294"/>
                      <a:gd name="connsiteX27" fmla="*/ 0 w 8244271"/>
                      <a:gd name="connsiteY27" fmla="*/ 1325501 h 1550294"/>
                      <a:gd name="connsiteX28" fmla="*/ 0 w 8244271"/>
                      <a:gd name="connsiteY28" fmla="*/ 1162720 h 1550294"/>
                      <a:gd name="connsiteX29" fmla="*/ 0 w 8244271"/>
                      <a:gd name="connsiteY29" fmla="*/ 937927 h 1550294"/>
                      <a:gd name="connsiteX30" fmla="*/ 0 w 8244271"/>
                      <a:gd name="connsiteY30" fmla="*/ 728638 h 1550294"/>
                      <a:gd name="connsiteX31" fmla="*/ 0 w 8244271"/>
                      <a:gd name="connsiteY31" fmla="*/ 565857 h 1550294"/>
                      <a:gd name="connsiteX32" fmla="*/ 0 w 8244271"/>
                      <a:gd name="connsiteY32" fmla="*/ 372070 h 1550294"/>
                      <a:gd name="connsiteX33" fmla="*/ 0 w 8244271"/>
                      <a:gd name="connsiteY33" fmla="*/ 193786 h 1550294"/>
                      <a:gd name="connsiteX34" fmla="*/ 0 w 8244271"/>
                      <a:gd name="connsiteY34" fmla="*/ 0 h 1550294"/>
                      <a:gd name="connsiteX0" fmla="*/ 0 w 8244271"/>
                      <a:gd name="connsiteY0" fmla="*/ 0 h 1550294"/>
                      <a:gd name="connsiteX1" fmla="*/ 668702 w 8244271"/>
                      <a:gd name="connsiteY1" fmla="*/ 0 h 1550294"/>
                      <a:gd name="connsiteX2" fmla="*/ 1584731 w 8244271"/>
                      <a:gd name="connsiteY2" fmla="*/ 0 h 1550294"/>
                      <a:gd name="connsiteX3" fmla="*/ 2253433 w 8244271"/>
                      <a:gd name="connsiteY3" fmla="*/ 0 h 1550294"/>
                      <a:gd name="connsiteX4" fmla="*/ 2922135 w 8244271"/>
                      <a:gd name="connsiteY4" fmla="*/ 0 h 1550294"/>
                      <a:gd name="connsiteX5" fmla="*/ 3590837 w 8244271"/>
                      <a:gd name="connsiteY5" fmla="*/ 0 h 1550294"/>
                      <a:gd name="connsiteX6" fmla="*/ 4152914 w 8244271"/>
                      <a:gd name="connsiteY6" fmla="*/ 0 h 1550294"/>
                      <a:gd name="connsiteX7" fmla="*/ 4671754 w 8244271"/>
                      <a:gd name="connsiteY7" fmla="*/ 0 h 1550294"/>
                      <a:gd name="connsiteX8" fmla="*/ 5096883 w 8244271"/>
                      <a:gd name="connsiteY8" fmla="*/ 0 h 1550294"/>
                      <a:gd name="connsiteX9" fmla="*/ 5505340 w 8244271"/>
                      <a:gd name="connsiteY9" fmla="*/ 0 h 1550294"/>
                      <a:gd name="connsiteX10" fmla="*/ 6503814 w 8244271"/>
                      <a:gd name="connsiteY10" fmla="*/ 0 h 1550294"/>
                      <a:gd name="connsiteX11" fmla="*/ 6920607 w 8244271"/>
                      <a:gd name="connsiteY11" fmla="*/ 0 h 1550294"/>
                      <a:gd name="connsiteX12" fmla="*/ 7337400 w 8244271"/>
                      <a:gd name="connsiteY12" fmla="*/ 0 h 1550294"/>
                      <a:gd name="connsiteX13" fmla="*/ 8244271 w 8244271"/>
                      <a:gd name="connsiteY13" fmla="*/ 0 h 1550294"/>
                      <a:gd name="connsiteX14" fmla="*/ 8244271 w 8244271"/>
                      <a:gd name="connsiteY14" fmla="*/ 147277 h 1550294"/>
                      <a:gd name="connsiteX15" fmla="*/ 8244271 w 8244271"/>
                      <a:gd name="connsiteY15" fmla="*/ 325561 h 1550294"/>
                      <a:gd name="connsiteX16" fmla="*/ 8244271 w 8244271"/>
                      <a:gd name="connsiteY16" fmla="*/ 534851 h 1550294"/>
                      <a:gd name="connsiteX17" fmla="*/ 8244271 w 8244271"/>
                      <a:gd name="connsiteY17" fmla="*/ 713135 h 1550294"/>
                      <a:gd name="connsiteX18" fmla="*/ 8244271 w 8244271"/>
                      <a:gd name="connsiteY18" fmla="*/ 860413 h 1550294"/>
                      <a:gd name="connsiteX19" fmla="*/ 8244271 w 8244271"/>
                      <a:gd name="connsiteY19" fmla="*/ 1069702 h 1550294"/>
                      <a:gd name="connsiteX20" fmla="*/ 8244271 w 8244271"/>
                      <a:gd name="connsiteY20" fmla="*/ 1247986 h 1550294"/>
                      <a:gd name="connsiteX21" fmla="*/ 8244271 w 8244271"/>
                      <a:gd name="connsiteY21" fmla="*/ 1550294 h 1550294"/>
                      <a:gd name="connsiteX22" fmla="*/ 7410683 w 8244271"/>
                      <a:gd name="connsiteY22" fmla="*/ 1550294 h 1550294"/>
                      <a:gd name="connsiteX23" fmla="*/ 6577096 w 8244271"/>
                      <a:gd name="connsiteY23" fmla="*/ 1550294 h 1550294"/>
                      <a:gd name="connsiteX24" fmla="*/ 5578623 w 8244271"/>
                      <a:gd name="connsiteY24" fmla="*/ 1550294 h 1550294"/>
                      <a:gd name="connsiteX25" fmla="*/ 4497707 w 8244271"/>
                      <a:gd name="connsiteY25" fmla="*/ 1550294 h 1550294"/>
                      <a:gd name="connsiteX26" fmla="*/ 3581677 w 8244271"/>
                      <a:gd name="connsiteY26" fmla="*/ 1550294 h 1550294"/>
                      <a:gd name="connsiteX27" fmla="*/ 2830533 w 8244271"/>
                      <a:gd name="connsiteY27" fmla="*/ 1550294 h 1550294"/>
                      <a:gd name="connsiteX28" fmla="*/ 1914502 w 8244271"/>
                      <a:gd name="connsiteY28" fmla="*/ 1550294 h 1550294"/>
                      <a:gd name="connsiteX29" fmla="*/ 1080915 w 8244271"/>
                      <a:gd name="connsiteY29" fmla="*/ 1550294 h 1550294"/>
                      <a:gd name="connsiteX30" fmla="*/ 518839 w 8244271"/>
                      <a:gd name="connsiteY30" fmla="*/ 1550294 h 1550294"/>
                      <a:gd name="connsiteX31" fmla="*/ 0 w 8244271"/>
                      <a:gd name="connsiteY31" fmla="*/ 1550294 h 1550294"/>
                      <a:gd name="connsiteX32" fmla="*/ 0 w 8244271"/>
                      <a:gd name="connsiteY32" fmla="*/ 1325501 h 1550294"/>
                      <a:gd name="connsiteX33" fmla="*/ 0 w 8244271"/>
                      <a:gd name="connsiteY33" fmla="*/ 1162720 h 1550294"/>
                      <a:gd name="connsiteX34" fmla="*/ 0 w 8244271"/>
                      <a:gd name="connsiteY34" fmla="*/ 984436 h 1550294"/>
                      <a:gd name="connsiteX35" fmla="*/ 0 w 8244271"/>
                      <a:gd name="connsiteY35" fmla="*/ 759643 h 1550294"/>
                      <a:gd name="connsiteX36" fmla="*/ 0 w 8244271"/>
                      <a:gd name="connsiteY36" fmla="*/ 550354 h 1550294"/>
                      <a:gd name="connsiteX37" fmla="*/ 0 w 8244271"/>
                      <a:gd name="connsiteY37" fmla="*/ 403076 h 1550294"/>
                      <a:gd name="connsiteX38" fmla="*/ 0 w 8244271"/>
                      <a:gd name="connsiteY38" fmla="*/ 209289 h 1550294"/>
                      <a:gd name="connsiteX39" fmla="*/ 0 w 8244271"/>
                      <a:gd name="connsiteY39" fmla="*/ 0 h 1550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8244271" h="1550294" fill="none" extrusionOk="0">
                        <a:moveTo>
                          <a:pt x="0" y="0"/>
                        </a:moveTo>
                        <a:cubicBezTo>
                          <a:pt x="442421" y="2797"/>
                          <a:pt x="550830" y="18030"/>
                          <a:pt x="916030" y="0"/>
                        </a:cubicBezTo>
                        <a:cubicBezTo>
                          <a:pt x="1246226" y="-20487"/>
                          <a:pt x="1689059" y="63795"/>
                          <a:pt x="1996945" y="0"/>
                        </a:cubicBezTo>
                        <a:cubicBezTo>
                          <a:pt x="2268090" y="6873"/>
                          <a:pt x="2406852" y="18047"/>
                          <a:pt x="2748090" y="0"/>
                        </a:cubicBezTo>
                        <a:cubicBezTo>
                          <a:pt x="3067633" y="-11660"/>
                          <a:pt x="3411931" y="36388"/>
                          <a:pt x="3746563" y="0"/>
                        </a:cubicBezTo>
                        <a:cubicBezTo>
                          <a:pt x="4015304" y="27296"/>
                          <a:pt x="4354921" y="53397"/>
                          <a:pt x="4745036" y="0"/>
                        </a:cubicBezTo>
                        <a:cubicBezTo>
                          <a:pt x="5161110" y="11094"/>
                          <a:pt x="5248754" y="-6061"/>
                          <a:pt x="5743508" y="0"/>
                        </a:cubicBezTo>
                        <a:cubicBezTo>
                          <a:pt x="6232557" y="10012"/>
                          <a:pt x="6108646" y="-3282"/>
                          <a:pt x="6494653" y="0"/>
                        </a:cubicBezTo>
                        <a:cubicBezTo>
                          <a:pt x="6709928" y="37787"/>
                          <a:pt x="7460895" y="-92128"/>
                          <a:pt x="8244271" y="0"/>
                        </a:cubicBezTo>
                        <a:cubicBezTo>
                          <a:pt x="8271472" y="37152"/>
                          <a:pt x="8274788" y="133211"/>
                          <a:pt x="8244271" y="178283"/>
                        </a:cubicBezTo>
                        <a:cubicBezTo>
                          <a:pt x="8203031" y="227609"/>
                          <a:pt x="8237785" y="274751"/>
                          <a:pt x="8244271" y="341064"/>
                        </a:cubicBezTo>
                        <a:cubicBezTo>
                          <a:pt x="8249362" y="408103"/>
                          <a:pt x="8229590" y="446606"/>
                          <a:pt x="8244271" y="534851"/>
                        </a:cubicBezTo>
                        <a:cubicBezTo>
                          <a:pt x="8261939" y="613527"/>
                          <a:pt x="8264972" y="656131"/>
                          <a:pt x="8244271" y="682129"/>
                        </a:cubicBezTo>
                        <a:cubicBezTo>
                          <a:pt x="8236120" y="710793"/>
                          <a:pt x="8249433" y="756231"/>
                          <a:pt x="8244271" y="829407"/>
                        </a:cubicBezTo>
                        <a:cubicBezTo>
                          <a:pt x="8238295" y="903847"/>
                          <a:pt x="8276478" y="944529"/>
                          <a:pt x="8244271" y="1054199"/>
                        </a:cubicBezTo>
                        <a:cubicBezTo>
                          <a:pt x="8218204" y="1166192"/>
                          <a:pt x="8246377" y="1179043"/>
                          <a:pt x="8244271" y="1247986"/>
                        </a:cubicBezTo>
                        <a:cubicBezTo>
                          <a:pt x="8263672" y="1292568"/>
                          <a:pt x="8198646" y="1440539"/>
                          <a:pt x="8244271" y="1550294"/>
                        </a:cubicBezTo>
                        <a:cubicBezTo>
                          <a:pt x="7816965" y="1564867"/>
                          <a:pt x="7613518" y="1536143"/>
                          <a:pt x="7410683" y="1550294"/>
                        </a:cubicBezTo>
                        <a:cubicBezTo>
                          <a:pt x="7160048" y="1534334"/>
                          <a:pt x="6625749" y="1602876"/>
                          <a:pt x="6329768" y="1550294"/>
                        </a:cubicBezTo>
                        <a:cubicBezTo>
                          <a:pt x="5970191" y="1539648"/>
                          <a:pt x="5831300" y="1558238"/>
                          <a:pt x="5496180" y="1550294"/>
                        </a:cubicBezTo>
                        <a:cubicBezTo>
                          <a:pt x="5135318" y="1543667"/>
                          <a:pt x="4987952" y="1563730"/>
                          <a:pt x="4497707" y="1550294"/>
                        </a:cubicBezTo>
                        <a:cubicBezTo>
                          <a:pt x="4044209" y="1555022"/>
                          <a:pt x="3965243" y="1553227"/>
                          <a:pt x="3829005" y="1550294"/>
                        </a:cubicBezTo>
                        <a:cubicBezTo>
                          <a:pt x="3679504" y="1555590"/>
                          <a:pt x="3322841" y="1571304"/>
                          <a:pt x="3160303" y="1550294"/>
                        </a:cubicBezTo>
                        <a:cubicBezTo>
                          <a:pt x="3018302" y="1565504"/>
                          <a:pt x="2872253" y="1532869"/>
                          <a:pt x="2792242" y="1550294"/>
                        </a:cubicBezTo>
                        <a:cubicBezTo>
                          <a:pt x="2712231" y="1567719"/>
                          <a:pt x="2486241" y="1547238"/>
                          <a:pt x="2409158" y="1550294"/>
                        </a:cubicBezTo>
                        <a:cubicBezTo>
                          <a:pt x="2226855" y="1495096"/>
                          <a:pt x="2012070" y="1563732"/>
                          <a:pt x="1575572" y="1550294"/>
                        </a:cubicBezTo>
                        <a:cubicBezTo>
                          <a:pt x="1275049" y="1614733"/>
                          <a:pt x="579524" y="1597171"/>
                          <a:pt x="0" y="1550294"/>
                        </a:cubicBezTo>
                        <a:cubicBezTo>
                          <a:pt x="50830" y="1440851"/>
                          <a:pt x="38167" y="1412699"/>
                          <a:pt x="0" y="1325501"/>
                        </a:cubicBezTo>
                        <a:cubicBezTo>
                          <a:pt x="-36084" y="1233303"/>
                          <a:pt x="-17853" y="1236402"/>
                          <a:pt x="0" y="1162720"/>
                        </a:cubicBezTo>
                        <a:cubicBezTo>
                          <a:pt x="23741" y="1084024"/>
                          <a:pt x="-21192" y="1049317"/>
                          <a:pt x="0" y="937927"/>
                        </a:cubicBezTo>
                        <a:cubicBezTo>
                          <a:pt x="21995" y="826354"/>
                          <a:pt x="51300" y="790931"/>
                          <a:pt x="0" y="728638"/>
                        </a:cubicBezTo>
                        <a:cubicBezTo>
                          <a:pt x="-49678" y="674486"/>
                          <a:pt x="36369" y="629972"/>
                          <a:pt x="0" y="565857"/>
                        </a:cubicBezTo>
                        <a:cubicBezTo>
                          <a:pt x="-17183" y="505231"/>
                          <a:pt x="38373" y="471457"/>
                          <a:pt x="0" y="372070"/>
                        </a:cubicBezTo>
                        <a:cubicBezTo>
                          <a:pt x="-42031" y="276373"/>
                          <a:pt x="36374" y="255380"/>
                          <a:pt x="0" y="193786"/>
                        </a:cubicBezTo>
                        <a:cubicBezTo>
                          <a:pt x="-41531" y="132341"/>
                          <a:pt x="17871" y="70938"/>
                          <a:pt x="0" y="0"/>
                        </a:cubicBezTo>
                        <a:close/>
                      </a:path>
                      <a:path w="8244271" h="1550294" stroke="0" extrusionOk="0">
                        <a:moveTo>
                          <a:pt x="0" y="0"/>
                        </a:moveTo>
                        <a:cubicBezTo>
                          <a:pt x="298861" y="-13450"/>
                          <a:pt x="445184" y="-29517"/>
                          <a:pt x="668702" y="0"/>
                        </a:cubicBezTo>
                        <a:cubicBezTo>
                          <a:pt x="898171" y="-39366"/>
                          <a:pt x="1191563" y="36374"/>
                          <a:pt x="1584731" y="0"/>
                        </a:cubicBezTo>
                        <a:cubicBezTo>
                          <a:pt x="1925383" y="2655"/>
                          <a:pt x="1975567" y="6745"/>
                          <a:pt x="2253433" y="0"/>
                        </a:cubicBezTo>
                        <a:cubicBezTo>
                          <a:pt x="2525783" y="4498"/>
                          <a:pt x="2761391" y="-3460"/>
                          <a:pt x="2922135" y="0"/>
                        </a:cubicBezTo>
                        <a:cubicBezTo>
                          <a:pt x="3089303" y="14212"/>
                          <a:pt x="3371786" y="23009"/>
                          <a:pt x="3590837" y="0"/>
                        </a:cubicBezTo>
                        <a:cubicBezTo>
                          <a:pt x="3864125" y="2322"/>
                          <a:pt x="3968837" y="4429"/>
                          <a:pt x="4152914" y="0"/>
                        </a:cubicBezTo>
                        <a:cubicBezTo>
                          <a:pt x="4336991" y="-4429"/>
                          <a:pt x="4468928" y="21173"/>
                          <a:pt x="4671754" y="0"/>
                        </a:cubicBezTo>
                        <a:cubicBezTo>
                          <a:pt x="4878567" y="2196"/>
                          <a:pt x="4897903" y="-4986"/>
                          <a:pt x="5096883" y="0"/>
                        </a:cubicBezTo>
                        <a:cubicBezTo>
                          <a:pt x="5295863" y="4986"/>
                          <a:pt x="5396509" y="100"/>
                          <a:pt x="5505340" y="0"/>
                        </a:cubicBezTo>
                        <a:cubicBezTo>
                          <a:pt x="5721719" y="58717"/>
                          <a:pt x="6183975" y="9537"/>
                          <a:pt x="6503814" y="0"/>
                        </a:cubicBezTo>
                        <a:cubicBezTo>
                          <a:pt x="6606668" y="7618"/>
                          <a:pt x="6727943" y="-18413"/>
                          <a:pt x="6920607" y="0"/>
                        </a:cubicBezTo>
                        <a:cubicBezTo>
                          <a:pt x="7113271" y="18413"/>
                          <a:pt x="7183311" y="1071"/>
                          <a:pt x="7337400" y="0"/>
                        </a:cubicBezTo>
                        <a:cubicBezTo>
                          <a:pt x="7582228" y="13807"/>
                          <a:pt x="7934926" y="-17440"/>
                          <a:pt x="8244271" y="0"/>
                        </a:cubicBezTo>
                        <a:cubicBezTo>
                          <a:pt x="8274613" y="62649"/>
                          <a:pt x="8213665" y="87715"/>
                          <a:pt x="8244271" y="147277"/>
                        </a:cubicBezTo>
                        <a:cubicBezTo>
                          <a:pt x="8265057" y="209633"/>
                          <a:pt x="8252491" y="248097"/>
                          <a:pt x="8244271" y="325561"/>
                        </a:cubicBezTo>
                        <a:cubicBezTo>
                          <a:pt x="8238077" y="400669"/>
                          <a:pt x="8213352" y="438654"/>
                          <a:pt x="8244271" y="534851"/>
                        </a:cubicBezTo>
                        <a:cubicBezTo>
                          <a:pt x="8283105" y="626526"/>
                          <a:pt x="8240590" y="629150"/>
                          <a:pt x="8244271" y="713135"/>
                        </a:cubicBezTo>
                        <a:cubicBezTo>
                          <a:pt x="8256122" y="798789"/>
                          <a:pt x="8222253" y="838044"/>
                          <a:pt x="8244271" y="860413"/>
                        </a:cubicBezTo>
                        <a:cubicBezTo>
                          <a:pt x="8273234" y="892679"/>
                          <a:pt x="8223694" y="966999"/>
                          <a:pt x="8244271" y="1069702"/>
                        </a:cubicBezTo>
                        <a:cubicBezTo>
                          <a:pt x="8263327" y="1165458"/>
                          <a:pt x="8243716" y="1197275"/>
                          <a:pt x="8244271" y="1247986"/>
                        </a:cubicBezTo>
                        <a:cubicBezTo>
                          <a:pt x="8256063" y="1314614"/>
                          <a:pt x="8297325" y="1461408"/>
                          <a:pt x="8244271" y="1550294"/>
                        </a:cubicBezTo>
                        <a:cubicBezTo>
                          <a:pt x="7887379" y="1596808"/>
                          <a:pt x="7582666" y="1567204"/>
                          <a:pt x="7410683" y="1550294"/>
                        </a:cubicBezTo>
                        <a:cubicBezTo>
                          <a:pt x="7242806" y="1571102"/>
                          <a:pt x="6761279" y="1532870"/>
                          <a:pt x="6577096" y="1550294"/>
                        </a:cubicBezTo>
                        <a:cubicBezTo>
                          <a:pt x="6310116" y="1544097"/>
                          <a:pt x="5939410" y="1549419"/>
                          <a:pt x="5578623" y="1550294"/>
                        </a:cubicBezTo>
                        <a:cubicBezTo>
                          <a:pt x="5220272" y="1575085"/>
                          <a:pt x="4938815" y="1593944"/>
                          <a:pt x="4497707" y="1550294"/>
                        </a:cubicBezTo>
                        <a:cubicBezTo>
                          <a:pt x="4033854" y="1559738"/>
                          <a:pt x="3977021" y="1552578"/>
                          <a:pt x="3581677" y="1550294"/>
                        </a:cubicBezTo>
                        <a:cubicBezTo>
                          <a:pt x="3160269" y="1539629"/>
                          <a:pt x="3067157" y="1523550"/>
                          <a:pt x="2830533" y="1550294"/>
                        </a:cubicBezTo>
                        <a:cubicBezTo>
                          <a:pt x="2653787" y="1551549"/>
                          <a:pt x="2309978" y="1522323"/>
                          <a:pt x="1914502" y="1550294"/>
                        </a:cubicBezTo>
                        <a:cubicBezTo>
                          <a:pt x="1489557" y="1574653"/>
                          <a:pt x="1329169" y="1555380"/>
                          <a:pt x="1080915" y="1550294"/>
                        </a:cubicBezTo>
                        <a:cubicBezTo>
                          <a:pt x="854449" y="1562245"/>
                          <a:pt x="685941" y="1536030"/>
                          <a:pt x="518839" y="1550294"/>
                        </a:cubicBezTo>
                        <a:cubicBezTo>
                          <a:pt x="351737" y="1564558"/>
                          <a:pt x="165422" y="1572247"/>
                          <a:pt x="0" y="1550294"/>
                        </a:cubicBezTo>
                        <a:cubicBezTo>
                          <a:pt x="-7785" y="1466190"/>
                          <a:pt x="36128" y="1423085"/>
                          <a:pt x="0" y="1325501"/>
                        </a:cubicBezTo>
                        <a:cubicBezTo>
                          <a:pt x="-55784" y="1219191"/>
                          <a:pt x="-16370" y="1227137"/>
                          <a:pt x="0" y="1162720"/>
                        </a:cubicBezTo>
                        <a:cubicBezTo>
                          <a:pt x="10725" y="1101156"/>
                          <a:pt x="-32080" y="1064594"/>
                          <a:pt x="0" y="984436"/>
                        </a:cubicBezTo>
                        <a:cubicBezTo>
                          <a:pt x="27556" y="890897"/>
                          <a:pt x="33462" y="802560"/>
                          <a:pt x="0" y="759643"/>
                        </a:cubicBezTo>
                        <a:cubicBezTo>
                          <a:pt x="-24533" y="700737"/>
                          <a:pt x="-24073" y="598720"/>
                          <a:pt x="0" y="550354"/>
                        </a:cubicBezTo>
                        <a:cubicBezTo>
                          <a:pt x="15707" y="507647"/>
                          <a:pt x="17752" y="432152"/>
                          <a:pt x="0" y="403076"/>
                        </a:cubicBezTo>
                        <a:cubicBezTo>
                          <a:pt x="-4974" y="373310"/>
                          <a:pt x="-25679" y="284684"/>
                          <a:pt x="0" y="209289"/>
                        </a:cubicBezTo>
                        <a:cubicBezTo>
                          <a:pt x="9166" y="140857"/>
                          <a:pt x="-32397" y="41138"/>
                          <a:pt x="0" y="0"/>
                        </a:cubicBezTo>
                        <a:close/>
                      </a:path>
                      <a:path w="8244271" h="1550294" fill="none" stroke="0" extrusionOk="0">
                        <a:moveTo>
                          <a:pt x="0" y="0"/>
                        </a:moveTo>
                        <a:cubicBezTo>
                          <a:pt x="449042" y="16818"/>
                          <a:pt x="540895" y="5508"/>
                          <a:pt x="916030" y="0"/>
                        </a:cubicBezTo>
                        <a:cubicBezTo>
                          <a:pt x="1265582" y="-57203"/>
                          <a:pt x="1737553" y="21461"/>
                          <a:pt x="1996945" y="0"/>
                        </a:cubicBezTo>
                        <a:cubicBezTo>
                          <a:pt x="2304910" y="2951"/>
                          <a:pt x="2396312" y="-3486"/>
                          <a:pt x="2748090" y="0"/>
                        </a:cubicBezTo>
                        <a:cubicBezTo>
                          <a:pt x="3157995" y="-635"/>
                          <a:pt x="3477224" y="-15404"/>
                          <a:pt x="3746563" y="0"/>
                        </a:cubicBezTo>
                        <a:cubicBezTo>
                          <a:pt x="4021080" y="-6256"/>
                          <a:pt x="4331934" y="8764"/>
                          <a:pt x="4745036" y="0"/>
                        </a:cubicBezTo>
                        <a:cubicBezTo>
                          <a:pt x="5165780" y="-8563"/>
                          <a:pt x="5233814" y="-13631"/>
                          <a:pt x="5743508" y="0"/>
                        </a:cubicBezTo>
                        <a:cubicBezTo>
                          <a:pt x="6264904" y="-2532"/>
                          <a:pt x="6114504" y="-2991"/>
                          <a:pt x="6494653" y="0"/>
                        </a:cubicBezTo>
                        <a:cubicBezTo>
                          <a:pt x="6824319" y="65818"/>
                          <a:pt x="7609948" y="96829"/>
                          <a:pt x="8244271" y="0"/>
                        </a:cubicBezTo>
                        <a:cubicBezTo>
                          <a:pt x="8262739" y="36063"/>
                          <a:pt x="8285954" y="106994"/>
                          <a:pt x="8244271" y="178283"/>
                        </a:cubicBezTo>
                        <a:cubicBezTo>
                          <a:pt x="8204964" y="228986"/>
                          <a:pt x="8237463" y="277496"/>
                          <a:pt x="8244271" y="341064"/>
                        </a:cubicBezTo>
                        <a:cubicBezTo>
                          <a:pt x="8245668" y="409897"/>
                          <a:pt x="8234717" y="450468"/>
                          <a:pt x="8244271" y="534851"/>
                        </a:cubicBezTo>
                        <a:cubicBezTo>
                          <a:pt x="8255711" y="624977"/>
                          <a:pt x="8262856" y="644373"/>
                          <a:pt x="8244271" y="682129"/>
                        </a:cubicBezTo>
                        <a:cubicBezTo>
                          <a:pt x="8223343" y="706255"/>
                          <a:pt x="8241613" y="757672"/>
                          <a:pt x="8244271" y="829407"/>
                        </a:cubicBezTo>
                        <a:cubicBezTo>
                          <a:pt x="8255219" y="903529"/>
                          <a:pt x="8270489" y="940728"/>
                          <a:pt x="8244271" y="1054199"/>
                        </a:cubicBezTo>
                        <a:cubicBezTo>
                          <a:pt x="8213761" y="1161926"/>
                          <a:pt x="8242459" y="1181382"/>
                          <a:pt x="8244271" y="1247986"/>
                        </a:cubicBezTo>
                        <a:cubicBezTo>
                          <a:pt x="8251577" y="1328450"/>
                          <a:pt x="8224459" y="1445410"/>
                          <a:pt x="8244271" y="1550294"/>
                        </a:cubicBezTo>
                        <a:cubicBezTo>
                          <a:pt x="7793922" y="1544646"/>
                          <a:pt x="7576137" y="1565326"/>
                          <a:pt x="7410683" y="1550294"/>
                        </a:cubicBezTo>
                        <a:cubicBezTo>
                          <a:pt x="7190265" y="1543702"/>
                          <a:pt x="6702338" y="1551743"/>
                          <a:pt x="6329768" y="1550294"/>
                        </a:cubicBezTo>
                        <a:cubicBezTo>
                          <a:pt x="5942307" y="1538993"/>
                          <a:pt x="5834741" y="1549990"/>
                          <a:pt x="5496180" y="1550294"/>
                        </a:cubicBezTo>
                        <a:cubicBezTo>
                          <a:pt x="5144724" y="1551320"/>
                          <a:pt x="4965419" y="1513039"/>
                          <a:pt x="4497707" y="1550294"/>
                        </a:cubicBezTo>
                        <a:cubicBezTo>
                          <a:pt x="4048546" y="1579967"/>
                          <a:pt x="3984379" y="1534622"/>
                          <a:pt x="3829005" y="1550294"/>
                        </a:cubicBezTo>
                        <a:cubicBezTo>
                          <a:pt x="3665260" y="1542225"/>
                          <a:pt x="3330635" y="1523134"/>
                          <a:pt x="3160303" y="1550294"/>
                        </a:cubicBezTo>
                        <a:cubicBezTo>
                          <a:pt x="2968919" y="1561997"/>
                          <a:pt x="2963141" y="1550201"/>
                          <a:pt x="2777219" y="1550294"/>
                        </a:cubicBezTo>
                        <a:cubicBezTo>
                          <a:pt x="2591297" y="1550387"/>
                          <a:pt x="2503515" y="1540828"/>
                          <a:pt x="2409158" y="1550294"/>
                        </a:cubicBezTo>
                        <a:cubicBezTo>
                          <a:pt x="2271036" y="1484356"/>
                          <a:pt x="1914074" y="1540296"/>
                          <a:pt x="1575572" y="1550294"/>
                        </a:cubicBezTo>
                        <a:cubicBezTo>
                          <a:pt x="1319315" y="1496928"/>
                          <a:pt x="515968" y="1439213"/>
                          <a:pt x="0" y="1550294"/>
                        </a:cubicBezTo>
                        <a:cubicBezTo>
                          <a:pt x="48866" y="1444653"/>
                          <a:pt x="42384" y="1419250"/>
                          <a:pt x="0" y="1325501"/>
                        </a:cubicBezTo>
                        <a:cubicBezTo>
                          <a:pt x="-39314" y="1234873"/>
                          <a:pt x="-19540" y="1234829"/>
                          <a:pt x="0" y="1162720"/>
                        </a:cubicBezTo>
                        <a:cubicBezTo>
                          <a:pt x="17416" y="1087227"/>
                          <a:pt x="-14500" y="1029842"/>
                          <a:pt x="0" y="937927"/>
                        </a:cubicBezTo>
                        <a:cubicBezTo>
                          <a:pt x="21456" y="849188"/>
                          <a:pt x="56766" y="792059"/>
                          <a:pt x="0" y="728638"/>
                        </a:cubicBezTo>
                        <a:cubicBezTo>
                          <a:pt x="-40716" y="658261"/>
                          <a:pt x="28656" y="632729"/>
                          <a:pt x="0" y="565857"/>
                        </a:cubicBezTo>
                        <a:cubicBezTo>
                          <a:pt x="-20573" y="501723"/>
                          <a:pt x="35453" y="442555"/>
                          <a:pt x="0" y="372070"/>
                        </a:cubicBezTo>
                        <a:cubicBezTo>
                          <a:pt x="-35176" y="272908"/>
                          <a:pt x="25166" y="249371"/>
                          <a:pt x="0" y="193786"/>
                        </a:cubicBezTo>
                        <a:cubicBezTo>
                          <a:pt x="-30735" y="131172"/>
                          <a:pt x="13591" y="6714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ปัจจัยความเสี่ยงที่ 4 </a:t>
            </a:r>
          </a:p>
          <a:p>
            <a:pPr algn="ctr">
              <a:lnSpc>
                <a:spcPct val="120000"/>
              </a:lnSpc>
            </a:pPr>
            <a:r>
              <a:rPr lang="th-TH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ช่องทางในการติดตามหนี้ไม่เพียงพอ และบุคลากรไม่มีเวลาเพียงในการติดตามหนี้ (</a:t>
            </a:r>
            <a:r>
              <a:rPr lang="en-US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O3)</a:t>
            </a:r>
            <a:r>
              <a:rPr lang="th-TH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ความเสี่ยงปานกลาง(</a:t>
            </a:r>
            <a:r>
              <a:rPr lang="en-US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Medium</a:t>
            </a:r>
            <a:r>
              <a:rPr lang="th-TH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endParaRPr lang="en-US" sz="15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1" name="Group 5"/>
          <p:cNvGrpSpPr/>
          <p:nvPr/>
        </p:nvGrpSpPr>
        <p:grpSpPr>
          <a:xfrm>
            <a:off x="572552" y="332802"/>
            <a:ext cx="9017000" cy="530046"/>
            <a:chOff x="0" y="0"/>
            <a:chExt cx="21640800" cy="1272111"/>
          </a:xfrm>
        </p:grpSpPr>
        <p:sp>
          <p:nvSpPr>
            <p:cNvPr id="13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4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4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5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5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22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3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5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67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0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6" name="Group 25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27" name="Group 26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29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35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36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30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31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32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33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34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28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37" name="Rectangle 36"/>
          <p:cNvSpPr/>
          <p:nvPr/>
        </p:nvSpPr>
        <p:spPr>
          <a:xfrm>
            <a:off x="2571084" y="145782"/>
            <a:ext cx="5266245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5.1 ขอความเห็นชอบคู่มือและแผนบริหารความเสี่ยงของกองทุนพัฒนาบทบาทสตรี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/>
            </a:r>
            <a:b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ประจำปี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บัญชี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2567 (ต่อ)</a:t>
            </a:r>
            <a:endParaRPr lang="th-TH" sz="110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48463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Terminator 16"/>
          <p:cNvSpPr/>
          <p:nvPr/>
        </p:nvSpPr>
        <p:spPr>
          <a:xfrm>
            <a:off x="34725" y="1102761"/>
            <a:ext cx="2660397" cy="1288733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333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กำหนดแนวทางการบริหารจัดการความเสี่ยง ประจำปีงบประมาณ พ.ศ. 2567 </a:t>
            </a:r>
            <a:endParaRPr lang="th-TH" sz="13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424539" y="2676833"/>
            <a:ext cx="3726600" cy="1206726"/>
          </a:xfrm>
          <a:custGeom>
            <a:avLst/>
            <a:gdLst>
              <a:gd name="connsiteX0" fmla="*/ 0 w 3055170"/>
              <a:gd name="connsiteY0" fmla="*/ 97929 h 979292"/>
              <a:gd name="connsiteX1" fmla="*/ 97929 w 3055170"/>
              <a:gd name="connsiteY1" fmla="*/ 0 h 979292"/>
              <a:gd name="connsiteX2" fmla="*/ 2957241 w 3055170"/>
              <a:gd name="connsiteY2" fmla="*/ 0 h 979292"/>
              <a:gd name="connsiteX3" fmla="*/ 3055170 w 3055170"/>
              <a:gd name="connsiteY3" fmla="*/ 97929 h 979292"/>
              <a:gd name="connsiteX4" fmla="*/ 3055170 w 3055170"/>
              <a:gd name="connsiteY4" fmla="*/ 881363 h 979292"/>
              <a:gd name="connsiteX5" fmla="*/ 2957241 w 3055170"/>
              <a:gd name="connsiteY5" fmla="*/ 979292 h 979292"/>
              <a:gd name="connsiteX6" fmla="*/ 97929 w 3055170"/>
              <a:gd name="connsiteY6" fmla="*/ 979292 h 979292"/>
              <a:gd name="connsiteX7" fmla="*/ 0 w 3055170"/>
              <a:gd name="connsiteY7" fmla="*/ 881363 h 979292"/>
              <a:gd name="connsiteX8" fmla="*/ 0 w 3055170"/>
              <a:gd name="connsiteY8" fmla="*/ 97929 h 97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5170" h="979292">
                <a:moveTo>
                  <a:pt x="0" y="97929"/>
                </a:moveTo>
                <a:cubicBezTo>
                  <a:pt x="0" y="43844"/>
                  <a:pt x="43844" y="0"/>
                  <a:pt x="97929" y="0"/>
                </a:cubicBezTo>
                <a:lnTo>
                  <a:pt x="2957241" y="0"/>
                </a:lnTo>
                <a:cubicBezTo>
                  <a:pt x="3011326" y="0"/>
                  <a:pt x="3055170" y="43844"/>
                  <a:pt x="3055170" y="97929"/>
                </a:cubicBezTo>
                <a:lnTo>
                  <a:pt x="3055170" y="881363"/>
                </a:lnTo>
                <a:cubicBezTo>
                  <a:pt x="3055170" y="935448"/>
                  <a:pt x="3011326" y="979292"/>
                  <a:pt x="2957241" y="979292"/>
                </a:cubicBezTo>
                <a:lnTo>
                  <a:pt x="97929" y="979292"/>
                </a:lnTo>
                <a:cubicBezTo>
                  <a:pt x="43844" y="979292"/>
                  <a:pt x="0" y="935448"/>
                  <a:pt x="0" y="881363"/>
                </a:cubicBezTo>
                <a:lnTo>
                  <a:pt x="0" y="97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20000"/>
              </a:lnSpc>
              <a:spcBef>
                <a:spcPct val="0"/>
              </a:spcBef>
            </a:pPr>
            <a:r>
              <a:rPr lang="th-TH" sz="13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ฝึกอบรมบุคลากรให้ความรู้ด้านกฎหมาย</a:t>
            </a:r>
          </a:p>
        </p:txBody>
      </p:sp>
      <p:sp>
        <p:nvSpPr>
          <p:cNvPr id="7" name="Freeform 6"/>
          <p:cNvSpPr/>
          <p:nvPr/>
        </p:nvSpPr>
        <p:spPr>
          <a:xfrm>
            <a:off x="6279897" y="2676834"/>
            <a:ext cx="3644931" cy="1206725"/>
          </a:xfrm>
          <a:custGeom>
            <a:avLst/>
            <a:gdLst>
              <a:gd name="connsiteX0" fmla="*/ 0 w 2914096"/>
              <a:gd name="connsiteY0" fmla="*/ 115952 h 1159516"/>
              <a:gd name="connsiteX1" fmla="*/ 115952 w 2914096"/>
              <a:gd name="connsiteY1" fmla="*/ 0 h 1159516"/>
              <a:gd name="connsiteX2" fmla="*/ 2798144 w 2914096"/>
              <a:gd name="connsiteY2" fmla="*/ 0 h 1159516"/>
              <a:gd name="connsiteX3" fmla="*/ 2914096 w 2914096"/>
              <a:gd name="connsiteY3" fmla="*/ 115952 h 1159516"/>
              <a:gd name="connsiteX4" fmla="*/ 2914096 w 2914096"/>
              <a:gd name="connsiteY4" fmla="*/ 1043564 h 1159516"/>
              <a:gd name="connsiteX5" fmla="*/ 2798144 w 2914096"/>
              <a:gd name="connsiteY5" fmla="*/ 1159516 h 1159516"/>
              <a:gd name="connsiteX6" fmla="*/ 115952 w 2914096"/>
              <a:gd name="connsiteY6" fmla="*/ 1159516 h 1159516"/>
              <a:gd name="connsiteX7" fmla="*/ 0 w 2914096"/>
              <a:gd name="connsiteY7" fmla="*/ 1043564 h 1159516"/>
              <a:gd name="connsiteX8" fmla="*/ 0 w 2914096"/>
              <a:gd name="connsiteY8" fmla="*/ 115952 h 115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4096" h="1159516">
                <a:moveTo>
                  <a:pt x="0" y="115952"/>
                </a:moveTo>
                <a:cubicBezTo>
                  <a:pt x="0" y="51913"/>
                  <a:pt x="51913" y="0"/>
                  <a:pt x="115952" y="0"/>
                </a:cubicBezTo>
                <a:lnTo>
                  <a:pt x="2798144" y="0"/>
                </a:lnTo>
                <a:cubicBezTo>
                  <a:pt x="2862183" y="0"/>
                  <a:pt x="2914096" y="51913"/>
                  <a:pt x="2914096" y="115952"/>
                </a:cubicBezTo>
                <a:lnTo>
                  <a:pt x="2914096" y="1043564"/>
                </a:lnTo>
                <a:cubicBezTo>
                  <a:pt x="2914096" y="1107603"/>
                  <a:pt x="2862183" y="1159516"/>
                  <a:pt x="2798144" y="1159516"/>
                </a:cubicBezTo>
                <a:lnTo>
                  <a:pt x="115952" y="1159516"/>
                </a:lnTo>
                <a:cubicBezTo>
                  <a:pt x="51913" y="1159516"/>
                  <a:pt x="0" y="1107603"/>
                  <a:pt x="0" y="1043564"/>
                </a:cubicBezTo>
                <a:lnTo>
                  <a:pt x="0" y="115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20000"/>
              </a:lnSpc>
              <a:spcBef>
                <a:spcPct val="0"/>
              </a:spcBef>
            </a:pPr>
            <a:r>
              <a:rPr lang="th-TH" sz="13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มีการประสานความร่วมมือในการให้ความช่วยเหลือด้านกฎหมาย เช่น สำนักงานอัยการจังหวัด สถาบันการศึกษาด้านกฎหมาย</a:t>
            </a:r>
          </a:p>
        </p:txBody>
      </p:sp>
      <p:sp>
        <p:nvSpPr>
          <p:cNvPr id="10" name="Freeform 9"/>
          <p:cNvSpPr/>
          <p:nvPr/>
        </p:nvSpPr>
        <p:spPr>
          <a:xfrm>
            <a:off x="2424539" y="4022787"/>
            <a:ext cx="3726600" cy="1291910"/>
          </a:xfrm>
          <a:custGeom>
            <a:avLst/>
            <a:gdLst>
              <a:gd name="connsiteX0" fmla="*/ 0 w 1932526"/>
              <a:gd name="connsiteY0" fmla="*/ 115952 h 1159516"/>
              <a:gd name="connsiteX1" fmla="*/ 115952 w 1932526"/>
              <a:gd name="connsiteY1" fmla="*/ 0 h 1159516"/>
              <a:gd name="connsiteX2" fmla="*/ 1816574 w 1932526"/>
              <a:gd name="connsiteY2" fmla="*/ 0 h 1159516"/>
              <a:gd name="connsiteX3" fmla="*/ 1932526 w 1932526"/>
              <a:gd name="connsiteY3" fmla="*/ 115952 h 1159516"/>
              <a:gd name="connsiteX4" fmla="*/ 1932526 w 1932526"/>
              <a:gd name="connsiteY4" fmla="*/ 1043564 h 1159516"/>
              <a:gd name="connsiteX5" fmla="*/ 1816574 w 1932526"/>
              <a:gd name="connsiteY5" fmla="*/ 1159516 h 1159516"/>
              <a:gd name="connsiteX6" fmla="*/ 115952 w 1932526"/>
              <a:gd name="connsiteY6" fmla="*/ 1159516 h 1159516"/>
              <a:gd name="connsiteX7" fmla="*/ 0 w 1932526"/>
              <a:gd name="connsiteY7" fmla="*/ 1043564 h 1159516"/>
              <a:gd name="connsiteX8" fmla="*/ 0 w 1932526"/>
              <a:gd name="connsiteY8" fmla="*/ 115952 h 115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2526" h="1159516">
                <a:moveTo>
                  <a:pt x="0" y="115952"/>
                </a:moveTo>
                <a:cubicBezTo>
                  <a:pt x="0" y="51913"/>
                  <a:pt x="51913" y="0"/>
                  <a:pt x="115952" y="0"/>
                </a:cubicBezTo>
                <a:lnTo>
                  <a:pt x="1816574" y="0"/>
                </a:lnTo>
                <a:cubicBezTo>
                  <a:pt x="1880613" y="0"/>
                  <a:pt x="1932526" y="51913"/>
                  <a:pt x="1932526" y="115952"/>
                </a:cubicBezTo>
                <a:lnTo>
                  <a:pt x="1932526" y="1043564"/>
                </a:lnTo>
                <a:cubicBezTo>
                  <a:pt x="1932526" y="1107603"/>
                  <a:pt x="1880613" y="1159516"/>
                  <a:pt x="1816574" y="1159516"/>
                </a:cubicBezTo>
                <a:lnTo>
                  <a:pt x="115952" y="1159516"/>
                </a:lnTo>
                <a:cubicBezTo>
                  <a:pt x="51913" y="1159516"/>
                  <a:pt x="0" y="1107603"/>
                  <a:pt x="0" y="1043564"/>
                </a:cubicBezTo>
                <a:lnTo>
                  <a:pt x="0" y="115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20000"/>
              </a:lnSpc>
              <a:spcBef>
                <a:spcPct val="0"/>
              </a:spcBef>
            </a:pPr>
            <a:r>
              <a:rPr lang="th-TH" sz="13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มีการติดตามและประเมินผลการใช้เงินทุนหมุนเวียนให้เป็นไปตามวัตถุประสงค์</a:t>
            </a:r>
          </a:p>
        </p:txBody>
      </p:sp>
      <p:sp>
        <p:nvSpPr>
          <p:cNvPr id="12" name="Freeform 11"/>
          <p:cNvSpPr/>
          <p:nvPr/>
        </p:nvSpPr>
        <p:spPr>
          <a:xfrm>
            <a:off x="6293516" y="4022787"/>
            <a:ext cx="3644932" cy="1291910"/>
          </a:xfrm>
          <a:custGeom>
            <a:avLst/>
            <a:gdLst>
              <a:gd name="connsiteX0" fmla="*/ 0 w 1932526"/>
              <a:gd name="connsiteY0" fmla="*/ 115952 h 1159516"/>
              <a:gd name="connsiteX1" fmla="*/ 115952 w 1932526"/>
              <a:gd name="connsiteY1" fmla="*/ 0 h 1159516"/>
              <a:gd name="connsiteX2" fmla="*/ 1816574 w 1932526"/>
              <a:gd name="connsiteY2" fmla="*/ 0 h 1159516"/>
              <a:gd name="connsiteX3" fmla="*/ 1932526 w 1932526"/>
              <a:gd name="connsiteY3" fmla="*/ 115952 h 1159516"/>
              <a:gd name="connsiteX4" fmla="*/ 1932526 w 1932526"/>
              <a:gd name="connsiteY4" fmla="*/ 1043564 h 1159516"/>
              <a:gd name="connsiteX5" fmla="*/ 1816574 w 1932526"/>
              <a:gd name="connsiteY5" fmla="*/ 1159516 h 1159516"/>
              <a:gd name="connsiteX6" fmla="*/ 115952 w 1932526"/>
              <a:gd name="connsiteY6" fmla="*/ 1159516 h 1159516"/>
              <a:gd name="connsiteX7" fmla="*/ 0 w 1932526"/>
              <a:gd name="connsiteY7" fmla="*/ 1043564 h 1159516"/>
              <a:gd name="connsiteX8" fmla="*/ 0 w 1932526"/>
              <a:gd name="connsiteY8" fmla="*/ 115952 h 115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2526" h="1159516">
                <a:moveTo>
                  <a:pt x="0" y="115952"/>
                </a:moveTo>
                <a:cubicBezTo>
                  <a:pt x="0" y="51913"/>
                  <a:pt x="51913" y="0"/>
                  <a:pt x="115952" y="0"/>
                </a:cubicBezTo>
                <a:lnTo>
                  <a:pt x="1816574" y="0"/>
                </a:lnTo>
                <a:cubicBezTo>
                  <a:pt x="1880613" y="0"/>
                  <a:pt x="1932526" y="51913"/>
                  <a:pt x="1932526" y="115952"/>
                </a:cubicBezTo>
                <a:lnTo>
                  <a:pt x="1932526" y="1043564"/>
                </a:lnTo>
                <a:cubicBezTo>
                  <a:pt x="1932526" y="1107603"/>
                  <a:pt x="1880613" y="1159516"/>
                  <a:pt x="1816574" y="1159516"/>
                </a:cubicBezTo>
                <a:lnTo>
                  <a:pt x="115952" y="1159516"/>
                </a:lnTo>
                <a:cubicBezTo>
                  <a:pt x="51913" y="1159516"/>
                  <a:pt x="0" y="1107603"/>
                  <a:pt x="0" y="1043564"/>
                </a:cubicBezTo>
                <a:lnTo>
                  <a:pt x="0" y="115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20000"/>
              </a:lnSpc>
              <a:spcBef>
                <a:spcPct val="0"/>
              </a:spcBef>
            </a:pPr>
            <a:r>
              <a:rPr lang="th-TH" sz="13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 ช่วยเหลือลูกหนี้ที่มีปัญหา เช่น ลดดอกเบี้ยปรับ ขยายเวลา พักชำระหนี้</a:t>
            </a:r>
          </a:p>
        </p:txBody>
      </p:sp>
      <p:sp>
        <p:nvSpPr>
          <p:cNvPr id="18" name="สี่เหลี่ยมผืนผ้า 12">
            <a:extLst>
              <a:ext uri="{FF2B5EF4-FFF2-40B4-BE49-F238E27FC236}">
                <a16:creationId xmlns:a16="http://schemas.microsoft.com/office/drawing/2014/main" id="{60215003-B760-1557-72E9-3EEF50D7E819}"/>
              </a:ext>
            </a:extLst>
          </p:cNvPr>
          <p:cNvSpPr/>
          <p:nvPr/>
        </p:nvSpPr>
        <p:spPr>
          <a:xfrm>
            <a:off x="2774297" y="1099582"/>
            <a:ext cx="7185257" cy="1291912"/>
          </a:xfrm>
          <a:custGeom>
            <a:avLst/>
            <a:gdLst>
              <a:gd name="connsiteX0" fmla="*/ 0 w 6057788"/>
              <a:gd name="connsiteY0" fmla="*/ 0 h 5107819"/>
              <a:gd name="connsiteX1" fmla="*/ 673088 w 6057788"/>
              <a:gd name="connsiteY1" fmla="*/ 0 h 5107819"/>
              <a:gd name="connsiteX2" fmla="*/ 1467331 w 6057788"/>
              <a:gd name="connsiteY2" fmla="*/ 0 h 5107819"/>
              <a:gd name="connsiteX3" fmla="*/ 2019263 w 6057788"/>
              <a:gd name="connsiteY3" fmla="*/ 0 h 5107819"/>
              <a:gd name="connsiteX4" fmla="*/ 2752928 w 6057788"/>
              <a:gd name="connsiteY4" fmla="*/ 0 h 5107819"/>
              <a:gd name="connsiteX5" fmla="*/ 3486594 w 6057788"/>
              <a:gd name="connsiteY5" fmla="*/ 0 h 5107819"/>
              <a:gd name="connsiteX6" fmla="*/ 4220259 w 6057788"/>
              <a:gd name="connsiteY6" fmla="*/ 0 h 5107819"/>
              <a:gd name="connsiteX7" fmla="*/ 4772191 w 6057788"/>
              <a:gd name="connsiteY7" fmla="*/ 0 h 5107819"/>
              <a:gd name="connsiteX8" fmla="*/ 6057788 w 6057788"/>
              <a:gd name="connsiteY8" fmla="*/ 0 h 5107819"/>
              <a:gd name="connsiteX9" fmla="*/ 6057788 w 6057788"/>
              <a:gd name="connsiteY9" fmla="*/ 587399 h 5107819"/>
              <a:gd name="connsiteX10" fmla="*/ 6057788 w 6057788"/>
              <a:gd name="connsiteY10" fmla="*/ 1123720 h 5107819"/>
              <a:gd name="connsiteX11" fmla="*/ 6057788 w 6057788"/>
              <a:gd name="connsiteY11" fmla="*/ 1762198 h 5107819"/>
              <a:gd name="connsiteX12" fmla="*/ 6057788 w 6057788"/>
              <a:gd name="connsiteY12" fmla="*/ 2247440 h 5107819"/>
              <a:gd name="connsiteX13" fmla="*/ 6057788 w 6057788"/>
              <a:gd name="connsiteY13" fmla="*/ 2732683 h 5107819"/>
              <a:gd name="connsiteX14" fmla="*/ 6057788 w 6057788"/>
              <a:gd name="connsiteY14" fmla="*/ 3473317 h 5107819"/>
              <a:gd name="connsiteX15" fmla="*/ 6057788 w 6057788"/>
              <a:gd name="connsiteY15" fmla="*/ 4111794 h 5107819"/>
              <a:gd name="connsiteX16" fmla="*/ 6057788 w 6057788"/>
              <a:gd name="connsiteY16" fmla="*/ 5107819 h 5107819"/>
              <a:gd name="connsiteX17" fmla="*/ 5445278 w 6057788"/>
              <a:gd name="connsiteY17" fmla="*/ 5107819 h 5107819"/>
              <a:gd name="connsiteX18" fmla="*/ 4651035 w 6057788"/>
              <a:gd name="connsiteY18" fmla="*/ 5107819 h 5107819"/>
              <a:gd name="connsiteX19" fmla="*/ 4038525 w 6057788"/>
              <a:gd name="connsiteY19" fmla="*/ 5107819 h 5107819"/>
              <a:gd name="connsiteX20" fmla="*/ 3304860 w 6057788"/>
              <a:gd name="connsiteY20" fmla="*/ 5107819 h 5107819"/>
              <a:gd name="connsiteX21" fmla="*/ 2813506 w 6057788"/>
              <a:gd name="connsiteY21" fmla="*/ 5107819 h 5107819"/>
              <a:gd name="connsiteX22" fmla="*/ 2322152 w 6057788"/>
              <a:gd name="connsiteY22" fmla="*/ 5107819 h 5107819"/>
              <a:gd name="connsiteX23" fmla="*/ 1770220 w 6057788"/>
              <a:gd name="connsiteY23" fmla="*/ 5107819 h 5107819"/>
              <a:gd name="connsiteX24" fmla="*/ 1157711 w 6057788"/>
              <a:gd name="connsiteY24" fmla="*/ 5107819 h 5107819"/>
              <a:gd name="connsiteX25" fmla="*/ 0 w 6057788"/>
              <a:gd name="connsiteY25" fmla="*/ 5107819 h 5107819"/>
              <a:gd name="connsiteX26" fmla="*/ 0 w 6057788"/>
              <a:gd name="connsiteY26" fmla="*/ 4367185 h 5107819"/>
              <a:gd name="connsiteX27" fmla="*/ 0 w 6057788"/>
              <a:gd name="connsiteY27" fmla="*/ 3830864 h 5107819"/>
              <a:gd name="connsiteX28" fmla="*/ 0 w 6057788"/>
              <a:gd name="connsiteY28" fmla="*/ 3090230 h 5107819"/>
              <a:gd name="connsiteX29" fmla="*/ 0 w 6057788"/>
              <a:gd name="connsiteY29" fmla="*/ 2400675 h 5107819"/>
              <a:gd name="connsiteX30" fmla="*/ 0 w 6057788"/>
              <a:gd name="connsiteY30" fmla="*/ 1864354 h 5107819"/>
              <a:gd name="connsiteX31" fmla="*/ 0 w 6057788"/>
              <a:gd name="connsiteY31" fmla="*/ 1225877 h 5107819"/>
              <a:gd name="connsiteX32" fmla="*/ 0 w 6057788"/>
              <a:gd name="connsiteY32" fmla="*/ 638477 h 5107819"/>
              <a:gd name="connsiteX33" fmla="*/ 0 w 6057788"/>
              <a:gd name="connsiteY33" fmla="*/ 0 h 51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57788" h="5107819" fill="none" extrusionOk="0">
                <a:moveTo>
                  <a:pt x="0" y="0"/>
                </a:moveTo>
                <a:cubicBezTo>
                  <a:pt x="332434" y="12884"/>
                  <a:pt x="397367" y="30209"/>
                  <a:pt x="673088" y="0"/>
                </a:cubicBezTo>
                <a:cubicBezTo>
                  <a:pt x="948809" y="-30209"/>
                  <a:pt x="1263884" y="16444"/>
                  <a:pt x="1467331" y="0"/>
                </a:cubicBezTo>
                <a:cubicBezTo>
                  <a:pt x="1670778" y="-16444"/>
                  <a:pt x="1766306" y="-25877"/>
                  <a:pt x="2019263" y="0"/>
                </a:cubicBezTo>
                <a:cubicBezTo>
                  <a:pt x="2272220" y="25877"/>
                  <a:pt x="2529590" y="-10762"/>
                  <a:pt x="2752928" y="0"/>
                </a:cubicBezTo>
                <a:cubicBezTo>
                  <a:pt x="2976266" y="10762"/>
                  <a:pt x="3179048" y="18194"/>
                  <a:pt x="3486594" y="0"/>
                </a:cubicBezTo>
                <a:cubicBezTo>
                  <a:pt x="3794140" y="-18194"/>
                  <a:pt x="3855542" y="-6552"/>
                  <a:pt x="4220259" y="0"/>
                </a:cubicBezTo>
                <a:cubicBezTo>
                  <a:pt x="4584977" y="6552"/>
                  <a:pt x="4504165" y="24789"/>
                  <a:pt x="4772191" y="0"/>
                </a:cubicBezTo>
                <a:cubicBezTo>
                  <a:pt x="5040217" y="-24789"/>
                  <a:pt x="5570209" y="-17040"/>
                  <a:pt x="6057788" y="0"/>
                </a:cubicBezTo>
                <a:cubicBezTo>
                  <a:pt x="6073308" y="121308"/>
                  <a:pt x="6085355" y="399117"/>
                  <a:pt x="6057788" y="587399"/>
                </a:cubicBezTo>
                <a:cubicBezTo>
                  <a:pt x="6030221" y="775681"/>
                  <a:pt x="6054284" y="896725"/>
                  <a:pt x="6057788" y="1123720"/>
                </a:cubicBezTo>
                <a:cubicBezTo>
                  <a:pt x="6061292" y="1350715"/>
                  <a:pt x="6046814" y="1481737"/>
                  <a:pt x="6057788" y="1762198"/>
                </a:cubicBezTo>
                <a:cubicBezTo>
                  <a:pt x="6068762" y="2042659"/>
                  <a:pt x="6068669" y="2145185"/>
                  <a:pt x="6057788" y="2247440"/>
                </a:cubicBezTo>
                <a:cubicBezTo>
                  <a:pt x="6046907" y="2349695"/>
                  <a:pt x="6056260" y="2490787"/>
                  <a:pt x="6057788" y="2732683"/>
                </a:cubicBezTo>
                <a:cubicBezTo>
                  <a:pt x="6059316" y="2974579"/>
                  <a:pt x="6078161" y="3107638"/>
                  <a:pt x="6057788" y="3473317"/>
                </a:cubicBezTo>
                <a:cubicBezTo>
                  <a:pt x="6037415" y="3838996"/>
                  <a:pt x="6055725" y="3896808"/>
                  <a:pt x="6057788" y="4111794"/>
                </a:cubicBezTo>
                <a:cubicBezTo>
                  <a:pt x="6059851" y="4326780"/>
                  <a:pt x="6039941" y="4751110"/>
                  <a:pt x="6057788" y="5107819"/>
                </a:cubicBezTo>
                <a:cubicBezTo>
                  <a:pt x="5753523" y="5125531"/>
                  <a:pt x="5590415" y="5137718"/>
                  <a:pt x="5445278" y="5107819"/>
                </a:cubicBezTo>
                <a:cubicBezTo>
                  <a:pt x="5300141" y="5077921"/>
                  <a:pt x="4921516" y="5136626"/>
                  <a:pt x="4651035" y="5107819"/>
                </a:cubicBezTo>
                <a:cubicBezTo>
                  <a:pt x="4380554" y="5079012"/>
                  <a:pt x="4290853" y="5104101"/>
                  <a:pt x="4038525" y="5107819"/>
                </a:cubicBezTo>
                <a:cubicBezTo>
                  <a:pt x="3786197" y="5111538"/>
                  <a:pt x="3632337" y="5073590"/>
                  <a:pt x="3304860" y="5107819"/>
                </a:cubicBezTo>
                <a:cubicBezTo>
                  <a:pt x="2977384" y="5142048"/>
                  <a:pt x="2919894" y="5096760"/>
                  <a:pt x="2813506" y="5107819"/>
                </a:cubicBezTo>
                <a:cubicBezTo>
                  <a:pt x="2707118" y="5118878"/>
                  <a:pt x="2441386" y="5106217"/>
                  <a:pt x="2322152" y="5107819"/>
                </a:cubicBezTo>
                <a:cubicBezTo>
                  <a:pt x="2202918" y="5109421"/>
                  <a:pt x="1889495" y="5114349"/>
                  <a:pt x="1770220" y="5107819"/>
                </a:cubicBezTo>
                <a:cubicBezTo>
                  <a:pt x="1650945" y="5101289"/>
                  <a:pt x="1427379" y="5128951"/>
                  <a:pt x="1157711" y="5107819"/>
                </a:cubicBezTo>
                <a:cubicBezTo>
                  <a:pt x="888043" y="5086687"/>
                  <a:pt x="398987" y="5157851"/>
                  <a:pt x="0" y="5107819"/>
                </a:cubicBezTo>
                <a:cubicBezTo>
                  <a:pt x="36263" y="4754571"/>
                  <a:pt x="29706" y="4671882"/>
                  <a:pt x="0" y="4367185"/>
                </a:cubicBezTo>
                <a:cubicBezTo>
                  <a:pt x="-29706" y="4062488"/>
                  <a:pt x="-15187" y="4081109"/>
                  <a:pt x="0" y="3830864"/>
                </a:cubicBezTo>
                <a:cubicBezTo>
                  <a:pt x="15187" y="3580619"/>
                  <a:pt x="-15078" y="3418120"/>
                  <a:pt x="0" y="3090230"/>
                </a:cubicBezTo>
                <a:cubicBezTo>
                  <a:pt x="15078" y="2762340"/>
                  <a:pt x="33034" y="2593855"/>
                  <a:pt x="0" y="2400675"/>
                </a:cubicBezTo>
                <a:cubicBezTo>
                  <a:pt x="-33034" y="2207496"/>
                  <a:pt x="15459" y="2069796"/>
                  <a:pt x="0" y="1864354"/>
                </a:cubicBezTo>
                <a:cubicBezTo>
                  <a:pt x="-15459" y="1658912"/>
                  <a:pt x="27926" y="1517240"/>
                  <a:pt x="0" y="1225877"/>
                </a:cubicBezTo>
                <a:cubicBezTo>
                  <a:pt x="-27926" y="934514"/>
                  <a:pt x="28361" y="844454"/>
                  <a:pt x="0" y="638477"/>
                </a:cubicBezTo>
                <a:cubicBezTo>
                  <a:pt x="-28361" y="432500"/>
                  <a:pt x="11818" y="219910"/>
                  <a:pt x="0" y="0"/>
                </a:cubicBezTo>
                <a:close/>
              </a:path>
              <a:path w="6057788" h="5107819" stroke="0" extrusionOk="0">
                <a:moveTo>
                  <a:pt x="0" y="0"/>
                </a:moveTo>
                <a:cubicBezTo>
                  <a:pt x="202422" y="-9651"/>
                  <a:pt x="336641" y="11045"/>
                  <a:pt x="491354" y="0"/>
                </a:cubicBezTo>
                <a:cubicBezTo>
                  <a:pt x="646067" y="-11045"/>
                  <a:pt x="912928" y="13566"/>
                  <a:pt x="1164441" y="0"/>
                </a:cubicBezTo>
                <a:cubicBezTo>
                  <a:pt x="1415954" y="-13566"/>
                  <a:pt x="1448959" y="21393"/>
                  <a:pt x="1655795" y="0"/>
                </a:cubicBezTo>
                <a:cubicBezTo>
                  <a:pt x="1862631" y="-21393"/>
                  <a:pt x="2038552" y="8332"/>
                  <a:pt x="2147149" y="0"/>
                </a:cubicBezTo>
                <a:cubicBezTo>
                  <a:pt x="2255746" y="-8332"/>
                  <a:pt x="2466758" y="-1321"/>
                  <a:pt x="2638503" y="0"/>
                </a:cubicBezTo>
                <a:cubicBezTo>
                  <a:pt x="2810248" y="1321"/>
                  <a:pt x="3136449" y="-12777"/>
                  <a:pt x="3432747" y="0"/>
                </a:cubicBezTo>
                <a:cubicBezTo>
                  <a:pt x="3729045" y="12777"/>
                  <a:pt x="3858193" y="-14204"/>
                  <a:pt x="4045256" y="0"/>
                </a:cubicBezTo>
                <a:cubicBezTo>
                  <a:pt x="4232319" y="14204"/>
                  <a:pt x="4499862" y="5025"/>
                  <a:pt x="4778922" y="0"/>
                </a:cubicBezTo>
                <a:cubicBezTo>
                  <a:pt x="5057982" y="-5025"/>
                  <a:pt x="5211233" y="9035"/>
                  <a:pt x="5391431" y="0"/>
                </a:cubicBezTo>
                <a:cubicBezTo>
                  <a:pt x="5571629" y="-9035"/>
                  <a:pt x="5791649" y="-4402"/>
                  <a:pt x="6057788" y="0"/>
                </a:cubicBezTo>
                <a:cubicBezTo>
                  <a:pt x="6077883" y="237603"/>
                  <a:pt x="6041411" y="308905"/>
                  <a:pt x="6057788" y="485243"/>
                </a:cubicBezTo>
                <a:cubicBezTo>
                  <a:pt x="6074165" y="661581"/>
                  <a:pt x="6061866" y="817588"/>
                  <a:pt x="6057788" y="1072642"/>
                </a:cubicBezTo>
                <a:cubicBezTo>
                  <a:pt x="6053710" y="1327696"/>
                  <a:pt x="6032714" y="1433075"/>
                  <a:pt x="6057788" y="1762198"/>
                </a:cubicBezTo>
                <a:cubicBezTo>
                  <a:pt x="6082862" y="2091321"/>
                  <a:pt x="6052261" y="2075521"/>
                  <a:pt x="6057788" y="2349597"/>
                </a:cubicBezTo>
                <a:cubicBezTo>
                  <a:pt x="6063315" y="2623673"/>
                  <a:pt x="6040899" y="2737359"/>
                  <a:pt x="6057788" y="2834840"/>
                </a:cubicBezTo>
                <a:cubicBezTo>
                  <a:pt x="6074677" y="2932321"/>
                  <a:pt x="6037288" y="3218894"/>
                  <a:pt x="6057788" y="3524395"/>
                </a:cubicBezTo>
                <a:cubicBezTo>
                  <a:pt x="6078288" y="3829896"/>
                  <a:pt x="6053114" y="3925402"/>
                  <a:pt x="6057788" y="4111794"/>
                </a:cubicBezTo>
                <a:cubicBezTo>
                  <a:pt x="6062462" y="4298186"/>
                  <a:pt x="6082424" y="4834993"/>
                  <a:pt x="6057788" y="5107819"/>
                </a:cubicBezTo>
                <a:cubicBezTo>
                  <a:pt x="5802367" y="5131696"/>
                  <a:pt x="5588455" y="5122350"/>
                  <a:pt x="5445278" y="5107819"/>
                </a:cubicBezTo>
                <a:cubicBezTo>
                  <a:pt x="5302101" y="5093289"/>
                  <a:pt x="4965103" y="5080802"/>
                  <a:pt x="4832769" y="5107819"/>
                </a:cubicBezTo>
                <a:cubicBezTo>
                  <a:pt x="4700435" y="5134836"/>
                  <a:pt x="4368612" y="5077136"/>
                  <a:pt x="4099103" y="5107819"/>
                </a:cubicBezTo>
                <a:cubicBezTo>
                  <a:pt x="3829594" y="5138502"/>
                  <a:pt x="3644281" y="5076871"/>
                  <a:pt x="3304860" y="5107819"/>
                </a:cubicBezTo>
                <a:cubicBezTo>
                  <a:pt x="2965439" y="5138767"/>
                  <a:pt x="2929292" y="5129997"/>
                  <a:pt x="2631772" y="5107819"/>
                </a:cubicBezTo>
                <a:cubicBezTo>
                  <a:pt x="2334252" y="5085641"/>
                  <a:pt x="2245748" y="5100745"/>
                  <a:pt x="2079841" y="5107819"/>
                </a:cubicBezTo>
                <a:cubicBezTo>
                  <a:pt x="1913934" y="5114893"/>
                  <a:pt x="1709136" y="5079753"/>
                  <a:pt x="1406753" y="5107819"/>
                </a:cubicBezTo>
                <a:cubicBezTo>
                  <a:pt x="1104370" y="5135885"/>
                  <a:pt x="987978" y="5108793"/>
                  <a:pt x="794243" y="5107819"/>
                </a:cubicBezTo>
                <a:cubicBezTo>
                  <a:pt x="600508" y="5106846"/>
                  <a:pt x="262391" y="5113696"/>
                  <a:pt x="0" y="5107819"/>
                </a:cubicBezTo>
                <a:cubicBezTo>
                  <a:pt x="-8543" y="4794542"/>
                  <a:pt x="36387" y="4703402"/>
                  <a:pt x="0" y="4367185"/>
                </a:cubicBezTo>
                <a:cubicBezTo>
                  <a:pt x="-36387" y="4030968"/>
                  <a:pt x="-6397" y="4056432"/>
                  <a:pt x="0" y="3830864"/>
                </a:cubicBezTo>
                <a:cubicBezTo>
                  <a:pt x="6397" y="3605296"/>
                  <a:pt x="-21056" y="3525956"/>
                  <a:pt x="0" y="3243465"/>
                </a:cubicBezTo>
                <a:cubicBezTo>
                  <a:pt x="21056" y="2960974"/>
                  <a:pt x="20935" y="2665495"/>
                  <a:pt x="0" y="2502831"/>
                </a:cubicBezTo>
                <a:cubicBezTo>
                  <a:pt x="-20935" y="2340167"/>
                  <a:pt x="-16124" y="1967064"/>
                  <a:pt x="0" y="1813276"/>
                </a:cubicBezTo>
                <a:cubicBezTo>
                  <a:pt x="16124" y="1659489"/>
                  <a:pt x="11041" y="1427019"/>
                  <a:pt x="0" y="1328033"/>
                </a:cubicBezTo>
                <a:cubicBezTo>
                  <a:pt x="-11041" y="1229047"/>
                  <a:pt x="-8729" y="947194"/>
                  <a:pt x="0" y="689556"/>
                </a:cubicBezTo>
                <a:cubicBezTo>
                  <a:pt x="8729" y="431918"/>
                  <a:pt x="-29446" y="15564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582967651">
                  <a:custGeom>
                    <a:avLst/>
                    <a:gdLst>
                      <a:gd name="connsiteX0" fmla="*/ 0 w 8244271"/>
                      <a:gd name="connsiteY0" fmla="*/ 0 h 1550294"/>
                      <a:gd name="connsiteX1" fmla="*/ 916030 w 8244271"/>
                      <a:gd name="connsiteY1" fmla="*/ 0 h 1550294"/>
                      <a:gd name="connsiteX2" fmla="*/ 1996945 w 8244271"/>
                      <a:gd name="connsiteY2" fmla="*/ 0 h 1550294"/>
                      <a:gd name="connsiteX3" fmla="*/ 2748090 w 8244271"/>
                      <a:gd name="connsiteY3" fmla="*/ 0 h 1550294"/>
                      <a:gd name="connsiteX4" fmla="*/ 3746563 w 8244271"/>
                      <a:gd name="connsiteY4" fmla="*/ 0 h 1550294"/>
                      <a:gd name="connsiteX5" fmla="*/ 4745036 w 8244271"/>
                      <a:gd name="connsiteY5" fmla="*/ 0 h 1550294"/>
                      <a:gd name="connsiteX6" fmla="*/ 5743508 w 8244271"/>
                      <a:gd name="connsiteY6" fmla="*/ 0 h 1550294"/>
                      <a:gd name="connsiteX7" fmla="*/ 6494653 w 8244271"/>
                      <a:gd name="connsiteY7" fmla="*/ 0 h 1550294"/>
                      <a:gd name="connsiteX8" fmla="*/ 8244271 w 8244271"/>
                      <a:gd name="connsiteY8" fmla="*/ 0 h 1550294"/>
                      <a:gd name="connsiteX9" fmla="*/ 8244271 w 8244271"/>
                      <a:gd name="connsiteY9" fmla="*/ 178283 h 1550294"/>
                      <a:gd name="connsiteX10" fmla="*/ 8244271 w 8244271"/>
                      <a:gd name="connsiteY10" fmla="*/ 341064 h 1550294"/>
                      <a:gd name="connsiteX11" fmla="*/ 8244271 w 8244271"/>
                      <a:gd name="connsiteY11" fmla="*/ 534851 h 1550294"/>
                      <a:gd name="connsiteX12" fmla="*/ 8244271 w 8244271"/>
                      <a:gd name="connsiteY12" fmla="*/ 682129 h 1550294"/>
                      <a:gd name="connsiteX13" fmla="*/ 8244271 w 8244271"/>
                      <a:gd name="connsiteY13" fmla="*/ 829407 h 1550294"/>
                      <a:gd name="connsiteX14" fmla="*/ 8244271 w 8244271"/>
                      <a:gd name="connsiteY14" fmla="*/ 1054199 h 1550294"/>
                      <a:gd name="connsiteX15" fmla="*/ 8244271 w 8244271"/>
                      <a:gd name="connsiteY15" fmla="*/ 1247986 h 1550294"/>
                      <a:gd name="connsiteX16" fmla="*/ 8244271 w 8244271"/>
                      <a:gd name="connsiteY16" fmla="*/ 1550294 h 1550294"/>
                      <a:gd name="connsiteX17" fmla="*/ 7410683 w 8244271"/>
                      <a:gd name="connsiteY17" fmla="*/ 1550294 h 1550294"/>
                      <a:gd name="connsiteX18" fmla="*/ 6329768 w 8244271"/>
                      <a:gd name="connsiteY18" fmla="*/ 1550294 h 1550294"/>
                      <a:gd name="connsiteX19" fmla="*/ 5496180 w 8244271"/>
                      <a:gd name="connsiteY19" fmla="*/ 1550294 h 1550294"/>
                      <a:gd name="connsiteX20" fmla="*/ 4497707 w 8244271"/>
                      <a:gd name="connsiteY20" fmla="*/ 1550294 h 1550294"/>
                      <a:gd name="connsiteX21" fmla="*/ 3829005 w 8244271"/>
                      <a:gd name="connsiteY21" fmla="*/ 1550294 h 1550294"/>
                      <a:gd name="connsiteX22" fmla="*/ 3160303 w 8244271"/>
                      <a:gd name="connsiteY22" fmla="*/ 1550294 h 1550294"/>
                      <a:gd name="connsiteX23" fmla="*/ 2792242 w 8244271"/>
                      <a:gd name="connsiteY23" fmla="*/ 1550294 h 1550294"/>
                      <a:gd name="connsiteX24" fmla="*/ 2409158 w 8244271"/>
                      <a:gd name="connsiteY24" fmla="*/ 1550294 h 1550294"/>
                      <a:gd name="connsiteX25" fmla="*/ 1575572 w 8244271"/>
                      <a:gd name="connsiteY25" fmla="*/ 1550294 h 1550294"/>
                      <a:gd name="connsiteX26" fmla="*/ 0 w 8244271"/>
                      <a:gd name="connsiteY26" fmla="*/ 1550294 h 1550294"/>
                      <a:gd name="connsiteX27" fmla="*/ 0 w 8244271"/>
                      <a:gd name="connsiteY27" fmla="*/ 1325501 h 1550294"/>
                      <a:gd name="connsiteX28" fmla="*/ 0 w 8244271"/>
                      <a:gd name="connsiteY28" fmla="*/ 1162720 h 1550294"/>
                      <a:gd name="connsiteX29" fmla="*/ 0 w 8244271"/>
                      <a:gd name="connsiteY29" fmla="*/ 937927 h 1550294"/>
                      <a:gd name="connsiteX30" fmla="*/ 0 w 8244271"/>
                      <a:gd name="connsiteY30" fmla="*/ 728638 h 1550294"/>
                      <a:gd name="connsiteX31" fmla="*/ 0 w 8244271"/>
                      <a:gd name="connsiteY31" fmla="*/ 565857 h 1550294"/>
                      <a:gd name="connsiteX32" fmla="*/ 0 w 8244271"/>
                      <a:gd name="connsiteY32" fmla="*/ 372070 h 1550294"/>
                      <a:gd name="connsiteX33" fmla="*/ 0 w 8244271"/>
                      <a:gd name="connsiteY33" fmla="*/ 193786 h 1550294"/>
                      <a:gd name="connsiteX34" fmla="*/ 0 w 8244271"/>
                      <a:gd name="connsiteY34" fmla="*/ 0 h 1550294"/>
                      <a:gd name="connsiteX0" fmla="*/ 0 w 8244271"/>
                      <a:gd name="connsiteY0" fmla="*/ 0 h 1550294"/>
                      <a:gd name="connsiteX1" fmla="*/ 668702 w 8244271"/>
                      <a:gd name="connsiteY1" fmla="*/ 0 h 1550294"/>
                      <a:gd name="connsiteX2" fmla="*/ 1584731 w 8244271"/>
                      <a:gd name="connsiteY2" fmla="*/ 0 h 1550294"/>
                      <a:gd name="connsiteX3" fmla="*/ 2253433 w 8244271"/>
                      <a:gd name="connsiteY3" fmla="*/ 0 h 1550294"/>
                      <a:gd name="connsiteX4" fmla="*/ 2922135 w 8244271"/>
                      <a:gd name="connsiteY4" fmla="*/ 0 h 1550294"/>
                      <a:gd name="connsiteX5" fmla="*/ 3590837 w 8244271"/>
                      <a:gd name="connsiteY5" fmla="*/ 0 h 1550294"/>
                      <a:gd name="connsiteX6" fmla="*/ 4152914 w 8244271"/>
                      <a:gd name="connsiteY6" fmla="*/ 0 h 1550294"/>
                      <a:gd name="connsiteX7" fmla="*/ 4671754 w 8244271"/>
                      <a:gd name="connsiteY7" fmla="*/ 0 h 1550294"/>
                      <a:gd name="connsiteX8" fmla="*/ 5096883 w 8244271"/>
                      <a:gd name="connsiteY8" fmla="*/ 0 h 1550294"/>
                      <a:gd name="connsiteX9" fmla="*/ 5505340 w 8244271"/>
                      <a:gd name="connsiteY9" fmla="*/ 0 h 1550294"/>
                      <a:gd name="connsiteX10" fmla="*/ 6503814 w 8244271"/>
                      <a:gd name="connsiteY10" fmla="*/ 0 h 1550294"/>
                      <a:gd name="connsiteX11" fmla="*/ 6920607 w 8244271"/>
                      <a:gd name="connsiteY11" fmla="*/ 0 h 1550294"/>
                      <a:gd name="connsiteX12" fmla="*/ 7337400 w 8244271"/>
                      <a:gd name="connsiteY12" fmla="*/ 0 h 1550294"/>
                      <a:gd name="connsiteX13" fmla="*/ 8244271 w 8244271"/>
                      <a:gd name="connsiteY13" fmla="*/ 0 h 1550294"/>
                      <a:gd name="connsiteX14" fmla="*/ 8244271 w 8244271"/>
                      <a:gd name="connsiteY14" fmla="*/ 147277 h 1550294"/>
                      <a:gd name="connsiteX15" fmla="*/ 8244271 w 8244271"/>
                      <a:gd name="connsiteY15" fmla="*/ 325561 h 1550294"/>
                      <a:gd name="connsiteX16" fmla="*/ 8244271 w 8244271"/>
                      <a:gd name="connsiteY16" fmla="*/ 534851 h 1550294"/>
                      <a:gd name="connsiteX17" fmla="*/ 8244271 w 8244271"/>
                      <a:gd name="connsiteY17" fmla="*/ 713135 h 1550294"/>
                      <a:gd name="connsiteX18" fmla="*/ 8244271 w 8244271"/>
                      <a:gd name="connsiteY18" fmla="*/ 860413 h 1550294"/>
                      <a:gd name="connsiteX19" fmla="*/ 8244271 w 8244271"/>
                      <a:gd name="connsiteY19" fmla="*/ 1069702 h 1550294"/>
                      <a:gd name="connsiteX20" fmla="*/ 8244271 w 8244271"/>
                      <a:gd name="connsiteY20" fmla="*/ 1247986 h 1550294"/>
                      <a:gd name="connsiteX21" fmla="*/ 8244271 w 8244271"/>
                      <a:gd name="connsiteY21" fmla="*/ 1550294 h 1550294"/>
                      <a:gd name="connsiteX22" fmla="*/ 7410683 w 8244271"/>
                      <a:gd name="connsiteY22" fmla="*/ 1550294 h 1550294"/>
                      <a:gd name="connsiteX23" fmla="*/ 6577096 w 8244271"/>
                      <a:gd name="connsiteY23" fmla="*/ 1550294 h 1550294"/>
                      <a:gd name="connsiteX24" fmla="*/ 5578623 w 8244271"/>
                      <a:gd name="connsiteY24" fmla="*/ 1550294 h 1550294"/>
                      <a:gd name="connsiteX25" fmla="*/ 4497707 w 8244271"/>
                      <a:gd name="connsiteY25" fmla="*/ 1550294 h 1550294"/>
                      <a:gd name="connsiteX26" fmla="*/ 3581677 w 8244271"/>
                      <a:gd name="connsiteY26" fmla="*/ 1550294 h 1550294"/>
                      <a:gd name="connsiteX27" fmla="*/ 2830533 w 8244271"/>
                      <a:gd name="connsiteY27" fmla="*/ 1550294 h 1550294"/>
                      <a:gd name="connsiteX28" fmla="*/ 1914502 w 8244271"/>
                      <a:gd name="connsiteY28" fmla="*/ 1550294 h 1550294"/>
                      <a:gd name="connsiteX29" fmla="*/ 1080915 w 8244271"/>
                      <a:gd name="connsiteY29" fmla="*/ 1550294 h 1550294"/>
                      <a:gd name="connsiteX30" fmla="*/ 518839 w 8244271"/>
                      <a:gd name="connsiteY30" fmla="*/ 1550294 h 1550294"/>
                      <a:gd name="connsiteX31" fmla="*/ 0 w 8244271"/>
                      <a:gd name="connsiteY31" fmla="*/ 1550294 h 1550294"/>
                      <a:gd name="connsiteX32" fmla="*/ 0 w 8244271"/>
                      <a:gd name="connsiteY32" fmla="*/ 1325501 h 1550294"/>
                      <a:gd name="connsiteX33" fmla="*/ 0 w 8244271"/>
                      <a:gd name="connsiteY33" fmla="*/ 1162720 h 1550294"/>
                      <a:gd name="connsiteX34" fmla="*/ 0 w 8244271"/>
                      <a:gd name="connsiteY34" fmla="*/ 984436 h 1550294"/>
                      <a:gd name="connsiteX35" fmla="*/ 0 w 8244271"/>
                      <a:gd name="connsiteY35" fmla="*/ 759643 h 1550294"/>
                      <a:gd name="connsiteX36" fmla="*/ 0 w 8244271"/>
                      <a:gd name="connsiteY36" fmla="*/ 550354 h 1550294"/>
                      <a:gd name="connsiteX37" fmla="*/ 0 w 8244271"/>
                      <a:gd name="connsiteY37" fmla="*/ 403076 h 1550294"/>
                      <a:gd name="connsiteX38" fmla="*/ 0 w 8244271"/>
                      <a:gd name="connsiteY38" fmla="*/ 209289 h 1550294"/>
                      <a:gd name="connsiteX39" fmla="*/ 0 w 8244271"/>
                      <a:gd name="connsiteY39" fmla="*/ 0 h 1550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8244271" h="1550294" fill="none" extrusionOk="0">
                        <a:moveTo>
                          <a:pt x="0" y="0"/>
                        </a:moveTo>
                        <a:cubicBezTo>
                          <a:pt x="442421" y="2797"/>
                          <a:pt x="550830" y="18030"/>
                          <a:pt x="916030" y="0"/>
                        </a:cubicBezTo>
                        <a:cubicBezTo>
                          <a:pt x="1246226" y="-20487"/>
                          <a:pt x="1689059" y="63795"/>
                          <a:pt x="1996945" y="0"/>
                        </a:cubicBezTo>
                        <a:cubicBezTo>
                          <a:pt x="2268090" y="6873"/>
                          <a:pt x="2406852" y="18047"/>
                          <a:pt x="2748090" y="0"/>
                        </a:cubicBezTo>
                        <a:cubicBezTo>
                          <a:pt x="3067633" y="-11660"/>
                          <a:pt x="3411931" y="36388"/>
                          <a:pt x="3746563" y="0"/>
                        </a:cubicBezTo>
                        <a:cubicBezTo>
                          <a:pt x="4015304" y="27296"/>
                          <a:pt x="4354921" y="53397"/>
                          <a:pt x="4745036" y="0"/>
                        </a:cubicBezTo>
                        <a:cubicBezTo>
                          <a:pt x="5161110" y="11094"/>
                          <a:pt x="5248754" y="-6061"/>
                          <a:pt x="5743508" y="0"/>
                        </a:cubicBezTo>
                        <a:cubicBezTo>
                          <a:pt x="6232557" y="10012"/>
                          <a:pt x="6108646" y="-3282"/>
                          <a:pt x="6494653" y="0"/>
                        </a:cubicBezTo>
                        <a:cubicBezTo>
                          <a:pt x="6709928" y="37787"/>
                          <a:pt x="7460895" y="-92128"/>
                          <a:pt x="8244271" y="0"/>
                        </a:cubicBezTo>
                        <a:cubicBezTo>
                          <a:pt x="8271472" y="37152"/>
                          <a:pt x="8274788" y="133211"/>
                          <a:pt x="8244271" y="178283"/>
                        </a:cubicBezTo>
                        <a:cubicBezTo>
                          <a:pt x="8203031" y="227609"/>
                          <a:pt x="8237785" y="274751"/>
                          <a:pt x="8244271" y="341064"/>
                        </a:cubicBezTo>
                        <a:cubicBezTo>
                          <a:pt x="8249362" y="408103"/>
                          <a:pt x="8229590" y="446606"/>
                          <a:pt x="8244271" y="534851"/>
                        </a:cubicBezTo>
                        <a:cubicBezTo>
                          <a:pt x="8261939" y="613527"/>
                          <a:pt x="8264972" y="656131"/>
                          <a:pt x="8244271" y="682129"/>
                        </a:cubicBezTo>
                        <a:cubicBezTo>
                          <a:pt x="8236120" y="710793"/>
                          <a:pt x="8249433" y="756231"/>
                          <a:pt x="8244271" y="829407"/>
                        </a:cubicBezTo>
                        <a:cubicBezTo>
                          <a:pt x="8238295" y="903847"/>
                          <a:pt x="8276478" y="944529"/>
                          <a:pt x="8244271" y="1054199"/>
                        </a:cubicBezTo>
                        <a:cubicBezTo>
                          <a:pt x="8218204" y="1166192"/>
                          <a:pt x="8246377" y="1179043"/>
                          <a:pt x="8244271" y="1247986"/>
                        </a:cubicBezTo>
                        <a:cubicBezTo>
                          <a:pt x="8263672" y="1292568"/>
                          <a:pt x="8198646" y="1440539"/>
                          <a:pt x="8244271" y="1550294"/>
                        </a:cubicBezTo>
                        <a:cubicBezTo>
                          <a:pt x="7816965" y="1564867"/>
                          <a:pt x="7613518" y="1536143"/>
                          <a:pt x="7410683" y="1550294"/>
                        </a:cubicBezTo>
                        <a:cubicBezTo>
                          <a:pt x="7160048" y="1534334"/>
                          <a:pt x="6625749" y="1602876"/>
                          <a:pt x="6329768" y="1550294"/>
                        </a:cubicBezTo>
                        <a:cubicBezTo>
                          <a:pt x="5970191" y="1539648"/>
                          <a:pt x="5831300" y="1558238"/>
                          <a:pt x="5496180" y="1550294"/>
                        </a:cubicBezTo>
                        <a:cubicBezTo>
                          <a:pt x="5135318" y="1543667"/>
                          <a:pt x="4987952" y="1563730"/>
                          <a:pt x="4497707" y="1550294"/>
                        </a:cubicBezTo>
                        <a:cubicBezTo>
                          <a:pt x="4044209" y="1555022"/>
                          <a:pt x="3965243" y="1553227"/>
                          <a:pt x="3829005" y="1550294"/>
                        </a:cubicBezTo>
                        <a:cubicBezTo>
                          <a:pt x="3679504" y="1555590"/>
                          <a:pt x="3322841" y="1571304"/>
                          <a:pt x="3160303" y="1550294"/>
                        </a:cubicBezTo>
                        <a:cubicBezTo>
                          <a:pt x="3018302" y="1565504"/>
                          <a:pt x="2872253" y="1532869"/>
                          <a:pt x="2792242" y="1550294"/>
                        </a:cubicBezTo>
                        <a:cubicBezTo>
                          <a:pt x="2712231" y="1567719"/>
                          <a:pt x="2486241" y="1547238"/>
                          <a:pt x="2409158" y="1550294"/>
                        </a:cubicBezTo>
                        <a:cubicBezTo>
                          <a:pt x="2226855" y="1495096"/>
                          <a:pt x="2012070" y="1563732"/>
                          <a:pt x="1575572" y="1550294"/>
                        </a:cubicBezTo>
                        <a:cubicBezTo>
                          <a:pt x="1275049" y="1614733"/>
                          <a:pt x="579524" y="1597171"/>
                          <a:pt x="0" y="1550294"/>
                        </a:cubicBezTo>
                        <a:cubicBezTo>
                          <a:pt x="50830" y="1440851"/>
                          <a:pt x="38167" y="1412699"/>
                          <a:pt x="0" y="1325501"/>
                        </a:cubicBezTo>
                        <a:cubicBezTo>
                          <a:pt x="-36084" y="1233303"/>
                          <a:pt x="-17853" y="1236402"/>
                          <a:pt x="0" y="1162720"/>
                        </a:cubicBezTo>
                        <a:cubicBezTo>
                          <a:pt x="23741" y="1084024"/>
                          <a:pt x="-21192" y="1049317"/>
                          <a:pt x="0" y="937927"/>
                        </a:cubicBezTo>
                        <a:cubicBezTo>
                          <a:pt x="21995" y="826354"/>
                          <a:pt x="51300" y="790931"/>
                          <a:pt x="0" y="728638"/>
                        </a:cubicBezTo>
                        <a:cubicBezTo>
                          <a:pt x="-49678" y="674486"/>
                          <a:pt x="36369" y="629972"/>
                          <a:pt x="0" y="565857"/>
                        </a:cubicBezTo>
                        <a:cubicBezTo>
                          <a:pt x="-17183" y="505231"/>
                          <a:pt x="38373" y="471457"/>
                          <a:pt x="0" y="372070"/>
                        </a:cubicBezTo>
                        <a:cubicBezTo>
                          <a:pt x="-42031" y="276373"/>
                          <a:pt x="36374" y="255380"/>
                          <a:pt x="0" y="193786"/>
                        </a:cubicBezTo>
                        <a:cubicBezTo>
                          <a:pt x="-41531" y="132341"/>
                          <a:pt x="17871" y="70938"/>
                          <a:pt x="0" y="0"/>
                        </a:cubicBezTo>
                        <a:close/>
                      </a:path>
                      <a:path w="8244271" h="1550294" stroke="0" extrusionOk="0">
                        <a:moveTo>
                          <a:pt x="0" y="0"/>
                        </a:moveTo>
                        <a:cubicBezTo>
                          <a:pt x="298861" y="-13450"/>
                          <a:pt x="445184" y="-29517"/>
                          <a:pt x="668702" y="0"/>
                        </a:cubicBezTo>
                        <a:cubicBezTo>
                          <a:pt x="898171" y="-39366"/>
                          <a:pt x="1191563" y="36374"/>
                          <a:pt x="1584731" y="0"/>
                        </a:cubicBezTo>
                        <a:cubicBezTo>
                          <a:pt x="1925383" y="2655"/>
                          <a:pt x="1975567" y="6745"/>
                          <a:pt x="2253433" y="0"/>
                        </a:cubicBezTo>
                        <a:cubicBezTo>
                          <a:pt x="2525783" y="4498"/>
                          <a:pt x="2761391" y="-3460"/>
                          <a:pt x="2922135" y="0"/>
                        </a:cubicBezTo>
                        <a:cubicBezTo>
                          <a:pt x="3089303" y="14212"/>
                          <a:pt x="3371786" y="23009"/>
                          <a:pt x="3590837" y="0"/>
                        </a:cubicBezTo>
                        <a:cubicBezTo>
                          <a:pt x="3864125" y="2322"/>
                          <a:pt x="3968837" y="4429"/>
                          <a:pt x="4152914" y="0"/>
                        </a:cubicBezTo>
                        <a:cubicBezTo>
                          <a:pt x="4336991" y="-4429"/>
                          <a:pt x="4468928" y="21173"/>
                          <a:pt x="4671754" y="0"/>
                        </a:cubicBezTo>
                        <a:cubicBezTo>
                          <a:pt x="4878567" y="2196"/>
                          <a:pt x="4897903" y="-4986"/>
                          <a:pt x="5096883" y="0"/>
                        </a:cubicBezTo>
                        <a:cubicBezTo>
                          <a:pt x="5295863" y="4986"/>
                          <a:pt x="5396509" y="100"/>
                          <a:pt x="5505340" y="0"/>
                        </a:cubicBezTo>
                        <a:cubicBezTo>
                          <a:pt x="5721719" y="58717"/>
                          <a:pt x="6183975" y="9537"/>
                          <a:pt x="6503814" y="0"/>
                        </a:cubicBezTo>
                        <a:cubicBezTo>
                          <a:pt x="6606668" y="7618"/>
                          <a:pt x="6727943" y="-18413"/>
                          <a:pt x="6920607" y="0"/>
                        </a:cubicBezTo>
                        <a:cubicBezTo>
                          <a:pt x="7113271" y="18413"/>
                          <a:pt x="7183311" y="1071"/>
                          <a:pt x="7337400" y="0"/>
                        </a:cubicBezTo>
                        <a:cubicBezTo>
                          <a:pt x="7582228" y="13807"/>
                          <a:pt x="7934926" y="-17440"/>
                          <a:pt x="8244271" y="0"/>
                        </a:cubicBezTo>
                        <a:cubicBezTo>
                          <a:pt x="8274613" y="62649"/>
                          <a:pt x="8213665" y="87715"/>
                          <a:pt x="8244271" y="147277"/>
                        </a:cubicBezTo>
                        <a:cubicBezTo>
                          <a:pt x="8265057" y="209633"/>
                          <a:pt x="8252491" y="248097"/>
                          <a:pt x="8244271" y="325561"/>
                        </a:cubicBezTo>
                        <a:cubicBezTo>
                          <a:pt x="8238077" y="400669"/>
                          <a:pt x="8213352" y="438654"/>
                          <a:pt x="8244271" y="534851"/>
                        </a:cubicBezTo>
                        <a:cubicBezTo>
                          <a:pt x="8283105" y="626526"/>
                          <a:pt x="8240590" y="629150"/>
                          <a:pt x="8244271" y="713135"/>
                        </a:cubicBezTo>
                        <a:cubicBezTo>
                          <a:pt x="8256122" y="798789"/>
                          <a:pt x="8222253" y="838044"/>
                          <a:pt x="8244271" y="860413"/>
                        </a:cubicBezTo>
                        <a:cubicBezTo>
                          <a:pt x="8273234" y="892679"/>
                          <a:pt x="8223694" y="966999"/>
                          <a:pt x="8244271" y="1069702"/>
                        </a:cubicBezTo>
                        <a:cubicBezTo>
                          <a:pt x="8263327" y="1165458"/>
                          <a:pt x="8243716" y="1197275"/>
                          <a:pt x="8244271" y="1247986"/>
                        </a:cubicBezTo>
                        <a:cubicBezTo>
                          <a:pt x="8256063" y="1314614"/>
                          <a:pt x="8297325" y="1461408"/>
                          <a:pt x="8244271" y="1550294"/>
                        </a:cubicBezTo>
                        <a:cubicBezTo>
                          <a:pt x="7887379" y="1596808"/>
                          <a:pt x="7582666" y="1567204"/>
                          <a:pt x="7410683" y="1550294"/>
                        </a:cubicBezTo>
                        <a:cubicBezTo>
                          <a:pt x="7242806" y="1571102"/>
                          <a:pt x="6761279" y="1532870"/>
                          <a:pt x="6577096" y="1550294"/>
                        </a:cubicBezTo>
                        <a:cubicBezTo>
                          <a:pt x="6310116" y="1544097"/>
                          <a:pt x="5939410" y="1549419"/>
                          <a:pt x="5578623" y="1550294"/>
                        </a:cubicBezTo>
                        <a:cubicBezTo>
                          <a:pt x="5220272" y="1575085"/>
                          <a:pt x="4938815" y="1593944"/>
                          <a:pt x="4497707" y="1550294"/>
                        </a:cubicBezTo>
                        <a:cubicBezTo>
                          <a:pt x="4033854" y="1559738"/>
                          <a:pt x="3977021" y="1552578"/>
                          <a:pt x="3581677" y="1550294"/>
                        </a:cubicBezTo>
                        <a:cubicBezTo>
                          <a:pt x="3160269" y="1539629"/>
                          <a:pt x="3067157" y="1523550"/>
                          <a:pt x="2830533" y="1550294"/>
                        </a:cubicBezTo>
                        <a:cubicBezTo>
                          <a:pt x="2653787" y="1551549"/>
                          <a:pt x="2309978" y="1522323"/>
                          <a:pt x="1914502" y="1550294"/>
                        </a:cubicBezTo>
                        <a:cubicBezTo>
                          <a:pt x="1489557" y="1574653"/>
                          <a:pt x="1329169" y="1555380"/>
                          <a:pt x="1080915" y="1550294"/>
                        </a:cubicBezTo>
                        <a:cubicBezTo>
                          <a:pt x="854449" y="1562245"/>
                          <a:pt x="685941" y="1536030"/>
                          <a:pt x="518839" y="1550294"/>
                        </a:cubicBezTo>
                        <a:cubicBezTo>
                          <a:pt x="351737" y="1564558"/>
                          <a:pt x="165422" y="1572247"/>
                          <a:pt x="0" y="1550294"/>
                        </a:cubicBezTo>
                        <a:cubicBezTo>
                          <a:pt x="-7785" y="1466190"/>
                          <a:pt x="36128" y="1423085"/>
                          <a:pt x="0" y="1325501"/>
                        </a:cubicBezTo>
                        <a:cubicBezTo>
                          <a:pt x="-55784" y="1219191"/>
                          <a:pt x="-16370" y="1227137"/>
                          <a:pt x="0" y="1162720"/>
                        </a:cubicBezTo>
                        <a:cubicBezTo>
                          <a:pt x="10725" y="1101156"/>
                          <a:pt x="-32080" y="1064594"/>
                          <a:pt x="0" y="984436"/>
                        </a:cubicBezTo>
                        <a:cubicBezTo>
                          <a:pt x="27556" y="890897"/>
                          <a:pt x="33462" y="802560"/>
                          <a:pt x="0" y="759643"/>
                        </a:cubicBezTo>
                        <a:cubicBezTo>
                          <a:pt x="-24533" y="700737"/>
                          <a:pt x="-24073" y="598720"/>
                          <a:pt x="0" y="550354"/>
                        </a:cubicBezTo>
                        <a:cubicBezTo>
                          <a:pt x="15707" y="507647"/>
                          <a:pt x="17752" y="432152"/>
                          <a:pt x="0" y="403076"/>
                        </a:cubicBezTo>
                        <a:cubicBezTo>
                          <a:pt x="-4974" y="373310"/>
                          <a:pt x="-25679" y="284684"/>
                          <a:pt x="0" y="209289"/>
                        </a:cubicBezTo>
                        <a:cubicBezTo>
                          <a:pt x="9166" y="140857"/>
                          <a:pt x="-32397" y="41138"/>
                          <a:pt x="0" y="0"/>
                        </a:cubicBezTo>
                        <a:close/>
                      </a:path>
                      <a:path w="8244271" h="1550294" fill="none" stroke="0" extrusionOk="0">
                        <a:moveTo>
                          <a:pt x="0" y="0"/>
                        </a:moveTo>
                        <a:cubicBezTo>
                          <a:pt x="449042" y="16818"/>
                          <a:pt x="540895" y="5508"/>
                          <a:pt x="916030" y="0"/>
                        </a:cubicBezTo>
                        <a:cubicBezTo>
                          <a:pt x="1265582" y="-57203"/>
                          <a:pt x="1737553" y="21461"/>
                          <a:pt x="1996945" y="0"/>
                        </a:cubicBezTo>
                        <a:cubicBezTo>
                          <a:pt x="2304910" y="2951"/>
                          <a:pt x="2396312" y="-3486"/>
                          <a:pt x="2748090" y="0"/>
                        </a:cubicBezTo>
                        <a:cubicBezTo>
                          <a:pt x="3157995" y="-635"/>
                          <a:pt x="3477224" y="-15404"/>
                          <a:pt x="3746563" y="0"/>
                        </a:cubicBezTo>
                        <a:cubicBezTo>
                          <a:pt x="4021080" y="-6256"/>
                          <a:pt x="4331934" y="8764"/>
                          <a:pt x="4745036" y="0"/>
                        </a:cubicBezTo>
                        <a:cubicBezTo>
                          <a:pt x="5165780" y="-8563"/>
                          <a:pt x="5233814" y="-13631"/>
                          <a:pt x="5743508" y="0"/>
                        </a:cubicBezTo>
                        <a:cubicBezTo>
                          <a:pt x="6264904" y="-2532"/>
                          <a:pt x="6114504" y="-2991"/>
                          <a:pt x="6494653" y="0"/>
                        </a:cubicBezTo>
                        <a:cubicBezTo>
                          <a:pt x="6824319" y="65818"/>
                          <a:pt x="7609948" y="96829"/>
                          <a:pt x="8244271" y="0"/>
                        </a:cubicBezTo>
                        <a:cubicBezTo>
                          <a:pt x="8262739" y="36063"/>
                          <a:pt x="8285954" y="106994"/>
                          <a:pt x="8244271" y="178283"/>
                        </a:cubicBezTo>
                        <a:cubicBezTo>
                          <a:pt x="8204964" y="228986"/>
                          <a:pt x="8237463" y="277496"/>
                          <a:pt x="8244271" y="341064"/>
                        </a:cubicBezTo>
                        <a:cubicBezTo>
                          <a:pt x="8245668" y="409897"/>
                          <a:pt x="8234717" y="450468"/>
                          <a:pt x="8244271" y="534851"/>
                        </a:cubicBezTo>
                        <a:cubicBezTo>
                          <a:pt x="8255711" y="624977"/>
                          <a:pt x="8262856" y="644373"/>
                          <a:pt x="8244271" y="682129"/>
                        </a:cubicBezTo>
                        <a:cubicBezTo>
                          <a:pt x="8223343" y="706255"/>
                          <a:pt x="8241613" y="757672"/>
                          <a:pt x="8244271" y="829407"/>
                        </a:cubicBezTo>
                        <a:cubicBezTo>
                          <a:pt x="8255219" y="903529"/>
                          <a:pt x="8270489" y="940728"/>
                          <a:pt x="8244271" y="1054199"/>
                        </a:cubicBezTo>
                        <a:cubicBezTo>
                          <a:pt x="8213761" y="1161926"/>
                          <a:pt x="8242459" y="1181382"/>
                          <a:pt x="8244271" y="1247986"/>
                        </a:cubicBezTo>
                        <a:cubicBezTo>
                          <a:pt x="8251577" y="1328450"/>
                          <a:pt x="8224459" y="1445410"/>
                          <a:pt x="8244271" y="1550294"/>
                        </a:cubicBezTo>
                        <a:cubicBezTo>
                          <a:pt x="7793922" y="1544646"/>
                          <a:pt x="7576137" y="1565326"/>
                          <a:pt x="7410683" y="1550294"/>
                        </a:cubicBezTo>
                        <a:cubicBezTo>
                          <a:pt x="7190265" y="1543702"/>
                          <a:pt x="6702338" y="1551743"/>
                          <a:pt x="6329768" y="1550294"/>
                        </a:cubicBezTo>
                        <a:cubicBezTo>
                          <a:pt x="5942307" y="1538993"/>
                          <a:pt x="5834741" y="1549990"/>
                          <a:pt x="5496180" y="1550294"/>
                        </a:cubicBezTo>
                        <a:cubicBezTo>
                          <a:pt x="5144724" y="1551320"/>
                          <a:pt x="4965419" y="1513039"/>
                          <a:pt x="4497707" y="1550294"/>
                        </a:cubicBezTo>
                        <a:cubicBezTo>
                          <a:pt x="4048546" y="1579967"/>
                          <a:pt x="3984379" y="1534622"/>
                          <a:pt x="3829005" y="1550294"/>
                        </a:cubicBezTo>
                        <a:cubicBezTo>
                          <a:pt x="3665260" y="1542225"/>
                          <a:pt x="3330635" y="1523134"/>
                          <a:pt x="3160303" y="1550294"/>
                        </a:cubicBezTo>
                        <a:cubicBezTo>
                          <a:pt x="2968919" y="1561997"/>
                          <a:pt x="2963141" y="1550201"/>
                          <a:pt x="2777219" y="1550294"/>
                        </a:cubicBezTo>
                        <a:cubicBezTo>
                          <a:pt x="2591297" y="1550387"/>
                          <a:pt x="2503515" y="1540828"/>
                          <a:pt x="2409158" y="1550294"/>
                        </a:cubicBezTo>
                        <a:cubicBezTo>
                          <a:pt x="2271036" y="1484356"/>
                          <a:pt x="1914074" y="1540296"/>
                          <a:pt x="1575572" y="1550294"/>
                        </a:cubicBezTo>
                        <a:cubicBezTo>
                          <a:pt x="1319315" y="1496928"/>
                          <a:pt x="515968" y="1439213"/>
                          <a:pt x="0" y="1550294"/>
                        </a:cubicBezTo>
                        <a:cubicBezTo>
                          <a:pt x="48866" y="1444653"/>
                          <a:pt x="42384" y="1419250"/>
                          <a:pt x="0" y="1325501"/>
                        </a:cubicBezTo>
                        <a:cubicBezTo>
                          <a:pt x="-39314" y="1234873"/>
                          <a:pt x="-19540" y="1234829"/>
                          <a:pt x="0" y="1162720"/>
                        </a:cubicBezTo>
                        <a:cubicBezTo>
                          <a:pt x="17416" y="1087227"/>
                          <a:pt x="-14500" y="1029842"/>
                          <a:pt x="0" y="937927"/>
                        </a:cubicBezTo>
                        <a:cubicBezTo>
                          <a:pt x="21456" y="849188"/>
                          <a:pt x="56766" y="792059"/>
                          <a:pt x="0" y="728638"/>
                        </a:cubicBezTo>
                        <a:cubicBezTo>
                          <a:pt x="-40716" y="658261"/>
                          <a:pt x="28656" y="632729"/>
                          <a:pt x="0" y="565857"/>
                        </a:cubicBezTo>
                        <a:cubicBezTo>
                          <a:pt x="-20573" y="501723"/>
                          <a:pt x="35453" y="442555"/>
                          <a:pt x="0" y="372070"/>
                        </a:cubicBezTo>
                        <a:cubicBezTo>
                          <a:pt x="-35176" y="272908"/>
                          <a:pt x="25166" y="249371"/>
                          <a:pt x="0" y="193786"/>
                        </a:cubicBezTo>
                        <a:cubicBezTo>
                          <a:pt x="-30735" y="131172"/>
                          <a:pt x="13591" y="6714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ปัจจัยความเสี่ยงที่ 5 </a:t>
            </a:r>
          </a:p>
          <a:p>
            <a:pPr algn="ctr">
              <a:lnSpc>
                <a:spcPct val="120000"/>
              </a:lnSpc>
            </a:pPr>
            <a:r>
              <a:rPr lang="th-TH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บุคลากรด้านกฎหมายไม่เพียงพอ ทำให้เกิดความล่าช้า (</a:t>
            </a:r>
            <a:r>
              <a:rPr lang="en-US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O4)</a:t>
            </a:r>
            <a:endParaRPr lang="th-TH" sz="15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20000"/>
              </a:lnSpc>
            </a:pPr>
            <a:r>
              <a:rPr lang="th-TH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ความเสี่ยงปานกลาง(</a:t>
            </a:r>
            <a:r>
              <a:rPr lang="en-US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Medium</a:t>
            </a:r>
            <a:r>
              <a:rPr lang="th-TH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endParaRPr lang="en-US" sz="15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9" name="Group 5"/>
          <p:cNvGrpSpPr/>
          <p:nvPr/>
        </p:nvGrpSpPr>
        <p:grpSpPr>
          <a:xfrm>
            <a:off x="572552" y="332802"/>
            <a:ext cx="9017000" cy="530046"/>
            <a:chOff x="0" y="0"/>
            <a:chExt cx="21640800" cy="1272111"/>
          </a:xfrm>
        </p:grpSpPr>
        <p:sp>
          <p:nvSpPr>
            <p:cNvPr id="11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3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4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4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2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5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68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19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5" name="Group 24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26" name="Group 25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28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34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35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29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30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31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32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33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27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2571084" y="145782"/>
            <a:ext cx="5266245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5.1 ขอความเห็นชอบคู่มือและแผนบริหารความเสี่ยงของกองทุนพัฒนาบทบาทสตรี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/>
            </a:r>
            <a:b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ประจำปี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บัญชี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2567 (ต่อ)</a:t>
            </a:r>
            <a:endParaRPr lang="th-TH" sz="110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3383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385775"/>
              </p:ext>
            </p:extLst>
          </p:nvPr>
        </p:nvGraphicFramePr>
        <p:xfrm>
          <a:off x="230629" y="801890"/>
          <a:ext cx="9702158" cy="4438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7979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724179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651391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 </a:t>
                      </a:r>
                      <a:r>
                        <a:rPr lang="th-TH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เรื่องเพื่อทราบ</a:t>
                      </a:r>
                      <a:endParaRPr lang="en-US" sz="1600" b="1" i="0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th-TH" sz="14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4.4 การบริหารจัดการหนี้ของกองทุนพัฒนาบทบาทสตรี 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095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472570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500" b="1" u="sng" kern="1200" spc="-7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7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63550" algn="l"/>
                        </a:tabLst>
                      </a:pPr>
                      <a:r>
                        <a:rPr lang="th-TH" sz="15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ให้สำนักงานกองทุนพัฒนาบทบาทสตรีถอดบทเรียนจังหวัดที่ประสบความสำเร็จจากการใช้มาตรการไกล่เกลี่ยและประนีประนอมยอมความเป็นเครื่องมือในการบริหารจัดการหนี้ </a:t>
                      </a:r>
                      <a:r>
                        <a:rPr lang="th-TH" sz="1500" b="0" kern="1200" spc="-1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ได้แก่ จังหวัดนครสวรรค์ และจังหวัดนครศรีธรรมราช </a:t>
                      </a:r>
                      <a:r>
                        <a:rPr lang="th-TH" sz="1500" b="0" kern="120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ทำให้มีผลการบริหารจัดการหนี้ลดลงจากเดิม เช่น จังหวัดนครสวรรค์ </a:t>
                      </a:r>
                      <a:r>
                        <a:rPr lang="th-TH" sz="1500" b="0" kern="1200" spc="-8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เมื่อวันที่ </a:t>
                      </a:r>
                      <a:br>
                        <a:rPr lang="th-TH" sz="1500" b="0" kern="1200" spc="-8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kern="1200" spc="-8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ตุลาคม 2566 มีหนี้ค้างชำระ จำนวน 5,443,566.10 บาท </a:t>
                      </a:r>
                      <a:r>
                        <a:rPr lang="th-TH" sz="15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5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kern="1200" spc="-1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คิดเป็นร้อยละ 24.36 ของหนี้คงเหลือ ซึ่งอยู่ในลำดับที่ 1 ของประเทศ</a:t>
                      </a:r>
                      <a:br>
                        <a:rPr lang="th-TH" sz="1500" b="0" kern="1200" spc="-1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ที่มีร้อยละลดลงมากที่สุด จากร้อยละ 24.36 เป็น ร้อยละ 10.63 ลดลงร้อยละ 13.73 (ข้อมูล ณ วันที่ 22 กุมภาพันธ์ 2567) ให้นำ</a:t>
                      </a:r>
                      <a:r>
                        <a:rPr lang="th-TH" sz="1500" b="0" kern="1200" spc="-8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บทเรียนการบริหารจัดการหนี้</a:t>
                      </a:r>
                      <a:r>
                        <a:rPr lang="th-TH" sz="1500" b="0" kern="1200" spc="-8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500" b="0" kern="1200" spc="-8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ทั้ง 2 จังหวัดเผยแพร่ให้กับจังหวัดอื่น ๆ </a:t>
                      </a:r>
                      <a:r>
                        <a:rPr lang="th-TH" sz="15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เพื่อใช้เป็นแนวทางในการบริหารจัดการหนี้</a:t>
                      </a:r>
                      <a:endParaRPr lang="th-TH" sz="1500" b="0" kern="120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AEA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spc="0" baseline="0" dirty="0">
                          <a:effectLst/>
                          <a:latin typeface="Chulabhorn Likit Text" panose="00000500000000000000" pitchFamily="50" charset="-34"/>
                          <a:ea typeface="Batang"/>
                          <a:cs typeface="Chulabhorn Likit Text" panose="00000500000000000000" pitchFamily="50" charset="-34"/>
                        </a:rPr>
                        <a:t>สกส. ได้ดำเนินการตามข้อเสนอ และนำเข้าในระเบียบวาระที่ 4.3 รายงานผลการบริหารจัดการหนี้</a:t>
                      </a:r>
                      <a:endParaRPr lang="en-US" sz="1500" spc="0" baseline="0" dirty="0">
                        <a:effectLst/>
                        <a:latin typeface="Chulabhorn Likit Text" panose="00000500000000000000" pitchFamily="50" charset="-34"/>
                        <a:ea typeface="Batang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grpSp>
        <p:nvGrpSpPr>
          <p:cNvPr id="28" name="Group 5"/>
          <p:cNvGrpSpPr/>
          <p:nvPr/>
        </p:nvGrpSpPr>
        <p:grpSpPr>
          <a:xfrm>
            <a:off x="572552" y="168105"/>
            <a:ext cx="9017000" cy="603268"/>
            <a:chOff x="0" y="-175733"/>
            <a:chExt cx="21640800" cy="1447844"/>
          </a:xfrm>
        </p:grpSpPr>
        <p:sp>
          <p:nvSpPr>
            <p:cNvPr id="29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2" name="Group 7"/>
            <p:cNvGrpSpPr/>
            <p:nvPr/>
          </p:nvGrpSpPr>
          <p:grpSpPr>
            <a:xfrm>
              <a:off x="0" y="-175733"/>
              <a:ext cx="4659803" cy="1447844"/>
              <a:chOff x="0" y="-38100"/>
              <a:chExt cx="1010276" cy="313902"/>
            </a:xfrm>
          </p:grpSpPr>
          <p:sp>
            <p:nvSpPr>
              <p:cNvPr id="4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33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3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34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3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สืบเนื่องจากการประชุม</a:t>
              </a:r>
            </a:p>
          </p:txBody>
        </p:sp>
        <p:sp>
          <p:nvSpPr>
            <p:cNvPr id="35" name="TextBox 14"/>
            <p:cNvSpPr txBox="1"/>
            <p:nvPr/>
          </p:nvSpPr>
          <p:spPr>
            <a:xfrm>
              <a:off x="4659804" y="167160"/>
              <a:ext cx="12321194" cy="389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2"/>
                </a:lnSpc>
              </a:pPr>
              <a:endParaRPr lang="en-US" sz="1222" b="1" dirty="0">
                <a:solidFill>
                  <a:srgbClr val="00296B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6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06</a:t>
              </a:r>
            </a:p>
          </p:txBody>
        </p:sp>
        <p:sp>
          <p:nvSpPr>
            <p:cNvPr id="3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4" name="Group 63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65" name="Group 64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67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80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81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68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76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77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78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79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66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235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Terminator 16"/>
          <p:cNvSpPr/>
          <p:nvPr/>
        </p:nvSpPr>
        <p:spPr>
          <a:xfrm>
            <a:off x="104172" y="1010163"/>
            <a:ext cx="2602525" cy="1288733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th-TH" sz="133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กำหนดแนวทางการบริหารจัดการความเสี่ยง ประจำปีงบประมาณ พ.ศ. 2567 </a:t>
            </a:r>
            <a:endParaRPr lang="th-TH" sz="133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424539" y="2584235"/>
            <a:ext cx="3726600" cy="1206726"/>
          </a:xfrm>
          <a:custGeom>
            <a:avLst/>
            <a:gdLst>
              <a:gd name="connsiteX0" fmla="*/ 0 w 3055170"/>
              <a:gd name="connsiteY0" fmla="*/ 97929 h 979292"/>
              <a:gd name="connsiteX1" fmla="*/ 97929 w 3055170"/>
              <a:gd name="connsiteY1" fmla="*/ 0 h 979292"/>
              <a:gd name="connsiteX2" fmla="*/ 2957241 w 3055170"/>
              <a:gd name="connsiteY2" fmla="*/ 0 h 979292"/>
              <a:gd name="connsiteX3" fmla="*/ 3055170 w 3055170"/>
              <a:gd name="connsiteY3" fmla="*/ 97929 h 979292"/>
              <a:gd name="connsiteX4" fmla="*/ 3055170 w 3055170"/>
              <a:gd name="connsiteY4" fmla="*/ 881363 h 979292"/>
              <a:gd name="connsiteX5" fmla="*/ 2957241 w 3055170"/>
              <a:gd name="connsiteY5" fmla="*/ 979292 h 979292"/>
              <a:gd name="connsiteX6" fmla="*/ 97929 w 3055170"/>
              <a:gd name="connsiteY6" fmla="*/ 979292 h 979292"/>
              <a:gd name="connsiteX7" fmla="*/ 0 w 3055170"/>
              <a:gd name="connsiteY7" fmla="*/ 881363 h 979292"/>
              <a:gd name="connsiteX8" fmla="*/ 0 w 3055170"/>
              <a:gd name="connsiteY8" fmla="*/ 97929 h 97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5170" h="979292">
                <a:moveTo>
                  <a:pt x="0" y="97929"/>
                </a:moveTo>
                <a:cubicBezTo>
                  <a:pt x="0" y="43844"/>
                  <a:pt x="43844" y="0"/>
                  <a:pt x="97929" y="0"/>
                </a:cubicBezTo>
                <a:lnTo>
                  <a:pt x="2957241" y="0"/>
                </a:lnTo>
                <a:cubicBezTo>
                  <a:pt x="3011326" y="0"/>
                  <a:pt x="3055170" y="43844"/>
                  <a:pt x="3055170" y="97929"/>
                </a:cubicBezTo>
                <a:lnTo>
                  <a:pt x="3055170" y="881363"/>
                </a:lnTo>
                <a:cubicBezTo>
                  <a:pt x="3055170" y="935448"/>
                  <a:pt x="3011326" y="979292"/>
                  <a:pt x="2957241" y="979292"/>
                </a:cubicBezTo>
                <a:lnTo>
                  <a:pt x="97929" y="979292"/>
                </a:lnTo>
                <a:cubicBezTo>
                  <a:pt x="43844" y="979292"/>
                  <a:pt x="0" y="935448"/>
                  <a:pt x="0" y="881363"/>
                </a:cubicBezTo>
                <a:lnTo>
                  <a:pt x="0" y="97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30000"/>
              </a:lnSpc>
              <a:spcBef>
                <a:spcPct val="0"/>
              </a:spcBef>
            </a:pPr>
            <a:r>
              <a:rPr lang="th-TH" sz="133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สนับสนุนการใช้เงินอุดหนุนในการส่งเสริมอาชีพแก่สมาชิกกองทุนฯ</a:t>
            </a:r>
          </a:p>
        </p:txBody>
      </p:sp>
      <p:sp>
        <p:nvSpPr>
          <p:cNvPr id="7" name="Freeform 6"/>
          <p:cNvSpPr/>
          <p:nvPr/>
        </p:nvSpPr>
        <p:spPr>
          <a:xfrm>
            <a:off x="6279897" y="2584236"/>
            <a:ext cx="3644931" cy="1206725"/>
          </a:xfrm>
          <a:custGeom>
            <a:avLst/>
            <a:gdLst>
              <a:gd name="connsiteX0" fmla="*/ 0 w 2914096"/>
              <a:gd name="connsiteY0" fmla="*/ 115952 h 1159516"/>
              <a:gd name="connsiteX1" fmla="*/ 115952 w 2914096"/>
              <a:gd name="connsiteY1" fmla="*/ 0 h 1159516"/>
              <a:gd name="connsiteX2" fmla="*/ 2798144 w 2914096"/>
              <a:gd name="connsiteY2" fmla="*/ 0 h 1159516"/>
              <a:gd name="connsiteX3" fmla="*/ 2914096 w 2914096"/>
              <a:gd name="connsiteY3" fmla="*/ 115952 h 1159516"/>
              <a:gd name="connsiteX4" fmla="*/ 2914096 w 2914096"/>
              <a:gd name="connsiteY4" fmla="*/ 1043564 h 1159516"/>
              <a:gd name="connsiteX5" fmla="*/ 2798144 w 2914096"/>
              <a:gd name="connsiteY5" fmla="*/ 1159516 h 1159516"/>
              <a:gd name="connsiteX6" fmla="*/ 115952 w 2914096"/>
              <a:gd name="connsiteY6" fmla="*/ 1159516 h 1159516"/>
              <a:gd name="connsiteX7" fmla="*/ 0 w 2914096"/>
              <a:gd name="connsiteY7" fmla="*/ 1043564 h 1159516"/>
              <a:gd name="connsiteX8" fmla="*/ 0 w 2914096"/>
              <a:gd name="connsiteY8" fmla="*/ 115952 h 115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4096" h="1159516">
                <a:moveTo>
                  <a:pt x="0" y="115952"/>
                </a:moveTo>
                <a:cubicBezTo>
                  <a:pt x="0" y="51913"/>
                  <a:pt x="51913" y="0"/>
                  <a:pt x="115952" y="0"/>
                </a:cubicBezTo>
                <a:lnTo>
                  <a:pt x="2798144" y="0"/>
                </a:lnTo>
                <a:cubicBezTo>
                  <a:pt x="2862183" y="0"/>
                  <a:pt x="2914096" y="51913"/>
                  <a:pt x="2914096" y="115952"/>
                </a:cubicBezTo>
                <a:lnTo>
                  <a:pt x="2914096" y="1043564"/>
                </a:lnTo>
                <a:cubicBezTo>
                  <a:pt x="2914096" y="1107603"/>
                  <a:pt x="2862183" y="1159516"/>
                  <a:pt x="2798144" y="1159516"/>
                </a:cubicBezTo>
                <a:lnTo>
                  <a:pt x="115952" y="1159516"/>
                </a:lnTo>
                <a:cubicBezTo>
                  <a:pt x="51913" y="1159516"/>
                  <a:pt x="0" y="1107603"/>
                  <a:pt x="0" y="1043564"/>
                </a:cubicBezTo>
                <a:lnTo>
                  <a:pt x="0" y="115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30000"/>
              </a:lnSpc>
              <a:spcBef>
                <a:spcPct val="0"/>
              </a:spcBef>
            </a:pPr>
            <a:r>
              <a:rPr lang="th-TH" sz="133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จัดตลาด งานแสดงสินค้า เพื่อช่วยลูกหนี้ให้มีรายได้เพิ่ม</a:t>
            </a:r>
          </a:p>
        </p:txBody>
      </p:sp>
      <p:sp>
        <p:nvSpPr>
          <p:cNvPr id="10" name="Freeform 9"/>
          <p:cNvSpPr/>
          <p:nvPr/>
        </p:nvSpPr>
        <p:spPr>
          <a:xfrm>
            <a:off x="2424539" y="3930189"/>
            <a:ext cx="3726600" cy="1291910"/>
          </a:xfrm>
          <a:custGeom>
            <a:avLst/>
            <a:gdLst>
              <a:gd name="connsiteX0" fmla="*/ 0 w 1932526"/>
              <a:gd name="connsiteY0" fmla="*/ 115952 h 1159516"/>
              <a:gd name="connsiteX1" fmla="*/ 115952 w 1932526"/>
              <a:gd name="connsiteY1" fmla="*/ 0 h 1159516"/>
              <a:gd name="connsiteX2" fmla="*/ 1816574 w 1932526"/>
              <a:gd name="connsiteY2" fmla="*/ 0 h 1159516"/>
              <a:gd name="connsiteX3" fmla="*/ 1932526 w 1932526"/>
              <a:gd name="connsiteY3" fmla="*/ 115952 h 1159516"/>
              <a:gd name="connsiteX4" fmla="*/ 1932526 w 1932526"/>
              <a:gd name="connsiteY4" fmla="*/ 1043564 h 1159516"/>
              <a:gd name="connsiteX5" fmla="*/ 1816574 w 1932526"/>
              <a:gd name="connsiteY5" fmla="*/ 1159516 h 1159516"/>
              <a:gd name="connsiteX6" fmla="*/ 115952 w 1932526"/>
              <a:gd name="connsiteY6" fmla="*/ 1159516 h 1159516"/>
              <a:gd name="connsiteX7" fmla="*/ 0 w 1932526"/>
              <a:gd name="connsiteY7" fmla="*/ 1043564 h 1159516"/>
              <a:gd name="connsiteX8" fmla="*/ 0 w 1932526"/>
              <a:gd name="connsiteY8" fmla="*/ 115952 h 115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2526" h="1159516">
                <a:moveTo>
                  <a:pt x="0" y="115952"/>
                </a:moveTo>
                <a:cubicBezTo>
                  <a:pt x="0" y="51913"/>
                  <a:pt x="51913" y="0"/>
                  <a:pt x="115952" y="0"/>
                </a:cubicBezTo>
                <a:lnTo>
                  <a:pt x="1816574" y="0"/>
                </a:lnTo>
                <a:cubicBezTo>
                  <a:pt x="1880613" y="0"/>
                  <a:pt x="1932526" y="51913"/>
                  <a:pt x="1932526" y="115952"/>
                </a:cubicBezTo>
                <a:lnTo>
                  <a:pt x="1932526" y="1043564"/>
                </a:lnTo>
                <a:cubicBezTo>
                  <a:pt x="1932526" y="1107603"/>
                  <a:pt x="1880613" y="1159516"/>
                  <a:pt x="1816574" y="1159516"/>
                </a:cubicBezTo>
                <a:lnTo>
                  <a:pt x="115952" y="1159516"/>
                </a:lnTo>
                <a:cubicBezTo>
                  <a:pt x="51913" y="1159516"/>
                  <a:pt x="0" y="1107603"/>
                  <a:pt x="0" y="1043564"/>
                </a:cubicBezTo>
                <a:lnTo>
                  <a:pt x="0" y="115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30000"/>
              </a:lnSpc>
              <a:spcBef>
                <a:spcPct val="0"/>
              </a:spcBef>
            </a:pPr>
            <a:r>
              <a:rPr lang="th-TH" sz="133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มีระบบพี่เลี้ยงแก่สมาชิกกองทุนฯ เป็นที่ปรึกษาในการประกอบอาชีพและชำระเงินคืนแก่กองทุนพัฒนาบทบาทสตรี</a:t>
            </a:r>
          </a:p>
        </p:txBody>
      </p:sp>
      <p:sp>
        <p:nvSpPr>
          <p:cNvPr id="12" name="Freeform 11"/>
          <p:cNvSpPr/>
          <p:nvPr/>
        </p:nvSpPr>
        <p:spPr>
          <a:xfrm>
            <a:off x="6279897" y="3930189"/>
            <a:ext cx="3644932" cy="1291910"/>
          </a:xfrm>
          <a:custGeom>
            <a:avLst/>
            <a:gdLst>
              <a:gd name="connsiteX0" fmla="*/ 0 w 1932526"/>
              <a:gd name="connsiteY0" fmla="*/ 115952 h 1159516"/>
              <a:gd name="connsiteX1" fmla="*/ 115952 w 1932526"/>
              <a:gd name="connsiteY1" fmla="*/ 0 h 1159516"/>
              <a:gd name="connsiteX2" fmla="*/ 1816574 w 1932526"/>
              <a:gd name="connsiteY2" fmla="*/ 0 h 1159516"/>
              <a:gd name="connsiteX3" fmla="*/ 1932526 w 1932526"/>
              <a:gd name="connsiteY3" fmla="*/ 115952 h 1159516"/>
              <a:gd name="connsiteX4" fmla="*/ 1932526 w 1932526"/>
              <a:gd name="connsiteY4" fmla="*/ 1043564 h 1159516"/>
              <a:gd name="connsiteX5" fmla="*/ 1816574 w 1932526"/>
              <a:gd name="connsiteY5" fmla="*/ 1159516 h 1159516"/>
              <a:gd name="connsiteX6" fmla="*/ 115952 w 1932526"/>
              <a:gd name="connsiteY6" fmla="*/ 1159516 h 1159516"/>
              <a:gd name="connsiteX7" fmla="*/ 0 w 1932526"/>
              <a:gd name="connsiteY7" fmla="*/ 1043564 h 1159516"/>
              <a:gd name="connsiteX8" fmla="*/ 0 w 1932526"/>
              <a:gd name="connsiteY8" fmla="*/ 115952 h 115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2526" h="1159516">
                <a:moveTo>
                  <a:pt x="0" y="115952"/>
                </a:moveTo>
                <a:cubicBezTo>
                  <a:pt x="0" y="51913"/>
                  <a:pt x="51913" y="0"/>
                  <a:pt x="115952" y="0"/>
                </a:cubicBezTo>
                <a:lnTo>
                  <a:pt x="1816574" y="0"/>
                </a:lnTo>
                <a:cubicBezTo>
                  <a:pt x="1880613" y="0"/>
                  <a:pt x="1932526" y="51913"/>
                  <a:pt x="1932526" y="115952"/>
                </a:cubicBezTo>
                <a:lnTo>
                  <a:pt x="1932526" y="1043564"/>
                </a:lnTo>
                <a:cubicBezTo>
                  <a:pt x="1932526" y="1107603"/>
                  <a:pt x="1880613" y="1159516"/>
                  <a:pt x="1816574" y="1159516"/>
                </a:cubicBezTo>
                <a:lnTo>
                  <a:pt x="115952" y="1159516"/>
                </a:lnTo>
                <a:cubicBezTo>
                  <a:pt x="51913" y="1159516"/>
                  <a:pt x="0" y="1107603"/>
                  <a:pt x="0" y="1043564"/>
                </a:cubicBezTo>
                <a:lnTo>
                  <a:pt x="0" y="115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30000"/>
              </a:lnSpc>
              <a:spcBef>
                <a:spcPct val="0"/>
              </a:spcBef>
            </a:pPr>
            <a:r>
              <a:rPr lang="th-TH" sz="133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 มีการติดตามและประเมินผลสำเร็จของสมาชิก</a:t>
            </a:r>
          </a:p>
        </p:txBody>
      </p:sp>
      <p:sp>
        <p:nvSpPr>
          <p:cNvPr id="18" name="สี่เหลี่ยมผืนผ้า 12">
            <a:extLst>
              <a:ext uri="{FF2B5EF4-FFF2-40B4-BE49-F238E27FC236}">
                <a16:creationId xmlns:a16="http://schemas.microsoft.com/office/drawing/2014/main" id="{60215003-B760-1557-72E9-3EEF50D7E819}"/>
              </a:ext>
            </a:extLst>
          </p:cNvPr>
          <p:cNvSpPr/>
          <p:nvPr/>
        </p:nvSpPr>
        <p:spPr>
          <a:xfrm>
            <a:off x="2774297" y="1006984"/>
            <a:ext cx="7185257" cy="1291912"/>
          </a:xfrm>
          <a:custGeom>
            <a:avLst/>
            <a:gdLst>
              <a:gd name="connsiteX0" fmla="*/ 0 w 6057788"/>
              <a:gd name="connsiteY0" fmla="*/ 0 h 5107819"/>
              <a:gd name="connsiteX1" fmla="*/ 673088 w 6057788"/>
              <a:gd name="connsiteY1" fmla="*/ 0 h 5107819"/>
              <a:gd name="connsiteX2" fmla="*/ 1467331 w 6057788"/>
              <a:gd name="connsiteY2" fmla="*/ 0 h 5107819"/>
              <a:gd name="connsiteX3" fmla="*/ 2019263 w 6057788"/>
              <a:gd name="connsiteY3" fmla="*/ 0 h 5107819"/>
              <a:gd name="connsiteX4" fmla="*/ 2752928 w 6057788"/>
              <a:gd name="connsiteY4" fmla="*/ 0 h 5107819"/>
              <a:gd name="connsiteX5" fmla="*/ 3486594 w 6057788"/>
              <a:gd name="connsiteY5" fmla="*/ 0 h 5107819"/>
              <a:gd name="connsiteX6" fmla="*/ 4220259 w 6057788"/>
              <a:gd name="connsiteY6" fmla="*/ 0 h 5107819"/>
              <a:gd name="connsiteX7" fmla="*/ 4772191 w 6057788"/>
              <a:gd name="connsiteY7" fmla="*/ 0 h 5107819"/>
              <a:gd name="connsiteX8" fmla="*/ 6057788 w 6057788"/>
              <a:gd name="connsiteY8" fmla="*/ 0 h 5107819"/>
              <a:gd name="connsiteX9" fmla="*/ 6057788 w 6057788"/>
              <a:gd name="connsiteY9" fmla="*/ 587399 h 5107819"/>
              <a:gd name="connsiteX10" fmla="*/ 6057788 w 6057788"/>
              <a:gd name="connsiteY10" fmla="*/ 1123720 h 5107819"/>
              <a:gd name="connsiteX11" fmla="*/ 6057788 w 6057788"/>
              <a:gd name="connsiteY11" fmla="*/ 1762198 h 5107819"/>
              <a:gd name="connsiteX12" fmla="*/ 6057788 w 6057788"/>
              <a:gd name="connsiteY12" fmla="*/ 2247440 h 5107819"/>
              <a:gd name="connsiteX13" fmla="*/ 6057788 w 6057788"/>
              <a:gd name="connsiteY13" fmla="*/ 2732683 h 5107819"/>
              <a:gd name="connsiteX14" fmla="*/ 6057788 w 6057788"/>
              <a:gd name="connsiteY14" fmla="*/ 3473317 h 5107819"/>
              <a:gd name="connsiteX15" fmla="*/ 6057788 w 6057788"/>
              <a:gd name="connsiteY15" fmla="*/ 4111794 h 5107819"/>
              <a:gd name="connsiteX16" fmla="*/ 6057788 w 6057788"/>
              <a:gd name="connsiteY16" fmla="*/ 5107819 h 5107819"/>
              <a:gd name="connsiteX17" fmla="*/ 5445278 w 6057788"/>
              <a:gd name="connsiteY17" fmla="*/ 5107819 h 5107819"/>
              <a:gd name="connsiteX18" fmla="*/ 4651035 w 6057788"/>
              <a:gd name="connsiteY18" fmla="*/ 5107819 h 5107819"/>
              <a:gd name="connsiteX19" fmla="*/ 4038525 w 6057788"/>
              <a:gd name="connsiteY19" fmla="*/ 5107819 h 5107819"/>
              <a:gd name="connsiteX20" fmla="*/ 3304860 w 6057788"/>
              <a:gd name="connsiteY20" fmla="*/ 5107819 h 5107819"/>
              <a:gd name="connsiteX21" fmla="*/ 2813506 w 6057788"/>
              <a:gd name="connsiteY21" fmla="*/ 5107819 h 5107819"/>
              <a:gd name="connsiteX22" fmla="*/ 2322152 w 6057788"/>
              <a:gd name="connsiteY22" fmla="*/ 5107819 h 5107819"/>
              <a:gd name="connsiteX23" fmla="*/ 1770220 w 6057788"/>
              <a:gd name="connsiteY23" fmla="*/ 5107819 h 5107819"/>
              <a:gd name="connsiteX24" fmla="*/ 1157711 w 6057788"/>
              <a:gd name="connsiteY24" fmla="*/ 5107819 h 5107819"/>
              <a:gd name="connsiteX25" fmla="*/ 0 w 6057788"/>
              <a:gd name="connsiteY25" fmla="*/ 5107819 h 5107819"/>
              <a:gd name="connsiteX26" fmla="*/ 0 w 6057788"/>
              <a:gd name="connsiteY26" fmla="*/ 4367185 h 5107819"/>
              <a:gd name="connsiteX27" fmla="*/ 0 w 6057788"/>
              <a:gd name="connsiteY27" fmla="*/ 3830864 h 5107819"/>
              <a:gd name="connsiteX28" fmla="*/ 0 w 6057788"/>
              <a:gd name="connsiteY28" fmla="*/ 3090230 h 5107819"/>
              <a:gd name="connsiteX29" fmla="*/ 0 w 6057788"/>
              <a:gd name="connsiteY29" fmla="*/ 2400675 h 5107819"/>
              <a:gd name="connsiteX30" fmla="*/ 0 w 6057788"/>
              <a:gd name="connsiteY30" fmla="*/ 1864354 h 5107819"/>
              <a:gd name="connsiteX31" fmla="*/ 0 w 6057788"/>
              <a:gd name="connsiteY31" fmla="*/ 1225877 h 5107819"/>
              <a:gd name="connsiteX32" fmla="*/ 0 w 6057788"/>
              <a:gd name="connsiteY32" fmla="*/ 638477 h 5107819"/>
              <a:gd name="connsiteX33" fmla="*/ 0 w 6057788"/>
              <a:gd name="connsiteY33" fmla="*/ 0 h 51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57788" h="5107819" fill="none" extrusionOk="0">
                <a:moveTo>
                  <a:pt x="0" y="0"/>
                </a:moveTo>
                <a:cubicBezTo>
                  <a:pt x="332434" y="12884"/>
                  <a:pt x="397367" y="30209"/>
                  <a:pt x="673088" y="0"/>
                </a:cubicBezTo>
                <a:cubicBezTo>
                  <a:pt x="948809" y="-30209"/>
                  <a:pt x="1263884" y="16444"/>
                  <a:pt x="1467331" y="0"/>
                </a:cubicBezTo>
                <a:cubicBezTo>
                  <a:pt x="1670778" y="-16444"/>
                  <a:pt x="1766306" y="-25877"/>
                  <a:pt x="2019263" y="0"/>
                </a:cubicBezTo>
                <a:cubicBezTo>
                  <a:pt x="2272220" y="25877"/>
                  <a:pt x="2529590" y="-10762"/>
                  <a:pt x="2752928" y="0"/>
                </a:cubicBezTo>
                <a:cubicBezTo>
                  <a:pt x="2976266" y="10762"/>
                  <a:pt x="3179048" y="18194"/>
                  <a:pt x="3486594" y="0"/>
                </a:cubicBezTo>
                <a:cubicBezTo>
                  <a:pt x="3794140" y="-18194"/>
                  <a:pt x="3855542" y="-6552"/>
                  <a:pt x="4220259" y="0"/>
                </a:cubicBezTo>
                <a:cubicBezTo>
                  <a:pt x="4584977" y="6552"/>
                  <a:pt x="4504165" y="24789"/>
                  <a:pt x="4772191" y="0"/>
                </a:cubicBezTo>
                <a:cubicBezTo>
                  <a:pt x="5040217" y="-24789"/>
                  <a:pt x="5570209" y="-17040"/>
                  <a:pt x="6057788" y="0"/>
                </a:cubicBezTo>
                <a:cubicBezTo>
                  <a:pt x="6073308" y="121308"/>
                  <a:pt x="6085355" y="399117"/>
                  <a:pt x="6057788" y="587399"/>
                </a:cubicBezTo>
                <a:cubicBezTo>
                  <a:pt x="6030221" y="775681"/>
                  <a:pt x="6054284" y="896725"/>
                  <a:pt x="6057788" y="1123720"/>
                </a:cubicBezTo>
                <a:cubicBezTo>
                  <a:pt x="6061292" y="1350715"/>
                  <a:pt x="6046814" y="1481737"/>
                  <a:pt x="6057788" y="1762198"/>
                </a:cubicBezTo>
                <a:cubicBezTo>
                  <a:pt x="6068762" y="2042659"/>
                  <a:pt x="6068669" y="2145185"/>
                  <a:pt x="6057788" y="2247440"/>
                </a:cubicBezTo>
                <a:cubicBezTo>
                  <a:pt x="6046907" y="2349695"/>
                  <a:pt x="6056260" y="2490787"/>
                  <a:pt x="6057788" y="2732683"/>
                </a:cubicBezTo>
                <a:cubicBezTo>
                  <a:pt x="6059316" y="2974579"/>
                  <a:pt x="6078161" y="3107638"/>
                  <a:pt x="6057788" y="3473317"/>
                </a:cubicBezTo>
                <a:cubicBezTo>
                  <a:pt x="6037415" y="3838996"/>
                  <a:pt x="6055725" y="3896808"/>
                  <a:pt x="6057788" y="4111794"/>
                </a:cubicBezTo>
                <a:cubicBezTo>
                  <a:pt x="6059851" y="4326780"/>
                  <a:pt x="6039941" y="4751110"/>
                  <a:pt x="6057788" y="5107819"/>
                </a:cubicBezTo>
                <a:cubicBezTo>
                  <a:pt x="5753523" y="5125531"/>
                  <a:pt x="5590415" y="5137718"/>
                  <a:pt x="5445278" y="5107819"/>
                </a:cubicBezTo>
                <a:cubicBezTo>
                  <a:pt x="5300141" y="5077921"/>
                  <a:pt x="4921516" y="5136626"/>
                  <a:pt x="4651035" y="5107819"/>
                </a:cubicBezTo>
                <a:cubicBezTo>
                  <a:pt x="4380554" y="5079012"/>
                  <a:pt x="4290853" y="5104101"/>
                  <a:pt x="4038525" y="5107819"/>
                </a:cubicBezTo>
                <a:cubicBezTo>
                  <a:pt x="3786197" y="5111538"/>
                  <a:pt x="3632337" y="5073590"/>
                  <a:pt x="3304860" y="5107819"/>
                </a:cubicBezTo>
                <a:cubicBezTo>
                  <a:pt x="2977384" y="5142048"/>
                  <a:pt x="2919894" y="5096760"/>
                  <a:pt x="2813506" y="5107819"/>
                </a:cubicBezTo>
                <a:cubicBezTo>
                  <a:pt x="2707118" y="5118878"/>
                  <a:pt x="2441386" y="5106217"/>
                  <a:pt x="2322152" y="5107819"/>
                </a:cubicBezTo>
                <a:cubicBezTo>
                  <a:pt x="2202918" y="5109421"/>
                  <a:pt x="1889495" y="5114349"/>
                  <a:pt x="1770220" y="5107819"/>
                </a:cubicBezTo>
                <a:cubicBezTo>
                  <a:pt x="1650945" y="5101289"/>
                  <a:pt x="1427379" y="5128951"/>
                  <a:pt x="1157711" y="5107819"/>
                </a:cubicBezTo>
                <a:cubicBezTo>
                  <a:pt x="888043" y="5086687"/>
                  <a:pt x="398987" y="5157851"/>
                  <a:pt x="0" y="5107819"/>
                </a:cubicBezTo>
                <a:cubicBezTo>
                  <a:pt x="36263" y="4754571"/>
                  <a:pt x="29706" y="4671882"/>
                  <a:pt x="0" y="4367185"/>
                </a:cubicBezTo>
                <a:cubicBezTo>
                  <a:pt x="-29706" y="4062488"/>
                  <a:pt x="-15187" y="4081109"/>
                  <a:pt x="0" y="3830864"/>
                </a:cubicBezTo>
                <a:cubicBezTo>
                  <a:pt x="15187" y="3580619"/>
                  <a:pt x="-15078" y="3418120"/>
                  <a:pt x="0" y="3090230"/>
                </a:cubicBezTo>
                <a:cubicBezTo>
                  <a:pt x="15078" y="2762340"/>
                  <a:pt x="33034" y="2593855"/>
                  <a:pt x="0" y="2400675"/>
                </a:cubicBezTo>
                <a:cubicBezTo>
                  <a:pt x="-33034" y="2207496"/>
                  <a:pt x="15459" y="2069796"/>
                  <a:pt x="0" y="1864354"/>
                </a:cubicBezTo>
                <a:cubicBezTo>
                  <a:pt x="-15459" y="1658912"/>
                  <a:pt x="27926" y="1517240"/>
                  <a:pt x="0" y="1225877"/>
                </a:cubicBezTo>
                <a:cubicBezTo>
                  <a:pt x="-27926" y="934514"/>
                  <a:pt x="28361" y="844454"/>
                  <a:pt x="0" y="638477"/>
                </a:cubicBezTo>
                <a:cubicBezTo>
                  <a:pt x="-28361" y="432500"/>
                  <a:pt x="11818" y="219910"/>
                  <a:pt x="0" y="0"/>
                </a:cubicBezTo>
                <a:close/>
              </a:path>
              <a:path w="6057788" h="5107819" stroke="0" extrusionOk="0">
                <a:moveTo>
                  <a:pt x="0" y="0"/>
                </a:moveTo>
                <a:cubicBezTo>
                  <a:pt x="202422" y="-9651"/>
                  <a:pt x="336641" y="11045"/>
                  <a:pt x="491354" y="0"/>
                </a:cubicBezTo>
                <a:cubicBezTo>
                  <a:pt x="646067" y="-11045"/>
                  <a:pt x="912928" y="13566"/>
                  <a:pt x="1164441" y="0"/>
                </a:cubicBezTo>
                <a:cubicBezTo>
                  <a:pt x="1415954" y="-13566"/>
                  <a:pt x="1448959" y="21393"/>
                  <a:pt x="1655795" y="0"/>
                </a:cubicBezTo>
                <a:cubicBezTo>
                  <a:pt x="1862631" y="-21393"/>
                  <a:pt x="2038552" y="8332"/>
                  <a:pt x="2147149" y="0"/>
                </a:cubicBezTo>
                <a:cubicBezTo>
                  <a:pt x="2255746" y="-8332"/>
                  <a:pt x="2466758" y="-1321"/>
                  <a:pt x="2638503" y="0"/>
                </a:cubicBezTo>
                <a:cubicBezTo>
                  <a:pt x="2810248" y="1321"/>
                  <a:pt x="3136449" y="-12777"/>
                  <a:pt x="3432747" y="0"/>
                </a:cubicBezTo>
                <a:cubicBezTo>
                  <a:pt x="3729045" y="12777"/>
                  <a:pt x="3858193" y="-14204"/>
                  <a:pt x="4045256" y="0"/>
                </a:cubicBezTo>
                <a:cubicBezTo>
                  <a:pt x="4232319" y="14204"/>
                  <a:pt x="4499862" y="5025"/>
                  <a:pt x="4778922" y="0"/>
                </a:cubicBezTo>
                <a:cubicBezTo>
                  <a:pt x="5057982" y="-5025"/>
                  <a:pt x="5211233" y="9035"/>
                  <a:pt x="5391431" y="0"/>
                </a:cubicBezTo>
                <a:cubicBezTo>
                  <a:pt x="5571629" y="-9035"/>
                  <a:pt x="5791649" y="-4402"/>
                  <a:pt x="6057788" y="0"/>
                </a:cubicBezTo>
                <a:cubicBezTo>
                  <a:pt x="6077883" y="237603"/>
                  <a:pt x="6041411" y="308905"/>
                  <a:pt x="6057788" y="485243"/>
                </a:cubicBezTo>
                <a:cubicBezTo>
                  <a:pt x="6074165" y="661581"/>
                  <a:pt x="6061866" y="817588"/>
                  <a:pt x="6057788" y="1072642"/>
                </a:cubicBezTo>
                <a:cubicBezTo>
                  <a:pt x="6053710" y="1327696"/>
                  <a:pt x="6032714" y="1433075"/>
                  <a:pt x="6057788" y="1762198"/>
                </a:cubicBezTo>
                <a:cubicBezTo>
                  <a:pt x="6082862" y="2091321"/>
                  <a:pt x="6052261" y="2075521"/>
                  <a:pt x="6057788" y="2349597"/>
                </a:cubicBezTo>
                <a:cubicBezTo>
                  <a:pt x="6063315" y="2623673"/>
                  <a:pt x="6040899" y="2737359"/>
                  <a:pt x="6057788" y="2834840"/>
                </a:cubicBezTo>
                <a:cubicBezTo>
                  <a:pt x="6074677" y="2932321"/>
                  <a:pt x="6037288" y="3218894"/>
                  <a:pt x="6057788" y="3524395"/>
                </a:cubicBezTo>
                <a:cubicBezTo>
                  <a:pt x="6078288" y="3829896"/>
                  <a:pt x="6053114" y="3925402"/>
                  <a:pt x="6057788" y="4111794"/>
                </a:cubicBezTo>
                <a:cubicBezTo>
                  <a:pt x="6062462" y="4298186"/>
                  <a:pt x="6082424" y="4834993"/>
                  <a:pt x="6057788" y="5107819"/>
                </a:cubicBezTo>
                <a:cubicBezTo>
                  <a:pt x="5802367" y="5131696"/>
                  <a:pt x="5588455" y="5122350"/>
                  <a:pt x="5445278" y="5107819"/>
                </a:cubicBezTo>
                <a:cubicBezTo>
                  <a:pt x="5302101" y="5093289"/>
                  <a:pt x="4965103" y="5080802"/>
                  <a:pt x="4832769" y="5107819"/>
                </a:cubicBezTo>
                <a:cubicBezTo>
                  <a:pt x="4700435" y="5134836"/>
                  <a:pt x="4368612" y="5077136"/>
                  <a:pt x="4099103" y="5107819"/>
                </a:cubicBezTo>
                <a:cubicBezTo>
                  <a:pt x="3829594" y="5138502"/>
                  <a:pt x="3644281" y="5076871"/>
                  <a:pt x="3304860" y="5107819"/>
                </a:cubicBezTo>
                <a:cubicBezTo>
                  <a:pt x="2965439" y="5138767"/>
                  <a:pt x="2929292" y="5129997"/>
                  <a:pt x="2631772" y="5107819"/>
                </a:cubicBezTo>
                <a:cubicBezTo>
                  <a:pt x="2334252" y="5085641"/>
                  <a:pt x="2245748" y="5100745"/>
                  <a:pt x="2079841" y="5107819"/>
                </a:cubicBezTo>
                <a:cubicBezTo>
                  <a:pt x="1913934" y="5114893"/>
                  <a:pt x="1709136" y="5079753"/>
                  <a:pt x="1406753" y="5107819"/>
                </a:cubicBezTo>
                <a:cubicBezTo>
                  <a:pt x="1104370" y="5135885"/>
                  <a:pt x="987978" y="5108793"/>
                  <a:pt x="794243" y="5107819"/>
                </a:cubicBezTo>
                <a:cubicBezTo>
                  <a:pt x="600508" y="5106846"/>
                  <a:pt x="262391" y="5113696"/>
                  <a:pt x="0" y="5107819"/>
                </a:cubicBezTo>
                <a:cubicBezTo>
                  <a:pt x="-8543" y="4794542"/>
                  <a:pt x="36387" y="4703402"/>
                  <a:pt x="0" y="4367185"/>
                </a:cubicBezTo>
                <a:cubicBezTo>
                  <a:pt x="-36387" y="4030968"/>
                  <a:pt x="-6397" y="4056432"/>
                  <a:pt x="0" y="3830864"/>
                </a:cubicBezTo>
                <a:cubicBezTo>
                  <a:pt x="6397" y="3605296"/>
                  <a:pt x="-21056" y="3525956"/>
                  <a:pt x="0" y="3243465"/>
                </a:cubicBezTo>
                <a:cubicBezTo>
                  <a:pt x="21056" y="2960974"/>
                  <a:pt x="20935" y="2665495"/>
                  <a:pt x="0" y="2502831"/>
                </a:cubicBezTo>
                <a:cubicBezTo>
                  <a:pt x="-20935" y="2340167"/>
                  <a:pt x="-16124" y="1967064"/>
                  <a:pt x="0" y="1813276"/>
                </a:cubicBezTo>
                <a:cubicBezTo>
                  <a:pt x="16124" y="1659489"/>
                  <a:pt x="11041" y="1427019"/>
                  <a:pt x="0" y="1328033"/>
                </a:cubicBezTo>
                <a:cubicBezTo>
                  <a:pt x="-11041" y="1229047"/>
                  <a:pt x="-8729" y="947194"/>
                  <a:pt x="0" y="689556"/>
                </a:cubicBezTo>
                <a:cubicBezTo>
                  <a:pt x="8729" y="431918"/>
                  <a:pt x="-29446" y="15564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582967651">
                  <a:custGeom>
                    <a:avLst/>
                    <a:gdLst>
                      <a:gd name="connsiteX0" fmla="*/ 0 w 8244271"/>
                      <a:gd name="connsiteY0" fmla="*/ 0 h 1550294"/>
                      <a:gd name="connsiteX1" fmla="*/ 916030 w 8244271"/>
                      <a:gd name="connsiteY1" fmla="*/ 0 h 1550294"/>
                      <a:gd name="connsiteX2" fmla="*/ 1996945 w 8244271"/>
                      <a:gd name="connsiteY2" fmla="*/ 0 h 1550294"/>
                      <a:gd name="connsiteX3" fmla="*/ 2748090 w 8244271"/>
                      <a:gd name="connsiteY3" fmla="*/ 0 h 1550294"/>
                      <a:gd name="connsiteX4" fmla="*/ 3746563 w 8244271"/>
                      <a:gd name="connsiteY4" fmla="*/ 0 h 1550294"/>
                      <a:gd name="connsiteX5" fmla="*/ 4745036 w 8244271"/>
                      <a:gd name="connsiteY5" fmla="*/ 0 h 1550294"/>
                      <a:gd name="connsiteX6" fmla="*/ 5743508 w 8244271"/>
                      <a:gd name="connsiteY6" fmla="*/ 0 h 1550294"/>
                      <a:gd name="connsiteX7" fmla="*/ 6494653 w 8244271"/>
                      <a:gd name="connsiteY7" fmla="*/ 0 h 1550294"/>
                      <a:gd name="connsiteX8" fmla="*/ 8244271 w 8244271"/>
                      <a:gd name="connsiteY8" fmla="*/ 0 h 1550294"/>
                      <a:gd name="connsiteX9" fmla="*/ 8244271 w 8244271"/>
                      <a:gd name="connsiteY9" fmla="*/ 178283 h 1550294"/>
                      <a:gd name="connsiteX10" fmla="*/ 8244271 w 8244271"/>
                      <a:gd name="connsiteY10" fmla="*/ 341064 h 1550294"/>
                      <a:gd name="connsiteX11" fmla="*/ 8244271 w 8244271"/>
                      <a:gd name="connsiteY11" fmla="*/ 534851 h 1550294"/>
                      <a:gd name="connsiteX12" fmla="*/ 8244271 w 8244271"/>
                      <a:gd name="connsiteY12" fmla="*/ 682129 h 1550294"/>
                      <a:gd name="connsiteX13" fmla="*/ 8244271 w 8244271"/>
                      <a:gd name="connsiteY13" fmla="*/ 829407 h 1550294"/>
                      <a:gd name="connsiteX14" fmla="*/ 8244271 w 8244271"/>
                      <a:gd name="connsiteY14" fmla="*/ 1054199 h 1550294"/>
                      <a:gd name="connsiteX15" fmla="*/ 8244271 w 8244271"/>
                      <a:gd name="connsiteY15" fmla="*/ 1247986 h 1550294"/>
                      <a:gd name="connsiteX16" fmla="*/ 8244271 w 8244271"/>
                      <a:gd name="connsiteY16" fmla="*/ 1550294 h 1550294"/>
                      <a:gd name="connsiteX17" fmla="*/ 7410683 w 8244271"/>
                      <a:gd name="connsiteY17" fmla="*/ 1550294 h 1550294"/>
                      <a:gd name="connsiteX18" fmla="*/ 6329768 w 8244271"/>
                      <a:gd name="connsiteY18" fmla="*/ 1550294 h 1550294"/>
                      <a:gd name="connsiteX19" fmla="*/ 5496180 w 8244271"/>
                      <a:gd name="connsiteY19" fmla="*/ 1550294 h 1550294"/>
                      <a:gd name="connsiteX20" fmla="*/ 4497707 w 8244271"/>
                      <a:gd name="connsiteY20" fmla="*/ 1550294 h 1550294"/>
                      <a:gd name="connsiteX21" fmla="*/ 3829005 w 8244271"/>
                      <a:gd name="connsiteY21" fmla="*/ 1550294 h 1550294"/>
                      <a:gd name="connsiteX22" fmla="*/ 3160303 w 8244271"/>
                      <a:gd name="connsiteY22" fmla="*/ 1550294 h 1550294"/>
                      <a:gd name="connsiteX23" fmla="*/ 2792242 w 8244271"/>
                      <a:gd name="connsiteY23" fmla="*/ 1550294 h 1550294"/>
                      <a:gd name="connsiteX24" fmla="*/ 2409158 w 8244271"/>
                      <a:gd name="connsiteY24" fmla="*/ 1550294 h 1550294"/>
                      <a:gd name="connsiteX25" fmla="*/ 1575572 w 8244271"/>
                      <a:gd name="connsiteY25" fmla="*/ 1550294 h 1550294"/>
                      <a:gd name="connsiteX26" fmla="*/ 0 w 8244271"/>
                      <a:gd name="connsiteY26" fmla="*/ 1550294 h 1550294"/>
                      <a:gd name="connsiteX27" fmla="*/ 0 w 8244271"/>
                      <a:gd name="connsiteY27" fmla="*/ 1325501 h 1550294"/>
                      <a:gd name="connsiteX28" fmla="*/ 0 w 8244271"/>
                      <a:gd name="connsiteY28" fmla="*/ 1162720 h 1550294"/>
                      <a:gd name="connsiteX29" fmla="*/ 0 w 8244271"/>
                      <a:gd name="connsiteY29" fmla="*/ 937927 h 1550294"/>
                      <a:gd name="connsiteX30" fmla="*/ 0 w 8244271"/>
                      <a:gd name="connsiteY30" fmla="*/ 728638 h 1550294"/>
                      <a:gd name="connsiteX31" fmla="*/ 0 w 8244271"/>
                      <a:gd name="connsiteY31" fmla="*/ 565857 h 1550294"/>
                      <a:gd name="connsiteX32" fmla="*/ 0 w 8244271"/>
                      <a:gd name="connsiteY32" fmla="*/ 372070 h 1550294"/>
                      <a:gd name="connsiteX33" fmla="*/ 0 w 8244271"/>
                      <a:gd name="connsiteY33" fmla="*/ 193786 h 1550294"/>
                      <a:gd name="connsiteX34" fmla="*/ 0 w 8244271"/>
                      <a:gd name="connsiteY34" fmla="*/ 0 h 1550294"/>
                      <a:gd name="connsiteX0" fmla="*/ 0 w 8244271"/>
                      <a:gd name="connsiteY0" fmla="*/ 0 h 1550294"/>
                      <a:gd name="connsiteX1" fmla="*/ 668702 w 8244271"/>
                      <a:gd name="connsiteY1" fmla="*/ 0 h 1550294"/>
                      <a:gd name="connsiteX2" fmla="*/ 1584731 w 8244271"/>
                      <a:gd name="connsiteY2" fmla="*/ 0 h 1550294"/>
                      <a:gd name="connsiteX3" fmla="*/ 2253433 w 8244271"/>
                      <a:gd name="connsiteY3" fmla="*/ 0 h 1550294"/>
                      <a:gd name="connsiteX4" fmla="*/ 2922135 w 8244271"/>
                      <a:gd name="connsiteY4" fmla="*/ 0 h 1550294"/>
                      <a:gd name="connsiteX5" fmla="*/ 3590837 w 8244271"/>
                      <a:gd name="connsiteY5" fmla="*/ 0 h 1550294"/>
                      <a:gd name="connsiteX6" fmla="*/ 4152914 w 8244271"/>
                      <a:gd name="connsiteY6" fmla="*/ 0 h 1550294"/>
                      <a:gd name="connsiteX7" fmla="*/ 4671754 w 8244271"/>
                      <a:gd name="connsiteY7" fmla="*/ 0 h 1550294"/>
                      <a:gd name="connsiteX8" fmla="*/ 5096883 w 8244271"/>
                      <a:gd name="connsiteY8" fmla="*/ 0 h 1550294"/>
                      <a:gd name="connsiteX9" fmla="*/ 5505340 w 8244271"/>
                      <a:gd name="connsiteY9" fmla="*/ 0 h 1550294"/>
                      <a:gd name="connsiteX10" fmla="*/ 6503814 w 8244271"/>
                      <a:gd name="connsiteY10" fmla="*/ 0 h 1550294"/>
                      <a:gd name="connsiteX11" fmla="*/ 6920607 w 8244271"/>
                      <a:gd name="connsiteY11" fmla="*/ 0 h 1550294"/>
                      <a:gd name="connsiteX12" fmla="*/ 7337400 w 8244271"/>
                      <a:gd name="connsiteY12" fmla="*/ 0 h 1550294"/>
                      <a:gd name="connsiteX13" fmla="*/ 8244271 w 8244271"/>
                      <a:gd name="connsiteY13" fmla="*/ 0 h 1550294"/>
                      <a:gd name="connsiteX14" fmla="*/ 8244271 w 8244271"/>
                      <a:gd name="connsiteY14" fmla="*/ 147277 h 1550294"/>
                      <a:gd name="connsiteX15" fmla="*/ 8244271 w 8244271"/>
                      <a:gd name="connsiteY15" fmla="*/ 325561 h 1550294"/>
                      <a:gd name="connsiteX16" fmla="*/ 8244271 w 8244271"/>
                      <a:gd name="connsiteY16" fmla="*/ 534851 h 1550294"/>
                      <a:gd name="connsiteX17" fmla="*/ 8244271 w 8244271"/>
                      <a:gd name="connsiteY17" fmla="*/ 713135 h 1550294"/>
                      <a:gd name="connsiteX18" fmla="*/ 8244271 w 8244271"/>
                      <a:gd name="connsiteY18" fmla="*/ 860413 h 1550294"/>
                      <a:gd name="connsiteX19" fmla="*/ 8244271 w 8244271"/>
                      <a:gd name="connsiteY19" fmla="*/ 1069702 h 1550294"/>
                      <a:gd name="connsiteX20" fmla="*/ 8244271 w 8244271"/>
                      <a:gd name="connsiteY20" fmla="*/ 1247986 h 1550294"/>
                      <a:gd name="connsiteX21" fmla="*/ 8244271 w 8244271"/>
                      <a:gd name="connsiteY21" fmla="*/ 1550294 h 1550294"/>
                      <a:gd name="connsiteX22" fmla="*/ 7410683 w 8244271"/>
                      <a:gd name="connsiteY22" fmla="*/ 1550294 h 1550294"/>
                      <a:gd name="connsiteX23" fmla="*/ 6577096 w 8244271"/>
                      <a:gd name="connsiteY23" fmla="*/ 1550294 h 1550294"/>
                      <a:gd name="connsiteX24" fmla="*/ 5578623 w 8244271"/>
                      <a:gd name="connsiteY24" fmla="*/ 1550294 h 1550294"/>
                      <a:gd name="connsiteX25" fmla="*/ 4497707 w 8244271"/>
                      <a:gd name="connsiteY25" fmla="*/ 1550294 h 1550294"/>
                      <a:gd name="connsiteX26" fmla="*/ 3581677 w 8244271"/>
                      <a:gd name="connsiteY26" fmla="*/ 1550294 h 1550294"/>
                      <a:gd name="connsiteX27" fmla="*/ 2830533 w 8244271"/>
                      <a:gd name="connsiteY27" fmla="*/ 1550294 h 1550294"/>
                      <a:gd name="connsiteX28" fmla="*/ 1914502 w 8244271"/>
                      <a:gd name="connsiteY28" fmla="*/ 1550294 h 1550294"/>
                      <a:gd name="connsiteX29" fmla="*/ 1080915 w 8244271"/>
                      <a:gd name="connsiteY29" fmla="*/ 1550294 h 1550294"/>
                      <a:gd name="connsiteX30" fmla="*/ 518839 w 8244271"/>
                      <a:gd name="connsiteY30" fmla="*/ 1550294 h 1550294"/>
                      <a:gd name="connsiteX31" fmla="*/ 0 w 8244271"/>
                      <a:gd name="connsiteY31" fmla="*/ 1550294 h 1550294"/>
                      <a:gd name="connsiteX32" fmla="*/ 0 w 8244271"/>
                      <a:gd name="connsiteY32" fmla="*/ 1325501 h 1550294"/>
                      <a:gd name="connsiteX33" fmla="*/ 0 w 8244271"/>
                      <a:gd name="connsiteY33" fmla="*/ 1162720 h 1550294"/>
                      <a:gd name="connsiteX34" fmla="*/ 0 w 8244271"/>
                      <a:gd name="connsiteY34" fmla="*/ 984436 h 1550294"/>
                      <a:gd name="connsiteX35" fmla="*/ 0 w 8244271"/>
                      <a:gd name="connsiteY35" fmla="*/ 759643 h 1550294"/>
                      <a:gd name="connsiteX36" fmla="*/ 0 w 8244271"/>
                      <a:gd name="connsiteY36" fmla="*/ 550354 h 1550294"/>
                      <a:gd name="connsiteX37" fmla="*/ 0 w 8244271"/>
                      <a:gd name="connsiteY37" fmla="*/ 403076 h 1550294"/>
                      <a:gd name="connsiteX38" fmla="*/ 0 w 8244271"/>
                      <a:gd name="connsiteY38" fmla="*/ 209289 h 1550294"/>
                      <a:gd name="connsiteX39" fmla="*/ 0 w 8244271"/>
                      <a:gd name="connsiteY39" fmla="*/ 0 h 1550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8244271" h="1550294" fill="none" extrusionOk="0">
                        <a:moveTo>
                          <a:pt x="0" y="0"/>
                        </a:moveTo>
                        <a:cubicBezTo>
                          <a:pt x="442421" y="2797"/>
                          <a:pt x="550830" y="18030"/>
                          <a:pt x="916030" y="0"/>
                        </a:cubicBezTo>
                        <a:cubicBezTo>
                          <a:pt x="1246226" y="-20487"/>
                          <a:pt x="1689059" y="63795"/>
                          <a:pt x="1996945" y="0"/>
                        </a:cubicBezTo>
                        <a:cubicBezTo>
                          <a:pt x="2268090" y="6873"/>
                          <a:pt x="2406852" y="18047"/>
                          <a:pt x="2748090" y="0"/>
                        </a:cubicBezTo>
                        <a:cubicBezTo>
                          <a:pt x="3067633" y="-11660"/>
                          <a:pt x="3411931" y="36388"/>
                          <a:pt x="3746563" y="0"/>
                        </a:cubicBezTo>
                        <a:cubicBezTo>
                          <a:pt x="4015304" y="27296"/>
                          <a:pt x="4354921" y="53397"/>
                          <a:pt x="4745036" y="0"/>
                        </a:cubicBezTo>
                        <a:cubicBezTo>
                          <a:pt x="5161110" y="11094"/>
                          <a:pt x="5248754" y="-6061"/>
                          <a:pt x="5743508" y="0"/>
                        </a:cubicBezTo>
                        <a:cubicBezTo>
                          <a:pt x="6232557" y="10012"/>
                          <a:pt x="6108646" y="-3282"/>
                          <a:pt x="6494653" y="0"/>
                        </a:cubicBezTo>
                        <a:cubicBezTo>
                          <a:pt x="6709928" y="37787"/>
                          <a:pt x="7460895" y="-92128"/>
                          <a:pt x="8244271" y="0"/>
                        </a:cubicBezTo>
                        <a:cubicBezTo>
                          <a:pt x="8271472" y="37152"/>
                          <a:pt x="8274788" y="133211"/>
                          <a:pt x="8244271" y="178283"/>
                        </a:cubicBezTo>
                        <a:cubicBezTo>
                          <a:pt x="8203031" y="227609"/>
                          <a:pt x="8237785" y="274751"/>
                          <a:pt x="8244271" y="341064"/>
                        </a:cubicBezTo>
                        <a:cubicBezTo>
                          <a:pt x="8249362" y="408103"/>
                          <a:pt x="8229590" y="446606"/>
                          <a:pt x="8244271" y="534851"/>
                        </a:cubicBezTo>
                        <a:cubicBezTo>
                          <a:pt x="8261939" y="613527"/>
                          <a:pt x="8264972" y="656131"/>
                          <a:pt x="8244271" y="682129"/>
                        </a:cubicBezTo>
                        <a:cubicBezTo>
                          <a:pt x="8236120" y="710793"/>
                          <a:pt x="8249433" y="756231"/>
                          <a:pt x="8244271" y="829407"/>
                        </a:cubicBezTo>
                        <a:cubicBezTo>
                          <a:pt x="8238295" y="903847"/>
                          <a:pt x="8276478" y="944529"/>
                          <a:pt x="8244271" y="1054199"/>
                        </a:cubicBezTo>
                        <a:cubicBezTo>
                          <a:pt x="8218204" y="1166192"/>
                          <a:pt x="8246377" y="1179043"/>
                          <a:pt x="8244271" y="1247986"/>
                        </a:cubicBezTo>
                        <a:cubicBezTo>
                          <a:pt x="8263672" y="1292568"/>
                          <a:pt x="8198646" y="1440539"/>
                          <a:pt x="8244271" y="1550294"/>
                        </a:cubicBezTo>
                        <a:cubicBezTo>
                          <a:pt x="7816965" y="1564867"/>
                          <a:pt x="7613518" y="1536143"/>
                          <a:pt x="7410683" y="1550294"/>
                        </a:cubicBezTo>
                        <a:cubicBezTo>
                          <a:pt x="7160048" y="1534334"/>
                          <a:pt x="6625749" y="1602876"/>
                          <a:pt x="6329768" y="1550294"/>
                        </a:cubicBezTo>
                        <a:cubicBezTo>
                          <a:pt x="5970191" y="1539648"/>
                          <a:pt x="5831300" y="1558238"/>
                          <a:pt x="5496180" y="1550294"/>
                        </a:cubicBezTo>
                        <a:cubicBezTo>
                          <a:pt x="5135318" y="1543667"/>
                          <a:pt x="4987952" y="1563730"/>
                          <a:pt x="4497707" y="1550294"/>
                        </a:cubicBezTo>
                        <a:cubicBezTo>
                          <a:pt x="4044209" y="1555022"/>
                          <a:pt x="3965243" y="1553227"/>
                          <a:pt x="3829005" y="1550294"/>
                        </a:cubicBezTo>
                        <a:cubicBezTo>
                          <a:pt x="3679504" y="1555590"/>
                          <a:pt x="3322841" y="1571304"/>
                          <a:pt x="3160303" y="1550294"/>
                        </a:cubicBezTo>
                        <a:cubicBezTo>
                          <a:pt x="3018302" y="1565504"/>
                          <a:pt x="2872253" y="1532869"/>
                          <a:pt x="2792242" y="1550294"/>
                        </a:cubicBezTo>
                        <a:cubicBezTo>
                          <a:pt x="2712231" y="1567719"/>
                          <a:pt x="2486241" y="1547238"/>
                          <a:pt x="2409158" y="1550294"/>
                        </a:cubicBezTo>
                        <a:cubicBezTo>
                          <a:pt x="2226855" y="1495096"/>
                          <a:pt x="2012070" y="1563732"/>
                          <a:pt x="1575572" y="1550294"/>
                        </a:cubicBezTo>
                        <a:cubicBezTo>
                          <a:pt x="1275049" y="1614733"/>
                          <a:pt x="579524" y="1597171"/>
                          <a:pt x="0" y="1550294"/>
                        </a:cubicBezTo>
                        <a:cubicBezTo>
                          <a:pt x="50830" y="1440851"/>
                          <a:pt x="38167" y="1412699"/>
                          <a:pt x="0" y="1325501"/>
                        </a:cubicBezTo>
                        <a:cubicBezTo>
                          <a:pt x="-36084" y="1233303"/>
                          <a:pt x="-17853" y="1236402"/>
                          <a:pt x="0" y="1162720"/>
                        </a:cubicBezTo>
                        <a:cubicBezTo>
                          <a:pt x="23741" y="1084024"/>
                          <a:pt x="-21192" y="1049317"/>
                          <a:pt x="0" y="937927"/>
                        </a:cubicBezTo>
                        <a:cubicBezTo>
                          <a:pt x="21995" y="826354"/>
                          <a:pt x="51300" y="790931"/>
                          <a:pt x="0" y="728638"/>
                        </a:cubicBezTo>
                        <a:cubicBezTo>
                          <a:pt x="-49678" y="674486"/>
                          <a:pt x="36369" y="629972"/>
                          <a:pt x="0" y="565857"/>
                        </a:cubicBezTo>
                        <a:cubicBezTo>
                          <a:pt x="-17183" y="505231"/>
                          <a:pt x="38373" y="471457"/>
                          <a:pt x="0" y="372070"/>
                        </a:cubicBezTo>
                        <a:cubicBezTo>
                          <a:pt x="-42031" y="276373"/>
                          <a:pt x="36374" y="255380"/>
                          <a:pt x="0" y="193786"/>
                        </a:cubicBezTo>
                        <a:cubicBezTo>
                          <a:pt x="-41531" y="132341"/>
                          <a:pt x="17871" y="70938"/>
                          <a:pt x="0" y="0"/>
                        </a:cubicBezTo>
                        <a:close/>
                      </a:path>
                      <a:path w="8244271" h="1550294" stroke="0" extrusionOk="0">
                        <a:moveTo>
                          <a:pt x="0" y="0"/>
                        </a:moveTo>
                        <a:cubicBezTo>
                          <a:pt x="298861" y="-13450"/>
                          <a:pt x="445184" y="-29517"/>
                          <a:pt x="668702" y="0"/>
                        </a:cubicBezTo>
                        <a:cubicBezTo>
                          <a:pt x="898171" y="-39366"/>
                          <a:pt x="1191563" y="36374"/>
                          <a:pt x="1584731" y="0"/>
                        </a:cubicBezTo>
                        <a:cubicBezTo>
                          <a:pt x="1925383" y="2655"/>
                          <a:pt x="1975567" y="6745"/>
                          <a:pt x="2253433" y="0"/>
                        </a:cubicBezTo>
                        <a:cubicBezTo>
                          <a:pt x="2525783" y="4498"/>
                          <a:pt x="2761391" y="-3460"/>
                          <a:pt x="2922135" y="0"/>
                        </a:cubicBezTo>
                        <a:cubicBezTo>
                          <a:pt x="3089303" y="14212"/>
                          <a:pt x="3371786" y="23009"/>
                          <a:pt x="3590837" y="0"/>
                        </a:cubicBezTo>
                        <a:cubicBezTo>
                          <a:pt x="3864125" y="2322"/>
                          <a:pt x="3968837" y="4429"/>
                          <a:pt x="4152914" y="0"/>
                        </a:cubicBezTo>
                        <a:cubicBezTo>
                          <a:pt x="4336991" y="-4429"/>
                          <a:pt x="4468928" y="21173"/>
                          <a:pt x="4671754" y="0"/>
                        </a:cubicBezTo>
                        <a:cubicBezTo>
                          <a:pt x="4878567" y="2196"/>
                          <a:pt x="4897903" y="-4986"/>
                          <a:pt x="5096883" y="0"/>
                        </a:cubicBezTo>
                        <a:cubicBezTo>
                          <a:pt x="5295863" y="4986"/>
                          <a:pt x="5396509" y="100"/>
                          <a:pt x="5505340" y="0"/>
                        </a:cubicBezTo>
                        <a:cubicBezTo>
                          <a:pt x="5721719" y="58717"/>
                          <a:pt x="6183975" y="9537"/>
                          <a:pt x="6503814" y="0"/>
                        </a:cubicBezTo>
                        <a:cubicBezTo>
                          <a:pt x="6606668" y="7618"/>
                          <a:pt x="6727943" y="-18413"/>
                          <a:pt x="6920607" y="0"/>
                        </a:cubicBezTo>
                        <a:cubicBezTo>
                          <a:pt x="7113271" y="18413"/>
                          <a:pt x="7183311" y="1071"/>
                          <a:pt x="7337400" y="0"/>
                        </a:cubicBezTo>
                        <a:cubicBezTo>
                          <a:pt x="7582228" y="13807"/>
                          <a:pt x="7934926" y="-17440"/>
                          <a:pt x="8244271" y="0"/>
                        </a:cubicBezTo>
                        <a:cubicBezTo>
                          <a:pt x="8274613" y="62649"/>
                          <a:pt x="8213665" y="87715"/>
                          <a:pt x="8244271" y="147277"/>
                        </a:cubicBezTo>
                        <a:cubicBezTo>
                          <a:pt x="8265057" y="209633"/>
                          <a:pt x="8252491" y="248097"/>
                          <a:pt x="8244271" y="325561"/>
                        </a:cubicBezTo>
                        <a:cubicBezTo>
                          <a:pt x="8238077" y="400669"/>
                          <a:pt x="8213352" y="438654"/>
                          <a:pt x="8244271" y="534851"/>
                        </a:cubicBezTo>
                        <a:cubicBezTo>
                          <a:pt x="8283105" y="626526"/>
                          <a:pt x="8240590" y="629150"/>
                          <a:pt x="8244271" y="713135"/>
                        </a:cubicBezTo>
                        <a:cubicBezTo>
                          <a:pt x="8256122" y="798789"/>
                          <a:pt x="8222253" y="838044"/>
                          <a:pt x="8244271" y="860413"/>
                        </a:cubicBezTo>
                        <a:cubicBezTo>
                          <a:pt x="8273234" y="892679"/>
                          <a:pt x="8223694" y="966999"/>
                          <a:pt x="8244271" y="1069702"/>
                        </a:cubicBezTo>
                        <a:cubicBezTo>
                          <a:pt x="8263327" y="1165458"/>
                          <a:pt x="8243716" y="1197275"/>
                          <a:pt x="8244271" y="1247986"/>
                        </a:cubicBezTo>
                        <a:cubicBezTo>
                          <a:pt x="8256063" y="1314614"/>
                          <a:pt x="8297325" y="1461408"/>
                          <a:pt x="8244271" y="1550294"/>
                        </a:cubicBezTo>
                        <a:cubicBezTo>
                          <a:pt x="7887379" y="1596808"/>
                          <a:pt x="7582666" y="1567204"/>
                          <a:pt x="7410683" y="1550294"/>
                        </a:cubicBezTo>
                        <a:cubicBezTo>
                          <a:pt x="7242806" y="1571102"/>
                          <a:pt x="6761279" y="1532870"/>
                          <a:pt x="6577096" y="1550294"/>
                        </a:cubicBezTo>
                        <a:cubicBezTo>
                          <a:pt x="6310116" y="1544097"/>
                          <a:pt x="5939410" y="1549419"/>
                          <a:pt x="5578623" y="1550294"/>
                        </a:cubicBezTo>
                        <a:cubicBezTo>
                          <a:pt x="5220272" y="1575085"/>
                          <a:pt x="4938815" y="1593944"/>
                          <a:pt x="4497707" y="1550294"/>
                        </a:cubicBezTo>
                        <a:cubicBezTo>
                          <a:pt x="4033854" y="1559738"/>
                          <a:pt x="3977021" y="1552578"/>
                          <a:pt x="3581677" y="1550294"/>
                        </a:cubicBezTo>
                        <a:cubicBezTo>
                          <a:pt x="3160269" y="1539629"/>
                          <a:pt x="3067157" y="1523550"/>
                          <a:pt x="2830533" y="1550294"/>
                        </a:cubicBezTo>
                        <a:cubicBezTo>
                          <a:pt x="2653787" y="1551549"/>
                          <a:pt x="2309978" y="1522323"/>
                          <a:pt x="1914502" y="1550294"/>
                        </a:cubicBezTo>
                        <a:cubicBezTo>
                          <a:pt x="1489557" y="1574653"/>
                          <a:pt x="1329169" y="1555380"/>
                          <a:pt x="1080915" y="1550294"/>
                        </a:cubicBezTo>
                        <a:cubicBezTo>
                          <a:pt x="854449" y="1562245"/>
                          <a:pt x="685941" y="1536030"/>
                          <a:pt x="518839" y="1550294"/>
                        </a:cubicBezTo>
                        <a:cubicBezTo>
                          <a:pt x="351737" y="1564558"/>
                          <a:pt x="165422" y="1572247"/>
                          <a:pt x="0" y="1550294"/>
                        </a:cubicBezTo>
                        <a:cubicBezTo>
                          <a:pt x="-7785" y="1466190"/>
                          <a:pt x="36128" y="1423085"/>
                          <a:pt x="0" y="1325501"/>
                        </a:cubicBezTo>
                        <a:cubicBezTo>
                          <a:pt x="-55784" y="1219191"/>
                          <a:pt x="-16370" y="1227137"/>
                          <a:pt x="0" y="1162720"/>
                        </a:cubicBezTo>
                        <a:cubicBezTo>
                          <a:pt x="10725" y="1101156"/>
                          <a:pt x="-32080" y="1064594"/>
                          <a:pt x="0" y="984436"/>
                        </a:cubicBezTo>
                        <a:cubicBezTo>
                          <a:pt x="27556" y="890897"/>
                          <a:pt x="33462" y="802560"/>
                          <a:pt x="0" y="759643"/>
                        </a:cubicBezTo>
                        <a:cubicBezTo>
                          <a:pt x="-24533" y="700737"/>
                          <a:pt x="-24073" y="598720"/>
                          <a:pt x="0" y="550354"/>
                        </a:cubicBezTo>
                        <a:cubicBezTo>
                          <a:pt x="15707" y="507647"/>
                          <a:pt x="17752" y="432152"/>
                          <a:pt x="0" y="403076"/>
                        </a:cubicBezTo>
                        <a:cubicBezTo>
                          <a:pt x="-4974" y="373310"/>
                          <a:pt x="-25679" y="284684"/>
                          <a:pt x="0" y="209289"/>
                        </a:cubicBezTo>
                        <a:cubicBezTo>
                          <a:pt x="9166" y="140857"/>
                          <a:pt x="-32397" y="41138"/>
                          <a:pt x="0" y="0"/>
                        </a:cubicBezTo>
                        <a:close/>
                      </a:path>
                      <a:path w="8244271" h="1550294" fill="none" stroke="0" extrusionOk="0">
                        <a:moveTo>
                          <a:pt x="0" y="0"/>
                        </a:moveTo>
                        <a:cubicBezTo>
                          <a:pt x="449042" y="16818"/>
                          <a:pt x="540895" y="5508"/>
                          <a:pt x="916030" y="0"/>
                        </a:cubicBezTo>
                        <a:cubicBezTo>
                          <a:pt x="1265582" y="-57203"/>
                          <a:pt x="1737553" y="21461"/>
                          <a:pt x="1996945" y="0"/>
                        </a:cubicBezTo>
                        <a:cubicBezTo>
                          <a:pt x="2304910" y="2951"/>
                          <a:pt x="2396312" y="-3486"/>
                          <a:pt x="2748090" y="0"/>
                        </a:cubicBezTo>
                        <a:cubicBezTo>
                          <a:pt x="3157995" y="-635"/>
                          <a:pt x="3477224" y="-15404"/>
                          <a:pt x="3746563" y="0"/>
                        </a:cubicBezTo>
                        <a:cubicBezTo>
                          <a:pt x="4021080" y="-6256"/>
                          <a:pt x="4331934" y="8764"/>
                          <a:pt x="4745036" y="0"/>
                        </a:cubicBezTo>
                        <a:cubicBezTo>
                          <a:pt x="5165780" y="-8563"/>
                          <a:pt x="5233814" y="-13631"/>
                          <a:pt x="5743508" y="0"/>
                        </a:cubicBezTo>
                        <a:cubicBezTo>
                          <a:pt x="6264904" y="-2532"/>
                          <a:pt x="6114504" y="-2991"/>
                          <a:pt x="6494653" y="0"/>
                        </a:cubicBezTo>
                        <a:cubicBezTo>
                          <a:pt x="6824319" y="65818"/>
                          <a:pt x="7609948" y="96829"/>
                          <a:pt x="8244271" y="0"/>
                        </a:cubicBezTo>
                        <a:cubicBezTo>
                          <a:pt x="8262739" y="36063"/>
                          <a:pt x="8285954" y="106994"/>
                          <a:pt x="8244271" y="178283"/>
                        </a:cubicBezTo>
                        <a:cubicBezTo>
                          <a:pt x="8204964" y="228986"/>
                          <a:pt x="8237463" y="277496"/>
                          <a:pt x="8244271" y="341064"/>
                        </a:cubicBezTo>
                        <a:cubicBezTo>
                          <a:pt x="8245668" y="409897"/>
                          <a:pt x="8234717" y="450468"/>
                          <a:pt x="8244271" y="534851"/>
                        </a:cubicBezTo>
                        <a:cubicBezTo>
                          <a:pt x="8255711" y="624977"/>
                          <a:pt x="8262856" y="644373"/>
                          <a:pt x="8244271" y="682129"/>
                        </a:cubicBezTo>
                        <a:cubicBezTo>
                          <a:pt x="8223343" y="706255"/>
                          <a:pt x="8241613" y="757672"/>
                          <a:pt x="8244271" y="829407"/>
                        </a:cubicBezTo>
                        <a:cubicBezTo>
                          <a:pt x="8255219" y="903529"/>
                          <a:pt x="8270489" y="940728"/>
                          <a:pt x="8244271" y="1054199"/>
                        </a:cubicBezTo>
                        <a:cubicBezTo>
                          <a:pt x="8213761" y="1161926"/>
                          <a:pt x="8242459" y="1181382"/>
                          <a:pt x="8244271" y="1247986"/>
                        </a:cubicBezTo>
                        <a:cubicBezTo>
                          <a:pt x="8251577" y="1328450"/>
                          <a:pt x="8224459" y="1445410"/>
                          <a:pt x="8244271" y="1550294"/>
                        </a:cubicBezTo>
                        <a:cubicBezTo>
                          <a:pt x="7793922" y="1544646"/>
                          <a:pt x="7576137" y="1565326"/>
                          <a:pt x="7410683" y="1550294"/>
                        </a:cubicBezTo>
                        <a:cubicBezTo>
                          <a:pt x="7190265" y="1543702"/>
                          <a:pt x="6702338" y="1551743"/>
                          <a:pt x="6329768" y="1550294"/>
                        </a:cubicBezTo>
                        <a:cubicBezTo>
                          <a:pt x="5942307" y="1538993"/>
                          <a:pt x="5834741" y="1549990"/>
                          <a:pt x="5496180" y="1550294"/>
                        </a:cubicBezTo>
                        <a:cubicBezTo>
                          <a:pt x="5144724" y="1551320"/>
                          <a:pt x="4965419" y="1513039"/>
                          <a:pt x="4497707" y="1550294"/>
                        </a:cubicBezTo>
                        <a:cubicBezTo>
                          <a:pt x="4048546" y="1579967"/>
                          <a:pt x="3984379" y="1534622"/>
                          <a:pt x="3829005" y="1550294"/>
                        </a:cubicBezTo>
                        <a:cubicBezTo>
                          <a:pt x="3665260" y="1542225"/>
                          <a:pt x="3330635" y="1523134"/>
                          <a:pt x="3160303" y="1550294"/>
                        </a:cubicBezTo>
                        <a:cubicBezTo>
                          <a:pt x="2968919" y="1561997"/>
                          <a:pt x="2963141" y="1550201"/>
                          <a:pt x="2777219" y="1550294"/>
                        </a:cubicBezTo>
                        <a:cubicBezTo>
                          <a:pt x="2591297" y="1550387"/>
                          <a:pt x="2503515" y="1540828"/>
                          <a:pt x="2409158" y="1550294"/>
                        </a:cubicBezTo>
                        <a:cubicBezTo>
                          <a:pt x="2271036" y="1484356"/>
                          <a:pt x="1914074" y="1540296"/>
                          <a:pt x="1575572" y="1550294"/>
                        </a:cubicBezTo>
                        <a:cubicBezTo>
                          <a:pt x="1319315" y="1496928"/>
                          <a:pt x="515968" y="1439213"/>
                          <a:pt x="0" y="1550294"/>
                        </a:cubicBezTo>
                        <a:cubicBezTo>
                          <a:pt x="48866" y="1444653"/>
                          <a:pt x="42384" y="1419250"/>
                          <a:pt x="0" y="1325501"/>
                        </a:cubicBezTo>
                        <a:cubicBezTo>
                          <a:pt x="-39314" y="1234873"/>
                          <a:pt x="-19540" y="1234829"/>
                          <a:pt x="0" y="1162720"/>
                        </a:cubicBezTo>
                        <a:cubicBezTo>
                          <a:pt x="17416" y="1087227"/>
                          <a:pt x="-14500" y="1029842"/>
                          <a:pt x="0" y="937927"/>
                        </a:cubicBezTo>
                        <a:cubicBezTo>
                          <a:pt x="21456" y="849188"/>
                          <a:pt x="56766" y="792059"/>
                          <a:pt x="0" y="728638"/>
                        </a:cubicBezTo>
                        <a:cubicBezTo>
                          <a:pt x="-40716" y="658261"/>
                          <a:pt x="28656" y="632729"/>
                          <a:pt x="0" y="565857"/>
                        </a:cubicBezTo>
                        <a:cubicBezTo>
                          <a:pt x="-20573" y="501723"/>
                          <a:pt x="35453" y="442555"/>
                          <a:pt x="0" y="372070"/>
                        </a:cubicBezTo>
                        <a:cubicBezTo>
                          <a:pt x="-35176" y="272908"/>
                          <a:pt x="25166" y="249371"/>
                          <a:pt x="0" y="193786"/>
                        </a:cubicBezTo>
                        <a:cubicBezTo>
                          <a:pt x="-30735" y="131172"/>
                          <a:pt x="13591" y="6714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th-TH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ปัจจัยความเสี่ยงที่ 6 </a:t>
            </a:r>
          </a:p>
          <a:p>
            <a:pPr algn="ctr">
              <a:lnSpc>
                <a:spcPct val="130000"/>
              </a:lnSpc>
            </a:pPr>
            <a:r>
              <a:rPr lang="th-TH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การส่งเสริม สนับสนุนในการพัฒนาทักษะอาชีพแก่ผู้กู้ ยังไม่เพียงพอ (</a:t>
            </a:r>
            <a:r>
              <a:rPr lang="en-US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S2)</a:t>
            </a:r>
          </a:p>
          <a:p>
            <a:pPr algn="ctr">
              <a:lnSpc>
                <a:spcPct val="130000"/>
              </a:lnSpc>
            </a:pPr>
            <a:r>
              <a:rPr lang="th-TH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ความเสี่ยงน้อย(</a:t>
            </a:r>
            <a:r>
              <a:rPr lang="en-US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Low</a:t>
            </a:r>
            <a:r>
              <a:rPr lang="th-TH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endParaRPr lang="en-US" sz="15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9" name="Group 5"/>
          <p:cNvGrpSpPr/>
          <p:nvPr/>
        </p:nvGrpSpPr>
        <p:grpSpPr>
          <a:xfrm>
            <a:off x="572552" y="332802"/>
            <a:ext cx="9017000" cy="530046"/>
            <a:chOff x="0" y="0"/>
            <a:chExt cx="21640800" cy="1272111"/>
          </a:xfrm>
        </p:grpSpPr>
        <p:sp>
          <p:nvSpPr>
            <p:cNvPr id="11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3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4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4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2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5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69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19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5" name="Group 24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26" name="Group 25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28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34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35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29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30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31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32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33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27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2571084" y="145782"/>
            <a:ext cx="5266245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5.1 ขอความเห็นชอบคู่มือและแผนบริหารความเสี่ยงของกองทุนพัฒนาบทบาทสตรี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/>
            </a:r>
            <a:b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ประจำปี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บัญชี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2567 (ต่อ)</a:t>
            </a:r>
            <a:endParaRPr lang="th-TH" sz="110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35641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Terminator 16"/>
          <p:cNvSpPr/>
          <p:nvPr/>
        </p:nvSpPr>
        <p:spPr>
          <a:xfrm>
            <a:off x="0" y="963864"/>
            <a:ext cx="2660397" cy="1288733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5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กำหนดแนวทางการบริหารจัดการความเสี่ยง ประจำปีงบประมาณ พ.ศ. 2567 </a:t>
            </a:r>
            <a:endParaRPr lang="th-TH" sz="15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424539" y="2537936"/>
            <a:ext cx="3726600" cy="1206726"/>
          </a:xfrm>
          <a:custGeom>
            <a:avLst/>
            <a:gdLst>
              <a:gd name="connsiteX0" fmla="*/ 0 w 3055170"/>
              <a:gd name="connsiteY0" fmla="*/ 97929 h 979292"/>
              <a:gd name="connsiteX1" fmla="*/ 97929 w 3055170"/>
              <a:gd name="connsiteY1" fmla="*/ 0 h 979292"/>
              <a:gd name="connsiteX2" fmla="*/ 2957241 w 3055170"/>
              <a:gd name="connsiteY2" fmla="*/ 0 h 979292"/>
              <a:gd name="connsiteX3" fmla="*/ 3055170 w 3055170"/>
              <a:gd name="connsiteY3" fmla="*/ 97929 h 979292"/>
              <a:gd name="connsiteX4" fmla="*/ 3055170 w 3055170"/>
              <a:gd name="connsiteY4" fmla="*/ 881363 h 979292"/>
              <a:gd name="connsiteX5" fmla="*/ 2957241 w 3055170"/>
              <a:gd name="connsiteY5" fmla="*/ 979292 h 979292"/>
              <a:gd name="connsiteX6" fmla="*/ 97929 w 3055170"/>
              <a:gd name="connsiteY6" fmla="*/ 979292 h 979292"/>
              <a:gd name="connsiteX7" fmla="*/ 0 w 3055170"/>
              <a:gd name="connsiteY7" fmla="*/ 881363 h 979292"/>
              <a:gd name="connsiteX8" fmla="*/ 0 w 3055170"/>
              <a:gd name="connsiteY8" fmla="*/ 97929 h 97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5170" h="979292">
                <a:moveTo>
                  <a:pt x="0" y="97929"/>
                </a:moveTo>
                <a:cubicBezTo>
                  <a:pt x="0" y="43844"/>
                  <a:pt x="43844" y="0"/>
                  <a:pt x="97929" y="0"/>
                </a:cubicBezTo>
                <a:lnTo>
                  <a:pt x="2957241" y="0"/>
                </a:lnTo>
                <a:cubicBezTo>
                  <a:pt x="3011326" y="0"/>
                  <a:pt x="3055170" y="43844"/>
                  <a:pt x="3055170" y="97929"/>
                </a:cubicBezTo>
                <a:lnTo>
                  <a:pt x="3055170" y="881363"/>
                </a:lnTo>
                <a:cubicBezTo>
                  <a:pt x="3055170" y="935448"/>
                  <a:pt x="3011326" y="979292"/>
                  <a:pt x="2957241" y="979292"/>
                </a:cubicBezTo>
                <a:lnTo>
                  <a:pt x="97929" y="979292"/>
                </a:lnTo>
                <a:cubicBezTo>
                  <a:pt x="43844" y="979292"/>
                  <a:pt x="0" y="935448"/>
                  <a:pt x="0" y="881363"/>
                </a:cubicBezTo>
                <a:lnTo>
                  <a:pt x="0" y="97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20000"/>
              </a:lnSpc>
              <a:spcBef>
                <a:spcPct val="0"/>
              </a:spcBef>
            </a:pPr>
            <a:r>
              <a:rPr lang="th-TH" sz="15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สนับสนุนการใช้เงินอุดหนุนในการส่งเสริม พัฒนาสมาชิกประเภทองค์กร</a:t>
            </a:r>
          </a:p>
        </p:txBody>
      </p:sp>
      <p:sp>
        <p:nvSpPr>
          <p:cNvPr id="7" name="Freeform 6"/>
          <p:cNvSpPr/>
          <p:nvPr/>
        </p:nvSpPr>
        <p:spPr>
          <a:xfrm>
            <a:off x="6279897" y="2537937"/>
            <a:ext cx="3644931" cy="1206725"/>
          </a:xfrm>
          <a:custGeom>
            <a:avLst/>
            <a:gdLst>
              <a:gd name="connsiteX0" fmla="*/ 0 w 2914096"/>
              <a:gd name="connsiteY0" fmla="*/ 115952 h 1159516"/>
              <a:gd name="connsiteX1" fmla="*/ 115952 w 2914096"/>
              <a:gd name="connsiteY1" fmla="*/ 0 h 1159516"/>
              <a:gd name="connsiteX2" fmla="*/ 2798144 w 2914096"/>
              <a:gd name="connsiteY2" fmla="*/ 0 h 1159516"/>
              <a:gd name="connsiteX3" fmla="*/ 2914096 w 2914096"/>
              <a:gd name="connsiteY3" fmla="*/ 115952 h 1159516"/>
              <a:gd name="connsiteX4" fmla="*/ 2914096 w 2914096"/>
              <a:gd name="connsiteY4" fmla="*/ 1043564 h 1159516"/>
              <a:gd name="connsiteX5" fmla="*/ 2798144 w 2914096"/>
              <a:gd name="connsiteY5" fmla="*/ 1159516 h 1159516"/>
              <a:gd name="connsiteX6" fmla="*/ 115952 w 2914096"/>
              <a:gd name="connsiteY6" fmla="*/ 1159516 h 1159516"/>
              <a:gd name="connsiteX7" fmla="*/ 0 w 2914096"/>
              <a:gd name="connsiteY7" fmla="*/ 1043564 h 1159516"/>
              <a:gd name="connsiteX8" fmla="*/ 0 w 2914096"/>
              <a:gd name="connsiteY8" fmla="*/ 115952 h 115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4096" h="1159516">
                <a:moveTo>
                  <a:pt x="0" y="115952"/>
                </a:moveTo>
                <a:cubicBezTo>
                  <a:pt x="0" y="51913"/>
                  <a:pt x="51913" y="0"/>
                  <a:pt x="115952" y="0"/>
                </a:cubicBezTo>
                <a:lnTo>
                  <a:pt x="2798144" y="0"/>
                </a:lnTo>
                <a:cubicBezTo>
                  <a:pt x="2862183" y="0"/>
                  <a:pt x="2914096" y="51913"/>
                  <a:pt x="2914096" y="115952"/>
                </a:cubicBezTo>
                <a:lnTo>
                  <a:pt x="2914096" y="1043564"/>
                </a:lnTo>
                <a:cubicBezTo>
                  <a:pt x="2914096" y="1107603"/>
                  <a:pt x="2862183" y="1159516"/>
                  <a:pt x="2798144" y="1159516"/>
                </a:cubicBezTo>
                <a:lnTo>
                  <a:pt x="115952" y="1159516"/>
                </a:lnTo>
                <a:cubicBezTo>
                  <a:pt x="51913" y="1159516"/>
                  <a:pt x="0" y="1107603"/>
                  <a:pt x="0" y="1043564"/>
                </a:cubicBezTo>
                <a:lnTo>
                  <a:pt x="0" y="115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20000"/>
              </a:lnSpc>
              <a:spcBef>
                <a:spcPct val="0"/>
              </a:spcBef>
            </a:pPr>
            <a:r>
              <a:rPr lang="th-TH" sz="15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อบรมพัฒนากลไกขับเคลื่อนและแกนนำคณะกรรมการพัฒนาสตรี (กพส.ต/กพส.ม) </a:t>
            </a:r>
            <a:br>
              <a:rPr lang="th-TH" sz="15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สู่การเป็นผู้นำสตรีในชุมชน</a:t>
            </a:r>
          </a:p>
        </p:txBody>
      </p:sp>
      <p:sp>
        <p:nvSpPr>
          <p:cNvPr id="10" name="Freeform 9"/>
          <p:cNvSpPr/>
          <p:nvPr/>
        </p:nvSpPr>
        <p:spPr>
          <a:xfrm>
            <a:off x="2424539" y="3883890"/>
            <a:ext cx="3726600" cy="1291910"/>
          </a:xfrm>
          <a:custGeom>
            <a:avLst/>
            <a:gdLst>
              <a:gd name="connsiteX0" fmla="*/ 0 w 1932526"/>
              <a:gd name="connsiteY0" fmla="*/ 115952 h 1159516"/>
              <a:gd name="connsiteX1" fmla="*/ 115952 w 1932526"/>
              <a:gd name="connsiteY1" fmla="*/ 0 h 1159516"/>
              <a:gd name="connsiteX2" fmla="*/ 1816574 w 1932526"/>
              <a:gd name="connsiteY2" fmla="*/ 0 h 1159516"/>
              <a:gd name="connsiteX3" fmla="*/ 1932526 w 1932526"/>
              <a:gd name="connsiteY3" fmla="*/ 115952 h 1159516"/>
              <a:gd name="connsiteX4" fmla="*/ 1932526 w 1932526"/>
              <a:gd name="connsiteY4" fmla="*/ 1043564 h 1159516"/>
              <a:gd name="connsiteX5" fmla="*/ 1816574 w 1932526"/>
              <a:gd name="connsiteY5" fmla="*/ 1159516 h 1159516"/>
              <a:gd name="connsiteX6" fmla="*/ 115952 w 1932526"/>
              <a:gd name="connsiteY6" fmla="*/ 1159516 h 1159516"/>
              <a:gd name="connsiteX7" fmla="*/ 0 w 1932526"/>
              <a:gd name="connsiteY7" fmla="*/ 1043564 h 1159516"/>
              <a:gd name="connsiteX8" fmla="*/ 0 w 1932526"/>
              <a:gd name="connsiteY8" fmla="*/ 115952 h 115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2526" h="1159516">
                <a:moveTo>
                  <a:pt x="0" y="115952"/>
                </a:moveTo>
                <a:cubicBezTo>
                  <a:pt x="0" y="51913"/>
                  <a:pt x="51913" y="0"/>
                  <a:pt x="115952" y="0"/>
                </a:cubicBezTo>
                <a:lnTo>
                  <a:pt x="1816574" y="0"/>
                </a:lnTo>
                <a:cubicBezTo>
                  <a:pt x="1880613" y="0"/>
                  <a:pt x="1932526" y="51913"/>
                  <a:pt x="1932526" y="115952"/>
                </a:cubicBezTo>
                <a:lnTo>
                  <a:pt x="1932526" y="1043564"/>
                </a:lnTo>
                <a:cubicBezTo>
                  <a:pt x="1932526" y="1107603"/>
                  <a:pt x="1880613" y="1159516"/>
                  <a:pt x="1816574" y="1159516"/>
                </a:cubicBezTo>
                <a:lnTo>
                  <a:pt x="115952" y="1159516"/>
                </a:lnTo>
                <a:cubicBezTo>
                  <a:pt x="51913" y="1159516"/>
                  <a:pt x="0" y="1107603"/>
                  <a:pt x="0" y="1043564"/>
                </a:cubicBezTo>
                <a:lnTo>
                  <a:pt x="0" y="115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20000"/>
              </a:lnSpc>
              <a:spcBef>
                <a:spcPct val="0"/>
              </a:spcBef>
            </a:pPr>
            <a:r>
              <a:rPr lang="th-TH" sz="15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มีการประเมินตรวจสุขภาพความ</a:t>
            </a:r>
            <a:r>
              <a:rPr lang="th-TH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เข้มแข็ง</a:t>
            </a:r>
            <a:br>
              <a:rPr lang="th-TH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</a:t>
            </a:r>
            <a:r>
              <a:rPr lang="th-TH" sz="15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องค์กรสตรี</a:t>
            </a:r>
          </a:p>
        </p:txBody>
      </p:sp>
      <p:sp>
        <p:nvSpPr>
          <p:cNvPr id="12" name="Freeform 11"/>
          <p:cNvSpPr/>
          <p:nvPr/>
        </p:nvSpPr>
        <p:spPr>
          <a:xfrm>
            <a:off x="6279897" y="3883890"/>
            <a:ext cx="3644932" cy="1291910"/>
          </a:xfrm>
          <a:custGeom>
            <a:avLst/>
            <a:gdLst>
              <a:gd name="connsiteX0" fmla="*/ 0 w 1932526"/>
              <a:gd name="connsiteY0" fmla="*/ 115952 h 1159516"/>
              <a:gd name="connsiteX1" fmla="*/ 115952 w 1932526"/>
              <a:gd name="connsiteY1" fmla="*/ 0 h 1159516"/>
              <a:gd name="connsiteX2" fmla="*/ 1816574 w 1932526"/>
              <a:gd name="connsiteY2" fmla="*/ 0 h 1159516"/>
              <a:gd name="connsiteX3" fmla="*/ 1932526 w 1932526"/>
              <a:gd name="connsiteY3" fmla="*/ 115952 h 1159516"/>
              <a:gd name="connsiteX4" fmla="*/ 1932526 w 1932526"/>
              <a:gd name="connsiteY4" fmla="*/ 1043564 h 1159516"/>
              <a:gd name="connsiteX5" fmla="*/ 1816574 w 1932526"/>
              <a:gd name="connsiteY5" fmla="*/ 1159516 h 1159516"/>
              <a:gd name="connsiteX6" fmla="*/ 115952 w 1932526"/>
              <a:gd name="connsiteY6" fmla="*/ 1159516 h 1159516"/>
              <a:gd name="connsiteX7" fmla="*/ 0 w 1932526"/>
              <a:gd name="connsiteY7" fmla="*/ 1043564 h 1159516"/>
              <a:gd name="connsiteX8" fmla="*/ 0 w 1932526"/>
              <a:gd name="connsiteY8" fmla="*/ 115952 h 115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2526" h="1159516">
                <a:moveTo>
                  <a:pt x="0" y="115952"/>
                </a:moveTo>
                <a:cubicBezTo>
                  <a:pt x="0" y="51913"/>
                  <a:pt x="51913" y="0"/>
                  <a:pt x="115952" y="0"/>
                </a:cubicBezTo>
                <a:lnTo>
                  <a:pt x="1816574" y="0"/>
                </a:lnTo>
                <a:cubicBezTo>
                  <a:pt x="1880613" y="0"/>
                  <a:pt x="1932526" y="51913"/>
                  <a:pt x="1932526" y="115952"/>
                </a:cubicBezTo>
                <a:lnTo>
                  <a:pt x="1932526" y="1043564"/>
                </a:lnTo>
                <a:cubicBezTo>
                  <a:pt x="1932526" y="1107603"/>
                  <a:pt x="1880613" y="1159516"/>
                  <a:pt x="1816574" y="1159516"/>
                </a:cubicBezTo>
                <a:lnTo>
                  <a:pt x="115952" y="1159516"/>
                </a:lnTo>
                <a:cubicBezTo>
                  <a:pt x="51913" y="1159516"/>
                  <a:pt x="0" y="1107603"/>
                  <a:pt x="0" y="1043564"/>
                </a:cubicBezTo>
                <a:lnTo>
                  <a:pt x="0" y="115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20000"/>
              </a:lnSpc>
              <a:spcBef>
                <a:spcPct val="0"/>
              </a:spcBef>
            </a:pPr>
            <a:r>
              <a:rPr lang="th-TH" sz="15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 มีการประกวด เชิดชูเกียรติ สมาชิกกองทุนพัฒนาบทบาทสตรีประเภทองค์กร</a:t>
            </a:r>
          </a:p>
        </p:txBody>
      </p:sp>
      <p:sp>
        <p:nvSpPr>
          <p:cNvPr id="18" name="สี่เหลี่ยมผืนผ้า 12">
            <a:extLst>
              <a:ext uri="{FF2B5EF4-FFF2-40B4-BE49-F238E27FC236}">
                <a16:creationId xmlns:a16="http://schemas.microsoft.com/office/drawing/2014/main" id="{60215003-B760-1557-72E9-3EEF50D7E819}"/>
              </a:ext>
            </a:extLst>
          </p:cNvPr>
          <p:cNvSpPr/>
          <p:nvPr/>
        </p:nvSpPr>
        <p:spPr>
          <a:xfrm>
            <a:off x="2739572" y="960685"/>
            <a:ext cx="7185257" cy="1291912"/>
          </a:xfrm>
          <a:custGeom>
            <a:avLst/>
            <a:gdLst>
              <a:gd name="connsiteX0" fmla="*/ 0 w 6057788"/>
              <a:gd name="connsiteY0" fmla="*/ 0 h 5107819"/>
              <a:gd name="connsiteX1" fmla="*/ 673088 w 6057788"/>
              <a:gd name="connsiteY1" fmla="*/ 0 h 5107819"/>
              <a:gd name="connsiteX2" fmla="*/ 1467331 w 6057788"/>
              <a:gd name="connsiteY2" fmla="*/ 0 h 5107819"/>
              <a:gd name="connsiteX3" fmla="*/ 2019263 w 6057788"/>
              <a:gd name="connsiteY3" fmla="*/ 0 h 5107819"/>
              <a:gd name="connsiteX4" fmla="*/ 2752928 w 6057788"/>
              <a:gd name="connsiteY4" fmla="*/ 0 h 5107819"/>
              <a:gd name="connsiteX5" fmla="*/ 3486594 w 6057788"/>
              <a:gd name="connsiteY5" fmla="*/ 0 h 5107819"/>
              <a:gd name="connsiteX6" fmla="*/ 4220259 w 6057788"/>
              <a:gd name="connsiteY6" fmla="*/ 0 h 5107819"/>
              <a:gd name="connsiteX7" fmla="*/ 4772191 w 6057788"/>
              <a:gd name="connsiteY7" fmla="*/ 0 h 5107819"/>
              <a:gd name="connsiteX8" fmla="*/ 6057788 w 6057788"/>
              <a:gd name="connsiteY8" fmla="*/ 0 h 5107819"/>
              <a:gd name="connsiteX9" fmla="*/ 6057788 w 6057788"/>
              <a:gd name="connsiteY9" fmla="*/ 587399 h 5107819"/>
              <a:gd name="connsiteX10" fmla="*/ 6057788 w 6057788"/>
              <a:gd name="connsiteY10" fmla="*/ 1123720 h 5107819"/>
              <a:gd name="connsiteX11" fmla="*/ 6057788 w 6057788"/>
              <a:gd name="connsiteY11" fmla="*/ 1762198 h 5107819"/>
              <a:gd name="connsiteX12" fmla="*/ 6057788 w 6057788"/>
              <a:gd name="connsiteY12" fmla="*/ 2247440 h 5107819"/>
              <a:gd name="connsiteX13" fmla="*/ 6057788 w 6057788"/>
              <a:gd name="connsiteY13" fmla="*/ 2732683 h 5107819"/>
              <a:gd name="connsiteX14" fmla="*/ 6057788 w 6057788"/>
              <a:gd name="connsiteY14" fmla="*/ 3473317 h 5107819"/>
              <a:gd name="connsiteX15" fmla="*/ 6057788 w 6057788"/>
              <a:gd name="connsiteY15" fmla="*/ 4111794 h 5107819"/>
              <a:gd name="connsiteX16" fmla="*/ 6057788 w 6057788"/>
              <a:gd name="connsiteY16" fmla="*/ 5107819 h 5107819"/>
              <a:gd name="connsiteX17" fmla="*/ 5445278 w 6057788"/>
              <a:gd name="connsiteY17" fmla="*/ 5107819 h 5107819"/>
              <a:gd name="connsiteX18" fmla="*/ 4651035 w 6057788"/>
              <a:gd name="connsiteY18" fmla="*/ 5107819 h 5107819"/>
              <a:gd name="connsiteX19" fmla="*/ 4038525 w 6057788"/>
              <a:gd name="connsiteY19" fmla="*/ 5107819 h 5107819"/>
              <a:gd name="connsiteX20" fmla="*/ 3304860 w 6057788"/>
              <a:gd name="connsiteY20" fmla="*/ 5107819 h 5107819"/>
              <a:gd name="connsiteX21" fmla="*/ 2813506 w 6057788"/>
              <a:gd name="connsiteY21" fmla="*/ 5107819 h 5107819"/>
              <a:gd name="connsiteX22" fmla="*/ 2322152 w 6057788"/>
              <a:gd name="connsiteY22" fmla="*/ 5107819 h 5107819"/>
              <a:gd name="connsiteX23" fmla="*/ 1770220 w 6057788"/>
              <a:gd name="connsiteY23" fmla="*/ 5107819 h 5107819"/>
              <a:gd name="connsiteX24" fmla="*/ 1157711 w 6057788"/>
              <a:gd name="connsiteY24" fmla="*/ 5107819 h 5107819"/>
              <a:gd name="connsiteX25" fmla="*/ 0 w 6057788"/>
              <a:gd name="connsiteY25" fmla="*/ 5107819 h 5107819"/>
              <a:gd name="connsiteX26" fmla="*/ 0 w 6057788"/>
              <a:gd name="connsiteY26" fmla="*/ 4367185 h 5107819"/>
              <a:gd name="connsiteX27" fmla="*/ 0 w 6057788"/>
              <a:gd name="connsiteY27" fmla="*/ 3830864 h 5107819"/>
              <a:gd name="connsiteX28" fmla="*/ 0 w 6057788"/>
              <a:gd name="connsiteY28" fmla="*/ 3090230 h 5107819"/>
              <a:gd name="connsiteX29" fmla="*/ 0 w 6057788"/>
              <a:gd name="connsiteY29" fmla="*/ 2400675 h 5107819"/>
              <a:gd name="connsiteX30" fmla="*/ 0 w 6057788"/>
              <a:gd name="connsiteY30" fmla="*/ 1864354 h 5107819"/>
              <a:gd name="connsiteX31" fmla="*/ 0 w 6057788"/>
              <a:gd name="connsiteY31" fmla="*/ 1225877 h 5107819"/>
              <a:gd name="connsiteX32" fmla="*/ 0 w 6057788"/>
              <a:gd name="connsiteY32" fmla="*/ 638477 h 5107819"/>
              <a:gd name="connsiteX33" fmla="*/ 0 w 6057788"/>
              <a:gd name="connsiteY33" fmla="*/ 0 h 51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57788" h="5107819" fill="none" extrusionOk="0">
                <a:moveTo>
                  <a:pt x="0" y="0"/>
                </a:moveTo>
                <a:cubicBezTo>
                  <a:pt x="332434" y="12884"/>
                  <a:pt x="397367" y="30209"/>
                  <a:pt x="673088" y="0"/>
                </a:cubicBezTo>
                <a:cubicBezTo>
                  <a:pt x="948809" y="-30209"/>
                  <a:pt x="1263884" y="16444"/>
                  <a:pt x="1467331" y="0"/>
                </a:cubicBezTo>
                <a:cubicBezTo>
                  <a:pt x="1670778" y="-16444"/>
                  <a:pt x="1766306" y="-25877"/>
                  <a:pt x="2019263" y="0"/>
                </a:cubicBezTo>
                <a:cubicBezTo>
                  <a:pt x="2272220" y="25877"/>
                  <a:pt x="2529590" y="-10762"/>
                  <a:pt x="2752928" y="0"/>
                </a:cubicBezTo>
                <a:cubicBezTo>
                  <a:pt x="2976266" y="10762"/>
                  <a:pt x="3179048" y="18194"/>
                  <a:pt x="3486594" y="0"/>
                </a:cubicBezTo>
                <a:cubicBezTo>
                  <a:pt x="3794140" y="-18194"/>
                  <a:pt x="3855542" y="-6552"/>
                  <a:pt x="4220259" y="0"/>
                </a:cubicBezTo>
                <a:cubicBezTo>
                  <a:pt x="4584977" y="6552"/>
                  <a:pt x="4504165" y="24789"/>
                  <a:pt x="4772191" y="0"/>
                </a:cubicBezTo>
                <a:cubicBezTo>
                  <a:pt x="5040217" y="-24789"/>
                  <a:pt x="5570209" y="-17040"/>
                  <a:pt x="6057788" y="0"/>
                </a:cubicBezTo>
                <a:cubicBezTo>
                  <a:pt x="6073308" y="121308"/>
                  <a:pt x="6085355" y="399117"/>
                  <a:pt x="6057788" y="587399"/>
                </a:cubicBezTo>
                <a:cubicBezTo>
                  <a:pt x="6030221" y="775681"/>
                  <a:pt x="6054284" y="896725"/>
                  <a:pt x="6057788" y="1123720"/>
                </a:cubicBezTo>
                <a:cubicBezTo>
                  <a:pt x="6061292" y="1350715"/>
                  <a:pt x="6046814" y="1481737"/>
                  <a:pt x="6057788" y="1762198"/>
                </a:cubicBezTo>
                <a:cubicBezTo>
                  <a:pt x="6068762" y="2042659"/>
                  <a:pt x="6068669" y="2145185"/>
                  <a:pt x="6057788" y="2247440"/>
                </a:cubicBezTo>
                <a:cubicBezTo>
                  <a:pt x="6046907" y="2349695"/>
                  <a:pt x="6056260" y="2490787"/>
                  <a:pt x="6057788" y="2732683"/>
                </a:cubicBezTo>
                <a:cubicBezTo>
                  <a:pt x="6059316" y="2974579"/>
                  <a:pt x="6078161" y="3107638"/>
                  <a:pt x="6057788" y="3473317"/>
                </a:cubicBezTo>
                <a:cubicBezTo>
                  <a:pt x="6037415" y="3838996"/>
                  <a:pt x="6055725" y="3896808"/>
                  <a:pt x="6057788" y="4111794"/>
                </a:cubicBezTo>
                <a:cubicBezTo>
                  <a:pt x="6059851" y="4326780"/>
                  <a:pt x="6039941" y="4751110"/>
                  <a:pt x="6057788" y="5107819"/>
                </a:cubicBezTo>
                <a:cubicBezTo>
                  <a:pt x="5753523" y="5125531"/>
                  <a:pt x="5590415" y="5137718"/>
                  <a:pt x="5445278" y="5107819"/>
                </a:cubicBezTo>
                <a:cubicBezTo>
                  <a:pt x="5300141" y="5077921"/>
                  <a:pt x="4921516" y="5136626"/>
                  <a:pt x="4651035" y="5107819"/>
                </a:cubicBezTo>
                <a:cubicBezTo>
                  <a:pt x="4380554" y="5079012"/>
                  <a:pt x="4290853" y="5104101"/>
                  <a:pt x="4038525" y="5107819"/>
                </a:cubicBezTo>
                <a:cubicBezTo>
                  <a:pt x="3786197" y="5111538"/>
                  <a:pt x="3632337" y="5073590"/>
                  <a:pt x="3304860" y="5107819"/>
                </a:cubicBezTo>
                <a:cubicBezTo>
                  <a:pt x="2977384" y="5142048"/>
                  <a:pt x="2919894" y="5096760"/>
                  <a:pt x="2813506" y="5107819"/>
                </a:cubicBezTo>
                <a:cubicBezTo>
                  <a:pt x="2707118" y="5118878"/>
                  <a:pt x="2441386" y="5106217"/>
                  <a:pt x="2322152" y="5107819"/>
                </a:cubicBezTo>
                <a:cubicBezTo>
                  <a:pt x="2202918" y="5109421"/>
                  <a:pt x="1889495" y="5114349"/>
                  <a:pt x="1770220" y="5107819"/>
                </a:cubicBezTo>
                <a:cubicBezTo>
                  <a:pt x="1650945" y="5101289"/>
                  <a:pt x="1427379" y="5128951"/>
                  <a:pt x="1157711" y="5107819"/>
                </a:cubicBezTo>
                <a:cubicBezTo>
                  <a:pt x="888043" y="5086687"/>
                  <a:pt x="398987" y="5157851"/>
                  <a:pt x="0" y="5107819"/>
                </a:cubicBezTo>
                <a:cubicBezTo>
                  <a:pt x="36263" y="4754571"/>
                  <a:pt x="29706" y="4671882"/>
                  <a:pt x="0" y="4367185"/>
                </a:cubicBezTo>
                <a:cubicBezTo>
                  <a:pt x="-29706" y="4062488"/>
                  <a:pt x="-15187" y="4081109"/>
                  <a:pt x="0" y="3830864"/>
                </a:cubicBezTo>
                <a:cubicBezTo>
                  <a:pt x="15187" y="3580619"/>
                  <a:pt x="-15078" y="3418120"/>
                  <a:pt x="0" y="3090230"/>
                </a:cubicBezTo>
                <a:cubicBezTo>
                  <a:pt x="15078" y="2762340"/>
                  <a:pt x="33034" y="2593855"/>
                  <a:pt x="0" y="2400675"/>
                </a:cubicBezTo>
                <a:cubicBezTo>
                  <a:pt x="-33034" y="2207496"/>
                  <a:pt x="15459" y="2069796"/>
                  <a:pt x="0" y="1864354"/>
                </a:cubicBezTo>
                <a:cubicBezTo>
                  <a:pt x="-15459" y="1658912"/>
                  <a:pt x="27926" y="1517240"/>
                  <a:pt x="0" y="1225877"/>
                </a:cubicBezTo>
                <a:cubicBezTo>
                  <a:pt x="-27926" y="934514"/>
                  <a:pt x="28361" y="844454"/>
                  <a:pt x="0" y="638477"/>
                </a:cubicBezTo>
                <a:cubicBezTo>
                  <a:pt x="-28361" y="432500"/>
                  <a:pt x="11818" y="219910"/>
                  <a:pt x="0" y="0"/>
                </a:cubicBezTo>
                <a:close/>
              </a:path>
              <a:path w="6057788" h="5107819" stroke="0" extrusionOk="0">
                <a:moveTo>
                  <a:pt x="0" y="0"/>
                </a:moveTo>
                <a:cubicBezTo>
                  <a:pt x="202422" y="-9651"/>
                  <a:pt x="336641" y="11045"/>
                  <a:pt x="491354" y="0"/>
                </a:cubicBezTo>
                <a:cubicBezTo>
                  <a:pt x="646067" y="-11045"/>
                  <a:pt x="912928" y="13566"/>
                  <a:pt x="1164441" y="0"/>
                </a:cubicBezTo>
                <a:cubicBezTo>
                  <a:pt x="1415954" y="-13566"/>
                  <a:pt x="1448959" y="21393"/>
                  <a:pt x="1655795" y="0"/>
                </a:cubicBezTo>
                <a:cubicBezTo>
                  <a:pt x="1862631" y="-21393"/>
                  <a:pt x="2038552" y="8332"/>
                  <a:pt x="2147149" y="0"/>
                </a:cubicBezTo>
                <a:cubicBezTo>
                  <a:pt x="2255746" y="-8332"/>
                  <a:pt x="2466758" y="-1321"/>
                  <a:pt x="2638503" y="0"/>
                </a:cubicBezTo>
                <a:cubicBezTo>
                  <a:pt x="2810248" y="1321"/>
                  <a:pt x="3136449" y="-12777"/>
                  <a:pt x="3432747" y="0"/>
                </a:cubicBezTo>
                <a:cubicBezTo>
                  <a:pt x="3729045" y="12777"/>
                  <a:pt x="3858193" y="-14204"/>
                  <a:pt x="4045256" y="0"/>
                </a:cubicBezTo>
                <a:cubicBezTo>
                  <a:pt x="4232319" y="14204"/>
                  <a:pt x="4499862" y="5025"/>
                  <a:pt x="4778922" y="0"/>
                </a:cubicBezTo>
                <a:cubicBezTo>
                  <a:pt x="5057982" y="-5025"/>
                  <a:pt x="5211233" y="9035"/>
                  <a:pt x="5391431" y="0"/>
                </a:cubicBezTo>
                <a:cubicBezTo>
                  <a:pt x="5571629" y="-9035"/>
                  <a:pt x="5791649" y="-4402"/>
                  <a:pt x="6057788" y="0"/>
                </a:cubicBezTo>
                <a:cubicBezTo>
                  <a:pt x="6077883" y="237603"/>
                  <a:pt x="6041411" y="308905"/>
                  <a:pt x="6057788" y="485243"/>
                </a:cubicBezTo>
                <a:cubicBezTo>
                  <a:pt x="6074165" y="661581"/>
                  <a:pt x="6061866" y="817588"/>
                  <a:pt x="6057788" y="1072642"/>
                </a:cubicBezTo>
                <a:cubicBezTo>
                  <a:pt x="6053710" y="1327696"/>
                  <a:pt x="6032714" y="1433075"/>
                  <a:pt x="6057788" y="1762198"/>
                </a:cubicBezTo>
                <a:cubicBezTo>
                  <a:pt x="6082862" y="2091321"/>
                  <a:pt x="6052261" y="2075521"/>
                  <a:pt x="6057788" y="2349597"/>
                </a:cubicBezTo>
                <a:cubicBezTo>
                  <a:pt x="6063315" y="2623673"/>
                  <a:pt x="6040899" y="2737359"/>
                  <a:pt x="6057788" y="2834840"/>
                </a:cubicBezTo>
                <a:cubicBezTo>
                  <a:pt x="6074677" y="2932321"/>
                  <a:pt x="6037288" y="3218894"/>
                  <a:pt x="6057788" y="3524395"/>
                </a:cubicBezTo>
                <a:cubicBezTo>
                  <a:pt x="6078288" y="3829896"/>
                  <a:pt x="6053114" y="3925402"/>
                  <a:pt x="6057788" y="4111794"/>
                </a:cubicBezTo>
                <a:cubicBezTo>
                  <a:pt x="6062462" y="4298186"/>
                  <a:pt x="6082424" y="4834993"/>
                  <a:pt x="6057788" y="5107819"/>
                </a:cubicBezTo>
                <a:cubicBezTo>
                  <a:pt x="5802367" y="5131696"/>
                  <a:pt x="5588455" y="5122350"/>
                  <a:pt x="5445278" y="5107819"/>
                </a:cubicBezTo>
                <a:cubicBezTo>
                  <a:pt x="5302101" y="5093289"/>
                  <a:pt x="4965103" y="5080802"/>
                  <a:pt x="4832769" y="5107819"/>
                </a:cubicBezTo>
                <a:cubicBezTo>
                  <a:pt x="4700435" y="5134836"/>
                  <a:pt x="4368612" y="5077136"/>
                  <a:pt x="4099103" y="5107819"/>
                </a:cubicBezTo>
                <a:cubicBezTo>
                  <a:pt x="3829594" y="5138502"/>
                  <a:pt x="3644281" y="5076871"/>
                  <a:pt x="3304860" y="5107819"/>
                </a:cubicBezTo>
                <a:cubicBezTo>
                  <a:pt x="2965439" y="5138767"/>
                  <a:pt x="2929292" y="5129997"/>
                  <a:pt x="2631772" y="5107819"/>
                </a:cubicBezTo>
                <a:cubicBezTo>
                  <a:pt x="2334252" y="5085641"/>
                  <a:pt x="2245748" y="5100745"/>
                  <a:pt x="2079841" y="5107819"/>
                </a:cubicBezTo>
                <a:cubicBezTo>
                  <a:pt x="1913934" y="5114893"/>
                  <a:pt x="1709136" y="5079753"/>
                  <a:pt x="1406753" y="5107819"/>
                </a:cubicBezTo>
                <a:cubicBezTo>
                  <a:pt x="1104370" y="5135885"/>
                  <a:pt x="987978" y="5108793"/>
                  <a:pt x="794243" y="5107819"/>
                </a:cubicBezTo>
                <a:cubicBezTo>
                  <a:pt x="600508" y="5106846"/>
                  <a:pt x="262391" y="5113696"/>
                  <a:pt x="0" y="5107819"/>
                </a:cubicBezTo>
                <a:cubicBezTo>
                  <a:pt x="-8543" y="4794542"/>
                  <a:pt x="36387" y="4703402"/>
                  <a:pt x="0" y="4367185"/>
                </a:cubicBezTo>
                <a:cubicBezTo>
                  <a:pt x="-36387" y="4030968"/>
                  <a:pt x="-6397" y="4056432"/>
                  <a:pt x="0" y="3830864"/>
                </a:cubicBezTo>
                <a:cubicBezTo>
                  <a:pt x="6397" y="3605296"/>
                  <a:pt x="-21056" y="3525956"/>
                  <a:pt x="0" y="3243465"/>
                </a:cubicBezTo>
                <a:cubicBezTo>
                  <a:pt x="21056" y="2960974"/>
                  <a:pt x="20935" y="2665495"/>
                  <a:pt x="0" y="2502831"/>
                </a:cubicBezTo>
                <a:cubicBezTo>
                  <a:pt x="-20935" y="2340167"/>
                  <a:pt x="-16124" y="1967064"/>
                  <a:pt x="0" y="1813276"/>
                </a:cubicBezTo>
                <a:cubicBezTo>
                  <a:pt x="16124" y="1659489"/>
                  <a:pt x="11041" y="1427019"/>
                  <a:pt x="0" y="1328033"/>
                </a:cubicBezTo>
                <a:cubicBezTo>
                  <a:pt x="-11041" y="1229047"/>
                  <a:pt x="-8729" y="947194"/>
                  <a:pt x="0" y="689556"/>
                </a:cubicBezTo>
                <a:cubicBezTo>
                  <a:pt x="8729" y="431918"/>
                  <a:pt x="-29446" y="15564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582967651">
                  <a:custGeom>
                    <a:avLst/>
                    <a:gdLst>
                      <a:gd name="connsiteX0" fmla="*/ 0 w 8244271"/>
                      <a:gd name="connsiteY0" fmla="*/ 0 h 1550294"/>
                      <a:gd name="connsiteX1" fmla="*/ 916030 w 8244271"/>
                      <a:gd name="connsiteY1" fmla="*/ 0 h 1550294"/>
                      <a:gd name="connsiteX2" fmla="*/ 1996945 w 8244271"/>
                      <a:gd name="connsiteY2" fmla="*/ 0 h 1550294"/>
                      <a:gd name="connsiteX3" fmla="*/ 2748090 w 8244271"/>
                      <a:gd name="connsiteY3" fmla="*/ 0 h 1550294"/>
                      <a:gd name="connsiteX4" fmla="*/ 3746563 w 8244271"/>
                      <a:gd name="connsiteY4" fmla="*/ 0 h 1550294"/>
                      <a:gd name="connsiteX5" fmla="*/ 4745036 w 8244271"/>
                      <a:gd name="connsiteY5" fmla="*/ 0 h 1550294"/>
                      <a:gd name="connsiteX6" fmla="*/ 5743508 w 8244271"/>
                      <a:gd name="connsiteY6" fmla="*/ 0 h 1550294"/>
                      <a:gd name="connsiteX7" fmla="*/ 6494653 w 8244271"/>
                      <a:gd name="connsiteY7" fmla="*/ 0 h 1550294"/>
                      <a:gd name="connsiteX8" fmla="*/ 8244271 w 8244271"/>
                      <a:gd name="connsiteY8" fmla="*/ 0 h 1550294"/>
                      <a:gd name="connsiteX9" fmla="*/ 8244271 w 8244271"/>
                      <a:gd name="connsiteY9" fmla="*/ 178283 h 1550294"/>
                      <a:gd name="connsiteX10" fmla="*/ 8244271 w 8244271"/>
                      <a:gd name="connsiteY10" fmla="*/ 341064 h 1550294"/>
                      <a:gd name="connsiteX11" fmla="*/ 8244271 w 8244271"/>
                      <a:gd name="connsiteY11" fmla="*/ 534851 h 1550294"/>
                      <a:gd name="connsiteX12" fmla="*/ 8244271 w 8244271"/>
                      <a:gd name="connsiteY12" fmla="*/ 682129 h 1550294"/>
                      <a:gd name="connsiteX13" fmla="*/ 8244271 w 8244271"/>
                      <a:gd name="connsiteY13" fmla="*/ 829407 h 1550294"/>
                      <a:gd name="connsiteX14" fmla="*/ 8244271 w 8244271"/>
                      <a:gd name="connsiteY14" fmla="*/ 1054199 h 1550294"/>
                      <a:gd name="connsiteX15" fmla="*/ 8244271 w 8244271"/>
                      <a:gd name="connsiteY15" fmla="*/ 1247986 h 1550294"/>
                      <a:gd name="connsiteX16" fmla="*/ 8244271 w 8244271"/>
                      <a:gd name="connsiteY16" fmla="*/ 1550294 h 1550294"/>
                      <a:gd name="connsiteX17" fmla="*/ 7410683 w 8244271"/>
                      <a:gd name="connsiteY17" fmla="*/ 1550294 h 1550294"/>
                      <a:gd name="connsiteX18" fmla="*/ 6329768 w 8244271"/>
                      <a:gd name="connsiteY18" fmla="*/ 1550294 h 1550294"/>
                      <a:gd name="connsiteX19" fmla="*/ 5496180 w 8244271"/>
                      <a:gd name="connsiteY19" fmla="*/ 1550294 h 1550294"/>
                      <a:gd name="connsiteX20" fmla="*/ 4497707 w 8244271"/>
                      <a:gd name="connsiteY20" fmla="*/ 1550294 h 1550294"/>
                      <a:gd name="connsiteX21" fmla="*/ 3829005 w 8244271"/>
                      <a:gd name="connsiteY21" fmla="*/ 1550294 h 1550294"/>
                      <a:gd name="connsiteX22" fmla="*/ 3160303 w 8244271"/>
                      <a:gd name="connsiteY22" fmla="*/ 1550294 h 1550294"/>
                      <a:gd name="connsiteX23" fmla="*/ 2792242 w 8244271"/>
                      <a:gd name="connsiteY23" fmla="*/ 1550294 h 1550294"/>
                      <a:gd name="connsiteX24" fmla="*/ 2409158 w 8244271"/>
                      <a:gd name="connsiteY24" fmla="*/ 1550294 h 1550294"/>
                      <a:gd name="connsiteX25" fmla="*/ 1575572 w 8244271"/>
                      <a:gd name="connsiteY25" fmla="*/ 1550294 h 1550294"/>
                      <a:gd name="connsiteX26" fmla="*/ 0 w 8244271"/>
                      <a:gd name="connsiteY26" fmla="*/ 1550294 h 1550294"/>
                      <a:gd name="connsiteX27" fmla="*/ 0 w 8244271"/>
                      <a:gd name="connsiteY27" fmla="*/ 1325501 h 1550294"/>
                      <a:gd name="connsiteX28" fmla="*/ 0 w 8244271"/>
                      <a:gd name="connsiteY28" fmla="*/ 1162720 h 1550294"/>
                      <a:gd name="connsiteX29" fmla="*/ 0 w 8244271"/>
                      <a:gd name="connsiteY29" fmla="*/ 937927 h 1550294"/>
                      <a:gd name="connsiteX30" fmla="*/ 0 w 8244271"/>
                      <a:gd name="connsiteY30" fmla="*/ 728638 h 1550294"/>
                      <a:gd name="connsiteX31" fmla="*/ 0 w 8244271"/>
                      <a:gd name="connsiteY31" fmla="*/ 565857 h 1550294"/>
                      <a:gd name="connsiteX32" fmla="*/ 0 w 8244271"/>
                      <a:gd name="connsiteY32" fmla="*/ 372070 h 1550294"/>
                      <a:gd name="connsiteX33" fmla="*/ 0 w 8244271"/>
                      <a:gd name="connsiteY33" fmla="*/ 193786 h 1550294"/>
                      <a:gd name="connsiteX34" fmla="*/ 0 w 8244271"/>
                      <a:gd name="connsiteY34" fmla="*/ 0 h 1550294"/>
                      <a:gd name="connsiteX0" fmla="*/ 0 w 8244271"/>
                      <a:gd name="connsiteY0" fmla="*/ 0 h 1550294"/>
                      <a:gd name="connsiteX1" fmla="*/ 668702 w 8244271"/>
                      <a:gd name="connsiteY1" fmla="*/ 0 h 1550294"/>
                      <a:gd name="connsiteX2" fmla="*/ 1584731 w 8244271"/>
                      <a:gd name="connsiteY2" fmla="*/ 0 h 1550294"/>
                      <a:gd name="connsiteX3" fmla="*/ 2253433 w 8244271"/>
                      <a:gd name="connsiteY3" fmla="*/ 0 h 1550294"/>
                      <a:gd name="connsiteX4" fmla="*/ 2922135 w 8244271"/>
                      <a:gd name="connsiteY4" fmla="*/ 0 h 1550294"/>
                      <a:gd name="connsiteX5" fmla="*/ 3590837 w 8244271"/>
                      <a:gd name="connsiteY5" fmla="*/ 0 h 1550294"/>
                      <a:gd name="connsiteX6" fmla="*/ 4152914 w 8244271"/>
                      <a:gd name="connsiteY6" fmla="*/ 0 h 1550294"/>
                      <a:gd name="connsiteX7" fmla="*/ 4671754 w 8244271"/>
                      <a:gd name="connsiteY7" fmla="*/ 0 h 1550294"/>
                      <a:gd name="connsiteX8" fmla="*/ 5096883 w 8244271"/>
                      <a:gd name="connsiteY8" fmla="*/ 0 h 1550294"/>
                      <a:gd name="connsiteX9" fmla="*/ 5505340 w 8244271"/>
                      <a:gd name="connsiteY9" fmla="*/ 0 h 1550294"/>
                      <a:gd name="connsiteX10" fmla="*/ 6503814 w 8244271"/>
                      <a:gd name="connsiteY10" fmla="*/ 0 h 1550294"/>
                      <a:gd name="connsiteX11" fmla="*/ 6920607 w 8244271"/>
                      <a:gd name="connsiteY11" fmla="*/ 0 h 1550294"/>
                      <a:gd name="connsiteX12" fmla="*/ 7337400 w 8244271"/>
                      <a:gd name="connsiteY12" fmla="*/ 0 h 1550294"/>
                      <a:gd name="connsiteX13" fmla="*/ 8244271 w 8244271"/>
                      <a:gd name="connsiteY13" fmla="*/ 0 h 1550294"/>
                      <a:gd name="connsiteX14" fmla="*/ 8244271 w 8244271"/>
                      <a:gd name="connsiteY14" fmla="*/ 147277 h 1550294"/>
                      <a:gd name="connsiteX15" fmla="*/ 8244271 w 8244271"/>
                      <a:gd name="connsiteY15" fmla="*/ 325561 h 1550294"/>
                      <a:gd name="connsiteX16" fmla="*/ 8244271 w 8244271"/>
                      <a:gd name="connsiteY16" fmla="*/ 534851 h 1550294"/>
                      <a:gd name="connsiteX17" fmla="*/ 8244271 w 8244271"/>
                      <a:gd name="connsiteY17" fmla="*/ 713135 h 1550294"/>
                      <a:gd name="connsiteX18" fmla="*/ 8244271 w 8244271"/>
                      <a:gd name="connsiteY18" fmla="*/ 860413 h 1550294"/>
                      <a:gd name="connsiteX19" fmla="*/ 8244271 w 8244271"/>
                      <a:gd name="connsiteY19" fmla="*/ 1069702 h 1550294"/>
                      <a:gd name="connsiteX20" fmla="*/ 8244271 w 8244271"/>
                      <a:gd name="connsiteY20" fmla="*/ 1247986 h 1550294"/>
                      <a:gd name="connsiteX21" fmla="*/ 8244271 w 8244271"/>
                      <a:gd name="connsiteY21" fmla="*/ 1550294 h 1550294"/>
                      <a:gd name="connsiteX22" fmla="*/ 7410683 w 8244271"/>
                      <a:gd name="connsiteY22" fmla="*/ 1550294 h 1550294"/>
                      <a:gd name="connsiteX23" fmla="*/ 6577096 w 8244271"/>
                      <a:gd name="connsiteY23" fmla="*/ 1550294 h 1550294"/>
                      <a:gd name="connsiteX24" fmla="*/ 5578623 w 8244271"/>
                      <a:gd name="connsiteY24" fmla="*/ 1550294 h 1550294"/>
                      <a:gd name="connsiteX25" fmla="*/ 4497707 w 8244271"/>
                      <a:gd name="connsiteY25" fmla="*/ 1550294 h 1550294"/>
                      <a:gd name="connsiteX26" fmla="*/ 3581677 w 8244271"/>
                      <a:gd name="connsiteY26" fmla="*/ 1550294 h 1550294"/>
                      <a:gd name="connsiteX27" fmla="*/ 2830533 w 8244271"/>
                      <a:gd name="connsiteY27" fmla="*/ 1550294 h 1550294"/>
                      <a:gd name="connsiteX28" fmla="*/ 1914502 w 8244271"/>
                      <a:gd name="connsiteY28" fmla="*/ 1550294 h 1550294"/>
                      <a:gd name="connsiteX29" fmla="*/ 1080915 w 8244271"/>
                      <a:gd name="connsiteY29" fmla="*/ 1550294 h 1550294"/>
                      <a:gd name="connsiteX30" fmla="*/ 518839 w 8244271"/>
                      <a:gd name="connsiteY30" fmla="*/ 1550294 h 1550294"/>
                      <a:gd name="connsiteX31" fmla="*/ 0 w 8244271"/>
                      <a:gd name="connsiteY31" fmla="*/ 1550294 h 1550294"/>
                      <a:gd name="connsiteX32" fmla="*/ 0 w 8244271"/>
                      <a:gd name="connsiteY32" fmla="*/ 1325501 h 1550294"/>
                      <a:gd name="connsiteX33" fmla="*/ 0 w 8244271"/>
                      <a:gd name="connsiteY33" fmla="*/ 1162720 h 1550294"/>
                      <a:gd name="connsiteX34" fmla="*/ 0 w 8244271"/>
                      <a:gd name="connsiteY34" fmla="*/ 984436 h 1550294"/>
                      <a:gd name="connsiteX35" fmla="*/ 0 w 8244271"/>
                      <a:gd name="connsiteY35" fmla="*/ 759643 h 1550294"/>
                      <a:gd name="connsiteX36" fmla="*/ 0 w 8244271"/>
                      <a:gd name="connsiteY36" fmla="*/ 550354 h 1550294"/>
                      <a:gd name="connsiteX37" fmla="*/ 0 w 8244271"/>
                      <a:gd name="connsiteY37" fmla="*/ 403076 h 1550294"/>
                      <a:gd name="connsiteX38" fmla="*/ 0 w 8244271"/>
                      <a:gd name="connsiteY38" fmla="*/ 209289 h 1550294"/>
                      <a:gd name="connsiteX39" fmla="*/ 0 w 8244271"/>
                      <a:gd name="connsiteY39" fmla="*/ 0 h 1550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8244271" h="1550294" fill="none" extrusionOk="0">
                        <a:moveTo>
                          <a:pt x="0" y="0"/>
                        </a:moveTo>
                        <a:cubicBezTo>
                          <a:pt x="442421" y="2797"/>
                          <a:pt x="550830" y="18030"/>
                          <a:pt x="916030" y="0"/>
                        </a:cubicBezTo>
                        <a:cubicBezTo>
                          <a:pt x="1246226" y="-20487"/>
                          <a:pt x="1689059" y="63795"/>
                          <a:pt x="1996945" y="0"/>
                        </a:cubicBezTo>
                        <a:cubicBezTo>
                          <a:pt x="2268090" y="6873"/>
                          <a:pt x="2406852" y="18047"/>
                          <a:pt x="2748090" y="0"/>
                        </a:cubicBezTo>
                        <a:cubicBezTo>
                          <a:pt x="3067633" y="-11660"/>
                          <a:pt x="3411931" y="36388"/>
                          <a:pt x="3746563" y="0"/>
                        </a:cubicBezTo>
                        <a:cubicBezTo>
                          <a:pt x="4015304" y="27296"/>
                          <a:pt x="4354921" y="53397"/>
                          <a:pt x="4745036" y="0"/>
                        </a:cubicBezTo>
                        <a:cubicBezTo>
                          <a:pt x="5161110" y="11094"/>
                          <a:pt x="5248754" y="-6061"/>
                          <a:pt x="5743508" y="0"/>
                        </a:cubicBezTo>
                        <a:cubicBezTo>
                          <a:pt x="6232557" y="10012"/>
                          <a:pt x="6108646" y="-3282"/>
                          <a:pt x="6494653" y="0"/>
                        </a:cubicBezTo>
                        <a:cubicBezTo>
                          <a:pt x="6709928" y="37787"/>
                          <a:pt x="7460895" y="-92128"/>
                          <a:pt x="8244271" y="0"/>
                        </a:cubicBezTo>
                        <a:cubicBezTo>
                          <a:pt x="8271472" y="37152"/>
                          <a:pt x="8274788" y="133211"/>
                          <a:pt x="8244271" y="178283"/>
                        </a:cubicBezTo>
                        <a:cubicBezTo>
                          <a:pt x="8203031" y="227609"/>
                          <a:pt x="8237785" y="274751"/>
                          <a:pt x="8244271" y="341064"/>
                        </a:cubicBezTo>
                        <a:cubicBezTo>
                          <a:pt x="8249362" y="408103"/>
                          <a:pt x="8229590" y="446606"/>
                          <a:pt x="8244271" y="534851"/>
                        </a:cubicBezTo>
                        <a:cubicBezTo>
                          <a:pt x="8261939" y="613527"/>
                          <a:pt x="8264972" y="656131"/>
                          <a:pt x="8244271" y="682129"/>
                        </a:cubicBezTo>
                        <a:cubicBezTo>
                          <a:pt x="8236120" y="710793"/>
                          <a:pt x="8249433" y="756231"/>
                          <a:pt x="8244271" y="829407"/>
                        </a:cubicBezTo>
                        <a:cubicBezTo>
                          <a:pt x="8238295" y="903847"/>
                          <a:pt x="8276478" y="944529"/>
                          <a:pt x="8244271" y="1054199"/>
                        </a:cubicBezTo>
                        <a:cubicBezTo>
                          <a:pt x="8218204" y="1166192"/>
                          <a:pt x="8246377" y="1179043"/>
                          <a:pt x="8244271" y="1247986"/>
                        </a:cubicBezTo>
                        <a:cubicBezTo>
                          <a:pt x="8263672" y="1292568"/>
                          <a:pt x="8198646" y="1440539"/>
                          <a:pt x="8244271" y="1550294"/>
                        </a:cubicBezTo>
                        <a:cubicBezTo>
                          <a:pt x="7816965" y="1564867"/>
                          <a:pt x="7613518" y="1536143"/>
                          <a:pt x="7410683" y="1550294"/>
                        </a:cubicBezTo>
                        <a:cubicBezTo>
                          <a:pt x="7160048" y="1534334"/>
                          <a:pt x="6625749" y="1602876"/>
                          <a:pt x="6329768" y="1550294"/>
                        </a:cubicBezTo>
                        <a:cubicBezTo>
                          <a:pt x="5970191" y="1539648"/>
                          <a:pt x="5831300" y="1558238"/>
                          <a:pt x="5496180" y="1550294"/>
                        </a:cubicBezTo>
                        <a:cubicBezTo>
                          <a:pt x="5135318" y="1543667"/>
                          <a:pt x="4987952" y="1563730"/>
                          <a:pt x="4497707" y="1550294"/>
                        </a:cubicBezTo>
                        <a:cubicBezTo>
                          <a:pt x="4044209" y="1555022"/>
                          <a:pt x="3965243" y="1553227"/>
                          <a:pt x="3829005" y="1550294"/>
                        </a:cubicBezTo>
                        <a:cubicBezTo>
                          <a:pt x="3679504" y="1555590"/>
                          <a:pt x="3322841" y="1571304"/>
                          <a:pt x="3160303" y="1550294"/>
                        </a:cubicBezTo>
                        <a:cubicBezTo>
                          <a:pt x="3018302" y="1565504"/>
                          <a:pt x="2872253" y="1532869"/>
                          <a:pt x="2792242" y="1550294"/>
                        </a:cubicBezTo>
                        <a:cubicBezTo>
                          <a:pt x="2712231" y="1567719"/>
                          <a:pt x="2486241" y="1547238"/>
                          <a:pt x="2409158" y="1550294"/>
                        </a:cubicBezTo>
                        <a:cubicBezTo>
                          <a:pt x="2226855" y="1495096"/>
                          <a:pt x="2012070" y="1563732"/>
                          <a:pt x="1575572" y="1550294"/>
                        </a:cubicBezTo>
                        <a:cubicBezTo>
                          <a:pt x="1275049" y="1614733"/>
                          <a:pt x="579524" y="1597171"/>
                          <a:pt x="0" y="1550294"/>
                        </a:cubicBezTo>
                        <a:cubicBezTo>
                          <a:pt x="50830" y="1440851"/>
                          <a:pt x="38167" y="1412699"/>
                          <a:pt x="0" y="1325501"/>
                        </a:cubicBezTo>
                        <a:cubicBezTo>
                          <a:pt x="-36084" y="1233303"/>
                          <a:pt x="-17853" y="1236402"/>
                          <a:pt x="0" y="1162720"/>
                        </a:cubicBezTo>
                        <a:cubicBezTo>
                          <a:pt x="23741" y="1084024"/>
                          <a:pt x="-21192" y="1049317"/>
                          <a:pt x="0" y="937927"/>
                        </a:cubicBezTo>
                        <a:cubicBezTo>
                          <a:pt x="21995" y="826354"/>
                          <a:pt x="51300" y="790931"/>
                          <a:pt x="0" y="728638"/>
                        </a:cubicBezTo>
                        <a:cubicBezTo>
                          <a:pt x="-49678" y="674486"/>
                          <a:pt x="36369" y="629972"/>
                          <a:pt x="0" y="565857"/>
                        </a:cubicBezTo>
                        <a:cubicBezTo>
                          <a:pt x="-17183" y="505231"/>
                          <a:pt x="38373" y="471457"/>
                          <a:pt x="0" y="372070"/>
                        </a:cubicBezTo>
                        <a:cubicBezTo>
                          <a:pt x="-42031" y="276373"/>
                          <a:pt x="36374" y="255380"/>
                          <a:pt x="0" y="193786"/>
                        </a:cubicBezTo>
                        <a:cubicBezTo>
                          <a:pt x="-41531" y="132341"/>
                          <a:pt x="17871" y="70938"/>
                          <a:pt x="0" y="0"/>
                        </a:cubicBezTo>
                        <a:close/>
                      </a:path>
                      <a:path w="8244271" h="1550294" stroke="0" extrusionOk="0">
                        <a:moveTo>
                          <a:pt x="0" y="0"/>
                        </a:moveTo>
                        <a:cubicBezTo>
                          <a:pt x="298861" y="-13450"/>
                          <a:pt x="445184" y="-29517"/>
                          <a:pt x="668702" y="0"/>
                        </a:cubicBezTo>
                        <a:cubicBezTo>
                          <a:pt x="898171" y="-39366"/>
                          <a:pt x="1191563" y="36374"/>
                          <a:pt x="1584731" y="0"/>
                        </a:cubicBezTo>
                        <a:cubicBezTo>
                          <a:pt x="1925383" y="2655"/>
                          <a:pt x="1975567" y="6745"/>
                          <a:pt x="2253433" y="0"/>
                        </a:cubicBezTo>
                        <a:cubicBezTo>
                          <a:pt x="2525783" y="4498"/>
                          <a:pt x="2761391" y="-3460"/>
                          <a:pt x="2922135" y="0"/>
                        </a:cubicBezTo>
                        <a:cubicBezTo>
                          <a:pt x="3089303" y="14212"/>
                          <a:pt x="3371786" y="23009"/>
                          <a:pt x="3590837" y="0"/>
                        </a:cubicBezTo>
                        <a:cubicBezTo>
                          <a:pt x="3864125" y="2322"/>
                          <a:pt x="3968837" y="4429"/>
                          <a:pt x="4152914" y="0"/>
                        </a:cubicBezTo>
                        <a:cubicBezTo>
                          <a:pt x="4336991" y="-4429"/>
                          <a:pt x="4468928" y="21173"/>
                          <a:pt x="4671754" y="0"/>
                        </a:cubicBezTo>
                        <a:cubicBezTo>
                          <a:pt x="4878567" y="2196"/>
                          <a:pt x="4897903" y="-4986"/>
                          <a:pt x="5096883" y="0"/>
                        </a:cubicBezTo>
                        <a:cubicBezTo>
                          <a:pt x="5295863" y="4986"/>
                          <a:pt x="5396509" y="100"/>
                          <a:pt x="5505340" y="0"/>
                        </a:cubicBezTo>
                        <a:cubicBezTo>
                          <a:pt x="5721719" y="58717"/>
                          <a:pt x="6183975" y="9537"/>
                          <a:pt x="6503814" y="0"/>
                        </a:cubicBezTo>
                        <a:cubicBezTo>
                          <a:pt x="6606668" y="7618"/>
                          <a:pt x="6727943" y="-18413"/>
                          <a:pt x="6920607" y="0"/>
                        </a:cubicBezTo>
                        <a:cubicBezTo>
                          <a:pt x="7113271" y="18413"/>
                          <a:pt x="7183311" y="1071"/>
                          <a:pt x="7337400" y="0"/>
                        </a:cubicBezTo>
                        <a:cubicBezTo>
                          <a:pt x="7582228" y="13807"/>
                          <a:pt x="7934926" y="-17440"/>
                          <a:pt x="8244271" y="0"/>
                        </a:cubicBezTo>
                        <a:cubicBezTo>
                          <a:pt x="8274613" y="62649"/>
                          <a:pt x="8213665" y="87715"/>
                          <a:pt x="8244271" y="147277"/>
                        </a:cubicBezTo>
                        <a:cubicBezTo>
                          <a:pt x="8265057" y="209633"/>
                          <a:pt x="8252491" y="248097"/>
                          <a:pt x="8244271" y="325561"/>
                        </a:cubicBezTo>
                        <a:cubicBezTo>
                          <a:pt x="8238077" y="400669"/>
                          <a:pt x="8213352" y="438654"/>
                          <a:pt x="8244271" y="534851"/>
                        </a:cubicBezTo>
                        <a:cubicBezTo>
                          <a:pt x="8283105" y="626526"/>
                          <a:pt x="8240590" y="629150"/>
                          <a:pt x="8244271" y="713135"/>
                        </a:cubicBezTo>
                        <a:cubicBezTo>
                          <a:pt x="8256122" y="798789"/>
                          <a:pt x="8222253" y="838044"/>
                          <a:pt x="8244271" y="860413"/>
                        </a:cubicBezTo>
                        <a:cubicBezTo>
                          <a:pt x="8273234" y="892679"/>
                          <a:pt x="8223694" y="966999"/>
                          <a:pt x="8244271" y="1069702"/>
                        </a:cubicBezTo>
                        <a:cubicBezTo>
                          <a:pt x="8263327" y="1165458"/>
                          <a:pt x="8243716" y="1197275"/>
                          <a:pt x="8244271" y="1247986"/>
                        </a:cubicBezTo>
                        <a:cubicBezTo>
                          <a:pt x="8256063" y="1314614"/>
                          <a:pt x="8297325" y="1461408"/>
                          <a:pt x="8244271" y="1550294"/>
                        </a:cubicBezTo>
                        <a:cubicBezTo>
                          <a:pt x="7887379" y="1596808"/>
                          <a:pt x="7582666" y="1567204"/>
                          <a:pt x="7410683" y="1550294"/>
                        </a:cubicBezTo>
                        <a:cubicBezTo>
                          <a:pt x="7242806" y="1571102"/>
                          <a:pt x="6761279" y="1532870"/>
                          <a:pt x="6577096" y="1550294"/>
                        </a:cubicBezTo>
                        <a:cubicBezTo>
                          <a:pt x="6310116" y="1544097"/>
                          <a:pt x="5939410" y="1549419"/>
                          <a:pt x="5578623" y="1550294"/>
                        </a:cubicBezTo>
                        <a:cubicBezTo>
                          <a:pt x="5220272" y="1575085"/>
                          <a:pt x="4938815" y="1593944"/>
                          <a:pt x="4497707" y="1550294"/>
                        </a:cubicBezTo>
                        <a:cubicBezTo>
                          <a:pt x="4033854" y="1559738"/>
                          <a:pt x="3977021" y="1552578"/>
                          <a:pt x="3581677" y="1550294"/>
                        </a:cubicBezTo>
                        <a:cubicBezTo>
                          <a:pt x="3160269" y="1539629"/>
                          <a:pt x="3067157" y="1523550"/>
                          <a:pt x="2830533" y="1550294"/>
                        </a:cubicBezTo>
                        <a:cubicBezTo>
                          <a:pt x="2653787" y="1551549"/>
                          <a:pt x="2309978" y="1522323"/>
                          <a:pt x="1914502" y="1550294"/>
                        </a:cubicBezTo>
                        <a:cubicBezTo>
                          <a:pt x="1489557" y="1574653"/>
                          <a:pt x="1329169" y="1555380"/>
                          <a:pt x="1080915" y="1550294"/>
                        </a:cubicBezTo>
                        <a:cubicBezTo>
                          <a:pt x="854449" y="1562245"/>
                          <a:pt x="685941" y="1536030"/>
                          <a:pt x="518839" y="1550294"/>
                        </a:cubicBezTo>
                        <a:cubicBezTo>
                          <a:pt x="351737" y="1564558"/>
                          <a:pt x="165422" y="1572247"/>
                          <a:pt x="0" y="1550294"/>
                        </a:cubicBezTo>
                        <a:cubicBezTo>
                          <a:pt x="-7785" y="1466190"/>
                          <a:pt x="36128" y="1423085"/>
                          <a:pt x="0" y="1325501"/>
                        </a:cubicBezTo>
                        <a:cubicBezTo>
                          <a:pt x="-55784" y="1219191"/>
                          <a:pt x="-16370" y="1227137"/>
                          <a:pt x="0" y="1162720"/>
                        </a:cubicBezTo>
                        <a:cubicBezTo>
                          <a:pt x="10725" y="1101156"/>
                          <a:pt x="-32080" y="1064594"/>
                          <a:pt x="0" y="984436"/>
                        </a:cubicBezTo>
                        <a:cubicBezTo>
                          <a:pt x="27556" y="890897"/>
                          <a:pt x="33462" y="802560"/>
                          <a:pt x="0" y="759643"/>
                        </a:cubicBezTo>
                        <a:cubicBezTo>
                          <a:pt x="-24533" y="700737"/>
                          <a:pt x="-24073" y="598720"/>
                          <a:pt x="0" y="550354"/>
                        </a:cubicBezTo>
                        <a:cubicBezTo>
                          <a:pt x="15707" y="507647"/>
                          <a:pt x="17752" y="432152"/>
                          <a:pt x="0" y="403076"/>
                        </a:cubicBezTo>
                        <a:cubicBezTo>
                          <a:pt x="-4974" y="373310"/>
                          <a:pt x="-25679" y="284684"/>
                          <a:pt x="0" y="209289"/>
                        </a:cubicBezTo>
                        <a:cubicBezTo>
                          <a:pt x="9166" y="140857"/>
                          <a:pt x="-32397" y="41138"/>
                          <a:pt x="0" y="0"/>
                        </a:cubicBezTo>
                        <a:close/>
                      </a:path>
                      <a:path w="8244271" h="1550294" fill="none" stroke="0" extrusionOk="0">
                        <a:moveTo>
                          <a:pt x="0" y="0"/>
                        </a:moveTo>
                        <a:cubicBezTo>
                          <a:pt x="449042" y="16818"/>
                          <a:pt x="540895" y="5508"/>
                          <a:pt x="916030" y="0"/>
                        </a:cubicBezTo>
                        <a:cubicBezTo>
                          <a:pt x="1265582" y="-57203"/>
                          <a:pt x="1737553" y="21461"/>
                          <a:pt x="1996945" y="0"/>
                        </a:cubicBezTo>
                        <a:cubicBezTo>
                          <a:pt x="2304910" y="2951"/>
                          <a:pt x="2396312" y="-3486"/>
                          <a:pt x="2748090" y="0"/>
                        </a:cubicBezTo>
                        <a:cubicBezTo>
                          <a:pt x="3157995" y="-635"/>
                          <a:pt x="3477224" y="-15404"/>
                          <a:pt x="3746563" y="0"/>
                        </a:cubicBezTo>
                        <a:cubicBezTo>
                          <a:pt x="4021080" y="-6256"/>
                          <a:pt x="4331934" y="8764"/>
                          <a:pt x="4745036" y="0"/>
                        </a:cubicBezTo>
                        <a:cubicBezTo>
                          <a:pt x="5165780" y="-8563"/>
                          <a:pt x="5233814" y="-13631"/>
                          <a:pt x="5743508" y="0"/>
                        </a:cubicBezTo>
                        <a:cubicBezTo>
                          <a:pt x="6264904" y="-2532"/>
                          <a:pt x="6114504" y="-2991"/>
                          <a:pt x="6494653" y="0"/>
                        </a:cubicBezTo>
                        <a:cubicBezTo>
                          <a:pt x="6824319" y="65818"/>
                          <a:pt x="7609948" y="96829"/>
                          <a:pt x="8244271" y="0"/>
                        </a:cubicBezTo>
                        <a:cubicBezTo>
                          <a:pt x="8262739" y="36063"/>
                          <a:pt x="8285954" y="106994"/>
                          <a:pt x="8244271" y="178283"/>
                        </a:cubicBezTo>
                        <a:cubicBezTo>
                          <a:pt x="8204964" y="228986"/>
                          <a:pt x="8237463" y="277496"/>
                          <a:pt x="8244271" y="341064"/>
                        </a:cubicBezTo>
                        <a:cubicBezTo>
                          <a:pt x="8245668" y="409897"/>
                          <a:pt x="8234717" y="450468"/>
                          <a:pt x="8244271" y="534851"/>
                        </a:cubicBezTo>
                        <a:cubicBezTo>
                          <a:pt x="8255711" y="624977"/>
                          <a:pt x="8262856" y="644373"/>
                          <a:pt x="8244271" y="682129"/>
                        </a:cubicBezTo>
                        <a:cubicBezTo>
                          <a:pt x="8223343" y="706255"/>
                          <a:pt x="8241613" y="757672"/>
                          <a:pt x="8244271" y="829407"/>
                        </a:cubicBezTo>
                        <a:cubicBezTo>
                          <a:pt x="8255219" y="903529"/>
                          <a:pt x="8270489" y="940728"/>
                          <a:pt x="8244271" y="1054199"/>
                        </a:cubicBezTo>
                        <a:cubicBezTo>
                          <a:pt x="8213761" y="1161926"/>
                          <a:pt x="8242459" y="1181382"/>
                          <a:pt x="8244271" y="1247986"/>
                        </a:cubicBezTo>
                        <a:cubicBezTo>
                          <a:pt x="8251577" y="1328450"/>
                          <a:pt x="8224459" y="1445410"/>
                          <a:pt x="8244271" y="1550294"/>
                        </a:cubicBezTo>
                        <a:cubicBezTo>
                          <a:pt x="7793922" y="1544646"/>
                          <a:pt x="7576137" y="1565326"/>
                          <a:pt x="7410683" y="1550294"/>
                        </a:cubicBezTo>
                        <a:cubicBezTo>
                          <a:pt x="7190265" y="1543702"/>
                          <a:pt x="6702338" y="1551743"/>
                          <a:pt x="6329768" y="1550294"/>
                        </a:cubicBezTo>
                        <a:cubicBezTo>
                          <a:pt x="5942307" y="1538993"/>
                          <a:pt x="5834741" y="1549990"/>
                          <a:pt x="5496180" y="1550294"/>
                        </a:cubicBezTo>
                        <a:cubicBezTo>
                          <a:pt x="5144724" y="1551320"/>
                          <a:pt x="4965419" y="1513039"/>
                          <a:pt x="4497707" y="1550294"/>
                        </a:cubicBezTo>
                        <a:cubicBezTo>
                          <a:pt x="4048546" y="1579967"/>
                          <a:pt x="3984379" y="1534622"/>
                          <a:pt x="3829005" y="1550294"/>
                        </a:cubicBezTo>
                        <a:cubicBezTo>
                          <a:pt x="3665260" y="1542225"/>
                          <a:pt x="3330635" y="1523134"/>
                          <a:pt x="3160303" y="1550294"/>
                        </a:cubicBezTo>
                        <a:cubicBezTo>
                          <a:pt x="2968919" y="1561997"/>
                          <a:pt x="2963141" y="1550201"/>
                          <a:pt x="2777219" y="1550294"/>
                        </a:cubicBezTo>
                        <a:cubicBezTo>
                          <a:pt x="2591297" y="1550387"/>
                          <a:pt x="2503515" y="1540828"/>
                          <a:pt x="2409158" y="1550294"/>
                        </a:cubicBezTo>
                        <a:cubicBezTo>
                          <a:pt x="2271036" y="1484356"/>
                          <a:pt x="1914074" y="1540296"/>
                          <a:pt x="1575572" y="1550294"/>
                        </a:cubicBezTo>
                        <a:cubicBezTo>
                          <a:pt x="1319315" y="1496928"/>
                          <a:pt x="515968" y="1439213"/>
                          <a:pt x="0" y="1550294"/>
                        </a:cubicBezTo>
                        <a:cubicBezTo>
                          <a:pt x="48866" y="1444653"/>
                          <a:pt x="42384" y="1419250"/>
                          <a:pt x="0" y="1325501"/>
                        </a:cubicBezTo>
                        <a:cubicBezTo>
                          <a:pt x="-39314" y="1234873"/>
                          <a:pt x="-19540" y="1234829"/>
                          <a:pt x="0" y="1162720"/>
                        </a:cubicBezTo>
                        <a:cubicBezTo>
                          <a:pt x="17416" y="1087227"/>
                          <a:pt x="-14500" y="1029842"/>
                          <a:pt x="0" y="937927"/>
                        </a:cubicBezTo>
                        <a:cubicBezTo>
                          <a:pt x="21456" y="849188"/>
                          <a:pt x="56766" y="792059"/>
                          <a:pt x="0" y="728638"/>
                        </a:cubicBezTo>
                        <a:cubicBezTo>
                          <a:pt x="-40716" y="658261"/>
                          <a:pt x="28656" y="632729"/>
                          <a:pt x="0" y="565857"/>
                        </a:cubicBezTo>
                        <a:cubicBezTo>
                          <a:pt x="-20573" y="501723"/>
                          <a:pt x="35453" y="442555"/>
                          <a:pt x="0" y="372070"/>
                        </a:cubicBezTo>
                        <a:cubicBezTo>
                          <a:pt x="-35176" y="272908"/>
                          <a:pt x="25166" y="249371"/>
                          <a:pt x="0" y="193786"/>
                        </a:cubicBezTo>
                        <a:cubicBezTo>
                          <a:pt x="-30735" y="131172"/>
                          <a:pt x="13591" y="6714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6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ปัจจัยความเสี่ยงที่ 7 </a:t>
            </a:r>
          </a:p>
          <a:p>
            <a:pPr algn="ctr">
              <a:lnSpc>
                <a:spcPct val="120000"/>
              </a:lnSpc>
            </a:pPr>
            <a:r>
              <a:rPr lang="th-TH" sz="16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สมาชิกประเภทองค์กรมีศักยภาพน้อย (เงินอุดหนุน)  (</a:t>
            </a:r>
            <a:r>
              <a:rPr lang="en-US" sz="16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S3)</a:t>
            </a:r>
            <a:endParaRPr lang="th-TH" sz="1667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20000"/>
              </a:lnSpc>
            </a:pPr>
            <a:r>
              <a:rPr lang="th-TH" sz="16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ความเสี่ยงน้อย(</a:t>
            </a:r>
            <a:r>
              <a:rPr lang="en-US" sz="16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Low</a:t>
            </a:r>
            <a:r>
              <a:rPr lang="th-TH" sz="16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endParaRPr lang="en-US" sz="1667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9" name="Group 5"/>
          <p:cNvGrpSpPr/>
          <p:nvPr/>
        </p:nvGrpSpPr>
        <p:grpSpPr>
          <a:xfrm>
            <a:off x="572552" y="332802"/>
            <a:ext cx="9017000" cy="530046"/>
            <a:chOff x="0" y="0"/>
            <a:chExt cx="21640800" cy="1272111"/>
          </a:xfrm>
        </p:grpSpPr>
        <p:sp>
          <p:nvSpPr>
            <p:cNvPr id="11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3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4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4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2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5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70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19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5" name="Group 24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26" name="Group 25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28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34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35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29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30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31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32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33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27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2571084" y="145782"/>
            <a:ext cx="5266245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5.1 ขอความเห็นชอบคู่มือและแผนบริหารความเสี่ยงของกองทุนพัฒนาบทบาทสตรี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/>
            </a:r>
            <a:b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ประจำปี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บัญชี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2567 (ต่อ)</a:t>
            </a:r>
            <a:endParaRPr lang="th-TH" sz="110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69320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Terminator 16"/>
          <p:cNvSpPr/>
          <p:nvPr/>
        </p:nvSpPr>
        <p:spPr>
          <a:xfrm>
            <a:off x="102324" y="1375005"/>
            <a:ext cx="2660397" cy="1288733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5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กำหนดแนวทางการบริหารจัดการความเสี่ยง ประจำปีงบประมาณ พ.ศ. 2567 </a:t>
            </a:r>
            <a:endParaRPr lang="th-TH" sz="15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245650" y="3177482"/>
            <a:ext cx="3817314" cy="1206726"/>
          </a:xfrm>
          <a:custGeom>
            <a:avLst/>
            <a:gdLst>
              <a:gd name="connsiteX0" fmla="*/ 0 w 3055170"/>
              <a:gd name="connsiteY0" fmla="*/ 97929 h 979292"/>
              <a:gd name="connsiteX1" fmla="*/ 97929 w 3055170"/>
              <a:gd name="connsiteY1" fmla="*/ 0 h 979292"/>
              <a:gd name="connsiteX2" fmla="*/ 2957241 w 3055170"/>
              <a:gd name="connsiteY2" fmla="*/ 0 h 979292"/>
              <a:gd name="connsiteX3" fmla="*/ 3055170 w 3055170"/>
              <a:gd name="connsiteY3" fmla="*/ 97929 h 979292"/>
              <a:gd name="connsiteX4" fmla="*/ 3055170 w 3055170"/>
              <a:gd name="connsiteY4" fmla="*/ 881363 h 979292"/>
              <a:gd name="connsiteX5" fmla="*/ 2957241 w 3055170"/>
              <a:gd name="connsiteY5" fmla="*/ 979292 h 979292"/>
              <a:gd name="connsiteX6" fmla="*/ 97929 w 3055170"/>
              <a:gd name="connsiteY6" fmla="*/ 979292 h 979292"/>
              <a:gd name="connsiteX7" fmla="*/ 0 w 3055170"/>
              <a:gd name="connsiteY7" fmla="*/ 881363 h 979292"/>
              <a:gd name="connsiteX8" fmla="*/ 0 w 3055170"/>
              <a:gd name="connsiteY8" fmla="*/ 97929 h 97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5170" h="979292">
                <a:moveTo>
                  <a:pt x="0" y="97929"/>
                </a:moveTo>
                <a:cubicBezTo>
                  <a:pt x="0" y="43844"/>
                  <a:pt x="43844" y="0"/>
                  <a:pt x="97929" y="0"/>
                </a:cubicBezTo>
                <a:lnTo>
                  <a:pt x="2957241" y="0"/>
                </a:lnTo>
                <a:cubicBezTo>
                  <a:pt x="3011326" y="0"/>
                  <a:pt x="3055170" y="43844"/>
                  <a:pt x="3055170" y="97929"/>
                </a:cubicBezTo>
                <a:lnTo>
                  <a:pt x="3055170" y="881363"/>
                </a:lnTo>
                <a:cubicBezTo>
                  <a:pt x="3055170" y="935448"/>
                  <a:pt x="3011326" y="979292"/>
                  <a:pt x="2957241" y="979292"/>
                </a:cubicBezTo>
                <a:lnTo>
                  <a:pt x="97929" y="979292"/>
                </a:lnTo>
                <a:cubicBezTo>
                  <a:pt x="43844" y="979292"/>
                  <a:pt x="0" y="935448"/>
                  <a:pt x="0" y="881363"/>
                </a:cubicBezTo>
                <a:lnTo>
                  <a:pt x="0" y="97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20000"/>
              </a:lnSpc>
              <a:spcBef>
                <a:spcPct val="0"/>
              </a:spcBef>
            </a:pPr>
            <a:r>
              <a:rPr lang="th-TH" sz="15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พัฒนาระบบเทคโนโลยีสารสนเทศในการปฏิบัติงาน</a:t>
            </a:r>
          </a:p>
        </p:txBody>
      </p:sp>
      <p:sp>
        <p:nvSpPr>
          <p:cNvPr id="7" name="Freeform 6"/>
          <p:cNvSpPr/>
          <p:nvPr/>
        </p:nvSpPr>
        <p:spPr>
          <a:xfrm>
            <a:off x="6173578" y="3177483"/>
            <a:ext cx="3853576" cy="1206725"/>
          </a:xfrm>
          <a:custGeom>
            <a:avLst/>
            <a:gdLst>
              <a:gd name="connsiteX0" fmla="*/ 0 w 2914096"/>
              <a:gd name="connsiteY0" fmla="*/ 115952 h 1159516"/>
              <a:gd name="connsiteX1" fmla="*/ 115952 w 2914096"/>
              <a:gd name="connsiteY1" fmla="*/ 0 h 1159516"/>
              <a:gd name="connsiteX2" fmla="*/ 2798144 w 2914096"/>
              <a:gd name="connsiteY2" fmla="*/ 0 h 1159516"/>
              <a:gd name="connsiteX3" fmla="*/ 2914096 w 2914096"/>
              <a:gd name="connsiteY3" fmla="*/ 115952 h 1159516"/>
              <a:gd name="connsiteX4" fmla="*/ 2914096 w 2914096"/>
              <a:gd name="connsiteY4" fmla="*/ 1043564 h 1159516"/>
              <a:gd name="connsiteX5" fmla="*/ 2798144 w 2914096"/>
              <a:gd name="connsiteY5" fmla="*/ 1159516 h 1159516"/>
              <a:gd name="connsiteX6" fmla="*/ 115952 w 2914096"/>
              <a:gd name="connsiteY6" fmla="*/ 1159516 h 1159516"/>
              <a:gd name="connsiteX7" fmla="*/ 0 w 2914096"/>
              <a:gd name="connsiteY7" fmla="*/ 1043564 h 1159516"/>
              <a:gd name="connsiteX8" fmla="*/ 0 w 2914096"/>
              <a:gd name="connsiteY8" fmla="*/ 115952 h 115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4096" h="1159516">
                <a:moveTo>
                  <a:pt x="0" y="115952"/>
                </a:moveTo>
                <a:cubicBezTo>
                  <a:pt x="0" y="51913"/>
                  <a:pt x="51913" y="0"/>
                  <a:pt x="115952" y="0"/>
                </a:cubicBezTo>
                <a:lnTo>
                  <a:pt x="2798144" y="0"/>
                </a:lnTo>
                <a:cubicBezTo>
                  <a:pt x="2862183" y="0"/>
                  <a:pt x="2914096" y="51913"/>
                  <a:pt x="2914096" y="115952"/>
                </a:cubicBezTo>
                <a:lnTo>
                  <a:pt x="2914096" y="1043564"/>
                </a:lnTo>
                <a:cubicBezTo>
                  <a:pt x="2914096" y="1107603"/>
                  <a:pt x="2862183" y="1159516"/>
                  <a:pt x="2798144" y="1159516"/>
                </a:cubicBezTo>
                <a:lnTo>
                  <a:pt x="115952" y="1159516"/>
                </a:lnTo>
                <a:cubicBezTo>
                  <a:pt x="51913" y="1159516"/>
                  <a:pt x="0" y="1107603"/>
                  <a:pt x="0" y="1043564"/>
                </a:cubicBezTo>
                <a:lnTo>
                  <a:pt x="0" y="115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20000"/>
              </a:lnSpc>
              <a:spcBef>
                <a:spcPct val="0"/>
              </a:spcBef>
            </a:pPr>
            <a:r>
              <a:rPr lang="th-TH" sz="15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มีการตรวจสอบฐานข้อมูลสมาชิก</a:t>
            </a:r>
          </a:p>
        </p:txBody>
      </p:sp>
      <p:sp>
        <p:nvSpPr>
          <p:cNvPr id="18" name="สี่เหลี่ยมผืนผ้า 12">
            <a:extLst>
              <a:ext uri="{FF2B5EF4-FFF2-40B4-BE49-F238E27FC236}">
                <a16:creationId xmlns:a16="http://schemas.microsoft.com/office/drawing/2014/main" id="{60215003-B760-1557-72E9-3EEF50D7E819}"/>
              </a:ext>
            </a:extLst>
          </p:cNvPr>
          <p:cNvSpPr/>
          <p:nvPr/>
        </p:nvSpPr>
        <p:spPr>
          <a:xfrm>
            <a:off x="2841896" y="1371826"/>
            <a:ext cx="7185257" cy="1291912"/>
          </a:xfrm>
          <a:custGeom>
            <a:avLst/>
            <a:gdLst>
              <a:gd name="connsiteX0" fmla="*/ 0 w 6057788"/>
              <a:gd name="connsiteY0" fmla="*/ 0 h 5107819"/>
              <a:gd name="connsiteX1" fmla="*/ 673088 w 6057788"/>
              <a:gd name="connsiteY1" fmla="*/ 0 h 5107819"/>
              <a:gd name="connsiteX2" fmla="*/ 1467331 w 6057788"/>
              <a:gd name="connsiteY2" fmla="*/ 0 h 5107819"/>
              <a:gd name="connsiteX3" fmla="*/ 2019263 w 6057788"/>
              <a:gd name="connsiteY3" fmla="*/ 0 h 5107819"/>
              <a:gd name="connsiteX4" fmla="*/ 2752928 w 6057788"/>
              <a:gd name="connsiteY4" fmla="*/ 0 h 5107819"/>
              <a:gd name="connsiteX5" fmla="*/ 3486594 w 6057788"/>
              <a:gd name="connsiteY5" fmla="*/ 0 h 5107819"/>
              <a:gd name="connsiteX6" fmla="*/ 4220259 w 6057788"/>
              <a:gd name="connsiteY6" fmla="*/ 0 h 5107819"/>
              <a:gd name="connsiteX7" fmla="*/ 4772191 w 6057788"/>
              <a:gd name="connsiteY7" fmla="*/ 0 h 5107819"/>
              <a:gd name="connsiteX8" fmla="*/ 6057788 w 6057788"/>
              <a:gd name="connsiteY8" fmla="*/ 0 h 5107819"/>
              <a:gd name="connsiteX9" fmla="*/ 6057788 w 6057788"/>
              <a:gd name="connsiteY9" fmla="*/ 587399 h 5107819"/>
              <a:gd name="connsiteX10" fmla="*/ 6057788 w 6057788"/>
              <a:gd name="connsiteY10" fmla="*/ 1123720 h 5107819"/>
              <a:gd name="connsiteX11" fmla="*/ 6057788 w 6057788"/>
              <a:gd name="connsiteY11" fmla="*/ 1762198 h 5107819"/>
              <a:gd name="connsiteX12" fmla="*/ 6057788 w 6057788"/>
              <a:gd name="connsiteY12" fmla="*/ 2247440 h 5107819"/>
              <a:gd name="connsiteX13" fmla="*/ 6057788 w 6057788"/>
              <a:gd name="connsiteY13" fmla="*/ 2732683 h 5107819"/>
              <a:gd name="connsiteX14" fmla="*/ 6057788 w 6057788"/>
              <a:gd name="connsiteY14" fmla="*/ 3473317 h 5107819"/>
              <a:gd name="connsiteX15" fmla="*/ 6057788 w 6057788"/>
              <a:gd name="connsiteY15" fmla="*/ 4111794 h 5107819"/>
              <a:gd name="connsiteX16" fmla="*/ 6057788 w 6057788"/>
              <a:gd name="connsiteY16" fmla="*/ 5107819 h 5107819"/>
              <a:gd name="connsiteX17" fmla="*/ 5445278 w 6057788"/>
              <a:gd name="connsiteY17" fmla="*/ 5107819 h 5107819"/>
              <a:gd name="connsiteX18" fmla="*/ 4651035 w 6057788"/>
              <a:gd name="connsiteY18" fmla="*/ 5107819 h 5107819"/>
              <a:gd name="connsiteX19" fmla="*/ 4038525 w 6057788"/>
              <a:gd name="connsiteY19" fmla="*/ 5107819 h 5107819"/>
              <a:gd name="connsiteX20" fmla="*/ 3304860 w 6057788"/>
              <a:gd name="connsiteY20" fmla="*/ 5107819 h 5107819"/>
              <a:gd name="connsiteX21" fmla="*/ 2813506 w 6057788"/>
              <a:gd name="connsiteY21" fmla="*/ 5107819 h 5107819"/>
              <a:gd name="connsiteX22" fmla="*/ 2322152 w 6057788"/>
              <a:gd name="connsiteY22" fmla="*/ 5107819 h 5107819"/>
              <a:gd name="connsiteX23" fmla="*/ 1770220 w 6057788"/>
              <a:gd name="connsiteY23" fmla="*/ 5107819 h 5107819"/>
              <a:gd name="connsiteX24" fmla="*/ 1157711 w 6057788"/>
              <a:gd name="connsiteY24" fmla="*/ 5107819 h 5107819"/>
              <a:gd name="connsiteX25" fmla="*/ 0 w 6057788"/>
              <a:gd name="connsiteY25" fmla="*/ 5107819 h 5107819"/>
              <a:gd name="connsiteX26" fmla="*/ 0 w 6057788"/>
              <a:gd name="connsiteY26" fmla="*/ 4367185 h 5107819"/>
              <a:gd name="connsiteX27" fmla="*/ 0 w 6057788"/>
              <a:gd name="connsiteY27" fmla="*/ 3830864 h 5107819"/>
              <a:gd name="connsiteX28" fmla="*/ 0 w 6057788"/>
              <a:gd name="connsiteY28" fmla="*/ 3090230 h 5107819"/>
              <a:gd name="connsiteX29" fmla="*/ 0 w 6057788"/>
              <a:gd name="connsiteY29" fmla="*/ 2400675 h 5107819"/>
              <a:gd name="connsiteX30" fmla="*/ 0 w 6057788"/>
              <a:gd name="connsiteY30" fmla="*/ 1864354 h 5107819"/>
              <a:gd name="connsiteX31" fmla="*/ 0 w 6057788"/>
              <a:gd name="connsiteY31" fmla="*/ 1225877 h 5107819"/>
              <a:gd name="connsiteX32" fmla="*/ 0 w 6057788"/>
              <a:gd name="connsiteY32" fmla="*/ 638477 h 5107819"/>
              <a:gd name="connsiteX33" fmla="*/ 0 w 6057788"/>
              <a:gd name="connsiteY33" fmla="*/ 0 h 51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57788" h="5107819" fill="none" extrusionOk="0">
                <a:moveTo>
                  <a:pt x="0" y="0"/>
                </a:moveTo>
                <a:cubicBezTo>
                  <a:pt x="332434" y="12884"/>
                  <a:pt x="397367" y="30209"/>
                  <a:pt x="673088" y="0"/>
                </a:cubicBezTo>
                <a:cubicBezTo>
                  <a:pt x="948809" y="-30209"/>
                  <a:pt x="1263884" y="16444"/>
                  <a:pt x="1467331" y="0"/>
                </a:cubicBezTo>
                <a:cubicBezTo>
                  <a:pt x="1670778" y="-16444"/>
                  <a:pt x="1766306" y="-25877"/>
                  <a:pt x="2019263" y="0"/>
                </a:cubicBezTo>
                <a:cubicBezTo>
                  <a:pt x="2272220" y="25877"/>
                  <a:pt x="2529590" y="-10762"/>
                  <a:pt x="2752928" y="0"/>
                </a:cubicBezTo>
                <a:cubicBezTo>
                  <a:pt x="2976266" y="10762"/>
                  <a:pt x="3179048" y="18194"/>
                  <a:pt x="3486594" y="0"/>
                </a:cubicBezTo>
                <a:cubicBezTo>
                  <a:pt x="3794140" y="-18194"/>
                  <a:pt x="3855542" y="-6552"/>
                  <a:pt x="4220259" y="0"/>
                </a:cubicBezTo>
                <a:cubicBezTo>
                  <a:pt x="4584977" y="6552"/>
                  <a:pt x="4504165" y="24789"/>
                  <a:pt x="4772191" y="0"/>
                </a:cubicBezTo>
                <a:cubicBezTo>
                  <a:pt x="5040217" y="-24789"/>
                  <a:pt x="5570209" y="-17040"/>
                  <a:pt x="6057788" y="0"/>
                </a:cubicBezTo>
                <a:cubicBezTo>
                  <a:pt x="6073308" y="121308"/>
                  <a:pt x="6085355" y="399117"/>
                  <a:pt x="6057788" y="587399"/>
                </a:cubicBezTo>
                <a:cubicBezTo>
                  <a:pt x="6030221" y="775681"/>
                  <a:pt x="6054284" y="896725"/>
                  <a:pt x="6057788" y="1123720"/>
                </a:cubicBezTo>
                <a:cubicBezTo>
                  <a:pt x="6061292" y="1350715"/>
                  <a:pt x="6046814" y="1481737"/>
                  <a:pt x="6057788" y="1762198"/>
                </a:cubicBezTo>
                <a:cubicBezTo>
                  <a:pt x="6068762" y="2042659"/>
                  <a:pt x="6068669" y="2145185"/>
                  <a:pt x="6057788" y="2247440"/>
                </a:cubicBezTo>
                <a:cubicBezTo>
                  <a:pt x="6046907" y="2349695"/>
                  <a:pt x="6056260" y="2490787"/>
                  <a:pt x="6057788" y="2732683"/>
                </a:cubicBezTo>
                <a:cubicBezTo>
                  <a:pt x="6059316" y="2974579"/>
                  <a:pt x="6078161" y="3107638"/>
                  <a:pt x="6057788" y="3473317"/>
                </a:cubicBezTo>
                <a:cubicBezTo>
                  <a:pt x="6037415" y="3838996"/>
                  <a:pt x="6055725" y="3896808"/>
                  <a:pt x="6057788" y="4111794"/>
                </a:cubicBezTo>
                <a:cubicBezTo>
                  <a:pt x="6059851" y="4326780"/>
                  <a:pt x="6039941" y="4751110"/>
                  <a:pt x="6057788" y="5107819"/>
                </a:cubicBezTo>
                <a:cubicBezTo>
                  <a:pt x="5753523" y="5125531"/>
                  <a:pt x="5590415" y="5137718"/>
                  <a:pt x="5445278" y="5107819"/>
                </a:cubicBezTo>
                <a:cubicBezTo>
                  <a:pt x="5300141" y="5077921"/>
                  <a:pt x="4921516" y="5136626"/>
                  <a:pt x="4651035" y="5107819"/>
                </a:cubicBezTo>
                <a:cubicBezTo>
                  <a:pt x="4380554" y="5079012"/>
                  <a:pt x="4290853" y="5104101"/>
                  <a:pt x="4038525" y="5107819"/>
                </a:cubicBezTo>
                <a:cubicBezTo>
                  <a:pt x="3786197" y="5111538"/>
                  <a:pt x="3632337" y="5073590"/>
                  <a:pt x="3304860" y="5107819"/>
                </a:cubicBezTo>
                <a:cubicBezTo>
                  <a:pt x="2977384" y="5142048"/>
                  <a:pt x="2919894" y="5096760"/>
                  <a:pt x="2813506" y="5107819"/>
                </a:cubicBezTo>
                <a:cubicBezTo>
                  <a:pt x="2707118" y="5118878"/>
                  <a:pt x="2441386" y="5106217"/>
                  <a:pt x="2322152" y="5107819"/>
                </a:cubicBezTo>
                <a:cubicBezTo>
                  <a:pt x="2202918" y="5109421"/>
                  <a:pt x="1889495" y="5114349"/>
                  <a:pt x="1770220" y="5107819"/>
                </a:cubicBezTo>
                <a:cubicBezTo>
                  <a:pt x="1650945" y="5101289"/>
                  <a:pt x="1427379" y="5128951"/>
                  <a:pt x="1157711" y="5107819"/>
                </a:cubicBezTo>
                <a:cubicBezTo>
                  <a:pt x="888043" y="5086687"/>
                  <a:pt x="398987" y="5157851"/>
                  <a:pt x="0" y="5107819"/>
                </a:cubicBezTo>
                <a:cubicBezTo>
                  <a:pt x="36263" y="4754571"/>
                  <a:pt x="29706" y="4671882"/>
                  <a:pt x="0" y="4367185"/>
                </a:cubicBezTo>
                <a:cubicBezTo>
                  <a:pt x="-29706" y="4062488"/>
                  <a:pt x="-15187" y="4081109"/>
                  <a:pt x="0" y="3830864"/>
                </a:cubicBezTo>
                <a:cubicBezTo>
                  <a:pt x="15187" y="3580619"/>
                  <a:pt x="-15078" y="3418120"/>
                  <a:pt x="0" y="3090230"/>
                </a:cubicBezTo>
                <a:cubicBezTo>
                  <a:pt x="15078" y="2762340"/>
                  <a:pt x="33034" y="2593855"/>
                  <a:pt x="0" y="2400675"/>
                </a:cubicBezTo>
                <a:cubicBezTo>
                  <a:pt x="-33034" y="2207496"/>
                  <a:pt x="15459" y="2069796"/>
                  <a:pt x="0" y="1864354"/>
                </a:cubicBezTo>
                <a:cubicBezTo>
                  <a:pt x="-15459" y="1658912"/>
                  <a:pt x="27926" y="1517240"/>
                  <a:pt x="0" y="1225877"/>
                </a:cubicBezTo>
                <a:cubicBezTo>
                  <a:pt x="-27926" y="934514"/>
                  <a:pt x="28361" y="844454"/>
                  <a:pt x="0" y="638477"/>
                </a:cubicBezTo>
                <a:cubicBezTo>
                  <a:pt x="-28361" y="432500"/>
                  <a:pt x="11818" y="219910"/>
                  <a:pt x="0" y="0"/>
                </a:cubicBezTo>
                <a:close/>
              </a:path>
              <a:path w="6057788" h="5107819" stroke="0" extrusionOk="0">
                <a:moveTo>
                  <a:pt x="0" y="0"/>
                </a:moveTo>
                <a:cubicBezTo>
                  <a:pt x="202422" y="-9651"/>
                  <a:pt x="336641" y="11045"/>
                  <a:pt x="491354" y="0"/>
                </a:cubicBezTo>
                <a:cubicBezTo>
                  <a:pt x="646067" y="-11045"/>
                  <a:pt x="912928" y="13566"/>
                  <a:pt x="1164441" y="0"/>
                </a:cubicBezTo>
                <a:cubicBezTo>
                  <a:pt x="1415954" y="-13566"/>
                  <a:pt x="1448959" y="21393"/>
                  <a:pt x="1655795" y="0"/>
                </a:cubicBezTo>
                <a:cubicBezTo>
                  <a:pt x="1862631" y="-21393"/>
                  <a:pt x="2038552" y="8332"/>
                  <a:pt x="2147149" y="0"/>
                </a:cubicBezTo>
                <a:cubicBezTo>
                  <a:pt x="2255746" y="-8332"/>
                  <a:pt x="2466758" y="-1321"/>
                  <a:pt x="2638503" y="0"/>
                </a:cubicBezTo>
                <a:cubicBezTo>
                  <a:pt x="2810248" y="1321"/>
                  <a:pt x="3136449" y="-12777"/>
                  <a:pt x="3432747" y="0"/>
                </a:cubicBezTo>
                <a:cubicBezTo>
                  <a:pt x="3729045" y="12777"/>
                  <a:pt x="3858193" y="-14204"/>
                  <a:pt x="4045256" y="0"/>
                </a:cubicBezTo>
                <a:cubicBezTo>
                  <a:pt x="4232319" y="14204"/>
                  <a:pt x="4499862" y="5025"/>
                  <a:pt x="4778922" y="0"/>
                </a:cubicBezTo>
                <a:cubicBezTo>
                  <a:pt x="5057982" y="-5025"/>
                  <a:pt x="5211233" y="9035"/>
                  <a:pt x="5391431" y="0"/>
                </a:cubicBezTo>
                <a:cubicBezTo>
                  <a:pt x="5571629" y="-9035"/>
                  <a:pt x="5791649" y="-4402"/>
                  <a:pt x="6057788" y="0"/>
                </a:cubicBezTo>
                <a:cubicBezTo>
                  <a:pt x="6077883" y="237603"/>
                  <a:pt x="6041411" y="308905"/>
                  <a:pt x="6057788" y="485243"/>
                </a:cubicBezTo>
                <a:cubicBezTo>
                  <a:pt x="6074165" y="661581"/>
                  <a:pt x="6061866" y="817588"/>
                  <a:pt x="6057788" y="1072642"/>
                </a:cubicBezTo>
                <a:cubicBezTo>
                  <a:pt x="6053710" y="1327696"/>
                  <a:pt x="6032714" y="1433075"/>
                  <a:pt x="6057788" y="1762198"/>
                </a:cubicBezTo>
                <a:cubicBezTo>
                  <a:pt x="6082862" y="2091321"/>
                  <a:pt x="6052261" y="2075521"/>
                  <a:pt x="6057788" y="2349597"/>
                </a:cubicBezTo>
                <a:cubicBezTo>
                  <a:pt x="6063315" y="2623673"/>
                  <a:pt x="6040899" y="2737359"/>
                  <a:pt x="6057788" y="2834840"/>
                </a:cubicBezTo>
                <a:cubicBezTo>
                  <a:pt x="6074677" y="2932321"/>
                  <a:pt x="6037288" y="3218894"/>
                  <a:pt x="6057788" y="3524395"/>
                </a:cubicBezTo>
                <a:cubicBezTo>
                  <a:pt x="6078288" y="3829896"/>
                  <a:pt x="6053114" y="3925402"/>
                  <a:pt x="6057788" y="4111794"/>
                </a:cubicBezTo>
                <a:cubicBezTo>
                  <a:pt x="6062462" y="4298186"/>
                  <a:pt x="6082424" y="4834993"/>
                  <a:pt x="6057788" y="5107819"/>
                </a:cubicBezTo>
                <a:cubicBezTo>
                  <a:pt x="5802367" y="5131696"/>
                  <a:pt x="5588455" y="5122350"/>
                  <a:pt x="5445278" y="5107819"/>
                </a:cubicBezTo>
                <a:cubicBezTo>
                  <a:pt x="5302101" y="5093289"/>
                  <a:pt x="4965103" y="5080802"/>
                  <a:pt x="4832769" y="5107819"/>
                </a:cubicBezTo>
                <a:cubicBezTo>
                  <a:pt x="4700435" y="5134836"/>
                  <a:pt x="4368612" y="5077136"/>
                  <a:pt x="4099103" y="5107819"/>
                </a:cubicBezTo>
                <a:cubicBezTo>
                  <a:pt x="3829594" y="5138502"/>
                  <a:pt x="3644281" y="5076871"/>
                  <a:pt x="3304860" y="5107819"/>
                </a:cubicBezTo>
                <a:cubicBezTo>
                  <a:pt x="2965439" y="5138767"/>
                  <a:pt x="2929292" y="5129997"/>
                  <a:pt x="2631772" y="5107819"/>
                </a:cubicBezTo>
                <a:cubicBezTo>
                  <a:pt x="2334252" y="5085641"/>
                  <a:pt x="2245748" y="5100745"/>
                  <a:pt x="2079841" y="5107819"/>
                </a:cubicBezTo>
                <a:cubicBezTo>
                  <a:pt x="1913934" y="5114893"/>
                  <a:pt x="1709136" y="5079753"/>
                  <a:pt x="1406753" y="5107819"/>
                </a:cubicBezTo>
                <a:cubicBezTo>
                  <a:pt x="1104370" y="5135885"/>
                  <a:pt x="987978" y="5108793"/>
                  <a:pt x="794243" y="5107819"/>
                </a:cubicBezTo>
                <a:cubicBezTo>
                  <a:pt x="600508" y="5106846"/>
                  <a:pt x="262391" y="5113696"/>
                  <a:pt x="0" y="5107819"/>
                </a:cubicBezTo>
                <a:cubicBezTo>
                  <a:pt x="-8543" y="4794542"/>
                  <a:pt x="36387" y="4703402"/>
                  <a:pt x="0" y="4367185"/>
                </a:cubicBezTo>
                <a:cubicBezTo>
                  <a:pt x="-36387" y="4030968"/>
                  <a:pt x="-6397" y="4056432"/>
                  <a:pt x="0" y="3830864"/>
                </a:cubicBezTo>
                <a:cubicBezTo>
                  <a:pt x="6397" y="3605296"/>
                  <a:pt x="-21056" y="3525956"/>
                  <a:pt x="0" y="3243465"/>
                </a:cubicBezTo>
                <a:cubicBezTo>
                  <a:pt x="21056" y="2960974"/>
                  <a:pt x="20935" y="2665495"/>
                  <a:pt x="0" y="2502831"/>
                </a:cubicBezTo>
                <a:cubicBezTo>
                  <a:pt x="-20935" y="2340167"/>
                  <a:pt x="-16124" y="1967064"/>
                  <a:pt x="0" y="1813276"/>
                </a:cubicBezTo>
                <a:cubicBezTo>
                  <a:pt x="16124" y="1659489"/>
                  <a:pt x="11041" y="1427019"/>
                  <a:pt x="0" y="1328033"/>
                </a:cubicBezTo>
                <a:cubicBezTo>
                  <a:pt x="-11041" y="1229047"/>
                  <a:pt x="-8729" y="947194"/>
                  <a:pt x="0" y="689556"/>
                </a:cubicBezTo>
                <a:cubicBezTo>
                  <a:pt x="8729" y="431918"/>
                  <a:pt x="-29446" y="15564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582967651">
                  <a:custGeom>
                    <a:avLst/>
                    <a:gdLst>
                      <a:gd name="connsiteX0" fmla="*/ 0 w 8244271"/>
                      <a:gd name="connsiteY0" fmla="*/ 0 h 1550294"/>
                      <a:gd name="connsiteX1" fmla="*/ 916030 w 8244271"/>
                      <a:gd name="connsiteY1" fmla="*/ 0 h 1550294"/>
                      <a:gd name="connsiteX2" fmla="*/ 1996945 w 8244271"/>
                      <a:gd name="connsiteY2" fmla="*/ 0 h 1550294"/>
                      <a:gd name="connsiteX3" fmla="*/ 2748090 w 8244271"/>
                      <a:gd name="connsiteY3" fmla="*/ 0 h 1550294"/>
                      <a:gd name="connsiteX4" fmla="*/ 3746563 w 8244271"/>
                      <a:gd name="connsiteY4" fmla="*/ 0 h 1550294"/>
                      <a:gd name="connsiteX5" fmla="*/ 4745036 w 8244271"/>
                      <a:gd name="connsiteY5" fmla="*/ 0 h 1550294"/>
                      <a:gd name="connsiteX6" fmla="*/ 5743508 w 8244271"/>
                      <a:gd name="connsiteY6" fmla="*/ 0 h 1550294"/>
                      <a:gd name="connsiteX7" fmla="*/ 6494653 w 8244271"/>
                      <a:gd name="connsiteY7" fmla="*/ 0 h 1550294"/>
                      <a:gd name="connsiteX8" fmla="*/ 8244271 w 8244271"/>
                      <a:gd name="connsiteY8" fmla="*/ 0 h 1550294"/>
                      <a:gd name="connsiteX9" fmla="*/ 8244271 w 8244271"/>
                      <a:gd name="connsiteY9" fmla="*/ 178283 h 1550294"/>
                      <a:gd name="connsiteX10" fmla="*/ 8244271 w 8244271"/>
                      <a:gd name="connsiteY10" fmla="*/ 341064 h 1550294"/>
                      <a:gd name="connsiteX11" fmla="*/ 8244271 w 8244271"/>
                      <a:gd name="connsiteY11" fmla="*/ 534851 h 1550294"/>
                      <a:gd name="connsiteX12" fmla="*/ 8244271 w 8244271"/>
                      <a:gd name="connsiteY12" fmla="*/ 682129 h 1550294"/>
                      <a:gd name="connsiteX13" fmla="*/ 8244271 w 8244271"/>
                      <a:gd name="connsiteY13" fmla="*/ 829407 h 1550294"/>
                      <a:gd name="connsiteX14" fmla="*/ 8244271 w 8244271"/>
                      <a:gd name="connsiteY14" fmla="*/ 1054199 h 1550294"/>
                      <a:gd name="connsiteX15" fmla="*/ 8244271 w 8244271"/>
                      <a:gd name="connsiteY15" fmla="*/ 1247986 h 1550294"/>
                      <a:gd name="connsiteX16" fmla="*/ 8244271 w 8244271"/>
                      <a:gd name="connsiteY16" fmla="*/ 1550294 h 1550294"/>
                      <a:gd name="connsiteX17" fmla="*/ 7410683 w 8244271"/>
                      <a:gd name="connsiteY17" fmla="*/ 1550294 h 1550294"/>
                      <a:gd name="connsiteX18" fmla="*/ 6329768 w 8244271"/>
                      <a:gd name="connsiteY18" fmla="*/ 1550294 h 1550294"/>
                      <a:gd name="connsiteX19" fmla="*/ 5496180 w 8244271"/>
                      <a:gd name="connsiteY19" fmla="*/ 1550294 h 1550294"/>
                      <a:gd name="connsiteX20" fmla="*/ 4497707 w 8244271"/>
                      <a:gd name="connsiteY20" fmla="*/ 1550294 h 1550294"/>
                      <a:gd name="connsiteX21" fmla="*/ 3829005 w 8244271"/>
                      <a:gd name="connsiteY21" fmla="*/ 1550294 h 1550294"/>
                      <a:gd name="connsiteX22" fmla="*/ 3160303 w 8244271"/>
                      <a:gd name="connsiteY22" fmla="*/ 1550294 h 1550294"/>
                      <a:gd name="connsiteX23" fmla="*/ 2792242 w 8244271"/>
                      <a:gd name="connsiteY23" fmla="*/ 1550294 h 1550294"/>
                      <a:gd name="connsiteX24" fmla="*/ 2409158 w 8244271"/>
                      <a:gd name="connsiteY24" fmla="*/ 1550294 h 1550294"/>
                      <a:gd name="connsiteX25" fmla="*/ 1575572 w 8244271"/>
                      <a:gd name="connsiteY25" fmla="*/ 1550294 h 1550294"/>
                      <a:gd name="connsiteX26" fmla="*/ 0 w 8244271"/>
                      <a:gd name="connsiteY26" fmla="*/ 1550294 h 1550294"/>
                      <a:gd name="connsiteX27" fmla="*/ 0 w 8244271"/>
                      <a:gd name="connsiteY27" fmla="*/ 1325501 h 1550294"/>
                      <a:gd name="connsiteX28" fmla="*/ 0 w 8244271"/>
                      <a:gd name="connsiteY28" fmla="*/ 1162720 h 1550294"/>
                      <a:gd name="connsiteX29" fmla="*/ 0 w 8244271"/>
                      <a:gd name="connsiteY29" fmla="*/ 937927 h 1550294"/>
                      <a:gd name="connsiteX30" fmla="*/ 0 w 8244271"/>
                      <a:gd name="connsiteY30" fmla="*/ 728638 h 1550294"/>
                      <a:gd name="connsiteX31" fmla="*/ 0 w 8244271"/>
                      <a:gd name="connsiteY31" fmla="*/ 565857 h 1550294"/>
                      <a:gd name="connsiteX32" fmla="*/ 0 w 8244271"/>
                      <a:gd name="connsiteY32" fmla="*/ 372070 h 1550294"/>
                      <a:gd name="connsiteX33" fmla="*/ 0 w 8244271"/>
                      <a:gd name="connsiteY33" fmla="*/ 193786 h 1550294"/>
                      <a:gd name="connsiteX34" fmla="*/ 0 w 8244271"/>
                      <a:gd name="connsiteY34" fmla="*/ 0 h 1550294"/>
                      <a:gd name="connsiteX0" fmla="*/ 0 w 8244271"/>
                      <a:gd name="connsiteY0" fmla="*/ 0 h 1550294"/>
                      <a:gd name="connsiteX1" fmla="*/ 668702 w 8244271"/>
                      <a:gd name="connsiteY1" fmla="*/ 0 h 1550294"/>
                      <a:gd name="connsiteX2" fmla="*/ 1584731 w 8244271"/>
                      <a:gd name="connsiteY2" fmla="*/ 0 h 1550294"/>
                      <a:gd name="connsiteX3" fmla="*/ 2253433 w 8244271"/>
                      <a:gd name="connsiteY3" fmla="*/ 0 h 1550294"/>
                      <a:gd name="connsiteX4" fmla="*/ 2922135 w 8244271"/>
                      <a:gd name="connsiteY4" fmla="*/ 0 h 1550294"/>
                      <a:gd name="connsiteX5" fmla="*/ 3590837 w 8244271"/>
                      <a:gd name="connsiteY5" fmla="*/ 0 h 1550294"/>
                      <a:gd name="connsiteX6" fmla="*/ 4152914 w 8244271"/>
                      <a:gd name="connsiteY6" fmla="*/ 0 h 1550294"/>
                      <a:gd name="connsiteX7" fmla="*/ 4671754 w 8244271"/>
                      <a:gd name="connsiteY7" fmla="*/ 0 h 1550294"/>
                      <a:gd name="connsiteX8" fmla="*/ 5096883 w 8244271"/>
                      <a:gd name="connsiteY8" fmla="*/ 0 h 1550294"/>
                      <a:gd name="connsiteX9" fmla="*/ 5505340 w 8244271"/>
                      <a:gd name="connsiteY9" fmla="*/ 0 h 1550294"/>
                      <a:gd name="connsiteX10" fmla="*/ 6503814 w 8244271"/>
                      <a:gd name="connsiteY10" fmla="*/ 0 h 1550294"/>
                      <a:gd name="connsiteX11" fmla="*/ 6920607 w 8244271"/>
                      <a:gd name="connsiteY11" fmla="*/ 0 h 1550294"/>
                      <a:gd name="connsiteX12" fmla="*/ 7337400 w 8244271"/>
                      <a:gd name="connsiteY12" fmla="*/ 0 h 1550294"/>
                      <a:gd name="connsiteX13" fmla="*/ 8244271 w 8244271"/>
                      <a:gd name="connsiteY13" fmla="*/ 0 h 1550294"/>
                      <a:gd name="connsiteX14" fmla="*/ 8244271 w 8244271"/>
                      <a:gd name="connsiteY14" fmla="*/ 147277 h 1550294"/>
                      <a:gd name="connsiteX15" fmla="*/ 8244271 w 8244271"/>
                      <a:gd name="connsiteY15" fmla="*/ 325561 h 1550294"/>
                      <a:gd name="connsiteX16" fmla="*/ 8244271 w 8244271"/>
                      <a:gd name="connsiteY16" fmla="*/ 534851 h 1550294"/>
                      <a:gd name="connsiteX17" fmla="*/ 8244271 w 8244271"/>
                      <a:gd name="connsiteY17" fmla="*/ 713135 h 1550294"/>
                      <a:gd name="connsiteX18" fmla="*/ 8244271 w 8244271"/>
                      <a:gd name="connsiteY18" fmla="*/ 860413 h 1550294"/>
                      <a:gd name="connsiteX19" fmla="*/ 8244271 w 8244271"/>
                      <a:gd name="connsiteY19" fmla="*/ 1069702 h 1550294"/>
                      <a:gd name="connsiteX20" fmla="*/ 8244271 w 8244271"/>
                      <a:gd name="connsiteY20" fmla="*/ 1247986 h 1550294"/>
                      <a:gd name="connsiteX21" fmla="*/ 8244271 w 8244271"/>
                      <a:gd name="connsiteY21" fmla="*/ 1550294 h 1550294"/>
                      <a:gd name="connsiteX22" fmla="*/ 7410683 w 8244271"/>
                      <a:gd name="connsiteY22" fmla="*/ 1550294 h 1550294"/>
                      <a:gd name="connsiteX23" fmla="*/ 6577096 w 8244271"/>
                      <a:gd name="connsiteY23" fmla="*/ 1550294 h 1550294"/>
                      <a:gd name="connsiteX24" fmla="*/ 5578623 w 8244271"/>
                      <a:gd name="connsiteY24" fmla="*/ 1550294 h 1550294"/>
                      <a:gd name="connsiteX25" fmla="*/ 4497707 w 8244271"/>
                      <a:gd name="connsiteY25" fmla="*/ 1550294 h 1550294"/>
                      <a:gd name="connsiteX26" fmla="*/ 3581677 w 8244271"/>
                      <a:gd name="connsiteY26" fmla="*/ 1550294 h 1550294"/>
                      <a:gd name="connsiteX27" fmla="*/ 2830533 w 8244271"/>
                      <a:gd name="connsiteY27" fmla="*/ 1550294 h 1550294"/>
                      <a:gd name="connsiteX28" fmla="*/ 1914502 w 8244271"/>
                      <a:gd name="connsiteY28" fmla="*/ 1550294 h 1550294"/>
                      <a:gd name="connsiteX29" fmla="*/ 1080915 w 8244271"/>
                      <a:gd name="connsiteY29" fmla="*/ 1550294 h 1550294"/>
                      <a:gd name="connsiteX30" fmla="*/ 518839 w 8244271"/>
                      <a:gd name="connsiteY30" fmla="*/ 1550294 h 1550294"/>
                      <a:gd name="connsiteX31" fmla="*/ 0 w 8244271"/>
                      <a:gd name="connsiteY31" fmla="*/ 1550294 h 1550294"/>
                      <a:gd name="connsiteX32" fmla="*/ 0 w 8244271"/>
                      <a:gd name="connsiteY32" fmla="*/ 1325501 h 1550294"/>
                      <a:gd name="connsiteX33" fmla="*/ 0 w 8244271"/>
                      <a:gd name="connsiteY33" fmla="*/ 1162720 h 1550294"/>
                      <a:gd name="connsiteX34" fmla="*/ 0 w 8244271"/>
                      <a:gd name="connsiteY34" fmla="*/ 984436 h 1550294"/>
                      <a:gd name="connsiteX35" fmla="*/ 0 w 8244271"/>
                      <a:gd name="connsiteY35" fmla="*/ 759643 h 1550294"/>
                      <a:gd name="connsiteX36" fmla="*/ 0 w 8244271"/>
                      <a:gd name="connsiteY36" fmla="*/ 550354 h 1550294"/>
                      <a:gd name="connsiteX37" fmla="*/ 0 w 8244271"/>
                      <a:gd name="connsiteY37" fmla="*/ 403076 h 1550294"/>
                      <a:gd name="connsiteX38" fmla="*/ 0 w 8244271"/>
                      <a:gd name="connsiteY38" fmla="*/ 209289 h 1550294"/>
                      <a:gd name="connsiteX39" fmla="*/ 0 w 8244271"/>
                      <a:gd name="connsiteY39" fmla="*/ 0 h 1550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8244271" h="1550294" fill="none" extrusionOk="0">
                        <a:moveTo>
                          <a:pt x="0" y="0"/>
                        </a:moveTo>
                        <a:cubicBezTo>
                          <a:pt x="442421" y="2797"/>
                          <a:pt x="550830" y="18030"/>
                          <a:pt x="916030" y="0"/>
                        </a:cubicBezTo>
                        <a:cubicBezTo>
                          <a:pt x="1246226" y="-20487"/>
                          <a:pt x="1689059" y="63795"/>
                          <a:pt x="1996945" y="0"/>
                        </a:cubicBezTo>
                        <a:cubicBezTo>
                          <a:pt x="2268090" y="6873"/>
                          <a:pt x="2406852" y="18047"/>
                          <a:pt x="2748090" y="0"/>
                        </a:cubicBezTo>
                        <a:cubicBezTo>
                          <a:pt x="3067633" y="-11660"/>
                          <a:pt x="3411931" y="36388"/>
                          <a:pt x="3746563" y="0"/>
                        </a:cubicBezTo>
                        <a:cubicBezTo>
                          <a:pt x="4015304" y="27296"/>
                          <a:pt x="4354921" y="53397"/>
                          <a:pt x="4745036" y="0"/>
                        </a:cubicBezTo>
                        <a:cubicBezTo>
                          <a:pt x="5161110" y="11094"/>
                          <a:pt x="5248754" y="-6061"/>
                          <a:pt x="5743508" y="0"/>
                        </a:cubicBezTo>
                        <a:cubicBezTo>
                          <a:pt x="6232557" y="10012"/>
                          <a:pt x="6108646" y="-3282"/>
                          <a:pt x="6494653" y="0"/>
                        </a:cubicBezTo>
                        <a:cubicBezTo>
                          <a:pt x="6709928" y="37787"/>
                          <a:pt x="7460895" y="-92128"/>
                          <a:pt x="8244271" y="0"/>
                        </a:cubicBezTo>
                        <a:cubicBezTo>
                          <a:pt x="8271472" y="37152"/>
                          <a:pt x="8274788" y="133211"/>
                          <a:pt x="8244271" y="178283"/>
                        </a:cubicBezTo>
                        <a:cubicBezTo>
                          <a:pt x="8203031" y="227609"/>
                          <a:pt x="8237785" y="274751"/>
                          <a:pt x="8244271" y="341064"/>
                        </a:cubicBezTo>
                        <a:cubicBezTo>
                          <a:pt x="8249362" y="408103"/>
                          <a:pt x="8229590" y="446606"/>
                          <a:pt x="8244271" y="534851"/>
                        </a:cubicBezTo>
                        <a:cubicBezTo>
                          <a:pt x="8261939" y="613527"/>
                          <a:pt x="8264972" y="656131"/>
                          <a:pt x="8244271" y="682129"/>
                        </a:cubicBezTo>
                        <a:cubicBezTo>
                          <a:pt x="8236120" y="710793"/>
                          <a:pt x="8249433" y="756231"/>
                          <a:pt x="8244271" y="829407"/>
                        </a:cubicBezTo>
                        <a:cubicBezTo>
                          <a:pt x="8238295" y="903847"/>
                          <a:pt x="8276478" y="944529"/>
                          <a:pt x="8244271" y="1054199"/>
                        </a:cubicBezTo>
                        <a:cubicBezTo>
                          <a:pt x="8218204" y="1166192"/>
                          <a:pt x="8246377" y="1179043"/>
                          <a:pt x="8244271" y="1247986"/>
                        </a:cubicBezTo>
                        <a:cubicBezTo>
                          <a:pt x="8263672" y="1292568"/>
                          <a:pt x="8198646" y="1440539"/>
                          <a:pt x="8244271" y="1550294"/>
                        </a:cubicBezTo>
                        <a:cubicBezTo>
                          <a:pt x="7816965" y="1564867"/>
                          <a:pt x="7613518" y="1536143"/>
                          <a:pt x="7410683" y="1550294"/>
                        </a:cubicBezTo>
                        <a:cubicBezTo>
                          <a:pt x="7160048" y="1534334"/>
                          <a:pt x="6625749" y="1602876"/>
                          <a:pt x="6329768" y="1550294"/>
                        </a:cubicBezTo>
                        <a:cubicBezTo>
                          <a:pt x="5970191" y="1539648"/>
                          <a:pt x="5831300" y="1558238"/>
                          <a:pt x="5496180" y="1550294"/>
                        </a:cubicBezTo>
                        <a:cubicBezTo>
                          <a:pt x="5135318" y="1543667"/>
                          <a:pt x="4987952" y="1563730"/>
                          <a:pt x="4497707" y="1550294"/>
                        </a:cubicBezTo>
                        <a:cubicBezTo>
                          <a:pt x="4044209" y="1555022"/>
                          <a:pt x="3965243" y="1553227"/>
                          <a:pt x="3829005" y="1550294"/>
                        </a:cubicBezTo>
                        <a:cubicBezTo>
                          <a:pt x="3679504" y="1555590"/>
                          <a:pt x="3322841" y="1571304"/>
                          <a:pt x="3160303" y="1550294"/>
                        </a:cubicBezTo>
                        <a:cubicBezTo>
                          <a:pt x="3018302" y="1565504"/>
                          <a:pt x="2872253" y="1532869"/>
                          <a:pt x="2792242" y="1550294"/>
                        </a:cubicBezTo>
                        <a:cubicBezTo>
                          <a:pt x="2712231" y="1567719"/>
                          <a:pt x="2486241" y="1547238"/>
                          <a:pt x="2409158" y="1550294"/>
                        </a:cubicBezTo>
                        <a:cubicBezTo>
                          <a:pt x="2226855" y="1495096"/>
                          <a:pt x="2012070" y="1563732"/>
                          <a:pt x="1575572" y="1550294"/>
                        </a:cubicBezTo>
                        <a:cubicBezTo>
                          <a:pt x="1275049" y="1614733"/>
                          <a:pt x="579524" y="1597171"/>
                          <a:pt x="0" y="1550294"/>
                        </a:cubicBezTo>
                        <a:cubicBezTo>
                          <a:pt x="50830" y="1440851"/>
                          <a:pt x="38167" y="1412699"/>
                          <a:pt x="0" y="1325501"/>
                        </a:cubicBezTo>
                        <a:cubicBezTo>
                          <a:pt x="-36084" y="1233303"/>
                          <a:pt x="-17853" y="1236402"/>
                          <a:pt x="0" y="1162720"/>
                        </a:cubicBezTo>
                        <a:cubicBezTo>
                          <a:pt x="23741" y="1084024"/>
                          <a:pt x="-21192" y="1049317"/>
                          <a:pt x="0" y="937927"/>
                        </a:cubicBezTo>
                        <a:cubicBezTo>
                          <a:pt x="21995" y="826354"/>
                          <a:pt x="51300" y="790931"/>
                          <a:pt x="0" y="728638"/>
                        </a:cubicBezTo>
                        <a:cubicBezTo>
                          <a:pt x="-49678" y="674486"/>
                          <a:pt x="36369" y="629972"/>
                          <a:pt x="0" y="565857"/>
                        </a:cubicBezTo>
                        <a:cubicBezTo>
                          <a:pt x="-17183" y="505231"/>
                          <a:pt x="38373" y="471457"/>
                          <a:pt x="0" y="372070"/>
                        </a:cubicBezTo>
                        <a:cubicBezTo>
                          <a:pt x="-42031" y="276373"/>
                          <a:pt x="36374" y="255380"/>
                          <a:pt x="0" y="193786"/>
                        </a:cubicBezTo>
                        <a:cubicBezTo>
                          <a:pt x="-41531" y="132341"/>
                          <a:pt x="17871" y="70938"/>
                          <a:pt x="0" y="0"/>
                        </a:cubicBezTo>
                        <a:close/>
                      </a:path>
                      <a:path w="8244271" h="1550294" stroke="0" extrusionOk="0">
                        <a:moveTo>
                          <a:pt x="0" y="0"/>
                        </a:moveTo>
                        <a:cubicBezTo>
                          <a:pt x="298861" y="-13450"/>
                          <a:pt x="445184" y="-29517"/>
                          <a:pt x="668702" y="0"/>
                        </a:cubicBezTo>
                        <a:cubicBezTo>
                          <a:pt x="898171" y="-39366"/>
                          <a:pt x="1191563" y="36374"/>
                          <a:pt x="1584731" y="0"/>
                        </a:cubicBezTo>
                        <a:cubicBezTo>
                          <a:pt x="1925383" y="2655"/>
                          <a:pt x="1975567" y="6745"/>
                          <a:pt x="2253433" y="0"/>
                        </a:cubicBezTo>
                        <a:cubicBezTo>
                          <a:pt x="2525783" y="4498"/>
                          <a:pt x="2761391" y="-3460"/>
                          <a:pt x="2922135" y="0"/>
                        </a:cubicBezTo>
                        <a:cubicBezTo>
                          <a:pt x="3089303" y="14212"/>
                          <a:pt x="3371786" y="23009"/>
                          <a:pt x="3590837" y="0"/>
                        </a:cubicBezTo>
                        <a:cubicBezTo>
                          <a:pt x="3864125" y="2322"/>
                          <a:pt x="3968837" y="4429"/>
                          <a:pt x="4152914" y="0"/>
                        </a:cubicBezTo>
                        <a:cubicBezTo>
                          <a:pt x="4336991" y="-4429"/>
                          <a:pt x="4468928" y="21173"/>
                          <a:pt x="4671754" y="0"/>
                        </a:cubicBezTo>
                        <a:cubicBezTo>
                          <a:pt x="4878567" y="2196"/>
                          <a:pt x="4897903" y="-4986"/>
                          <a:pt x="5096883" y="0"/>
                        </a:cubicBezTo>
                        <a:cubicBezTo>
                          <a:pt x="5295863" y="4986"/>
                          <a:pt x="5396509" y="100"/>
                          <a:pt x="5505340" y="0"/>
                        </a:cubicBezTo>
                        <a:cubicBezTo>
                          <a:pt x="5721719" y="58717"/>
                          <a:pt x="6183975" y="9537"/>
                          <a:pt x="6503814" y="0"/>
                        </a:cubicBezTo>
                        <a:cubicBezTo>
                          <a:pt x="6606668" y="7618"/>
                          <a:pt x="6727943" y="-18413"/>
                          <a:pt x="6920607" y="0"/>
                        </a:cubicBezTo>
                        <a:cubicBezTo>
                          <a:pt x="7113271" y="18413"/>
                          <a:pt x="7183311" y="1071"/>
                          <a:pt x="7337400" y="0"/>
                        </a:cubicBezTo>
                        <a:cubicBezTo>
                          <a:pt x="7582228" y="13807"/>
                          <a:pt x="7934926" y="-17440"/>
                          <a:pt x="8244271" y="0"/>
                        </a:cubicBezTo>
                        <a:cubicBezTo>
                          <a:pt x="8274613" y="62649"/>
                          <a:pt x="8213665" y="87715"/>
                          <a:pt x="8244271" y="147277"/>
                        </a:cubicBezTo>
                        <a:cubicBezTo>
                          <a:pt x="8265057" y="209633"/>
                          <a:pt x="8252491" y="248097"/>
                          <a:pt x="8244271" y="325561"/>
                        </a:cubicBezTo>
                        <a:cubicBezTo>
                          <a:pt x="8238077" y="400669"/>
                          <a:pt x="8213352" y="438654"/>
                          <a:pt x="8244271" y="534851"/>
                        </a:cubicBezTo>
                        <a:cubicBezTo>
                          <a:pt x="8283105" y="626526"/>
                          <a:pt x="8240590" y="629150"/>
                          <a:pt x="8244271" y="713135"/>
                        </a:cubicBezTo>
                        <a:cubicBezTo>
                          <a:pt x="8256122" y="798789"/>
                          <a:pt x="8222253" y="838044"/>
                          <a:pt x="8244271" y="860413"/>
                        </a:cubicBezTo>
                        <a:cubicBezTo>
                          <a:pt x="8273234" y="892679"/>
                          <a:pt x="8223694" y="966999"/>
                          <a:pt x="8244271" y="1069702"/>
                        </a:cubicBezTo>
                        <a:cubicBezTo>
                          <a:pt x="8263327" y="1165458"/>
                          <a:pt x="8243716" y="1197275"/>
                          <a:pt x="8244271" y="1247986"/>
                        </a:cubicBezTo>
                        <a:cubicBezTo>
                          <a:pt x="8256063" y="1314614"/>
                          <a:pt x="8297325" y="1461408"/>
                          <a:pt x="8244271" y="1550294"/>
                        </a:cubicBezTo>
                        <a:cubicBezTo>
                          <a:pt x="7887379" y="1596808"/>
                          <a:pt x="7582666" y="1567204"/>
                          <a:pt x="7410683" y="1550294"/>
                        </a:cubicBezTo>
                        <a:cubicBezTo>
                          <a:pt x="7242806" y="1571102"/>
                          <a:pt x="6761279" y="1532870"/>
                          <a:pt x="6577096" y="1550294"/>
                        </a:cubicBezTo>
                        <a:cubicBezTo>
                          <a:pt x="6310116" y="1544097"/>
                          <a:pt x="5939410" y="1549419"/>
                          <a:pt x="5578623" y="1550294"/>
                        </a:cubicBezTo>
                        <a:cubicBezTo>
                          <a:pt x="5220272" y="1575085"/>
                          <a:pt x="4938815" y="1593944"/>
                          <a:pt x="4497707" y="1550294"/>
                        </a:cubicBezTo>
                        <a:cubicBezTo>
                          <a:pt x="4033854" y="1559738"/>
                          <a:pt x="3977021" y="1552578"/>
                          <a:pt x="3581677" y="1550294"/>
                        </a:cubicBezTo>
                        <a:cubicBezTo>
                          <a:pt x="3160269" y="1539629"/>
                          <a:pt x="3067157" y="1523550"/>
                          <a:pt x="2830533" y="1550294"/>
                        </a:cubicBezTo>
                        <a:cubicBezTo>
                          <a:pt x="2653787" y="1551549"/>
                          <a:pt x="2309978" y="1522323"/>
                          <a:pt x="1914502" y="1550294"/>
                        </a:cubicBezTo>
                        <a:cubicBezTo>
                          <a:pt x="1489557" y="1574653"/>
                          <a:pt x="1329169" y="1555380"/>
                          <a:pt x="1080915" y="1550294"/>
                        </a:cubicBezTo>
                        <a:cubicBezTo>
                          <a:pt x="854449" y="1562245"/>
                          <a:pt x="685941" y="1536030"/>
                          <a:pt x="518839" y="1550294"/>
                        </a:cubicBezTo>
                        <a:cubicBezTo>
                          <a:pt x="351737" y="1564558"/>
                          <a:pt x="165422" y="1572247"/>
                          <a:pt x="0" y="1550294"/>
                        </a:cubicBezTo>
                        <a:cubicBezTo>
                          <a:pt x="-7785" y="1466190"/>
                          <a:pt x="36128" y="1423085"/>
                          <a:pt x="0" y="1325501"/>
                        </a:cubicBezTo>
                        <a:cubicBezTo>
                          <a:pt x="-55784" y="1219191"/>
                          <a:pt x="-16370" y="1227137"/>
                          <a:pt x="0" y="1162720"/>
                        </a:cubicBezTo>
                        <a:cubicBezTo>
                          <a:pt x="10725" y="1101156"/>
                          <a:pt x="-32080" y="1064594"/>
                          <a:pt x="0" y="984436"/>
                        </a:cubicBezTo>
                        <a:cubicBezTo>
                          <a:pt x="27556" y="890897"/>
                          <a:pt x="33462" y="802560"/>
                          <a:pt x="0" y="759643"/>
                        </a:cubicBezTo>
                        <a:cubicBezTo>
                          <a:pt x="-24533" y="700737"/>
                          <a:pt x="-24073" y="598720"/>
                          <a:pt x="0" y="550354"/>
                        </a:cubicBezTo>
                        <a:cubicBezTo>
                          <a:pt x="15707" y="507647"/>
                          <a:pt x="17752" y="432152"/>
                          <a:pt x="0" y="403076"/>
                        </a:cubicBezTo>
                        <a:cubicBezTo>
                          <a:pt x="-4974" y="373310"/>
                          <a:pt x="-25679" y="284684"/>
                          <a:pt x="0" y="209289"/>
                        </a:cubicBezTo>
                        <a:cubicBezTo>
                          <a:pt x="9166" y="140857"/>
                          <a:pt x="-32397" y="41138"/>
                          <a:pt x="0" y="0"/>
                        </a:cubicBezTo>
                        <a:close/>
                      </a:path>
                      <a:path w="8244271" h="1550294" fill="none" stroke="0" extrusionOk="0">
                        <a:moveTo>
                          <a:pt x="0" y="0"/>
                        </a:moveTo>
                        <a:cubicBezTo>
                          <a:pt x="449042" y="16818"/>
                          <a:pt x="540895" y="5508"/>
                          <a:pt x="916030" y="0"/>
                        </a:cubicBezTo>
                        <a:cubicBezTo>
                          <a:pt x="1265582" y="-57203"/>
                          <a:pt x="1737553" y="21461"/>
                          <a:pt x="1996945" y="0"/>
                        </a:cubicBezTo>
                        <a:cubicBezTo>
                          <a:pt x="2304910" y="2951"/>
                          <a:pt x="2396312" y="-3486"/>
                          <a:pt x="2748090" y="0"/>
                        </a:cubicBezTo>
                        <a:cubicBezTo>
                          <a:pt x="3157995" y="-635"/>
                          <a:pt x="3477224" y="-15404"/>
                          <a:pt x="3746563" y="0"/>
                        </a:cubicBezTo>
                        <a:cubicBezTo>
                          <a:pt x="4021080" y="-6256"/>
                          <a:pt x="4331934" y="8764"/>
                          <a:pt x="4745036" y="0"/>
                        </a:cubicBezTo>
                        <a:cubicBezTo>
                          <a:pt x="5165780" y="-8563"/>
                          <a:pt x="5233814" y="-13631"/>
                          <a:pt x="5743508" y="0"/>
                        </a:cubicBezTo>
                        <a:cubicBezTo>
                          <a:pt x="6264904" y="-2532"/>
                          <a:pt x="6114504" y="-2991"/>
                          <a:pt x="6494653" y="0"/>
                        </a:cubicBezTo>
                        <a:cubicBezTo>
                          <a:pt x="6824319" y="65818"/>
                          <a:pt x="7609948" y="96829"/>
                          <a:pt x="8244271" y="0"/>
                        </a:cubicBezTo>
                        <a:cubicBezTo>
                          <a:pt x="8262739" y="36063"/>
                          <a:pt x="8285954" y="106994"/>
                          <a:pt x="8244271" y="178283"/>
                        </a:cubicBezTo>
                        <a:cubicBezTo>
                          <a:pt x="8204964" y="228986"/>
                          <a:pt x="8237463" y="277496"/>
                          <a:pt x="8244271" y="341064"/>
                        </a:cubicBezTo>
                        <a:cubicBezTo>
                          <a:pt x="8245668" y="409897"/>
                          <a:pt x="8234717" y="450468"/>
                          <a:pt x="8244271" y="534851"/>
                        </a:cubicBezTo>
                        <a:cubicBezTo>
                          <a:pt x="8255711" y="624977"/>
                          <a:pt x="8262856" y="644373"/>
                          <a:pt x="8244271" y="682129"/>
                        </a:cubicBezTo>
                        <a:cubicBezTo>
                          <a:pt x="8223343" y="706255"/>
                          <a:pt x="8241613" y="757672"/>
                          <a:pt x="8244271" y="829407"/>
                        </a:cubicBezTo>
                        <a:cubicBezTo>
                          <a:pt x="8255219" y="903529"/>
                          <a:pt x="8270489" y="940728"/>
                          <a:pt x="8244271" y="1054199"/>
                        </a:cubicBezTo>
                        <a:cubicBezTo>
                          <a:pt x="8213761" y="1161926"/>
                          <a:pt x="8242459" y="1181382"/>
                          <a:pt x="8244271" y="1247986"/>
                        </a:cubicBezTo>
                        <a:cubicBezTo>
                          <a:pt x="8251577" y="1328450"/>
                          <a:pt x="8224459" y="1445410"/>
                          <a:pt x="8244271" y="1550294"/>
                        </a:cubicBezTo>
                        <a:cubicBezTo>
                          <a:pt x="7793922" y="1544646"/>
                          <a:pt x="7576137" y="1565326"/>
                          <a:pt x="7410683" y="1550294"/>
                        </a:cubicBezTo>
                        <a:cubicBezTo>
                          <a:pt x="7190265" y="1543702"/>
                          <a:pt x="6702338" y="1551743"/>
                          <a:pt x="6329768" y="1550294"/>
                        </a:cubicBezTo>
                        <a:cubicBezTo>
                          <a:pt x="5942307" y="1538993"/>
                          <a:pt x="5834741" y="1549990"/>
                          <a:pt x="5496180" y="1550294"/>
                        </a:cubicBezTo>
                        <a:cubicBezTo>
                          <a:pt x="5144724" y="1551320"/>
                          <a:pt x="4965419" y="1513039"/>
                          <a:pt x="4497707" y="1550294"/>
                        </a:cubicBezTo>
                        <a:cubicBezTo>
                          <a:pt x="4048546" y="1579967"/>
                          <a:pt x="3984379" y="1534622"/>
                          <a:pt x="3829005" y="1550294"/>
                        </a:cubicBezTo>
                        <a:cubicBezTo>
                          <a:pt x="3665260" y="1542225"/>
                          <a:pt x="3330635" y="1523134"/>
                          <a:pt x="3160303" y="1550294"/>
                        </a:cubicBezTo>
                        <a:cubicBezTo>
                          <a:pt x="2968919" y="1561997"/>
                          <a:pt x="2963141" y="1550201"/>
                          <a:pt x="2777219" y="1550294"/>
                        </a:cubicBezTo>
                        <a:cubicBezTo>
                          <a:pt x="2591297" y="1550387"/>
                          <a:pt x="2503515" y="1540828"/>
                          <a:pt x="2409158" y="1550294"/>
                        </a:cubicBezTo>
                        <a:cubicBezTo>
                          <a:pt x="2271036" y="1484356"/>
                          <a:pt x="1914074" y="1540296"/>
                          <a:pt x="1575572" y="1550294"/>
                        </a:cubicBezTo>
                        <a:cubicBezTo>
                          <a:pt x="1319315" y="1496928"/>
                          <a:pt x="515968" y="1439213"/>
                          <a:pt x="0" y="1550294"/>
                        </a:cubicBezTo>
                        <a:cubicBezTo>
                          <a:pt x="48866" y="1444653"/>
                          <a:pt x="42384" y="1419250"/>
                          <a:pt x="0" y="1325501"/>
                        </a:cubicBezTo>
                        <a:cubicBezTo>
                          <a:pt x="-39314" y="1234873"/>
                          <a:pt x="-19540" y="1234829"/>
                          <a:pt x="0" y="1162720"/>
                        </a:cubicBezTo>
                        <a:cubicBezTo>
                          <a:pt x="17416" y="1087227"/>
                          <a:pt x="-14500" y="1029842"/>
                          <a:pt x="0" y="937927"/>
                        </a:cubicBezTo>
                        <a:cubicBezTo>
                          <a:pt x="21456" y="849188"/>
                          <a:pt x="56766" y="792059"/>
                          <a:pt x="0" y="728638"/>
                        </a:cubicBezTo>
                        <a:cubicBezTo>
                          <a:pt x="-40716" y="658261"/>
                          <a:pt x="28656" y="632729"/>
                          <a:pt x="0" y="565857"/>
                        </a:cubicBezTo>
                        <a:cubicBezTo>
                          <a:pt x="-20573" y="501723"/>
                          <a:pt x="35453" y="442555"/>
                          <a:pt x="0" y="372070"/>
                        </a:cubicBezTo>
                        <a:cubicBezTo>
                          <a:pt x="-35176" y="272908"/>
                          <a:pt x="25166" y="249371"/>
                          <a:pt x="0" y="193786"/>
                        </a:cubicBezTo>
                        <a:cubicBezTo>
                          <a:pt x="-30735" y="131172"/>
                          <a:pt x="13591" y="6714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6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ปัจจัยความเสี่ยงที่ 8 </a:t>
            </a:r>
          </a:p>
          <a:p>
            <a:pPr algn="ctr">
              <a:lnSpc>
                <a:spcPct val="120000"/>
              </a:lnSpc>
            </a:pPr>
            <a:r>
              <a:rPr lang="th-TH" sz="16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ระบบของกองทุนฯ ไม่สามารถให้ข้อมูลของสมาชิกเป็นปัจจุบัน (</a:t>
            </a:r>
            <a:r>
              <a:rPr lang="en-US" sz="16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S4)</a:t>
            </a:r>
            <a:endParaRPr lang="th-TH" sz="1667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20000"/>
              </a:lnSpc>
            </a:pPr>
            <a:r>
              <a:rPr lang="th-TH" sz="16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ความเสี่ยงน้อย(</a:t>
            </a:r>
            <a:r>
              <a:rPr lang="en-US" sz="16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Low</a:t>
            </a:r>
            <a:r>
              <a:rPr lang="th-TH" sz="16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endParaRPr lang="en-US" sz="1667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8" name="Group 5"/>
          <p:cNvGrpSpPr/>
          <p:nvPr/>
        </p:nvGrpSpPr>
        <p:grpSpPr>
          <a:xfrm>
            <a:off x="572552" y="332802"/>
            <a:ext cx="9017000" cy="530046"/>
            <a:chOff x="0" y="0"/>
            <a:chExt cx="21640800" cy="1272111"/>
          </a:xfrm>
        </p:grpSpPr>
        <p:sp>
          <p:nvSpPr>
            <p:cNvPr id="9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0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0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1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6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9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5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71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4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1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23" name="Group 22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25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31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32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26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27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28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29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30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2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33" name="Rectangle 32"/>
          <p:cNvSpPr/>
          <p:nvPr/>
        </p:nvSpPr>
        <p:spPr>
          <a:xfrm>
            <a:off x="2571084" y="145782"/>
            <a:ext cx="5266245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5.1 ขอความเห็นชอบคู่มือและแผนบริหารความเสี่ยงของกองทุนพัฒนาบทบาทสตรี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/>
            </a:r>
            <a:b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ประจำปี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บัญชี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2567 (ต่อ)</a:t>
            </a:r>
            <a:endParaRPr lang="th-TH" sz="110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22831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Terminator 16"/>
          <p:cNvSpPr/>
          <p:nvPr/>
        </p:nvSpPr>
        <p:spPr>
          <a:xfrm>
            <a:off x="81025" y="1125910"/>
            <a:ext cx="2660397" cy="1288733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333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กำหนดแนวทางการบริหารจัดการความเสี่ยง ประจำปีงบประมาณ พ.ศ. 2567 </a:t>
            </a:r>
            <a:endParaRPr lang="th-TH" sz="13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424539" y="2699982"/>
            <a:ext cx="3726600" cy="1206726"/>
          </a:xfrm>
          <a:custGeom>
            <a:avLst/>
            <a:gdLst>
              <a:gd name="connsiteX0" fmla="*/ 0 w 3055170"/>
              <a:gd name="connsiteY0" fmla="*/ 97929 h 979292"/>
              <a:gd name="connsiteX1" fmla="*/ 97929 w 3055170"/>
              <a:gd name="connsiteY1" fmla="*/ 0 h 979292"/>
              <a:gd name="connsiteX2" fmla="*/ 2957241 w 3055170"/>
              <a:gd name="connsiteY2" fmla="*/ 0 h 979292"/>
              <a:gd name="connsiteX3" fmla="*/ 3055170 w 3055170"/>
              <a:gd name="connsiteY3" fmla="*/ 97929 h 979292"/>
              <a:gd name="connsiteX4" fmla="*/ 3055170 w 3055170"/>
              <a:gd name="connsiteY4" fmla="*/ 881363 h 979292"/>
              <a:gd name="connsiteX5" fmla="*/ 2957241 w 3055170"/>
              <a:gd name="connsiteY5" fmla="*/ 979292 h 979292"/>
              <a:gd name="connsiteX6" fmla="*/ 97929 w 3055170"/>
              <a:gd name="connsiteY6" fmla="*/ 979292 h 979292"/>
              <a:gd name="connsiteX7" fmla="*/ 0 w 3055170"/>
              <a:gd name="connsiteY7" fmla="*/ 881363 h 979292"/>
              <a:gd name="connsiteX8" fmla="*/ 0 w 3055170"/>
              <a:gd name="connsiteY8" fmla="*/ 97929 h 97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5170" h="979292">
                <a:moveTo>
                  <a:pt x="0" y="97929"/>
                </a:moveTo>
                <a:cubicBezTo>
                  <a:pt x="0" y="43844"/>
                  <a:pt x="43844" y="0"/>
                  <a:pt x="97929" y="0"/>
                </a:cubicBezTo>
                <a:lnTo>
                  <a:pt x="2957241" y="0"/>
                </a:lnTo>
                <a:cubicBezTo>
                  <a:pt x="3011326" y="0"/>
                  <a:pt x="3055170" y="43844"/>
                  <a:pt x="3055170" y="97929"/>
                </a:cubicBezTo>
                <a:lnTo>
                  <a:pt x="3055170" y="881363"/>
                </a:lnTo>
                <a:cubicBezTo>
                  <a:pt x="3055170" y="935448"/>
                  <a:pt x="3011326" y="979292"/>
                  <a:pt x="2957241" y="979292"/>
                </a:cubicBezTo>
                <a:lnTo>
                  <a:pt x="97929" y="979292"/>
                </a:lnTo>
                <a:cubicBezTo>
                  <a:pt x="43844" y="979292"/>
                  <a:pt x="0" y="935448"/>
                  <a:pt x="0" y="881363"/>
                </a:cubicBezTo>
                <a:lnTo>
                  <a:pt x="0" y="97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20000"/>
              </a:lnSpc>
              <a:spcBef>
                <a:spcPct val="0"/>
              </a:spcBef>
            </a:pPr>
            <a:r>
              <a:rPr lang="th-TH" sz="13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ปรับปรุง</a:t>
            </a:r>
            <a:r>
              <a:rPr lang="th-TH" sz="1333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กฏ</a:t>
            </a:r>
            <a:r>
              <a:rPr lang="th-TH" sz="13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ระเบียบเปิดโอกาสการกู้เงินรายบุคคล</a:t>
            </a:r>
          </a:p>
        </p:txBody>
      </p:sp>
      <p:sp>
        <p:nvSpPr>
          <p:cNvPr id="7" name="Freeform 6"/>
          <p:cNvSpPr/>
          <p:nvPr/>
        </p:nvSpPr>
        <p:spPr>
          <a:xfrm>
            <a:off x="6279897" y="2699983"/>
            <a:ext cx="3644931" cy="1206725"/>
          </a:xfrm>
          <a:custGeom>
            <a:avLst/>
            <a:gdLst>
              <a:gd name="connsiteX0" fmla="*/ 0 w 2914096"/>
              <a:gd name="connsiteY0" fmla="*/ 115952 h 1159516"/>
              <a:gd name="connsiteX1" fmla="*/ 115952 w 2914096"/>
              <a:gd name="connsiteY1" fmla="*/ 0 h 1159516"/>
              <a:gd name="connsiteX2" fmla="*/ 2798144 w 2914096"/>
              <a:gd name="connsiteY2" fmla="*/ 0 h 1159516"/>
              <a:gd name="connsiteX3" fmla="*/ 2914096 w 2914096"/>
              <a:gd name="connsiteY3" fmla="*/ 115952 h 1159516"/>
              <a:gd name="connsiteX4" fmla="*/ 2914096 w 2914096"/>
              <a:gd name="connsiteY4" fmla="*/ 1043564 h 1159516"/>
              <a:gd name="connsiteX5" fmla="*/ 2798144 w 2914096"/>
              <a:gd name="connsiteY5" fmla="*/ 1159516 h 1159516"/>
              <a:gd name="connsiteX6" fmla="*/ 115952 w 2914096"/>
              <a:gd name="connsiteY6" fmla="*/ 1159516 h 1159516"/>
              <a:gd name="connsiteX7" fmla="*/ 0 w 2914096"/>
              <a:gd name="connsiteY7" fmla="*/ 1043564 h 1159516"/>
              <a:gd name="connsiteX8" fmla="*/ 0 w 2914096"/>
              <a:gd name="connsiteY8" fmla="*/ 115952 h 115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4096" h="1159516">
                <a:moveTo>
                  <a:pt x="0" y="115952"/>
                </a:moveTo>
                <a:cubicBezTo>
                  <a:pt x="0" y="51913"/>
                  <a:pt x="51913" y="0"/>
                  <a:pt x="115952" y="0"/>
                </a:cubicBezTo>
                <a:lnTo>
                  <a:pt x="2798144" y="0"/>
                </a:lnTo>
                <a:cubicBezTo>
                  <a:pt x="2862183" y="0"/>
                  <a:pt x="2914096" y="51913"/>
                  <a:pt x="2914096" y="115952"/>
                </a:cubicBezTo>
                <a:lnTo>
                  <a:pt x="2914096" y="1043564"/>
                </a:lnTo>
                <a:cubicBezTo>
                  <a:pt x="2914096" y="1107603"/>
                  <a:pt x="2862183" y="1159516"/>
                  <a:pt x="2798144" y="1159516"/>
                </a:cubicBezTo>
                <a:lnTo>
                  <a:pt x="115952" y="1159516"/>
                </a:lnTo>
                <a:cubicBezTo>
                  <a:pt x="51913" y="1159516"/>
                  <a:pt x="0" y="1107603"/>
                  <a:pt x="0" y="1043564"/>
                </a:cubicBezTo>
                <a:lnTo>
                  <a:pt x="0" y="115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20000"/>
              </a:lnSpc>
              <a:spcBef>
                <a:spcPct val="0"/>
              </a:spcBef>
            </a:pPr>
            <a:r>
              <a:rPr lang="th-TH" sz="13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ปรับปรุงกฎระเบียบ ปรับปรุงมาตรการณ์ในปรับโครงสร้างนี้ ให้โอกาสสำหรับลูกหนี้ชั้นดี</a:t>
            </a:r>
          </a:p>
        </p:txBody>
      </p:sp>
      <p:sp>
        <p:nvSpPr>
          <p:cNvPr id="10" name="Freeform 9"/>
          <p:cNvSpPr/>
          <p:nvPr/>
        </p:nvSpPr>
        <p:spPr>
          <a:xfrm>
            <a:off x="2424539" y="4045936"/>
            <a:ext cx="3726600" cy="1291910"/>
          </a:xfrm>
          <a:custGeom>
            <a:avLst/>
            <a:gdLst>
              <a:gd name="connsiteX0" fmla="*/ 0 w 1932526"/>
              <a:gd name="connsiteY0" fmla="*/ 115952 h 1159516"/>
              <a:gd name="connsiteX1" fmla="*/ 115952 w 1932526"/>
              <a:gd name="connsiteY1" fmla="*/ 0 h 1159516"/>
              <a:gd name="connsiteX2" fmla="*/ 1816574 w 1932526"/>
              <a:gd name="connsiteY2" fmla="*/ 0 h 1159516"/>
              <a:gd name="connsiteX3" fmla="*/ 1932526 w 1932526"/>
              <a:gd name="connsiteY3" fmla="*/ 115952 h 1159516"/>
              <a:gd name="connsiteX4" fmla="*/ 1932526 w 1932526"/>
              <a:gd name="connsiteY4" fmla="*/ 1043564 h 1159516"/>
              <a:gd name="connsiteX5" fmla="*/ 1816574 w 1932526"/>
              <a:gd name="connsiteY5" fmla="*/ 1159516 h 1159516"/>
              <a:gd name="connsiteX6" fmla="*/ 115952 w 1932526"/>
              <a:gd name="connsiteY6" fmla="*/ 1159516 h 1159516"/>
              <a:gd name="connsiteX7" fmla="*/ 0 w 1932526"/>
              <a:gd name="connsiteY7" fmla="*/ 1043564 h 1159516"/>
              <a:gd name="connsiteX8" fmla="*/ 0 w 1932526"/>
              <a:gd name="connsiteY8" fmla="*/ 115952 h 115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2526" h="1159516">
                <a:moveTo>
                  <a:pt x="0" y="115952"/>
                </a:moveTo>
                <a:cubicBezTo>
                  <a:pt x="0" y="51913"/>
                  <a:pt x="51913" y="0"/>
                  <a:pt x="115952" y="0"/>
                </a:cubicBezTo>
                <a:lnTo>
                  <a:pt x="1816574" y="0"/>
                </a:lnTo>
                <a:cubicBezTo>
                  <a:pt x="1880613" y="0"/>
                  <a:pt x="1932526" y="51913"/>
                  <a:pt x="1932526" y="115952"/>
                </a:cubicBezTo>
                <a:lnTo>
                  <a:pt x="1932526" y="1043564"/>
                </a:lnTo>
                <a:cubicBezTo>
                  <a:pt x="1932526" y="1107603"/>
                  <a:pt x="1880613" y="1159516"/>
                  <a:pt x="1816574" y="1159516"/>
                </a:cubicBezTo>
                <a:lnTo>
                  <a:pt x="115952" y="1159516"/>
                </a:lnTo>
                <a:cubicBezTo>
                  <a:pt x="51913" y="1159516"/>
                  <a:pt x="0" y="1107603"/>
                  <a:pt x="0" y="1043564"/>
                </a:cubicBezTo>
                <a:lnTo>
                  <a:pt x="0" y="115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20000"/>
              </a:lnSpc>
              <a:spcBef>
                <a:spcPct val="0"/>
              </a:spcBef>
            </a:pPr>
            <a:r>
              <a:rPr lang="th-TH" sz="13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มีการติดตามและประเมินผลการใช้เงินทุนหมุนเวียนให้เป็นไปตามวัตถุประสงค์</a:t>
            </a:r>
          </a:p>
        </p:txBody>
      </p:sp>
      <p:sp>
        <p:nvSpPr>
          <p:cNvPr id="18" name="สี่เหลี่ยมผืนผ้า 12">
            <a:extLst>
              <a:ext uri="{FF2B5EF4-FFF2-40B4-BE49-F238E27FC236}">
                <a16:creationId xmlns:a16="http://schemas.microsoft.com/office/drawing/2014/main" id="{60215003-B760-1557-72E9-3EEF50D7E819}"/>
              </a:ext>
            </a:extLst>
          </p:cNvPr>
          <p:cNvSpPr/>
          <p:nvPr/>
        </p:nvSpPr>
        <p:spPr>
          <a:xfrm>
            <a:off x="2820597" y="1122731"/>
            <a:ext cx="7185257" cy="1291912"/>
          </a:xfrm>
          <a:custGeom>
            <a:avLst/>
            <a:gdLst>
              <a:gd name="connsiteX0" fmla="*/ 0 w 6057788"/>
              <a:gd name="connsiteY0" fmla="*/ 0 h 5107819"/>
              <a:gd name="connsiteX1" fmla="*/ 673088 w 6057788"/>
              <a:gd name="connsiteY1" fmla="*/ 0 h 5107819"/>
              <a:gd name="connsiteX2" fmla="*/ 1467331 w 6057788"/>
              <a:gd name="connsiteY2" fmla="*/ 0 h 5107819"/>
              <a:gd name="connsiteX3" fmla="*/ 2019263 w 6057788"/>
              <a:gd name="connsiteY3" fmla="*/ 0 h 5107819"/>
              <a:gd name="connsiteX4" fmla="*/ 2752928 w 6057788"/>
              <a:gd name="connsiteY4" fmla="*/ 0 h 5107819"/>
              <a:gd name="connsiteX5" fmla="*/ 3486594 w 6057788"/>
              <a:gd name="connsiteY5" fmla="*/ 0 h 5107819"/>
              <a:gd name="connsiteX6" fmla="*/ 4220259 w 6057788"/>
              <a:gd name="connsiteY6" fmla="*/ 0 h 5107819"/>
              <a:gd name="connsiteX7" fmla="*/ 4772191 w 6057788"/>
              <a:gd name="connsiteY7" fmla="*/ 0 h 5107819"/>
              <a:gd name="connsiteX8" fmla="*/ 6057788 w 6057788"/>
              <a:gd name="connsiteY8" fmla="*/ 0 h 5107819"/>
              <a:gd name="connsiteX9" fmla="*/ 6057788 w 6057788"/>
              <a:gd name="connsiteY9" fmla="*/ 587399 h 5107819"/>
              <a:gd name="connsiteX10" fmla="*/ 6057788 w 6057788"/>
              <a:gd name="connsiteY10" fmla="*/ 1123720 h 5107819"/>
              <a:gd name="connsiteX11" fmla="*/ 6057788 w 6057788"/>
              <a:gd name="connsiteY11" fmla="*/ 1762198 h 5107819"/>
              <a:gd name="connsiteX12" fmla="*/ 6057788 w 6057788"/>
              <a:gd name="connsiteY12" fmla="*/ 2247440 h 5107819"/>
              <a:gd name="connsiteX13" fmla="*/ 6057788 w 6057788"/>
              <a:gd name="connsiteY13" fmla="*/ 2732683 h 5107819"/>
              <a:gd name="connsiteX14" fmla="*/ 6057788 w 6057788"/>
              <a:gd name="connsiteY14" fmla="*/ 3473317 h 5107819"/>
              <a:gd name="connsiteX15" fmla="*/ 6057788 w 6057788"/>
              <a:gd name="connsiteY15" fmla="*/ 4111794 h 5107819"/>
              <a:gd name="connsiteX16" fmla="*/ 6057788 w 6057788"/>
              <a:gd name="connsiteY16" fmla="*/ 5107819 h 5107819"/>
              <a:gd name="connsiteX17" fmla="*/ 5445278 w 6057788"/>
              <a:gd name="connsiteY17" fmla="*/ 5107819 h 5107819"/>
              <a:gd name="connsiteX18" fmla="*/ 4651035 w 6057788"/>
              <a:gd name="connsiteY18" fmla="*/ 5107819 h 5107819"/>
              <a:gd name="connsiteX19" fmla="*/ 4038525 w 6057788"/>
              <a:gd name="connsiteY19" fmla="*/ 5107819 h 5107819"/>
              <a:gd name="connsiteX20" fmla="*/ 3304860 w 6057788"/>
              <a:gd name="connsiteY20" fmla="*/ 5107819 h 5107819"/>
              <a:gd name="connsiteX21" fmla="*/ 2813506 w 6057788"/>
              <a:gd name="connsiteY21" fmla="*/ 5107819 h 5107819"/>
              <a:gd name="connsiteX22" fmla="*/ 2322152 w 6057788"/>
              <a:gd name="connsiteY22" fmla="*/ 5107819 h 5107819"/>
              <a:gd name="connsiteX23" fmla="*/ 1770220 w 6057788"/>
              <a:gd name="connsiteY23" fmla="*/ 5107819 h 5107819"/>
              <a:gd name="connsiteX24" fmla="*/ 1157711 w 6057788"/>
              <a:gd name="connsiteY24" fmla="*/ 5107819 h 5107819"/>
              <a:gd name="connsiteX25" fmla="*/ 0 w 6057788"/>
              <a:gd name="connsiteY25" fmla="*/ 5107819 h 5107819"/>
              <a:gd name="connsiteX26" fmla="*/ 0 w 6057788"/>
              <a:gd name="connsiteY26" fmla="*/ 4367185 h 5107819"/>
              <a:gd name="connsiteX27" fmla="*/ 0 w 6057788"/>
              <a:gd name="connsiteY27" fmla="*/ 3830864 h 5107819"/>
              <a:gd name="connsiteX28" fmla="*/ 0 w 6057788"/>
              <a:gd name="connsiteY28" fmla="*/ 3090230 h 5107819"/>
              <a:gd name="connsiteX29" fmla="*/ 0 w 6057788"/>
              <a:gd name="connsiteY29" fmla="*/ 2400675 h 5107819"/>
              <a:gd name="connsiteX30" fmla="*/ 0 w 6057788"/>
              <a:gd name="connsiteY30" fmla="*/ 1864354 h 5107819"/>
              <a:gd name="connsiteX31" fmla="*/ 0 w 6057788"/>
              <a:gd name="connsiteY31" fmla="*/ 1225877 h 5107819"/>
              <a:gd name="connsiteX32" fmla="*/ 0 w 6057788"/>
              <a:gd name="connsiteY32" fmla="*/ 638477 h 5107819"/>
              <a:gd name="connsiteX33" fmla="*/ 0 w 6057788"/>
              <a:gd name="connsiteY33" fmla="*/ 0 h 51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57788" h="5107819" fill="none" extrusionOk="0">
                <a:moveTo>
                  <a:pt x="0" y="0"/>
                </a:moveTo>
                <a:cubicBezTo>
                  <a:pt x="332434" y="12884"/>
                  <a:pt x="397367" y="30209"/>
                  <a:pt x="673088" y="0"/>
                </a:cubicBezTo>
                <a:cubicBezTo>
                  <a:pt x="948809" y="-30209"/>
                  <a:pt x="1263884" y="16444"/>
                  <a:pt x="1467331" y="0"/>
                </a:cubicBezTo>
                <a:cubicBezTo>
                  <a:pt x="1670778" y="-16444"/>
                  <a:pt x="1766306" y="-25877"/>
                  <a:pt x="2019263" y="0"/>
                </a:cubicBezTo>
                <a:cubicBezTo>
                  <a:pt x="2272220" y="25877"/>
                  <a:pt x="2529590" y="-10762"/>
                  <a:pt x="2752928" y="0"/>
                </a:cubicBezTo>
                <a:cubicBezTo>
                  <a:pt x="2976266" y="10762"/>
                  <a:pt x="3179048" y="18194"/>
                  <a:pt x="3486594" y="0"/>
                </a:cubicBezTo>
                <a:cubicBezTo>
                  <a:pt x="3794140" y="-18194"/>
                  <a:pt x="3855542" y="-6552"/>
                  <a:pt x="4220259" y="0"/>
                </a:cubicBezTo>
                <a:cubicBezTo>
                  <a:pt x="4584977" y="6552"/>
                  <a:pt x="4504165" y="24789"/>
                  <a:pt x="4772191" y="0"/>
                </a:cubicBezTo>
                <a:cubicBezTo>
                  <a:pt x="5040217" y="-24789"/>
                  <a:pt x="5570209" y="-17040"/>
                  <a:pt x="6057788" y="0"/>
                </a:cubicBezTo>
                <a:cubicBezTo>
                  <a:pt x="6073308" y="121308"/>
                  <a:pt x="6085355" y="399117"/>
                  <a:pt x="6057788" y="587399"/>
                </a:cubicBezTo>
                <a:cubicBezTo>
                  <a:pt x="6030221" y="775681"/>
                  <a:pt x="6054284" y="896725"/>
                  <a:pt x="6057788" y="1123720"/>
                </a:cubicBezTo>
                <a:cubicBezTo>
                  <a:pt x="6061292" y="1350715"/>
                  <a:pt x="6046814" y="1481737"/>
                  <a:pt x="6057788" y="1762198"/>
                </a:cubicBezTo>
                <a:cubicBezTo>
                  <a:pt x="6068762" y="2042659"/>
                  <a:pt x="6068669" y="2145185"/>
                  <a:pt x="6057788" y="2247440"/>
                </a:cubicBezTo>
                <a:cubicBezTo>
                  <a:pt x="6046907" y="2349695"/>
                  <a:pt x="6056260" y="2490787"/>
                  <a:pt x="6057788" y="2732683"/>
                </a:cubicBezTo>
                <a:cubicBezTo>
                  <a:pt x="6059316" y="2974579"/>
                  <a:pt x="6078161" y="3107638"/>
                  <a:pt x="6057788" y="3473317"/>
                </a:cubicBezTo>
                <a:cubicBezTo>
                  <a:pt x="6037415" y="3838996"/>
                  <a:pt x="6055725" y="3896808"/>
                  <a:pt x="6057788" y="4111794"/>
                </a:cubicBezTo>
                <a:cubicBezTo>
                  <a:pt x="6059851" y="4326780"/>
                  <a:pt x="6039941" y="4751110"/>
                  <a:pt x="6057788" y="5107819"/>
                </a:cubicBezTo>
                <a:cubicBezTo>
                  <a:pt x="5753523" y="5125531"/>
                  <a:pt x="5590415" y="5137718"/>
                  <a:pt x="5445278" y="5107819"/>
                </a:cubicBezTo>
                <a:cubicBezTo>
                  <a:pt x="5300141" y="5077921"/>
                  <a:pt x="4921516" y="5136626"/>
                  <a:pt x="4651035" y="5107819"/>
                </a:cubicBezTo>
                <a:cubicBezTo>
                  <a:pt x="4380554" y="5079012"/>
                  <a:pt x="4290853" y="5104101"/>
                  <a:pt x="4038525" y="5107819"/>
                </a:cubicBezTo>
                <a:cubicBezTo>
                  <a:pt x="3786197" y="5111538"/>
                  <a:pt x="3632337" y="5073590"/>
                  <a:pt x="3304860" y="5107819"/>
                </a:cubicBezTo>
                <a:cubicBezTo>
                  <a:pt x="2977384" y="5142048"/>
                  <a:pt x="2919894" y="5096760"/>
                  <a:pt x="2813506" y="5107819"/>
                </a:cubicBezTo>
                <a:cubicBezTo>
                  <a:pt x="2707118" y="5118878"/>
                  <a:pt x="2441386" y="5106217"/>
                  <a:pt x="2322152" y="5107819"/>
                </a:cubicBezTo>
                <a:cubicBezTo>
                  <a:pt x="2202918" y="5109421"/>
                  <a:pt x="1889495" y="5114349"/>
                  <a:pt x="1770220" y="5107819"/>
                </a:cubicBezTo>
                <a:cubicBezTo>
                  <a:pt x="1650945" y="5101289"/>
                  <a:pt x="1427379" y="5128951"/>
                  <a:pt x="1157711" y="5107819"/>
                </a:cubicBezTo>
                <a:cubicBezTo>
                  <a:pt x="888043" y="5086687"/>
                  <a:pt x="398987" y="5157851"/>
                  <a:pt x="0" y="5107819"/>
                </a:cubicBezTo>
                <a:cubicBezTo>
                  <a:pt x="36263" y="4754571"/>
                  <a:pt x="29706" y="4671882"/>
                  <a:pt x="0" y="4367185"/>
                </a:cubicBezTo>
                <a:cubicBezTo>
                  <a:pt x="-29706" y="4062488"/>
                  <a:pt x="-15187" y="4081109"/>
                  <a:pt x="0" y="3830864"/>
                </a:cubicBezTo>
                <a:cubicBezTo>
                  <a:pt x="15187" y="3580619"/>
                  <a:pt x="-15078" y="3418120"/>
                  <a:pt x="0" y="3090230"/>
                </a:cubicBezTo>
                <a:cubicBezTo>
                  <a:pt x="15078" y="2762340"/>
                  <a:pt x="33034" y="2593855"/>
                  <a:pt x="0" y="2400675"/>
                </a:cubicBezTo>
                <a:cubicBezTo>
                  <a:pt x="-33034" y="2207496"/>
                  <a:pt x="15459" y="2069796"/>
                  <a:pt x="0" y="1864354"/>
                </a:cubicBezTo>
                <a:cubicBezTo>
                  <a:pt x="-15459" y="1658912"/>
                  <a:pt x="27926" y="1517240"/>
                  <a:pt x="0" y="1225877"/>
                </a:cubicBezTo>
                <a:cubicBezTo>
                  <a:pt x="-27926" y="934514"/>
                  <a:pt x="28361" y="844454"/>
                  <a:pt x="0" y="638477"/>
                </a:cubicBezTo>
                <a:cubicBezTo>
                  <a:pt x="-28361" y="432500"/>
                  <a:pt x="11818" y="219910"/>
                  <a:pt x="0" y="0"/>
                </a:cubicBezTo>
                <a:close/>
              </a:path>
              <a:path w="6057788" h="5107819" stroke="0" extrusionOk="0">
                <a:moveTo>
                  <a:pt x="0" y="0"/>
                </a:moveTo>
                <a:cubicBezTo>
                  <a:pt x="202422" y="-9651"/>
                  <a:pt x="336641" y="11045"/>
                  <a:pt x="491354" y="0"/>
                </a:cubicBezTo>
                <a:cubicBezTo>
                  <a:pt x="646067" y="-11045"/>
                  <a:pt x="912928" y="13566"/>
                  <a:pt x="1164441" y="0"/>
                </a:cubicBezTo>
                <a:cubicBezTo>
                  <a:pt x="1415954" y="-13566"/>
                  <a:pt x="1448959" y="21393"/>
                  <a:pt x="1655795" y="0"/>
                </a:cubicBezTo>
                <a:cubicBezTo>
                  <a:pt x="1862631" y="-21393"/>
                  <a:pt x="2038552" y="8332"/>
                  <a:pt x="2147149" y="0"/>
                </a:cubicBezTo>
                <a:cubicBezTo>
                  <a:pt x="2255746" y="-8332"/>
                  <a:pt x="2466758" y="-1321"/>
                  <a:pt x="2638503" y="0"/>
                </a:cubicBezTo>
                <a:cubicBezTo>
                  <a:pt x="2810248" y="1321"/>
                  <a:pt x="3136449" y="-12777"/>
                  <a:pt x="3432747" y="0"/>
                </a:cubicBezTo>
                <a:cubicBezTo>
                  <a:pt x="3729045" y="12777"/>
                  <a:pt x="3858193" y="-14204"/>
                  <a:pt x="4045256" y="0"/>
                </a:cubicBezTo>
                <a:cubicBezTo>
                  <a:pt x="4232319" y="14204"/>
                  <a:pt x="4499862" y="5025"/>
                  <a:pt x="4778922" y="0"/>
                </a:cubicBezTo>
                <a:cubicBezTo>
                  <a:pt x="5057982" y="-5025"/>
                  <a:pt x="5211233" y="9035"/>
                  <a:pt x="5391431" y="0"/>
                </a:cubicBezTo>
                <a:cubicBezTo>
                  <a:pt x="5571629" y="-9035"/>
                  <a:pt x="5791649" y="-4402"/>
                  <a:pt x="6057788" y="0"/>
                </a:cubicBezTo>
                <a:cubicBezTo>
                  <a:pt x="6077883" y="237603"/>
                  <a:pt x="6041411" y="308905"/>
                  <a:pt x="6057788" y="485243"/>
                </a:cubicBezTo>
                <a:cubicBezTo>
                  <a:pt x="6074165" y="661581"/>
                  <a:pt x="6061866" y="817588"/>
                  <a:pt x="6057788" y="1072642"/>
                </a:cubicBezTo>
                <a:cubicBezTo>
                  <a:pt x="6053710" y="1327696"/>
                  <a:pt x="6032714" y="1433075"/>
                  <a:pt x="6057788" y="1762198"/>
                </a:cubicBezTo>
                <a:cubicBezTo>
                  <a:pt x="6082862" y="2091321"/>
                  <a:pt x="6052261" y="2075521"/>
                  <a:pt x="6057788" y="2349597"/>
                </a:cubicBezTo>
                <a:cubicBezTo>
                  <a:pt x="6063315" y="2623673"/>
                  <a:pt x="6040899" y="2737359"/>
                  <a:pt x="6057788" y="2834840"/>
                </a:cubicBezTo>
                <a:cubicBezTo>
                  <a:pt x="6074677" y="2932321"/>
                  <a:pt x="6037288" y="3218894"/>
                  <a:pt x="6057788" y="3524395"/>
                </a:cubicBezTo>
                <a:cubicBezTo>
                  <a:pt x="6078288" y="3829896"/>
                  <a:pt x="6053114" y="3925402"/>
                  <a:pt x="6057788" y="4111794"/>
                </a:cubicBezTo>
                <a:cubicBezTo>
                  <a:pt x="6062462" y="4298186"/>
                  <a:pt x="6082424" y="4834993"/>
                  <a:pt x="6057788" y="5107819"/>
                </a:cubicBezTo>
                <a:cubicBezTo>
                  <a:pt x="5802367" y="5131696"/>
                  <a:pt x="5588455" y="5122350"/>
                  <a:pt x="5445278" y="5107819"/>
                </a:cubicBezTo>
                <a:cubicBezTo>
                  <a:pt x="5302101" y="5093289"/>
                  <a:pt x="4965103" y="5080802"/>
                  <a:pt x="4832769" y="5107819"/>
                </a:cubicBezTo>
                <a:cubicBezTo>
                  <a:pt x="4700435" y="5134836"/>
                  <a:pt x="4368612" y="5077136"/>
                  <a:pt x="4099103" y="5107819"/>
                </a:cubicBezTo>
                <a:cubicBezTo>
                  <a:pt x="3829594" y="5138502"/>
                  <a:pt x="3644281" y="5076871"/>
                  <a:pt x="3304860" y="5107819"/>
                </a:cubicBezTo>
                <a:cubicBezTo>
                  <a:pt x="2965439" y="5138767"/>
                  <a:pt x="2929292" y="5129997"/>
                  <a:pt x="2631772" y="5107819"/>
                </a:cubicBezTo>
                <a:cubicBezTo>
                  <a:pt x="2334252" y="5085641"/>
                  <a:pt x="2245748" y="5100745"/>
                  <a:pt x="2079841" y="5107819"/>
                </a:cubicBezTo>
                <a:cubicBezTo>
                  <a:pt x="1913934" y="5114893"/>
                  <a:pt x="1709136" y="5079753"/>
                  <a:pt x="1406753" y="5107819"/>
                </a:cubicBezTo>
                <a:cubicBezTo>
                  <a:pt x="1104370" y="5135885"/>
                  <a:pt x="987978" y="5108793"/>
                  <a:pt x="794243" y="5107819"/>
                </a:cubicBezTo>
                <a:cubicBezTo>
                  <a:pt x="600508" y="5106846"/>
                  <a:pt x="262391" y="5113696"/>
                  <a:pt x="0" y="5107819"/>
                </a:cubicBezTo>
                <a:cubicBezTo>
                  <a:pt x="-8543" y="4794542"/>
                  <a:pt x="36387" y="4703402"/>
                  <a:pt x="0" y="4367185"/>
                </a:cubicBezTo>
                <a:cubicBezTo>
                  <a:pt x="-36387" y="4030968"/>
                  <a:pt x="-6397" y="4056432"/>
                  <a:pt x="0" y="3830864"/>
                </a:cubicBezTo>
                <a:cubicBezTo>
                  <a:pt x="6397" y="3605296"/>
                  <a:pt x="-21056" y="3525956"/>
                  <a:pt x="0" y="3243465"/>
                </a:cubicBezTo>
                <a:cubicBezTo>
                  <a:pt x="21056" y="2960974"/>
                  <a:pt x="20935" y="2665495"/>
                  <a:pt x="0" y="2502831"/>
                </a:cubicBezTo>
                <a:cubicBezTo>
                  <a:pt x="-20935" y="2340167"/>
                  <a:pt x="-16124" y="1967064"/>
                  <a:pt x="0" y="1813276"/>
                </a:cubicBezTo>
                <a:cubicBezTo>
                  <a:pt x="16124" y="1659489"/>
                  <a:pt x="11041" y="1427019"/>
                  <a:pt x="0" y="1328033"/>
                </a:cubicBezTo>
                <a:cubicBezTo>
                  <a:pt x="-11041" y="1229047"/>
                  <a:pt x="-8729" y="947194"/>
                  <a:pt x="0" y="689556"/>
                </a:cubicBezTo>
                <a:cubicBezTo>
                  <a:pt x="8729" y="431918"/>
                  <a:pt x="-29446" y="15564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582967651">
                  <a:custGeom>
                    <a:avLst/>
                    <a:gdLst>
                      <a:gd name="connsiteX0" fmla="*/ 0 w 8244271"/>
                      <a:gd name="connsiteY0" fmla="*/ 0 h 1550294"/>
                      <a:gd name="connsiteX1" fmla="*/ 916030 w 8244271"/>
                      <a:gd name="connsiteY1" fmla="*/ 0 h 1550294"/>
                      <a:gd name="connsiteX2" fmla="*/ 1996945 w 8244271"/>
                      <a:gd name="connsiteY2" fmla="*/ 0 h 1550294"/>
                      <a:gd name="connsiteX3" fmla="*/ 2748090 w 8244271"/>
                      <a:gd name="connsiteY3" fmla="*/ 0 h 1550294"/>
                      <a:gd name="connsiteX4" fmla="*/ 3746563 w 8244271"/>
                      <a:gd name="connsiteY4" fmla="*/ 0 h 1550294"/>
                      <a:gd name="connsiteX5" fmla="*/ 4745036 w 8244271"/>
                      <a:gd name="connsiteY5" fmla="*/ 0 h 1550294"/>
                      <a:gd name="connsiteX6" fmla="*/ 5743508 w 8244271"/>
                      <a:gd name="connsiteY6" fmla="*/ 0 h 1550294"/>
                      <a:gd name="connsiteX7" fmla="*/ 6494653 w 8244271"/>
                      <a:gd name="connsiteY7" fmla="*/ 0 h 1550294"/>
                      <a:gd name="connsiteX8" fmla="*/ 8244271 w 8244271"/>
                      <a:gd name="connsiteY8" fmla="*/ 0 h 1550294"/>
                      <a:gd name="connsiteX9" fmla="*/ 8244271 w 8244271"/>
                      <a:gd name="connsiteY9" fmla="*/ 178283 h 1550294"/>
                      <a:gd name="connsiteX10" fmla="*/ 8244271 w 8244271"/>
                      <a:gd name="connsiteY10" fmla="*/ 341064 h 1550294"/>
                      <a:gd name="connsiteX11" fmla="*/ 8244271 w 8244271"/>
                      <a:gd name="connsiteY11" fmla="*/ 534851 h 1550294"/>
                      <a:gd name="connsiteX12" fmla="*/ 8244271 w 8244271"/>
                      <a:gd name="connsiteY12" fmla="*/ 682129 h 1550294"/>
                      <a:gd name="connsiteX13" fmla="*/ 8244271 w 8244271"/>
                      <a:gd name="connsiteY13" fmla="*/ 829407 h 1550294"/>
                      <a:gd name="connsiteX14" fmla="*/ 8244271 w 8244271"/>
                      <a:gd name="connsiteY14" fmla="*/ 1054199 h 1550294"/>
                      <a:gd name="connsiteX15" fmla="*/ 8244271 w 8244271"/>
                      <a:gd name="connsiteY15" fmla="*/ 1247986 h 1550294"/>
                      <a:gd name="connsiteX16" fmla="*/ 8244271 w 8244271"/>
                      <a:gd name="connsiteY16" fmla="*/ 1550294 h 1550294"/>
                      <a:gd name="connsiteX17" fmla="*/ 7410683 w 8244271"/>
                      <a:gd name="connsiteY17" fmla="*/ 1550294 h 1550294"/>
                      <a:gd name="connsiteX18" fmla="*/ 6329768 w 8244271"/>
                      <a:gd name="connsiteY18" fmla="*/ 1550294 h 1550294"/>
                      <a:gd name="connsiteX19" fmla="*/ 5496180 w 8244271"/>
                      <a:gd name="connsiteY19" fmla="*/ 1550294 h 1550294"/>
                      <a:gd name="connsiteX20" fmla="*/ 4497707 w 8244271"/>
                      <a:gd name="connsiteY20" fmla="*/ 1550294 h 1550294"/>
                      <a:gd name="connsiteX21" fmla="*/ 3829005 w 8244271"/>
                      <a:gd name="connsiteY21" fmla="*/ 1550294 h 1550294"/>
                      <a:gd name="connsiteX22" fmla="*/ 3160303 w 8244271"/>
                      <a:gd name="connsiteY22" fmla="*/ 1550294 h 1550294"/>
                      <a:gd name="connsiteX23" fmla="*/ 2792242 w 8244271"/>
                      <a:gd name="connsiteY23" fmla="*/ 1550294 h 1550294"/>
                      <a:gd name="connsiteX24" fmla="*/ 2409158 w 8244271"/>
                      <a:gd name="connsiteY24" fmla="*/ 1550294 h 1550294"/>
                      <a:gd name="connsiteX25" fmla="*/ 1575572 w 8244271"/>
                      <a:gd name="connsiteY25" fmla="*/ 1550294 h 1550294"/>
                      <a:gd name="connsiteX26" fmla="*/ 0 w 8244271"/>
                      <a:gd name="connsiteY26" fmla="*/ 1550294 h 1550294"/>
                      <a:gd name="connsiteX27" fmla="*/ 0 w 8244271"/>
                      <a:gd name="connsiteY27" fmla="*/ 1325501 h 1550294"/>
                      <a:gd name="connsiteX28" fmla="*/ 0 w 8244271"/>
                      <a:gd name="connsiteY28" fmla="*/ 1162720 h 1550294"/>
                      <a:gd name="connsiteX29" fmla="*/ 0 w 8244271"/>
                      <a:gd name="connsiteY29" fmla="*/ 937927 h 1550294"/>
                      <a:gd name="connsiteX30" fmla="*/ 0 w 8244271"/>
                      <a:gd name="connsiteY30" fmla="*/ 728638 h 1550294"/>
                      <a:gd name="connsiteX31" fmla="*/ 0 w 8244271"/>
                      <a:gd name="connsiteY31" fmla="*/ 565857 h 1550294"/>
                      <a:gd name="connsiteX32" fmla="*/ 0 w 8244271"/>
                      <a:gd name="connsiteY32" fmla="*/ 372070 h 1550294"/>
                      <a:gd name="connsiteX33" fmla="*/ 0 w 8244271"/>
                      <a:gd name="connsiteY33" fmla="*/ 193786 h 1550294"/>
                      <a:gd name="connsiteX34" fmla="*/ 0 w 8244271"/>
                      <a:gd name="connsiteY34" fmla="*/ 0 h 1550294"/>
                      <a:gd name="connsiteX0" fmla="*/ 0 w 8244271"/>
                      <a:gd name="connsiteY0" fmla="*/ 0 h 1550294"/>
                      <a:gd name="connsiteX1" fmla="*/ 668702 w 8244271"/>
                      <a:gd name="connsiteY1" fmla="*/ 0 h 1550294"/>
                      <a:gd name="connsiteX2" fmla="*/ 1584731 w 8244271"/>
                      <a:gd name="connsiteY2" fmla="*/ 0 h 1550294"/>
                      <a:gd name="connsiteX3" fmla="*/ 2253433 w 8244271"/>
                      <a:gd name="connsiteY3" fmla="*/ 0 h 1550294"/>
                      <a:gd name="connsiteX4" fmla="*/ 2922135 w 8244271"/>
                      <a:gd name="connsiteY4" fmla="*/ 0 h 1550294"/>
                      <a:gd name="connsiteX5" fmla="*/ 3590837 w 8244271"/>
                      <a:gd name="connsiteY5" fmla="*/ 0 h 1550294"/>
                      <a:gd name="connsiteX6" fmla="*/ 4152914 w 8244271"/>
                      <a:gd name="connsiteY6" fmla="*/ 0 h 1550294"/>
                      <a:gd name="connsiteX7" fmla="*/ 4671754 w 8244271"/>
                      <a:gd name="connsiteY7" fmla="*/ 0 h 1550294"/>
                      <a:gd name="connsiteX8" fmla="*/ 5096883 w 8244271"/>
                      <a:gd name="connsiteY8" fmla="*/ 0 h 1550294"/>
                      <a:gd name="connsiteX9" fmla="*/ 5505340 w 8244271"/>
                      <a:gd name="connsiteY9" fmla="*/ 0 h 1550294"/>
                      <a:gd name="connsiteX10" fmla="*/ 6503814 w 8244271"/>
                      <a:gd name="connsiteY10" fmla="*/ 0 h 1550294"/>
                      <a:gd name="connsiteX11" fmla="*/ 6920607 w 8244271"/>
                      <a:gd name="connsiteY11" fmla="*/ 0 h 1550294"/>
                      <a:gd name="connsiteX12" fmla="*/ 7337400 w 8244271"/>
                      <a:gd name="connsiteY12" fmla="*/ 0 h 1550294"/>
                      <a:gd name="connsiteX13" fmla="*/ 8244271 w 8244271"/>
                      <a:gd name="connsiteY13" fmla="*/ 0 h 1550294"/>
                      <a:gd name="connsiteX14" fmla="*/ 8244271 w 8244271"/>
                      <a:gd name="connsiteY14" fmla="*/ 147277 h 1550294"/>
                      <a:gd name="connsiteX15" fmla="*/ 8244271 w 8244271"/>
                      <a:gd name="connsiteY15" fmla="*/ 325561 h 1550294"/>
                      <a:gd name="connsiteX16" fmla="*/ 8244271 w 8244271"/>
                      <a:gd name="connsiteY16" fmla="*/ 534851 h 1550294"/>
                      <a:gd name="connsiteX17" fmla="*/ 8244271 w 8244271"/>
                      <a:gd name="connsiteY17" fmla="*/ 713135 h 1550294"/>
                      <a:gd name="connsiteX18" fmla="*/ 8244271 w 8244271"/>
                      <a:gd name="connsiteY18" fmla="*/ 860413 h 1550294"/>
                      <a:gd name="connsiteX19" fmla="*/ 8244271 w 8244271"/>
                      <a:gd name="connsiteY19" fmla="*/ 1069702 h 1550294"/>
                      <a:gd name="connsiteX20" fmla="*/ 8244271 w 8244271"/>
                      <a:gd name="connsiteY20" fmla="*/ 1247986 h 1550294"/>
                      <a:gd name="connsiteX21" fmla="*/ 8244271 w 8244271"/>
                      <a:gd name="connsiteY21" fmla="*/ 1550294 h 1550294"/>
                      <a:gd name="connsiteX22" fmla="*/ 7410683 w 8244271"/>
                      <a:gd name="connsiteY22" fmla="*/ 1550294 h 1550294"/>
                      <a:gd name="connsiteX23" fmla="*/ 6577096 w 8244271"/>
                      <a:gd name="connsiteY23" fmla="*/ 1550294 h 1550294"/>
                      <a:gd name="connsiteX24" fmla="*/ 5578623 w 8244271"/>
                      <a:gd name="connsiteY24" fmla="*/ 1550294 h 1550294"/>
                      <a:gd name="connsiteX25" fmla="*/ 4497707 w 8244271"/>
                      <a:gd name="connsiteY25" fmla="*/ 1550294 h 1550294"/>
                      <a:gd name="connsiteX26" fmla="*/ 3581677 w 8244271"/>
                      <a:gd name="connsiteY26" fmla="*/ 1550294 h 1550294"/>
                      <a:gd name="connsiteX27" fmla="*/ 2830533 w 8244271"/>
                      <a:gd name="connsiteY27" fmla="*/ 1550294 h 1550294"/>
                      <a:gd name="connsiteX28" fmla="*/ 1914502 w 8244271"/>
                      <a:gd name="connsiteY28" fmla="*/ 1550294 h 1550294"/>
                      <a:gd name="connsiteX29" fmla="*/ 1080915 w 8244271"/>
                      <a:gd name="connsiteY29" fmla="*/ 1550294 h 1550294"/>
                      <a:gd name="connsiteX30" fmla="*/ 518839 w 8244271"/>
                      <a:gd name="connsiteY30" fmla="*/ 1550294 h 1550294"/>
                      <a:gd name="connsiteX31" fmla="*/ 0 w 8244271"/>
                      <a:gd name="connsiteY31" fmla="*/ 1550294 h 1550294"/>
                      <a:gd name="connsiteX32" fmla="*/ 0 w 8244271"/>
                      <a:gd name="connsiteY32" fmla="*/ 1325501 h 1550294"/>
                      <a:gd name="connsiteX33" fmla="*/ 0 w 8244271"/>
                      <a:gd name="connsiteY33" fmla="*/ 1162720 h 1550294"/>
                      <a:gd name="connsiteX34" fmla="*/ 0 w 8244271"/>
                      <a:gd name="connsiteY34" fmla="*/ 984436 h 1550294"/>
                      <a:gd name="connsiteX35" fmla="*/ 0 w 8244271"/>
                      <a:gd name="connsiteY35" fmla="*/ 759643 h 1550294"/>
                      <a:gd name="connsiteX36" fmla="*/ 0 w 8244271"/>
                      <a:gd name="connsiteY36" fmla="*/ 550354 h 1550294"/>
                      <a:gd name="connsiteX37" fmla="*/ 0 w 8244271"/>
                      <a:gd name="connsiteY37" fmla="*/ 403076 h 1550294"/>
                      <a:gd name="connsiteX38" fmla="*/ 0 w 8244271"/>
                      <a:gd name="connsiteY38" fmla="*/ 209289 h 1550294"/>
                      <a:gd name="connsiteX39" fmla="*/ 0 w 8244271"/>
                      <a:gd name="connsiteY39" fmla="*/ 0 h 1550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8244271" h="1550294" fill="none" extrusionOk="0">
                        <a:moveTo>
                          <a:pt x="0" y="0"/>
                        </a:moveTo>
                        <a:cubicBezTo>
                          <a:pt x="442421" y="2797"/>
                          <a:pt x="550830" y="18030"/>
                          <a:pt x="916030" y="0"/>
                        </a:cubicBezTo>
                        <a:cubicBezTo>
                          <a:pt x="1246226" y="-20487"/>
                          <a:pt x="1689059" y="63795"/>
                          <a:pt x="1996945" y="0"/>
                        </a:cubicBezTo>
                        <a:cubicBezTo>
                          <a:pt x="2268090" y="6873"/>
                          <a:pt x="2406852" y="18047"/>
                          <a:pt x="2748090" y="0"/>
                        </a:cubicBezTo>
                        <a:cubicBezTo>
                          <a:pt x="3067633" y="-11660"/>
                          <a:pt x="3411931" y="36388"/>
                          <a:pt x="3746563" y="0"/>
                        </a:cubicBezTo>
                        <a:cubicBezTo>
                          <a:pt x="4015304" y="27296"/>
                          <a:pt x="4354921" y="53397"/>
                          <a:pt x="4745036" y="0"/>
                        </a:cubicBezTo>
                        <a:cubicBezTo>
                          <a:pt x="5161110" y="11094"/>
                          <a:pt x="5248754" y="-6061"/>
                          <a:pt x="5743508" y="0"/>
                        </a:cubicBezTo>
                        <a:cubicBezTo>
                          <a:pt x="6232557" y="10012"/>
                          <a:pt x="6108646" y="-3282"/>
                          <a:pt x="6494653" y="0"/>
                        </a:cubicBezTo>
                        <a:cubicBezTo>
                          <a:pt x="6709928" y="37787"/>
                          <a:pt x="7460895" y="-92128"/>
                          <a:pt x="8244271" y="0"/>
                        </a:cubicBezTo>
                        <a:cubicBezTo>
                          <a:pt x="8271472" y="37152"/>
                          <a:pt x="8274788" y="133211"/>
                          <a:pt x="8244271" y="178283"/>
                        </a:cubicBezTo>
                        <a:cubicBezTo>
                          <a:pt x="8203031" y="227609"/>
                          <a:pt x="8237785" y="274751"/>
                          <a:pt x="8244271" y="341064"/>
                        </a:cubicBezTo>
                        <a:cubicBezTo>
                          <a:pt x="8249362" y="408103"/>
                          <a:pt x="8229590" y="446606"/>
                          <a:pt x="8244271" y="534851"/>
                        </a:cubicBezTo>
                        <a:cubicBezTo>
                          <a:pt x="8261939" y="613527"/>
                          <a:pt x="8264972" y="656131"/>
                          <a:pt x="8244271" y="682129"/>
                        </a:cubicBezTo>
                        <a:cubicBezTo>
                          <a:pt x="8236120" y="710793"/>
                          <a:pt x="8249433" y="756231"/>
                          <a:pt x="8244271" y="829407"/>
                        </a:cubicBezTo>
                        <a:cubicBezTo>
                          <a:pt x="8238295" y="903847"/>
                          <a:pt x="8276478" y="944529"/>
                          <a:pt x="8244271" y="1054199"/>
                        </a:cubicBezTo>
                        <a:cubicBezTo>
                          <a:pt x="8218204" y="1166192"/>
                          <a:pt x="8246377" y="1179043"/>
                          <a:pt x="8244271" y="1247986"/>
                        </a:cubicBezTo>
                        <a:cubicBezTo>
                          <a:pt x="8263672" y="1292568"/>
                          <a:pt x="8198646" y="1440539"/>
                          <a:pt x="8244271" y="1550294"/>
                        </a:cubicBezTo>
                        <a:cubicBezTo>
                          <a:pt x="7816965" y="1564867"/>
                          <a:pt x="7613518" y="1536143"/>
                          <a:pt x="7410683" y="1550294"/>
                        </a:cubicBezTo>
                        <a:cubicBezTo>
                          <a:pt x="7160048" y="1534334"/>
                          <a:pt x="6625749" y="1602876"/>
                          <a:pt x="6329768" y="1550294"/>
                        </a:cubicBezTo>
                        <a:cubicBezTo>
                          <a:pt x="5970191" y="1539648"/>
                          <a:pt x="5831300" y="1558238"/>
                          <a:pt x="5496180" y="1550294"/>
                        </a:cubicBezTo>
                        <a:cubicBezTo>
                          <a:pt x="5135318" y="1543667"/>
                          <a:pt x="4987952" y="1563730"/>
                          <a:pt x="4497707" y="1550294"/>
                        </a:cubicBezTo>
                        <a:cubicBezTo>
                          <a:pt x="4044209" y="1555022"/>
                          <a:pt x="3965243" y="1553227"/>
                          <a:pt x="3829005" y="1550294"/>
                        </a:cubicBezTo>
                        <a:cubicBezTo>
                          <a:pt x="3679504" y="1555590"/>
                          <a:pt x="3322841" y="1571304"/>
                          <a:pt x="3160303" y="1550294"/>
                        </a:cubicBezTo>
                        <a:cubicBezTo>
                          <a:pt x="3018302" y="1565504"/>
                          <a:pt x="2872253" y="1532869"/>
                          <a:pt x="2792242" y="1550294"/>
                        </a:cubicBezTo>
                        <a:cubicBezTo>
                          <a:pt x="2712231" y="1567719"/>
                          <a:pt x="2486241" y="1547238"/>
                          <a:pt x="2409158" y="1550294"/>
                        </a:cubicBezTo>
                        <a:cubicBezTo>
                          <a:pt x="2226855" y="1495096"/>
                          <a:pt x="2012070" y="1563732"/>
                          <a:pt x="1575572" y="1550294"/>
                        </a:cubicBezTo>
                        <a:cubicBezTo>
                          <a:pt x="1275049" y="1614733"/>
                          <a:pt x="579524" y="1597171"/>
                          <a:pt x="0" y="1550294"/>
                        </a:cubicBezTo>
                        <a:cubicBezTo>
                          <a:pt x="50830" y="1440851"/>
                          <a:pt x="38167" y="1412699"/>
                          <a:pt x="0" y="1325501"/>
                        </a:cubicBezTo>
                        <a:cubicBezTo>
                          <a:pt x="-36084" y="1233303"/>
                          <a:pt x="-17853" y="1236402"/>
                          <a:pt x="0" y="1162720"/>
                        </a:cubicBezTo>
                        <a:cubicBezTo>
                          <a:pt x="23741" y="1084024"/>
                          <a:pt x="-21192" y="1049317"/>
                          <a:pt x="0" y="937927"/>
                        </a:cubicBezTo>
                        <a:cubicBezTo>
                          <a:pt x="21995" y="826354"/>
                          <a:pt x="51300" y="790931"/>
                          <a:pt x="0" y="728638"/>
                        </a:cubicBezTo>
                        <a:cubicBezTo>
                          <a:pt x="-49678" y="674486"/>
                          <a:pt x="36369" y="629972"/>
                          <a:pt x="0" y="565857"/>
                        </a:cubicBezTo>
                        <a:cubicBezTo>
                          <a:pt x="-17183" y="505231"/>
                          <a:pt x="38373" y="471457"/>
                          <a:pt x="0" y="372070"/>
                        </a:cubicBezTo>
                        <a:cubicBezTo>
                          <a:pt x="-42031" y="276373"/>
                          <a:pt x="36374" y="255380"/>
                          <a:pt x="0" y="193786"/>
                        </a:cubicBezTo>
                        <a:cubicBezTo>
                          <a:pt x="-41531" y="132341"/>
                          <a:pt x="17871" y="70938"/>
                          <a:pt x="0" y="0"/>
                        </a:cubicBezTo>
                        <a:close/>
                      </a:path>
                      <a:path w="8244271" h="1550294" stroke="0" extrusionOk="0">
                        <a:moveTo>
                          <a:pt x="0" y="0"/>
                        </a:moveTo>
                        <a:cubicBezTo>
                          <a:pt x="298861" y="-13450"/>
                          <a:pt x="445184" y="-29517"/>
                          <a:pt x="668702" y="0"/>
                        </a:cubicBezTo>
                        <a:cubicBezTo>
                          <a:pt x="898171" y="-39366"/>
                          <a:pt x="1191563" y="36374"/>
                          <a:pt x="1584731" y="0"/>
                        </a:cubicBezTo>
                        <a:cubicBezTo>
                          <a:pt x="1925383" y="2655"/>
                          <a:pt x="1975567" y="6745"/>
                          <a:pt x="2253433" y="0"/>
                        </a:cubicBezTo>
                        <a:cubicBezTo>
                          <a:pt x="2525783" y="4498"/>
                          <a:pt x="2761391" y="-3460"/>
                          <a:pt x="2922135" y="0"/>
                        </a:cubicBezTo>
                        <a:cubicBezTo>
                          <a:pt x="3089303" y="14212"/>
                          <a:pt x="3371786" y="23009"/>
                          <a:pt x="3590837" y="0"/>
                        </a:cubicBezTo>
                        <a:cubicBezTo>
                          <a:pt x="3864125" y="2322"/>
                          <a:pt x="3968837" y="4429"/>
                          <a:pt x="4152914" y="0"/>
                        </a:cubicBezTo>
                        <a:cubicBezTo>
                          <a:pt x="4336991" y="-4429"/>
                          <a:pt x="4468928" y="21173"/>
                          <a:pt x="4671754" y="0"/>
                        </a:cubicBezTo>
                        <a:cubicBezTo>
                          <a:pt x="4878567" y="2196"/>
                          <a:pt x="4897903" y="-4986"/>
                          <a:pt x="5096883" y="0"/>
                        </a:cubicBezTo>
                        <a:cubicBezTo>
                          <a:pt x="5295863" y="4986"/>
                          <a:pt x="5396509" y="100"/>
                          <a:pt x="5505340" y="0"/>
                        </a:cubicBezTo>
                        <a:cubicBezTo>
                          <a:pt x="5721719" y="58717"/>
                          <a:pt x="6183975" y="9537"/>
                          <a:pt x="6503814" y="0"/>
                        </a:cubicBezTo>
                        <a:cubicBezTo>
                          <a:pt x="6606668" y="7618"/>
                          <a:pt x="6727943" y="-18413"/>
                          <a:pt x="6920607" y="0"/>
                        </a:cubicBezTo>
                        <a:cubicBezTo>
                          <a:pt x="7113271" y="18413"/>
                          <a:pt x="7183311" y="1071"/>
                          <a:pt x="7337400" y="0"/>
                        </a:cubicBezTo>
                        <a:cubicBezTo>
                          <a:pt x="7582228" y="13807"/>
                          <a:pt x="7934926" y="-17440"/>
                          <a:pt x="8244271" y="0"/>
                        </a:cubicBezTo>
                        <a:cubicBezTo>
                          <a:pt x="8274613" y="62649"/>
                          <a:pt x="8213665" y="87715"/>
                          <a:pt x="8244271" y="147277"/>
                        </a:cubicBezTo>
                        <a:cubicBezTo>
                          <a:pt x="8265057" y="209633"/>
                          <a:pt x="8252491" y="248097"/>
                          <a:pt x="8244271" y="325561"/>
                        </a:cubicBezTo>
                        <a:cubicBezTo>
                          <a:pt x="8238077" y="400669"/>
                          <a:pt x="8213352" y="438654"/>
                          <a:pt x="8244271" y="534851"/>
                        </a:cubicBezTo>
                        <a:cubicBezTo>
                          <a:pt x="8283105" y="626526"/>
                          <a:pt x="8240590" y="629150"/>
                          <a:pt x="8244271" y="713135"/>
                        </a:cubicBezTo>
                        <a:cubicBezTo>
                          <a:pt x="8256122" y="798789"/>
                          <a:pt x="8222253" y="838044"/>
                          <a:pt x="8244271" y="860413"/>
                        </a:cubicBezTo>
                        <a:cubicBezTo>
                          <a:pt x="8273234" y="892679"/>
                          <a:pt x="8223694" y="966999"/>
                          <a:pt x="8244271" y="1069702"/>
                        </a:cubicBezTo>
                        <a:cubicBezTo>
                          <a:pt x="8263327" y="1165458"/>
                          <a:pt x="8243716" y="1197275"/>
                          <a:pt x="8244271" y="1247986"/>
                        </a:cubicBezTo>
                        <a:cubicBezTo>
                          <a:pt x="8256063" y="1314614"/>
                          <a:pt x="8297325" y="1461408"/>
                          <a:pt x="8244271" y="1550294"/>
                        </a:cubicBezTo>
                        <a:cubicBezTo>
                          <a:pt x="7887379" y="1596808"/>
                          <a:pt x="7582666" y="1567204"/>
                          <a:pt x="7410683" y="1550294"/>
                        </a:cubicBezTo>
                        <a:cubicBezTo>
                          <a:pt x="7242806" y="1571102"/>
                          <a:pt x="6761279" y="1532870"/>
                          <a:pt x="6577096" y="1550294"/>
                        </a:cubicBezTo>
                        <a:cubicBezTo>
                          <a:pt x="6310116" y="1544097"/>
                          <a:pt x="5939410" y="1549419"/>
                          <a:pt x="5578623" y="1550294"/>
                        </a:cubicBezTo>
                        <a:cubicBezTo>
                          <a:pt x="5220272" y="1575085"/>
                          <a:pt x="4938815" y="1593944"/>
                          <a:pt x="4497707" y="1550294"/>
                        </a:cubicBezTo>
                        <a:cubicBezTo>
                          <a:pt x="4033854" y="1559738"/>
                          <a:pt x="3977021" y="1552578"/>
                          <a:pt x="3581677" y="1550294"/>
                        </a:cubicBezTo>
                        <a:cubicBezTo>
                          <a:pt x="3160269" y="1539629"/>
                          <a:pt x="3067157" y="1523550"/>
                          <a:pt x="2830533" y="1550294"/>
                        </a:cubicBezTo>
                        <a:cubicBezTo>
                          <a:pt x="2653787" y="1551549"/>
                          <a:pt x="2309978" y="1522323"/>
                          <a:pt x="1914502" y="1550294"/>
                        </a:cubicBezTo>
                        <a:cubicBezTo>
                          <a:pt x="1489557" y="1574653"/>
                          <a:pt x="1329169" y="1555380"/>
                          <a:pt x="1080915" y="1550294"/>
                        </a:cubicBezTo>
                        <a:cubicBezTo>
                          <a:pt x="854449" y="1562245"/>
                          <a:pt x="685941" y="1536030"/>
                          <a:pt x="518839" y="1550294"/>
                        </a:cubicBezTo>
                        <a:cubicBezTo>
                          <a:pt x="351737" y="1564558"/>
                          <a:pt x="165422" y="1572247"/>
                          <a:pt x="0" y="1550294"/>
                        </a:cubicBezTo>
                        <a:cubicBezTo>
                          <a:pt x="-7785" y="1466190"/>
                          <a:pt x="36128" y="1423085"/>
                          <a:pt x="0" y="1325501"/>
                        </a:cubicBezTo>
                        <a:cubicBezTo>
                          <a:pt x="-55784" y="1219191"/>
                          <a:pt x="-16370" y="1227137"/>
                          <a:pt x="0" y="1162720"/>
                        </a:cubicBezTo>
                        <a:cubicBezTo>
                          <a:pt x="10725" y="1101156"/>
                          <a:pt x="-32080" y="1064594"/>
                          <a:pt x="0" y="984436"/>
                        </a:cubicBezTo>
                        <a:cubicBezTo>
                          <a:pt x="27556" y="890897"/>
                          <a:pt x="33462" y="802560"/>
                          <a:pt x="0" y="759643"/>
                        </a:cubicBezTo>
                        <a:cubicBezTo>
                          <a:pt x="-24533" y="700737"/>
                          <a:pt x="-24073" y="598720"/>
                          <a:pt x="0" y="550354"/>
                        </a:cubicBezTo>
                        <a:cubicBezTo>
                          <a:pt x="15707" y="507647"/>
                          <a:pt x="17752" y="432152"/>
                          <a:pt x="0" y="403076"/>
                        </a:cubicBezTo>
                        <a:cubicBezTo>
                          <a:pt x="-4974" y="373310"/>
                          <a:pt x="-25679" y="284684"/>
                          <a:pt x="0" y="209289"/>
                        </a:cubicBezTo>
                        <a:cubicBezTo>
                          <a:pt x="9166" y="140857"/>
                          <a:pt x="-32397" y="41138"/>
                          <a:pt x="0" y="0"/>
                        </a:cubicBezTo>
                        <a:close/>
                      </a:path>
                      <a:path w="8244271" h="1550294" fill="none" stroke="0" extrusionOk="0">
                        <a:moveTo>
                          <a:pt x="0" y="0"/>
                        </a:moveTo>
                        <a:cubicBezTo>
                          <a:pt x="449042" y="16818"/>
                          <a:pt x="540895" y="5508"/>
                          <a:pt x="916030" y="0"/>
                        </a:cubicBezTo>
                        <a:cubicBezTo>
                          <a:pt x="1265582" y="-57203"/>
                          <a:pt x="1737553" y="21461"/>
                          <a:pt x="1996945" y="0"/>
                        </a:cubicBezTo>
                        <a:cubicBezTo>
                          <a:pt x="2304910" y="2951"/>
                          <a:pt x="2396312" y="-3486"/>
                          <a:pt x="2748090" y="0"/>
                        </a:cubicBezTo>
                        <a:cubicBezTo>
                          <a:pt x="3157995" y="-635"/>
                          <a:pt x="3477224" y="-15404"/>
                          <a:pt x="3746563" y="0"/>
                        </a:cubicBezTo>
                        <a:cubicBezTo>
                          <a:pt x="4021080" y="-6256"/>
                          <a:pt x="4331934" y="8764"/>
                          <a:pt x="4745036" y="0"/>
                        </a:cubicBezTo>
                        <a:cubicBezTo>
                          <a:pt x="5165780" y="-8563"/>
                          <a:pt x="5233814" y="-13631"/>
                          <a:pt x="5743508" y="0"/>
                        </a:cubicBezTo>
                        <a:cubicBezTo>
                          <a:pt x="6264904" y="-2532"/>
                          <a:pt x="6114504" y="-2991"/>
                          <a:pt x="6494653" y="0"/>
                        </a:cubicBezTo>
                        <a:cubicBezTo>
                          <a:pt x="6824319" y="65818"/>
                          <a:pt x="7609948" y="96829"/>
                          <a:pt x="8244271" y="0"/>
                        </a:cubicBezTo>
                        <a:cubicBezTo>
                          <a:pt x="8262739" y="36063"/>
                          <a:pt x="8285954" y="106994"/>
                          <a:pt x="8244271" y="178283"/>
                        </a:cubicBezTo>
                        <a:cubicBezTo>
                          <a:pt x="8204964" y="228986"/>
                          <a:pt x="8237463" y="277496"/>
                          <a:pt x="8244271" y="341064"/>
                        </a:cubicBezTo>
                        <a:cubicBezTo>
                          <a:pt x="8245668" y="409897"/>
                          <a:pt x="8234717" y="450468"/>
                          <a:pt x="8244271" y="534851"/>
                        </a:cubicBezTo>
                        <a:cubicBezTo>
                          <a:pt x="8255711" y="624977"/>
                          <a:pt x="8262856" y="644373"/>
                          <a:pt x="8244271" y="682129"/>
                        </a:cubicBezTo>
                        <a:cubicBezTo>
                          <a:pt x="8223343" y="706255"/>
                          <a:pt x="8241613" y="757672"/>
                          <a:pt x="8244271" y="829407"/>
                        </a:cubicBezTo>
                        <a:cubicBezTo>
                          <a:pt x="8255219" y="903529"/>
                          <a:pt x="8270489" y="940728"/>
                          <a:pt x="8244271" y="1054199"/>
                        </a:cubicBezTo>
                        <a:cubicBezTo>
                          <a:pt x="8213761" y="1161926"/>
                          <a:pt x="8242459" y="1181382"/>
                          <a:pt x="8244271" y="1247986"/>
                        </a:cubicBezTo>
                        <a:cubicBezTo>
                          <a:pt x="8251577" y="1328450"/>
                          <a:pt x="8224459" y="1445410"/>
                          <a:pt x="8244271" y="1550294"/>
                        </a:cubicBezTo>
                        <a:cubicBezTo>
                          <a:pt x="7793922" y="1544646"/>
                          <a:pt x="7576137" y="1565326"/>
                          <a:pt x="7410683" y="1550294"/>
                        </a:cubicBezTo>
                        <a:cubicBezTo>
                          <a:pt x="7190265" y="1543702"/>
                          <a:pt x="6702338" y="1551743"/>
                          <a:pt x="6329768" y="1550294"/>
                        </a:cubicBezTo>
                        <a:cubicBezTo>
                          <a:pt x="5942307" y="1538993"/>
                          <a:pt x="5834741" y="1549990"/>
                          <a:pt x="5496180" y="1550294"/>
                        </a:cubicBezTo>
                        <a:cubicBezTo>
                          <a:pt x="5144724" y="1551320"/>
                          <a:pt x="4965419" y="1513039"/>
                          <a:pt x="4497707" y="1550294"/>
                        </a:cubicBezTo>
                        <a:cubicBezTo>
                          <a:pt x="4048546" y="1579967"/>
                          <a:pt x="3984379" y="1534622"/>
                          <a:pt x="3829005" y="1550294"/>
                        </a:cubicBezTo>
                        <a:cubicBezTo>
                          <a:pt x="3665260" y="1542225"/>
                          <a:pt x="3330635" y="1523134"/>
                          <a:pt x="3160303" y="1550294"/>
                        </a:cubicBezTo>
                        <a:cubicBezTo>
                          <a:pt x="2968919" y="1561997"/>
                          <a:pt x="2963141" y="1550201"/>
                          <a:pt x="2777219" y="1550294"/>
                        </a:cubicBezTo>
                        <a:cubicBezTo>
                          <a:pt x="2591297" y="1550387"/>
                          <a:pt x="2503515" y="1540828"/>
                          <a:pt x="2409158" y="1550294"/>
                        </a:cubicBezTo>
                        <a:cubicBezTo>
                          <a:pt x="2271036" y="1484356"/>
                          <a:pt x="1914074" y="1540296"/>
                          <a:pt x="1575572" y="1550294"/>
                        </a:cubicBezTo>
                        <a:cubicBezTo>
                          <a:pt x="1319315" y="1496928"/>
                          <a:pt x="515968" y="1439213"/>
                          <a:pt x="0" y="1550294"/>
                        </a:cubicBezTo>
                        <a:cubicBezTo>
                          <a:pt x="48866" y="1444653"/>
                          <a:pt x="42384" y="1419250"/>
                          <a:pt x="0" y="1325501"/>
                        </a:cubicBezTo>
                        <a:cubicBezTo>
                          <a:pt x="-39314" y="1234873"/>
                          <a:pt x="-19540" y="1234829"/>
                          <a:pt x="0" y="1162720"/>
                        </a:cubicBezTo>
                        <a:cubicBezTo>
                          <a:pt x="17416" y="1087227"/>
                          <a:pt x="-14500" y="1029842"/>
                          <a:pt x="0" y="937927"/>
                        </a:cubicBezTo>
                        <a:cubicBezTo>
                          <a:pt x="21456" y="849188"/>
                          <a:pt x="56766" y="792059"/>
                          <a:pt x="0" y="728638"/>
                        </a:cubicBezTo>
                        <a:cubicBezTo>
                          <a:pt x="-40716" y="658261"/>
                          <a:pt x="28656" y="632729"/>
                          <a:pt x="0" y="565857"/>
                        </a:cubicBezTo>
                        <a:cubicBezTo>
                          <a:pt x="-20573" y="501723"/>
                          <a:pt x="35453" y="442555"/>
                          <a:pt x="0" y="372070"/>
                        </a:cubicBezTo>
                        <a:cubicBezTo>
                          <a:pt x="-35176" y="272908"/>
                          <a:pt x="25166" y="249371"/>
                          <a:pt x="0" y="193786"/>
                        </a:cubicBezTo>
                        <a:cubicBezTo>
                          <a:pt x="-30735" y="131172"/>
                          <a:pt x="13591" y="6714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ปัจจัยความเสี่ยงที่ 9</a:t>
            </a:r>
          </a:p>
          <a:p>
            <a:pPr algn="ctr">
              <a:lnSpc>
                <a:spcPct val="120000"/>
              </a:lnSpc>
            </a:pPr>
            <a:r>
              <a:rPr lang="th-TH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กฎ ระเบียบของกองทุนไม่เอื้อต่อการปฏิบัติงานของเจ้าหน้าที่ (</a:t>
            </a:r>
            <a:r>
              <a:rPr lang="en-US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C1)</a:t>
            </a:r>
          </a:p>
          <a:p>
            <a:pPr algn="ctr">
              <a:lnSpc>
                <a:spcPct val="120000"/>
              </a:lnSpc>
            </a:pPr>
            <a:r>
              <a:rPr lang="th-TH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ความเสี่ยงน้อย(</a:t>
            </a:r>
            <a:r>
              <a:rPr lang="en-US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Low</a:t>
            </a:r>
            <a:r>
              <a:rPr lang="th-TH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endParaRPr lang="en-US" sz="15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8" name="Group 5"/>
          <p:cNvGrpSpPr/>
          <p:nvPr/>
        </p:nvGrpSpPr>
        <p:grpSpPr>
          <a:xfrm>
            <a:off x="572552" y="332802"/>
            <a:ext cx="9017000" cy="530046"/>
            <a:chOff x="0" y="0"/>
            <a:chExt cx="21640800" cy="1272111"/>
          </a:xfrm>
        </p:grpSpPr>
        <p:sp>
          <p:nvSpPr>
            <p:cNvPr id="9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1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5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72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5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3" name="Group 22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24" name="Group 23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26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32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33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27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28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29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30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31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25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2571084" y="145782"/>
            <a:ext cx="5266245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5.1 ขอความเห็นชอบคู่มือและแผนบริหารความเสี่ยงของกองทุนพัฒนาบทบาทสตรี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/>
            </a:r>
            <a:b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ประจำปี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บัญชี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2567 (ต่อ)</a:t>
            </a:r>
            <a:endParaRPr lang="th-TH" sz="110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74266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Terminator 16"/>
          <p:cNvSpPr/>
          <p:nvPr/>
        </p:nvSpPr>
        <p:spPr>
          <a:xfrm>
            <a:off x="79174" y="1033313"/>
            <a:ext cx="2660397" cy="1288733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th-TH" sz="15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กำหนดแนวทางการบริหารจัดการความเสี่ยง ประจำปีงบประมาณ พ.ศ. 2567 </a:t>
            </a:r>
            <a:endParaRPr lang="th-TH" sz="15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503713" y="2607385"/>
            <a:ext cx="3726600" cy="1206726"/>
          </a:xfrm>
          <a:custGeom>
            <a:avLst/>
            <a:gdLst>
              <a:gd name="connsiteX0" fmla="*/ 0 w 3055170"/>
              <a:gd name="connsiteY0" fmla="*/ 97929 h 979292"/>
              <a:gd name="connsiteX1" fmla="*/ 97929 w 3055170"/>
              <a:gd name="connsiteY1" fmla="*/ 0 h 979292"/>
              <a:gd name="connsiteX2" fmla="*/ 2957241 w 3055170"/>
              <a:gd name="connsiteY2" fmla="*/ 0 h 979292"/>
              <a:gd name="connsiteX3" fmla="*/ 3055170 w 3055170"/>
              <a:gd name="connsiteY3" fmla="*/ 97929 h 979292"/>
              <a:gd name="connsiteX4" fmla="*/ 3055170 w 3055170"/>
              <a:gd name="connsiteY4" fmla="*/ 881363 h 979292"/>
              <a:gd name="connsiteX5" fmla="*/ 2957241 w 3055170"/>
              <a:gd name="connsiteY5" fmla="*/ 979292 h 979292"/>
              <a:gd name="connsiteX6" fmla="*/ 97929 w 3055170"/>
              <a:gd name="connsiteY6" fmla="*/ 979292 h 979292"/>
              <a:gd name="connsiteX7" fmla="*/ 0 w 3055170"/>
              <a:gd name="connsiteY7" fmla="*/ 881363 h 979292"/>
              <a:gd name="connsiteX8" fmla="*/ 0 w 3055170"/>
              <a:gd name="connsiteY8" fmla="*/ 97929 h 97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5170" h="979292">
                <a:moveTo>
                  <a:pt x="0" y="97929"/>
                </a:moveTo>
                <a:cubicBezTo>
                  <a:pt x="0" y="43844"/>
                  <a:pt x="43844" y="0"/>
                  <a:pt x="97929" y="0"/>
                </a:cubicBezTo>
                <a:lnTo>
                  <a:pt x="2957241" y="0"/>
                </a:lnTo>
                <a:cubicBezTo>
                  <a:pt x="3011326" y="0"/>
                  <a:pt x="3055170" y="43844"/>
                  <a:pt x="3055170" y="97929"/>
                </a:cubicBezTo>
                <a:lnTo>
                  <a:pt x="3055170" y="881363"/>
                </a:lnTo>
                <a:cubicBezTo>
                  <a:pt x="3055170" y="935448"/>
                  <a:pt x="3011326" y="979292"/>
                  <a:pt x="2957241" y="979292"/>
                </a:cubicBezTo>
                <a:lnTo>
                  <a:pt x="97929" y="979292"/>
                </a:lnTo>
                <a:cubicBezTo>
                  <a:pt x="43844" y="979292"/>
                  <a:pt x="0" y="935448"/>
                  <a:pt x="0" y="881363"/>
                </a:cubicBezTo>
                <a:lnTo>
                  <a:pt x="0" y="97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10000"/>
              </a:lnSpc>
              <a:spcBef>
                <a:spcPct val="0"/>
              </a:spcBef>
            </a:pPr>
            <a:r>
              <a:rPr lang="th-TH" sz="15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ฝึกอบรมบุคลากรให้ความรู้ด้านกฎหมาย</a:t>
            </a:r>
          </a:p>
        </p:txBody>
      </p:sp>
      <p:sp>
        <p:nvSpPr>
          <p:cNvPr id="7" name="Freeform 6"/>
          <p:cNvSpPr/>
          <p:nvPr/>
        </p:nvSpPr>
        <p:spPr>
          <a:xfrm>
            <a:off x="6359071" y="2607386"/>
            <a:ext cx="3644931" cy="1206725"/>
          </a:xfrm>
          <a:custGeom>
            <a:avLst/>
            <a:gdLst>
              <a:gd name="connsiteX0" fmla="*/ 0 w 2914096"/>
              <a:gd name="connsiteY0" fmla="*/ 115952 h 1159516"/>
              <a:gd name="connsiteX1" fmla="*/ 115952 w 2914096"/>
              <a:gd name="connsiteY1" fmla="*/ 0 h 1159516"/>
              <a:gd name="connsiteX2" fmla="*/ 2798144 w 2914096"/>
              <a:gd name="connsiteY2" fmla="*/ 0 h 1159516"/>
              <a:gd name="connsiteX3" fmla="*/ 2914096 w 2914096"/>
              <a:gd name="connsiteY3" fmla="*/ 115952 h 1159516"/>
              <a:gd name="connsiteX4" fmla="*/ 2914096 w 2914096"/>
              <a:gd name="connsiteY4" fmla="*/ 1043564 h 1159516"/>
              <a:gd name="connsiteX5" fmla="*/ 2798144 w 2914096"/>
              <a:gd name="connsiteY5" fmla="*/ 1159516 h 1159516"/>
              <a:gd name="connsiteX6" fmla="*/ 115952 w 2914096"/>
              <a:gd name="connsiteY6" fmla="*/ 1159516 h 1159516"/>
              <a:gd name="connsiteX7" fmla="*/ 0 w 2914096"/>
              <a:gd name="connsiteY7" fmla="*/ 1043564 h 1159516"/>
              <a:gd name="connsiteX8" fmla="*/ 0 w 2914096"/>
              <a:gd name="connsiteY8" fmla="*/ 115952 h 115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4096" h="1159516">
                <a:moveTo>
                  <a:pt x="0" y="115952"/>
                </a:moveTo>
                <a:cubicBezTo>
                  <a:pt x="0" y="51913"/>
                  <a:pt x="51913" y="0"/>
                  <a:pt x="115952" y="0"/>
                </a:cubicBezTo>
                <a:lnTo>
                  <a:pt x="2798144" y="0"/>
                </a:lnTo>
                <a:cubicBezTo>
                  <a:pt x="2862183" y="0"/>
                  <a:pt x="2914096" y="51913"/>
                  <a:pt x="2914096" y="115952"/>
                </a:cubicBezTo>
                <a:lnTo>
                  <a:pt x="2914096" y="1043564"/>
                </a:lnTo>
                <a:cubicBezTo>
                  <a:pt x="2914096" y="1107603"/>
                  <a:pt x="2862183" y="1159516"/>
                  <a:pt x="2798144" y="1159516"/>
                </a:cubicBezTo>
                <a:lnTo>
                  <a:pt x="115952" y="1159516"/>
                </a:lnTo>
                <a:cubicBezTo>
                  <a:pt x="51913" y="1159516"/>
                  <a:pt x="0" y="1107603"/>
                  <a:pt x="0" y="1043564"/>
                </a:cubicBezTo>
                <a:lnTo>
                  <a:pt x="0" y="115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10000"/>
              </a:lnSpc>
              <a:spcBef>
                <a:spcPct val="0"/>
              </a:spcBef>
            </a:pPr>
            <a:r>
              <a:rPr lang="th-TH" sz="15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มีการประสานความร่วมมือในการให้ความช่วยเหลือด้านกฎหมาย เช่น สำนักงานอัยการจังหวัด สถาบันการศึกษาด้านกฎหมาย</a:t>
            </a:r>
          </a:p>
        </p:txBody>
      </p:sp>
      <p:sp>
        <p:nvSpPr>
          <p:cNvPr id="10" name="Freeform 9"/>
          <p:cNvSpPr/>
          <p:nvPr/>
        </p:nvSpPr>
        <p:spPr>
          <a:xfrm>
            <a:off x="2503713" y="3953339"/>
            <a:ext cx="3726600" cy="1291910"/>
          </a:xfrm>
          <a:custGeom>
            <a:avLst/>
            <a:gdLst>
              <a:gd name="connsiteX0" fmla="*/ 0 w 1932526"/>
              <a:gd name="connsiteY0" fmla="*/ 115952 h 1159516"/>
              <a:gd name="connsiteX1" fmla="*/ 115952 w 1932526"/>
              <a:gd name="connsiteY1" fmla="*/ 0 h 1159516"/>
              <a:gd name="connsiteX2" fmla="*/ 1816574 w 1932526"/>
              <a:gd name="connsiteY2" fmla="*/ 0 h 1159516"/>
              <a:gd name="connsiteX3" fmla="*/ 1932526 w 1932526"/>
              <a:gd name="connsiteY3" fmla="*/ 115952 h 1159516"/>
              <a:gd name="connsiteX4" fmla="*/ 1932526 w 1932526"/>
              <a:gd name="connsiteY4" fmla="*/ 1043564 h 1159516"/>
              <a:gd name="connsiteX5" fmla="*/ 1816574 w 1932526"/>
              <a:gd name="connsiteY5" fmla="*/ 1159516 h 1159516"/>
              <a:gd name="connsiteX6" fmla="*/ 115952 w 1932526"/>
              <a:gd name="connsiteY6" fmla="*/ 1159516 h 1159516"/>
              <a:gd name="connsiteX7" fmla="*/ 0 w 1932526"/>
              <a:gd name="connsiteY7" fmla="*/ 1043564 h 1159516"/>
              <a:gd name="connsiteX8" fmla="*/ 0 w 1932526"/>
              <a:gd name="connsiteY8" fmla="*/ 115952 h 115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2526" h="1159516">
                <a:moveTo>
                  <a:pt x="0" y="115952"/>
                </a:moveTo>
                <a:cubicBezTo>
                  <a:pt x="0" y="51913"/>
                  <a:pt x="51913" y="0"/>
                  <a:pt x="115952" y="0"/>
                </a:cubicBezTo>
                <a:lnTo>
                  <a:pt x="1816574" y="0"/>
                </a:lnTo>
                <a:cubicBezTo>
                  <a:pt x="1880613" y="0"/>
                  <a:pt x="1932526" y="51913"/>
                  <a:pt x="1932526" y="115952"/>
                </a:cubicBezTo>
                <a:lnTo>
                  <a:pt x="1932526" y="1043564"/>
                </a:lnTo>
                <a:cubicBezTo>
                  <a:pt x="1932526" y="1107603"/>
                  <a:pt x="1880613" y="1159516"/>
                  <a:pt x="1816574" y="1159516"/>
                </a:cubicBezTo>
                <a:lnTo>
                  <a:pt x="115952" y="1159516"/>
                </a:lnTo>
                <a:cubicBezTo>
                  <a:pt x="51913" y="1159516"/>
                  <a:pt x="0" y="1107603"/>
                  <a:pt x="0" y="1043564"/>
                </a:cubicBezTo>
                <a:lnTo>
                  <a:pt x="0" y="115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10000"/>
              </a:lnSpc>
              <a:spcBef>
                <a:spcPct val="0"/>
              </a:spcBef>
            </a:pPr>
            <a:r>
              <a:rPr lang="th-TH" sz="15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จัดทำและปรับปรุงคู่มือการปฏิบัติงาน</a:t>
            </a:r>
          </a:p>
        </p:txBody>
      </p:sp>
      <p:sp>
        <p:nvSpPr>
          <p:cNvPr id="12" name="Freeform 11"/>
          <p:cNvSpPr/>
          <p:nvPr/>
        </p:nvSpPr>
        <p:spPr>
          <a:xfrm>
            <a:off x="6359071" y="3953339"/>
            <a:ext cx="3644932" cy="1291910"/>
          </a:xfrm>
          <a:custGeom>
            <a:avLst/>
            <a:gdLst>
              <a:gd name="connsiteX0" fmla="*/ 0 w 1932526"/>
              <a:gd name="connsiteY0" fmla="*/ 115952 h 1159516"/>
              <a:gd name="connsiteX1" fmla="*/ 115952 w 1932526"/>
              <a:gd name="connsiteY1" fmla="*/ 0 h 1159516"/>
              <a:gd name="connsiteX2" fmla="*/ 1816574 w 1932526"/>
              <a:gd name="connsiteY2" fmla="*/ 0 h 1159516"/>
              <a:gd name="connsiteX3" fmla="*/ 1932526 w 1932526"/>
              <a:gd name="connsiteY3" fmla="*/ 115952 h 1159516"/>
              <a:gd name="connsiteX4" fmla="*/ 1932526 w 1932526"/>
              <a:gd name="connsiteY4" fmla="*/ 1043564 h 1159516"/>
              <a:gd name="connsiteX5" fmla="*/ 1816574 w 1932526"/>
              <a:gd name="connsiteY5" fmla="*/ 1159516 h 1159516"/>
              <a:gd name="connsiteX6" fmla="*/ 115952 w 1932526"/>
              <a:gd name="connsiteY6" fmla="*/ 1159516 h 1159516"/>
              <a:gd name="connsiteX7" fmla="*/ 0 w 1932526"/>
              <a:gd name="connsiteY7" fmla="*/ 1043564 h 1159516"/>
              <a:gd name="connsiteX8" fmla="*/ 0 w 1932526"/>
              <a:gd name="connsiteY8" fmla="*/ 115952 h 115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2526" h="1159516">
                <a:moveTo>
                  <a:pt x="0" y="115952"/>
                </a:moveTo>
                <a:cubicBezTo>
                  <a:pt x="0" y="51913"/>
                  <a:pt x="51913" y="0"/>
                  <a:pt x="115952" y="0"/>
                </a:cubicBezTo>
                <a:lnTo>
                  <a:pt x="1816574" y="0"/>
                </a:lnTo>
                <a:cubicBezTo>
                  <a:pt x="1880613" y="0"/>
                  <a:pt x="1932526" y="51913"/>
                  <a:pt x="1932526" y="115952"/>
                </a:cubicBezTo>
                <a:lnTo>
                  <a:pt x="1932526" y="1043564"/>
                </a:lnTo>
                <a:cubicBezTo>
                  <a:pt x="1932526" y="1107603"/>
                  <a:pt x="1880613" y="1159516"/>
                  <a:pt x="1816574" y="1159516"/>
                </a:cubicBezTo>
                <a:lnTo>
                  <a:pt x="115952" y="1159516"/>
                </a:lnTo>
                <a:cubicBezTo>
                  <a:pt x="51913" y="1159516"/>
                  <a:pt x="0" y="1107603"/>
                  <a:pt x="0" y="1043564"/>
                </a:cubicBezTo>
                <a:lnTo>
                  <a:pt x="0" y="115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052" tIns="81052" rIns="81052" bIns="81052" numCol="1" spcCol="1270" anchor="ctr" anchorCtr="0">
            <a:noAutofit/>
          </a:bodyPr>
          <a:lstStyle/>
          <a:p>
            <a:pPr algn="thaiDist" defTabSz="666723">
              <a:lnSpc>
                <a:spcPct val="110000"/>
              </a:lnSpc>
              <a:spcBef>
                <a:spcPct val="0"/>
              </a:spcBef>
            </a:pPr>
            <a:r>
              <a:rPr lang="th-TH" sz="15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 พัฒนาระบบเทคโนโลยีสารสนเทศในการปฏิบัติงาน</a:t>
            </a:r>
          </a:p>
        </p:txBody>
      </p:sp>
      <p:sp>
        <p:nvSpPr>
          <p:cNvPr id="18" name="สี่เหลี่ยมผืนผ้า 12">
            <a:extLst>
              <a:ext uri="{FF2B5EF4-FFF2-40B4-BE49-F238E27FC236}">
                <a16:creationId xmlns:a16="http://schemas.microsoft.com/office/drawing/2014/main" id="{60215003-B760-1557-72E9-3EEF50D7E819}"/>
              </a:ext>
            </a:extLst>
          </p:cNvPr>
          <p:cNvSpPr/>
          <p:nvPr/>
        </p:nvSpPr>
        <p:spPr>
          <a:xfrm>
            <a:off x="2818746" y="1030134"/>
            <a:ext cx="7185257" cy="1291912"/>
          </a:xfrm>
          <a:custGeom>
            <a:avLst/>
            <a:gdLst>
              <a:gd name="connsiteX0" fmla="*/ 0 w 6057788"/>
              <a:gd name="connsiteY0" fmla="*/ 0 h 5107819"/>
              <a:gd name="connsiteX1" fmla="*/ 673088 w 6057788"/>
              <a:gd name="connsiteY1" fmla="*/ 0 h 5107819"/>
              <a:gd name="connsiteX2" fmla="*/ 1467331 w 6057788"/>
              <a:gd name="connsiteY2" fmla="*/ 0 h 5107819"/>
              <a:gd name="connsiteX3" fmla="*/ 2019263 w 6057788"/>
              <a:gd name="connsiteY3" fmla="*/ 0 h 5107819"/>
              <a:gd name="connsiteX4" fmla="*/ 2752928 w 6057788"/>
              <a:gd name="connsiteY4" fmla="*/ 0 h 5107819"/>
              <a:gd name="connsiteX5" fmla="*/ 3486594 w 6057788"/>
              <a:gd name="connsiteY5" fmla="*/ 0 h 5107819"/>
              <a:gd name="connsiteX6" fmla="*/ 4220259 w 6057788"/>
              <a:gd name="connsiteY6" fmla="*/ 0 h 5107819"/>
              <a:gd name="connsiteX7" fmla="*/ 4772191 w 6057788"/>
              <a:gd name="connsiteY7" fmla="*/ 0 h 5107819"/>
              <a:gd name="connsiteX8" fmla="*/ 6057788 w 6057788"/>
              <a:gd name="connsiteY8" fmla="*/ 0 h 5107819"/>
              <a:gd name="connsiteX9" fmla="*/ 6057788 w 6057788"/>
              <a:gd name="connsiteY9" fmla="*/ 587399 h 5107819"/>
              <a:gd name="connsiteX10" fmla="*/ 6057788 w 6057788"/>
              <a:gd name="connsiteY10" fmla="*/ 1123720 h 5107819"/>
              <a:gd name="connsiteX11" fmla="*/ 6057788 w 6057788"/>
              <a:gd name="connsiteY11" fmla="*/ 1762198 h 5107819"/>
              <a:gd name="connsiteX12" fmla="*/ 6057788 w 6057788"/>
              <a:gd name="connsiteY12" fmla="*/ 2247440 h 5107819"/>
              <a:gd name="connsiteX13" fmla="*/ 6057788 w 6057788"/>
              <a:gd name="connsiteY13" fmla="*/ 2732683 h 5107819"/>
              <a:gd name="connsiteX14" fmla="*/ 6057788 w 6057788"/>
              <a:gd name="connsiteY14" fmla="*/ 3473317 h 5107819"/>
              <a:gd name="connsiteX15" fmla="*/ 6057788 w 6057788"/>
              <a:gd name="connsiteY15" fmla="*/ 4111794 h 5107819"/>
              <a:gd name="connsiteX16" fmla="*/ 6057788 w 6057788"/>
              <a:gd name="connsiteY16" fmla="*/ 5107819 h 5107819"/>
              <a:gd name="connsiteX17" fmla="*/ 5445278 w 6057788"/>
              <a:gd name="connsiteY17" fmla="*/ 5107819 h 5107819"/>
              <a:gd name="connsiteX18" fmla="*/ 4651035 w 6057788"/>
              <a:gd name="connsiteY18" fmla="*/ 5107819 h 5107819"/>
              <a:gd name="connsiteX19" fmla="*/ 4038525 w 6057788"/>
              <a:gd name="connsiteY19" fmla="*/ 5107819 h 5107819"/>
              <a:gd name="connsiteX20" fmla="*/ 3304860 w 6057788"/>
              <a:gd name="connsiteY20" fmla="*/ 5107819 h 5107819"/>
              <a:gd name="connsiteX21" fmla="*/ 2813506 w 6057788"/>
              <a:gd name="connsiteY21" fmla="*/ 5107819 h 5107819"/>
              <a:gd name="connsiteX22" fmla="*/ 2322152 w 6057788"/>
              <a:gd name="connsiteY22" fmla="*/ 5107819 h 5107819"/>
              <a:gd name="connsiteX23" fmla="*/ 1770220 w 6057788"/>
              <a:gd name="connsiteY23" fmla="*/ 5107819 h 5107819"/>
              <a:gd name="connsiteX24" fmla="*/ 1157711 w 6057788"/>
              <a:gd name="connsiteY24" fmla="*/ 5107819 h 5107819"/>
              <a:gd name="connsiteX25" fmla="*/ 0 w 6057788"/>
              <a:gd name="connsiteY25" fmla="*/ 5107819 h 5107819"/>
              <a:gd name="connsiteX26" fmla="*/ 0 w 6057788"/>
              <a:gd name="connsiteY26" fmla="*/ 4367185 h 5107819"/>
              <a:gd name="connsiteX27" fmla="*/ 0 w 6057788"/>
              <a:gd name="connsiteY27" fmla="*/ 3830864 h 5107819"/>
              <a:gd name="connsiteX28" fmla="*/ 0 w 6057788"/>
              <a:gd name="connsiteY28" fmla="*/ 3090230 h 5107819"/>
              <a:gd name="connsiteX29" fmla="*/ 0 w 6057788"/>
              <a:gd name="connsiteY29" fmla="*/ 2400675 h 5107819"/>
              <a:gd name="connsiteX30" fmla="*/ 0 w 6057788"/>
              <a:gd name="connsiteY30" fmla="*/ 1864354 h 5107819"/>
              <a:gd name="connsiteX31" fmla="*/ 0 w 6057788"/>
              <a:gd name="connsiteY31" fmla="*/ 1225877 h 5107819"/>
              <a:gd name="connsiteX32" fmla="*/ 0 w 6057788"/>
              <a:gd name="connsiteY32" fmla="*/ 638477 h 5107819"/>
              <a:gd name="connsiteX33" fmla="*/ 0 w 6057788"/>
              <a:gd name="connsiteY33" fmla="*/ 0 h 51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57788" h="5107819" fill="none" extrusionOk="0">
                <a:moveTo>
                  <a:pt x="0" y="0"/>
                </a:moveTo>
                <a:cubicBezTo>
                  <a:pt x="332434" y="12884"/>
                  <a:pt x="397367" y="30209"/>
                  <a:pt x="673088" y="0"/>
                </a:cubicBezTo>
                <a:cubicBezTo>
                  <a:pt x="948809" y="-30209"/>
                  <a:pt x="1263884" y="16444"/>
                  <a:pt x="1467331" y="0"/>
                </a:cubicBezTo>
                <a:cubicBezTo>
                  <a:pt x="1670778" y="-16444"/>
                  <a:pt x="1766306" y="-25877"/>
                  <a:pt x="2019263" y="0"/>
                </a:cubicBezTo>
                <a:cubicBezTo>
                  <a:pt x="2272220" y="25877"/>
                  <a:pt x="2529590" y="-10762"/>
                  <a:pt x="2752928" y="0"/>
                </a:cubicBezTo>
                <a:cubicBezTo>
                  <a:pt x="2976266" y="10762"/>
                  <a:pt x="3179048" y="18194"/>
                  <a:pt x="3486594" y="0"/>
                </a:cubicBezTo>
                <a:cubicBezTo>
                  <a:pt x="3794140" y="-18194"/>
                  <a:pt x="3855542" y="-6552"/>
                  <a:pt x="4220259" y="0"/>
                </a:cubicBezTo>
                <a:cubicBezTo>
                  <a:pt x="4584977" y="6552"/>
                  <a:pt x="4504165" y="24789"/>
                  <a:pt x="4772191" y="0"/>
                </a:cubicBezTo>
                <a:cubicBezTo>
                  <a:pt x="5040217" y="-24789"/>
                  <a:pt x="5570209" y="-17040"/>
                  <a:pt x="6057788" y="0"/>
                </a:cubicBezTo>
                <a:cubicBezTo>
                  <a:pt x="6073308" y="121308"/>
                  <a:pt x="6085355" y="399117"/>
                  <a:pt x="6057788" y="587399"/>
                </a:cubicBezTo>
                <a:cubicBezTo>
                  <a:pt x="6030221" y="775681"/>
                  <a:pt x="6054284" y="896725"/>
                  <a:pt x="6057788" y="1123720"/>
                </a:cubicBezTo>
                <a:cubicBezTo>
                  <a:pt x="6061292" y="1350715"/>
                  <a:pt x="6046814" y="1481737"/>
                  <a:pt x="6057788" y="1762198"/>
                </a:cubicBezTo>
                <a:cubicBezTo>
                  <a:pt x="6068762" y="2042659"/>
                  <a:pt x="6068669" y="2145185"/>
                  <a:pt x="6057788" y="2247440"/>
                </a:cubicBezTo>
                <a:cubicBezTo>
                  <a:pt x="6046907" y="2349695"/>
                  <a:pt x="6056260" y="2490787"/>
                  <a:pt x="6057788" y="2732683"/>
                </a:cubicBezTo>
                <a:cubicBezTo>
                  <a:pt x="6059316" y="2974579"/>
                  <a:pt x="6078161" y="3107638"/>
                  <a:pt x="6057788" y="3473317"/>
                </a:cubicBezTo>
                <a:cubicBezTo>
                  <a:pt x="6037415" y="3838996"/>
                  <a:pt x="6055725" y="3896808"/>
                  <a:pt x="6057788" y="4111794"/>
                </a:cubicBezTo>
                <a:cubicBezTo>
                  <a:pt x="6059851" y="4326780"/>
                  <a:pt x="6039941" y="4751110"/>
                  <a:pt x="6057788" y="5107819"/>
                </a:cubicBezTo>
                <a:cubicBezTo>
                  <a:pt x="5753523" y="5125531"/>
                  <a:pt x="5590415" y="5137718"/>
                  <a:pt x="5445278" y="5107819"/>
                </a:cubicBezTo>
                <a:cubicBezTo>
                  <a:pt x="5300141" y="5077921"/>
                  <a:pt x="4921516" y="5136626"/>
                  <a:pt x="4651035" y="5107819"/>
                </a:cubicBezTo>
                <a:cubicBezTo>
                  <a:pt x="4380554" y="5079012"/>
                  <a:pt x="4290853" y="5104101"/>
                  <a:pt x="4038525" y="5107819"/>
                </a:cubicBezTo>
                <a:cubicBezTo>
                  <a:pt x="3786197" y="5111538"/>
                  <a:pt x="3632337" y="5073590"/>
                  <a:pt x="3304860" y="5107819"/>
                </a:cubicBezTo>
                <a:cubicBezTo>
                  <a:pt x="2977384" y="5142048"/>
                  <a:pt x="2919894" y="5096760"/>
                  <a:pt x="2813506" y="5107819"/>
                </a:cubicBezTo>
                <a:cubicBezTo>
                  <a:pt x="2707118" y="5118878"/>
                  <a:pt x="2441386" y="5106217"/>
                  <a:pt x="2322152" y="5107819"/>
                </a:cubicBezTo>
                <a:cubicBezTo>
                  <a:pt x="2202918" y="5109421"/>
                  <a:pt x="1889495" y="5114349"/>
                  <a:pt x="1770220" y="5107819"/>
                </a:cubicBezTo>
                <a:cubicBezTo>
                  <a:pt x="1650945" y="5101289"/>
                  <a:pt x="1427379" y="5128951"/>
                  <a:pt x="1157711" y="5107819"/>
                </a:cubicBezTo>
                <a:cubicBezTo>
                  <a:pt x="888043" y="5086687"/>
                  <a:pt x="398987" y="5157851"/>
                  <a:pt x="0" y="5107819"/>
                </a:cubicBezTo>
                <a:cubicBezTo>
                  <a:pt x="36263" y="4754571"/>
                  <a:pt x="29706" y="4671882"/>
                  <a:pt x="0" y="4367185"/>
                </a:cubicBezTo>
                <a:cubicBezTo>
                  <a:pt x="-29706" y="4062488"/>
                  <a:pt x="-15187" y="4081109"/>
                  <a:pt x="0" y="3830864"/>
                </a:cubicBezTo>
                <a:cubicBezTo>
                  <a:pt x="15187" y="3580619"/>
                  <a:pt x="-15078" y="3418120"/>
                  <a:pt x="0" y="3090230"/>
                </a:cubicBezTo>
                <a:cubicBezTo>
                  <a:pt x="15078" y="2762340"/>
                  <a:pt x="33034" y="2593855"/>
                  <a:pt x="0" y="2400675"/>
                </a:cubicBezTo>
                <a:cubicBezTo>
                  <a:pt x="-33034" y="2207496"/>
                  <a:pt x="15459" y="2069796"/>
                  <a:pt x="0" y="1864354"/>
                </a:cubicBezTo>
                <a:cubicBezTo>
                  <a:pt x="-15459" y="1658912"/>
                  <a:pt x="27926" y="1517240"/>
                  <a:pt x="0" y="1225877"/>
                </a:cubicBezTo>
                <a:cubicBezTo>
                  <a:pt x="-27926" y="934514"/>
                  <a:pt x="28361" y="844454"/>
                  <a:pt x="0" y="638477"/>
                </a:cubicBezTo>
                <a:cubicBezTo>
                  <a:pt x="-28361" y="432500"/>
                  <a:pt x="11818" y="219910"/>
                  <a:pt x="0" y="0"/>
                </a:cubicBezTo>
                <a:close/>
              </a:path>
              <a:path w="6057788" h="5107819" stroke="0" extrusionOk="0">
                <a:moveTo>
                  <a:pt x="0" y="0"/>
                </a:moveTo>
                <a:cubicBezTo>
                  <a:pt x="202422" y="-9651"/>
                  <a:pt x="336641" y="11045"/>
                  <a:pt x="491354" y="0"/>
                </a:cubicBezTo>
                <a:cubicBezTo>
                  <a:pt x="646067" y="-11045"/>
                  <a:pt x="912928" y="13566"/>
                  <a:pt x="1164441" y="0"/>
                </a:cubicBezTo>
                <a:cubicBezTo>
                  <a:pt x="1415954" y="-13566"/>
                  <a:pt x="1448959" y="21393"/>
                  <a:pt x="1655795" y="0"/>
                </a:cubicBezTo>
                <a:cubicBezTo>
                  <a:pt x="1862631" y="-21393"/>
                  <a:pt x="2038552" y="8332"/>
                  <a:pt x="2147149" y="0"/>
                </a:cubicBezTo>
                <a:cubicBezTo>
                  <a:pt x="2255746" y="-8332"/>
                  <a:pt x="2466758" y="-1321"/>
                  <a:pt x="2638503" y="0"/>
                </a:cubicBezTo>
                <a:cubicBezTo>
                  <a:pt x="2810248" y="1321"/>
                  <a:pt x="3136449" y="-12777"/>
                  <a:pt x="3432747" y="0"/>
                </a:cubicBezTo>
                <a:cubicBezTo>
                  <a:pt x="3729045" y="12777"/>
                  <a:pt x="3858193" y="-14204"/>
                  <a:pt x="4045256" y="0"/>
                </a:cubicBezTo>
                <a:cubicBezTo>
                  <a:pt x="4232319" y="14204"/>
                  <a:pt x="4499862" y="5025"/>
                  <a:pt x="4778922" y="0"/>
                </a:cubicBezTo>
                <a:cubicBezTo>
                  <a:pt x="5057982" y="-5025"/>
                  <a:pt x="5211233" y="9035"/>
                  <a:pt x="5391431" y="0"/>
                </a:cubicBezTo>
                <a:cubicBezTo>
                  <a:pt x="5571629" y="-9035"/>
                  <a:pt x="5791649" y="-4402"/>
                  <a:pt x="6057788" y="0"/>
                </a:cubicBezTo>
                <a:cubicBezTo>
                  <a:pt x="6077883" y="237603"/>
                  <a:pt x="6041411" y="308905"/>
                  <a:pt x="6057788" y="485243"/>
                </a:cubicBezTo>
                <a:cubicBezTo>
                  <a:pt x="6074165" y="661581"/>
                  <a:pt x="6061866" y="817588"/>
                  <a:pt x="6057788" y="1072642"/>
                </a:cubicBezTo>
                <a:cubicBezTo>
                  <a:pt x="6053710" y="1327696"/>
                  <a:pt x="6032714" y="1433075"/>
                  <a:pt x="6057788" y="1762198"/>
                </a:cubicBezTo>
                <a:cubicBezTo>
                  <a:pt x="6082862" y="2091321"/>
                  <a:pt x="6052261" y="2075521"/>
                  <a:pt x="6057788" y="2349597"/>
                </a:cubicBezTo>
                <a:cubicBezTo>
                  <a:pt x="6063315" y="2623673"/>
                  <a:pt x="6040899" y="2737359"/>
                  <a:pt x="6057788" y="2834840"/>
                </a:cubicBezTo>
                <a:cubicBezTo>
                  <a:pt x="6074677" y="2932321"/>
                  <a:pt x="6037288" y="3218894"/>
                  <a:pt x="6057788" y="3524395"/>
                </a:cubicBezTo>
                <a:cubicBezTo>
                  <a:pt x="6078288" y="3829896"/>
                  <a:pt x="6053114" y="3925402"/>
                  <a:pt x="6057788" y="4111794"/>
                </a:cubicBezTo>
                <a:cubicBezTo>
                  <a:pt x="6062462" y="4298186"/>
                  <a:pt x="6082424" y="4834993"/>
                  <a:pt x="6057788" y="5107819"/>
                </a:cubicBezTo>
                <a:cubicBezTo>
                  <a:pt x="5802367" y="5131696"/>
                  <a:pt x="5588455" y="5122350"/>
                  <a:pt x="5445278" y="5107819"/>
                </a:cubicBezTo>
                <a:cubicBezTo>
                  <a:pt x="5302101" y="5093289"/>
                  <a:pt x="4965103" y="5080802"/>
                  <a:pt x="4832769" y="5107819"/>
                </a:cubicBezTo>
                <a:cubicBezTo>
                  <a:pt x="4700435" y="5134836"/>
                  <a:pt x="4368612" y="5077136"/>
                  <a:pt x="4099103" y="5107819"/>
                </a:cubicBezTo>
                <a:cubicBezTo>
                  <a:pt x="3829594" y="5138502"/>
                  <a:pt x="3644281" y="5076871"/>
                  <a:pt x="3304860" y="5107819"/>
                </a:cubicBezTo>
                <a:cubicBezTo>
                  <a:pt x="2965439" y="5138767"/>
                  <a:pt x="2929292" y="5129997"/>
                  <a:pt x="2631772" y="5107819"/>
                </a:cubicBezTo>
                <a:cubicBezTo>
                  <a:pt x="2334252" y="5085641"/>
                  <a:pt x="2245748" y="5100745"/>
                  <a:pt x="2079841" y="5107819"/>
                </a:cubicBezTo>
                <a:cubicBezTo>
                  <a:pt x="1913934" y="5114893"/>
                  <a:pt x="1709136" y="5079753"/>
                  <a:pt x="1406753" y="5107819"/>
                </a:cubicBezTo>
                <a:cubicBezTo>
                  <a:pt x="1104370" y="5135885"/>
                  <a:pt x="987978" y="5108793"/>
                  <a:pt x="794243" y="5107819"/>
                </a:cubicBezTo>
                <a:cubicBezTo>
                  <a:pt x="600508" y="5106846"/>
                  <a:pt x="262391" y="5113696"/>
                  <a:pt x="0" y="5107819"/>
                </a:cubicBezTo>
                <a:cubicBezTo>
                  <a:pt x="-8543" y="4794542"/>
                  <a:pt x="36387" y="4703402"/>
                  <a:pt x="0" y="4367185"/>
                </a:cubicBezTo>
                <a:cubicBezTo>
                  <a:pt x="-36387" y="4030968"/>
                  <a:pt x="-6397" y="4056432"/>
                  <a:pt x="0" y="3830864"/>
                </a:cubicBezTo>
                <a:cubicBezTo>
                  <a:pt x="6397" y="3605296"/>
                  <a:pt x="-21056" y="3525956"/>
                  <a:pt x="0" y="3243465"/>
                </a:cubicBezTo>
                <a:cubicBezTo>
                  <a:pt x="21056" y="2960974"/>
                  <a:pt x="20935" y="2665495"/>
                  <a:pt x="0" y="2502831"/>
                </a:cubicBezTo>
                <a:cubicBezTo>
                  <a:pt x="-20935" y="2340167"/>
                  <a:pt x="-16124" y="1967064"/>
                  <a:pt x="0" y="1813276"/>
                </a:cubicBezTo>
                <a:cubicBezTo>
                  <a:pt x="16124" y="1659489"/>
                  <a:pt x="11041" y="1427019"/>
                  <a:pt x="0" y="1328033"/>
                </a:cubicBezTo>
                <a:cubicBezTo>
                  <a:pt x="-11041" y="1229047"/>
                  <a:pt x="-8729" y="947194"/>
                  <a:pt x="0" y="689556"/>
                </a:cubicBezTo>
                <a:cubicBezTo>
                  <a:pt x="8729" y="431918"/>
                  <a:pt x="-29446" y="15564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582967651">
                  <a:custGeom>
                    <a:avLst/>
                    <a:gdLst>
                      <a:gd name="connsiteX0" fmla="*/ 0 w 8244271"/>
                      <a:gd name="connsiteY0" fmla="*/ 0 h 1550294"/>
                      <a:gd name="connsiteX1" fmla="*/ 916030 w 8244271"/>
                      <a:gd name="connsiteY1" fmla="*/ 0 h 1550294"/>
                      <a:gd name="connsiteX2" fmla="*/ 1996945 w 8244271"/>
                      <a:gd name="connsiteY2" fmla="*/ 0 h 1550294"/>
                      <a:gd name="connsiteX3" fmla="*/ 2748090 w 8244271"/>
                      <a:gd name="connsiteY3" fmla="*/ 0 h 1550294"/>
                      <a:gd name="connsiteX4" fmla="*/ 3746563 w 8244271"/>
                      <a:gd name="connsiteY4" fmla="*/ 0 h 1550294"/>
                      <a:gd name="connsiteX5" fmla="*/ 4745036 w 8244271"/>
                      <a:gd name="connsiteY5" fmla="*/ 0 h 1550294"/>
                      <a:gd name="connsiteX6" fmla="*/ 5743508 w 8244271"/>
                      <a:gd name="connsiteY6" fmla="*/ 0 h 1550294"/>
                      <a:gd name="connsiteX7" fmla="*/ 6494653 w 8244271"/>
                      <a:gd name="connsiteY7" fmla="*/ 0 h 1550294"/>
                      <a:gd name="connsiteX8" fmla="*/ 8244271 w 8244271"/>
                      <a:gd name="connsiteY8" fmla="*/ 0 h 1550294"/>
                      <a:gd name="connsiteX9" fmla="*/ 8244271 w 8244271"/>
                      <a:gd name="connsiteY9" fmla="*/ 178283 h 1550294"/>
                      <a:gd name="connsiteX10" fmla="*/ 8244271 w 8244271"/>
                      <a:gd name="connsiteY10" fmla="*/ 341064 h 1550294"/>
                      <a:gd name="connsiteX11" fmla="*/ 8244271 w 8244271"/>
                      <a:gd name="connsiteY11" fmla="*/ 534851 h 1550294"/>
                      <a:gd name="connsiteX12" fmla="*/ 8244271 w 8244271"/>
                      <a:gd name="connsiteY12" fmla="*/ 682129 h 1550294"/>
                      <a:gd name="connsiteX13" fmla="*/ 8244271 w 8244271"/>
                      <a:gd name="connsiteY13" fmla="*/ 829407 h 1550294"/>
                      <a:gd name="connsiteX14" fmla="*/ 8244271 w 8244271"/>
                      <a:gd name="connsiteY14" fmla="*/ 1054199 h 1550294"/>
                      <a:gd name="connsiteX15" fmla="*/ 8244271 w 8244271"/>
                      <a:gd name="connsiteY15" fmla="*/ 1247986 h 1550294"/>
                      <a:gd name="connsiteX16" fmla="*/ 8244271 w 8244271"/>
                      <a:gd name="connsiteY16" fmla="*/ 1550294 h 1550294"/>
                      <a:gd name="connsiteX17" fmla="*/ 7410683 w 8244271"/>
                      <a:gd name="connsiteY17" fmla="*/ 1550294 h 1550294"/>
                      <a:gd name="connsiteX18" fmla="*/ 6329768 w 8244271"/>
                      <a:gd name="connsiteY18" fmla="*/ 1550294 h 1550294"/>
                      <a:gd name="connsiteX19" fmla="*/ 5496180 w 8244271"/>
                      <a:gd name="connsiteY19" fmla="*/ 1550294 h 1550294"/>
                      <a:gd name="connsiteX20" fmla="*/ 4497707 w 8244271"/>
                      <a:gd name="connsiteY20" fmla="*/ 1550294 h 1550294"/>
                      <a:gd name="connsiteX21" fmla="*/ 3829005 w 8244271"/>
                      <a:gd name="connsiteY21" fmla="*/ 1550294 h 1550294"/>
                      <a:gd name="connsiteX22" fmla="*/ 3160303 w 8244271"/>
                      <a:gd name="connsiteY22" fmla="*/ 1550294 h 1550294"/>
                      <a:gd name="connsiteX23" fmla="*/ 2792242 w 8244271"/>
                      <a:gd name="connsiteY23" fmla="*/ 1550294 h 1550294"/>
                      <a:gd name="connsiteX24" fmla="*/ 2409158 w 8244271"/>
                      <a:gd name="connsiteY24" fmla="*/ 1550294 h 1550294"/>
                      <a:gd name="connsiteX25" fmla="*/ 1575572 w 8244271"/>
                      <a:gd name="connsiteY25" fmla="*/ 1550294 h 1550294"/>
                      <a:gd name="connsiteX26" fmla="*/ 0 w 8244271"/>
                      <a:gd name="connsiteY26" fmla="*/ 1550294 h 1550294"/>
                      <a:gd name="connsiteX27" fmla="*/ 0 w 8244271"/>
                      <a:gd name="connsiteY27" fmla="*/ 1325501 h 1550294"/>
                      <a:gd name="connsiteX28" fmla="*/ 0 w 8244271"/>
                      <a:gd name="connsiteY28" fmla="*/ 1162720 h 1550294"/>
                      <a:gd name="connsiteX29" fmla="*/ 0 w 8244271"/>
                      <a:gd name="connsiteY29" fmla="*/ 937927 h 1550294"/>
                      <a:gd name="connsiteX30" fmla="*/ 0 w 8244271"/>
                      <a:gd name="connsiteY30" fmla="*/ 728638 h 1550294"/>
                      <a:gd name="connsiteX31" fmla="*/ 0 w 8244271"/>
                      <a:gd name="connsiteY31" fmla="*/ 565857 h 1550294"/>
                      <a:gd name="connsiteX32" fmla="*/ 0 w 8244271"/>
                      <a:gd name="connsiteY32" fmla="*/ 372070 h 1550294"/>
                      <a:gd name="connsiteX33" fmla="*/ 0 w 8244271"/>
                      <a:gd name="connsiteY33" fmla="*/ 193786 h 1550294"/>
                      <a:gd name="connsiteX34" fmla="*/ 0 w 8244271"/>
                      <a:gd name="connsiteY34" fmla="*/ 0 h 1550294"/>
                      <a:gd name="connsiteX0" fmla="*/ 0 w 8244271"/>
                      <a:gd name="connsiteY0" fmla="*/ 0 h 1550294"/>
                      <a:gd name="connsiteX1" fmla="*/ 668702 w 8244271"/>
                      <a:gd name="connsiteY1" fmla="*/ 0 h 1550294"/>
                      <a:gd name="connsiteX2" fmla="*/ 1584731 w 8244271"/>
                      <a:gd name="connsiteY2" fmla="*/ 0 h 1550294"/>
                      <a:gd name="connsiteX3" fmla="*/ 2253433 w 8244271"/>
                      <a:gd name="connsiteY3" fmla="*/ 0 h 1550294"/>
                      <a:gd name="connsiteX4" fmla="*/ 2922135 w 8244271"/>
                      <a:gd name="connsiteY4" fmla="*/ 0 h 1550294"/>
                      <a:gd name="connsiteX5" fmla="*/ 3590837 w 8244271"/>
                      <a:gd name="connsiteY5" fmla="*/ 0 h 1550294"/>
                      <a:gd name="connsiteX6" fmla="*/ 4152914 w 8244271"/>
                      <a:gd name="connsiteY6" fmla="*/ 0 h 1550294"/>
                      <a:gd name="connsiteX7" fmla="*/ 4671754 w 8244271"/>
                      <a:gd name="connsiteY7" fmla="*/ 0 h 1550294"/>
                      <a:gd name="connsiteX8" fmla="*/ 5096883 w 8244271"/>
                      <a:gd name="connsiteY8" fmla="*/ 0 h 1550294"/>
                      <a:gd name="connsiteX9" fmla="*/ 5505340 w 8244271"/>
                      <a:gd name="connsiteY9" fmla="*/ 0 h 1550294"/>
                      <a:gd name="connsiteX10" fmla="*/ 6503814 w 8244271"/>
                      <a:gd name="connsiteY10" fmla="*/ 0 h 1550294"/>
                      <a:gd name="connsiteX11" fmla="*/ 6920607 w 8244271"/>
                      <a:gd name="connsiteY11" fmla="*/ 0 h 1550294"/>
                      <a:gd name="connsiteX12" fmla="*/ 7337400 w 8244271"/>
                      <a:gd name="connsiteY12" fmla="*/ 0 h 1550294"/>
                      <a:gd name="connsiteX13" fmla="*/ 8244271 w 8244271"/>
                      <a:gd name="connsiteY13" fmla="*/ 0 h 1550294"/>
                      <a:gd name="connsiteX14" fmla="*/ 8244271 w 8244271"/>
                      <a:gd name="connsiteY14" fmla="*/ 147277 h 1550294"/>
                      <a:gd name="connsiteX15" fmla="*/ 8244271 w 8244271"/>
                      <a:gd name="connsiteY15" fmla="*/ 325561 h 1550294"/>
                      <a:gd name="connsiteX16" fmla="*/ 8244271 w 8244271"/>
                      <a:gd name="connsiteY16" fmla="*/ 534851 h 1550294"/>
                      <a:gd name="connsiteX17" fmla="*/ 8244271 w 8244271"/>
                      <a:gd name="connsiteY17" fmla="*/ 713135 h 1550294"/>
                      <a:gd name="connsiteX18" fmla="*/ 8244271 w 8244271"/>
                      <a:gd name="connsiteY18" fmla="*/ 860413 h 1550294"/>
                      <a:gd name="connsiteX19" fmla="*/ 8244271 w 8244271"/>
                      <a:gd name="connsiteY19" fmla="*/ 1069702 h 1550294"/>
                      <a:gd name="connsiteX20" fmla="*/ 8244271 w 8244271"/>
                      <a:gd name="connsiteY20" fmla="*/ 1247986 h 1550294"/>
                      <a:gd name="connsiteX21" fmla="*/ 8244271 w 8244271"/>
                      <a:gd name="connsiteY21" fmla="*/ 1550294 h 1550294"/>
                      <a:gd name="connsiteX22" fmla="*/ 7410683 w 8244271"/>
                      <a:gd name="connsiteY22" fmla="*/ 1550294 h 1550294"/>
                      <a:gd name="connsiteX23" fmla="*/ 6577096 w 8244271"/>
                      <a:gd name="connsiteY23" fmla="*/ 1550294 h 1550294"/>
                      <a:gd name="connsiteX24" fmla="*/ 5578623 w 8244271"/>
                      <a:gd name="connsiteY24" fmla="*/ 1550294 h 1550294"/>
                      <a:gd name="connsiteX25" fmla="*/ 4497707 w 8244271"/>
                      <a:gd name="connsiteY25" fmla="*/ 1550294 h 1550294"/>
                      <a:gd name="connsiteX26" fmla="*/ 3581677 w 8244271"/>
                      <a:gd name="connsiteY26" fmla="*/ 1550294 h 1550294"/>
                      <a:gd name="connsiteX27" fmla="*/ 2830533 w 8244271"/>
                      <a:gd name="connsiteY27" fmla="*/ 1550294 h 1550294"/>
                      <a:gd name="connsiteX28" fmla="*/ 1914502 w 8244271"/>
                      <a:gd name="connsiteY28" fmla="*/ 1550294 h 1550294"/>
                      <a:gd name="connsiteX29" fmla="*/ 1080915 w 8244271"/>
                      <a:gd name="connsiteY29" fmla="*/ 1550294 h 1550294"/>
                      <a:gd name="connsiteX30" fmla="*/ 518839 w 8244271"/>
                      <a:gd name="connsiteY30" fmla="*/ 1550294 h 1550294"/>
                      <a:gd name="connsiteX31" fmla="*/ 0 w 8244271"/>
                      <a:gd name="connsiteY31" fmla="*/ 1550294 h 1550294"/>
                      <a:gd name="connsiteX32" fmla="*/ 0 w 8244271"/>
                      <a:gd name="connsiteY32" fmla="*/ 1325501 h 1550294"/>
                      <a:gd name="connsiteX33" fmla="*/ 0 w 8244271"/>
                      <a:gd name="connsiteY33" fmla="*/ 1162720 h 1550294"/>
                      <a:gd name="connsiteX34" fmla="*/ 0 w 8244271"/>
                      <a:gd name="connsiteY34" fmla="*/ 984436 h 1550294"/>
                      <a:gd name="connsiteX35" fmla="*/ 0 w 8244271"/>
                      <a:gd name="connsiteY35" fmla="*/ 759643 h 1550294"/>
                      <a:gd name="connsiteX36" fmla="*/ 0 w 8244271"/>
                      <a:gd name="connsiteY36" fmla="*/ 550354 h 1550294"/>
                      <a:gd name="connsiteX37" fmla="*/ 0 w 8244271"/>
                      <a:gd name="connsiteY37" fmla="*/ 403076 h 1550294"/>
                      <a:gd name="connsiteX38" fmla="*/ 0 w 8244271"/>
                      <a:gd name="connsiteY38" fmla="*/ 209289 h 1550294"/>
                      <a:gd name="connsiteX39" fmla="*/ 0 w 8244271"/>
                      <a:gd name="connsiteY39" fmla="*/ 0 h 1550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8244271" h="1550294" fill="none" extrusionOk="0">
                        <a:moveTo>
                          <a:pt x="0" y="0"/>
                        </a:moveTo>
                        <a:cubicBezTo>
                          <a:pt x="442421" y="2797"/>
                          <a:pt x="550830" y="18030"/>
                          <a:pt x="916030" y="0"/>
                        </a:cubicBezTo>
                        <a:cubicBezTo>
                          <a:pt x="1246226" y="-20487"/>
                          <a:pt x="1689059" y="63795"/>
                          <a:pt x="1996945" y="0"/>
                        </a:cubicBezTo>
                        <a:cubicBezTo>
                          <a:pt x="2268090" y="6873"/>
                          <a:pt x="2406852" y="18047"/>
                          <a:pt x="2748090" y="0"/>
                        </a:cubicBezTo>
                        <a:cubicBezTo>
                          <a:pt x="3067633" y="-11660"/>
                          <a:pt x="3411931" y="36388"/>
                          <a:pt x="3746563" y="0"/>
                        </a:cubicBezTo>
                        <a:cubicBezTo>
                          <a:pt x="4015304" y="27296"/>
                          <a:pt x="4354921" y="53397"/>
                          <a:pt x="4745036" y="0"/>
                        </a:cubicBezTo>
                        <a:cubicBezTo>
                          <a:pt x="5161110" y="11094"/>
                          <a:pt x="5248754" y="-6061"/>
                          <a:pt x="5743508" y="0"/>
                        </a:cubicBezTo>
                        <a:cubicBezTo>
                          <a:pt x="6232557" y="10012"/>
                          <a:pt x="6108646" y="-3282"/>
                          <a:pt x="6494653" y="0"/>
                        </a:cubicBezTo>
                        <a:cubicBezTo>
                          <a:pt x="6709928" y="37787"/>
                          <a:pt x="7460895" y="-92128"/>
                          <a:pt x="8244271" y="0"/>
                        </a:cubicBezTo>
                        <a:cubicBezTo>
                          <a:pt x="8271472" y="37152"/>
                          <a:pt x="8274788" y="133211"/>
                          <a:pt x="8244271" y="178283"/>
                        </a:cubicBezTo>
                        <a:cubicBezTo>
                          <a:pt x="8203031" y="227609"/>
                          <a:pt x="8237785" y="274751"/>
                          <a:pt x="8244271" y="341064"/>
                        </a:cubicBezTo>
                        <a:cubicBezTo>
                          <a:pt x="8249362" y="408103"/>
                          <a:pt x="8229590" y="446606"/>
                          <a:pt x="8244271" y="534851"/>
                        </a:cubicBezTo>
                        <a:cubicBezTo>
                          <a:pt x="8261939" y="613527"/>
                          <a:pt x="8264972" y="656131"/>
                          <a:pt x="8244271" y="682129"/>
                        </a:cubicBezTo>
                        <a:cubicBezTo>
                          <a:pt x="8236120" y="710793"/>
                          <a:pt x="8249433" y="756231"/>
                          <a:pt x="8244271" y="829407"/>
                        </a:cubicBezTo>
                        <a:cubicBezTo>
                          <a:pt x="8238295" y="903847"/>
                          <a:pt x="8276478" y="944529"/>
                          <a:pt x="8244271" y="1054199"/>
                        </a:cubicBezTo>
                        <a:cubicBezTo>
                          <a:pt x="8218204" y="1166192"/>
                          <a:pt x="8246377" y="1179043"/>
                          <a:pt x="8244271" y="1247986"/>
                        </a:cubicBezTo>
                        <a:cubicBezTo>
                          <a:pt x="8263672" y="1292568"/>
                          <a:pt x="8198646" y="1440539"/>
                          <a:pt x="8244271" y="1550294"/>
                        </a:cubicBezTo>
                        <a:cubicBezTo>
                          <a:pt x="7816965" y="1564867"/>
                          <a:pt x="7613518" y="1536143"/>
                          <a:pt x="7410683" y="1550294"/>
                        </a:cubicBezTo>
                        <a:cubicBezTo>
                          <a:pt x="7160048" y="1534334"/>
                          <a:pt x="6625749" y="1602876"/>
                          <a:pt x="6329768" y="1550294"/>
                        </a:cubicBezTo>
                        <a:cubicBezTo>
                          <a:pt x="5970191" y="1539648"/>
                          <a:pt x="5831300" y="1558238"/>
                          <a:pt x="5496180" y="1550294"/>
                        </a:cubicBezTo>
                        <a:cubicBezTo>
                          <a:pt x="5135318" y="1543667"/>
                          <a:pt x="4987952" y="1563730"/>
                          <a:pt x="4497707" y="1550294"/>
                        </a:cubicBezTo>
                        <a:cubicBezTo>
                          <a:pt x="4044209" y="1555022"/>
                          <a:pt x="3965243" y="1553227"/>
                          <a:pt x="3829005" y="1550294"/>
                        </a:cubicBezTo>
                        <a:cubicBezTo>
                          <a:pt x="3679504" y="1555590"/>
                          <a:pt x="3322841" y="1571304"/>
                          <a:pt x="3160303" y="1550294"/>
                        </a:cubicBezTo>
                        <a:cubicBezTo>
                          <a:pt x="3018302" y="1565504"/>
                          <a:pt x="2872253" y="1532869"/>
                          <a:pt x="2792242" y="1550294"/>
                        </a:cubicBezTo>
                        <a:cubicBezTo>
                          <a:pt x="2712231" y="1567719"/>
                          <a:pt x="2486241" y="1547238"/>
                          <a:pt x="2409158" y="1550294"/>
                        </a:cubicBezTo>
                        <a:cubicBezTo>
                          <a:pt x="2226855" y="1495096"/>
                          <a:pt x="2012070" y="1563732"/>
                          <a:pt x="1575572" y="1550294"/>
                        </a:cubicBezTo>
                        <a:cubicBezTo>
                          <a:pt x="1275049" y="1614733"/>
                          <a:pt x="579524" y="1597171"/>
                          <a:pt x="0" y="1550294"/>
                        </a:cubicBezTo>
                        <a:cubicBezTo>
                          <a:pt x="50830" y="1440851"/>
                          <a:pt x="38167" y="1412699"/>
                          <a:pt x="0" y="1325501"/>
                        </a:cubicBezTo>
                        <a:cubicBezTo>
                          <a:pt x="-36084" y="1233303"/>
                          <a:pt x="-17853" y="1236402"/>
                          <a:pt x="0" y="1162720"/>
                        </a:cubicBezTo>
                        <a:cubicBezTo>
                          <a:pt x="23741" y="1084024"/>
                          <a:pt x="-21192" y="1049317"/>
                          <a:pt x="0" y="937927"/>
                        </a:cubicBezTo>
                        <a:cubicBezTo>
                          <a:pt x="21995" y="826354"/>
                          <a:pt x="51300" y="790931"/>
                          <a:pt x="0" y="728638"/>
                        </a:cubicBezTo>
                        <a:cubicBezTo>
                          <a:pt x="-49678" y="674486"/>
                          <a:pt x="36369" y="629972"/>
                          <a:pt x="0" y="565857"/>
                        </a:cubicBezTo>
                        <a:cubicBezTo>
                          <a:pt x="-17183" y="505231"/>
                          <a:pt x="38373" y="471457"/>
                          <a:pt x="0" y="372070"/>
                        </a:cubicBezTo>
                        <a:cubicBezTo>
                          <a:pt x="-42031" y="276373"/>
                          <a:pt x="36374" y="255380"/>
                          <a:pt x="0" y="193786"/>
                        </a:cubicBezTo>
                        <a:cubicBezTo>
                          <a:pt x="-41531" y="132341"/>
                          <a:pt x="17871" y="70938"/>
                          <a:pt x="0" y="0"/>
                        </a:cubicBezTo>
                        <a:close/>
                      </a:path>
                      <a:path w="8244271" h="1550294" stroke="0" extrusionOk="0">
                        <a:moveTo>
                          <a:pt x="0" y="0"/>
                        </a:moveTo>
                        <a:cubicBezTo>
                          <a:pt x="298861" y="-13450"/>
                          <a:pt x="445184" y="-29517"/>
                          <a:pt x="668702" y="0"/>
                        </a:cubicBezTo>
                        <a:cubicBezTo>
                          <a:pt x="898171" y="-39366"/>
                          <a:pt x="1191563" y="36374"/>
                          <a:pt x="1584731" y="0"/>
                        </a:cubicBezTo>
                        <a:cubicBezTo>
                          <a:pt x="1925383" y="2655"/>
                          <a:pt x="1975567" y="6745"/>
                          <a:pt x="2253433" y="0"/>
                        </a:cubicBezTo>
                        <a:cubicBezTo>
                          <a:pt x="2525783" y="4498"/>
                          <a:pt x="2761391" y="-3460"/>
                          <a:pt x="2922135" y="0"/>
                        </a:cubicBezTo>
                        <a:cubicBezTo>
                          <a:pt x="3089303" y="14212"/>
                          <a:pt x="3371786" y="23009"/>
                          <a:pt x="3590837" y="0"/>
                        </a:cubicBezTo>
                        <a:cubicBezTo>
                          <a:pt x="3864125" y="2322"/>
                          <a:pt x="3968837" y="4429"/>
                          <a:pt x="4152914" y="0"/>
                        </a:cubicBezTo>
                        <a:cubicBezTo>
                          <a:pt x="4336991" y="-4429"/>
                          <a:pt x="4468928" y="21173"/>
                          <a:pt x="4671754" y="0"/>
                        </a:cubicBezTo>
                        <a:cubicBezTo>
                          <a:pt x="4878567" y="2196"/>
                          <a:pt x="4897903" y="-4986"/>
                          <a:pt x="5096883" y="0"/>
                        </a:cubicBezTo>
                        <a:cubicBezTo>
                          <a:pt x="5295863" y="4986"/>
                          <a:pt x="5396509" y="100"/>
                          <a:pt x="5505340" y="0"/>
                        </a:cubicBezTo>
                        <a:cubicBezTo>
                          <a:pt x="5721719" y="58717"/>
                          <a:pt x="6183975" y="9537"/>
                          <a:pt x="6503814" y="0"/>
                        </a:cubicBezTo>
                        <a:cubicBezTo>
                          <a:pt x="6606668" y="7618"/>
                          <a:pt x="6727943" y="-18413"/>
                          <a:pt x="6920607" y="0"/>
                        </a:cubicBezTo>
                        <a:cubicBezTo>
                          <a:pt x="7113271" y="18413"/>
                          <a:pt x="7183311" y="1071"/>
                          <a:pt x="7337400" y="0"/>
                        </a:cubicBezTo>
                        <a:cubicBezTo>
                          <a:pt x="7582228" y="13807"/>
                          <a:pt x="7934926" y="-17440"/>
                          <a:pt x="8244271" y="0"/>
                        </a:cubicBezTo>
                        <a:cubicBezTo>
                          <a:pt x="8274613" y="62649"/>
                          <a:pt x="8213665" y="87715"/>
                          <a:pt x="8244271" y="147277"/>
                        </a:cubicBezTo>
                        <a:cubicBezTo>
                          <a:pt x="8265057" y="209633"/>
                          <a:pt x="8252491" y="248097"/>
                          <a:pt x="8244271" y="325561"/>
                        </a:cubicBezTo>
                        <a:cubicBezTo>
                          <a:pt x="8238077" y="400669"/>
                          <a:pt x="8213352" y="438654"/>
                          <a:pt x="8244271" y="534851"/>
                        </a:cubicBezTo>
                        <a:cubicBezTo>
                          <a:pt x="8283105" y="626526"/>
                          <a:pt x="8240590" y="629150"/>
                          <a:pt x="8244271" y="713135"/>
                        </a:cubicBezTo>
                        <a:cubicBezTo>
                          <a:pt x="8256122" y="798789"/>
                          <a:pt x="8222253" y="838044"/>
                          <a:pt x="8244271" y="860413"/>
                        </a:cubicBezTo>
                        <a:cubicBezTo>
                          <a:pt x="8273234" y="892679"/>
                          <a:pt x="8223694" y="966999"/>
                          <a:pt x="8244271" y="1069702"/>
                        </a:cubicBezTo>
                        <a:cubicBezTo>
                          <a:pt x="8263327" y="1165458"/>
                          <a:pt x="8243716" y="1197275"/>
                          <a:pt x="8244271" y="1247986"/>
                        </a:cubicBezTo>
                        <a:cubicBezTo>
                          <a:pt x="8256063" y="1314614"/>
                          <a:pt x="8297325" y="1461408"/>
                          <a:pt x="8244271" y="1550294"/>
                        </a:cubicBezTo>
                        <a:cubicBezTo>
                          <a:pt x="7887379" y="1596808"/>
                          <a:pt x="7582666" y="1567204"/>
                          <a:pt x="7410683" y="1550294"/>
                        </a:cubicBezTo>
                        <a:cubicBezTo>
                          <a:pt x="7242806" y="1571102"/>
                          <a:pt x="6761279" y="1532870"/>
                          <a:pt x="6577096" y="1550294"/>
                        </a:cubicBezTo>
                        <a:cubicBezTo>
                          <a:pt x="6310116" y="1544097"/>
                          <a:pt x="5939410" y="1549419"/>
                          <a:pt x="5578623" y="1550294"/>
                        </a:cubicBezTo>
                        <a:cubicBezTo>
                          <a:pt x="5220272" y="1575085"/>
                          <a:pt x="4938815" y="1593944"/>
                          <a:pt x="4497707" y="1550294"/>
                        </a:cubicBezTo>
                        <a:cubicBezTo>
                          <a:pt x="4033854" y="1559738"/>
                          <a:pt x="3977021" y="1552578"/>
                          <a:pt x="3581677" y="1550294"/>
                        </a:cubicBezTo>
                        <a:cubicBezTo>
                          <a:pt x="3160269" y="1539629"/>
                          <a:pt x="3067157" y="1523550"/>
                          <a:pt x="2830533" y="1550294"/>
                        </a:cubicBezTo>
                        <a:cubicBezTo>
                          <a:pt x="2653787" y="1551549"/>
                          <a:pt x="2309978" y="1522323"/>
                          <a:pt x="1914502" y="1550294"/>
                        </a:cubicBezTo>
                        <a:cubicBezTo>
                          <a:pt x="1489557" y="1574653"/>
                          <a:pt x="1329169" y="1555380"/>
                          <a:pt x="1080915" y="1550294"/>
                        </a:cubicBezTo>
                        <a:cubicBezTo>
                          <a:pt x="854449" y="1562245"/>
                          <a:pt x="685941" y="1536030"/>
                          <a:pt x="518839" y="1550294"/>
                        </a:cubicBezTo>
                        <a:cubicBezTo>
                          <a:pt x="351737" y="1564558"/>
                          <a:pt x="165422" y="1572247"/>
                          <a:pt x="0" y="1550294"/>
                        </a:cubicBezTo>
                        <a:cubicBezTo>
                          <a:pt x="-7785" y="1466190"/>
                          <a:pt x="36128" y="1423085"/>
                          <a:pt x="0" y="1325501"/>
                        </a:cubicBezTo>
                        <a:cubicBezTo>
                          <a:pt x="-55784" y="1219191"/>
                          <a:pt x="-16370" y="1227137"/>
                          <a:pt x="0" y="1162720"/>
                        </a:cubicBezTo>
                        <a:cubicBezTo>
                          <a:pt x="10725" y="1101156"/>
                          <a:pt x="-32080" y="1064594"/>
                          <a:pt x="0" y="984436"/>
                        </a:cubicBezTo>
                        <a:cubicBezTo>
                          <a:pt x="27556" y="890897"/>
                          <a:pt x="33462" y="802560"/>
                          <a:pt x="0" y="759643"/>
                        </a:cubicBezTo>
                        <a:cubicBezTo>
                          <a:pt x="-24533" y="700737"/>
                          <a:pt x="-24073" y="598720"/>
                          <a:pt x="0" y="550354"/>
                        </a:cubicBezTo>
                        <a:cubicBezTo>
                          <a:pt x="15707" y="507647"/>
                          <a:pt x="17752" y="432152"/>
                          <a:pt x="0" y="403076"/>
                        </a:cubicBezTo>
                        <a:cubicBezTo>
                          <a:pt x="-4974" y="373310"/>
                          <a:pt x="-25679" y="284684"/>
                          <a:pt x="0" y="209289"/>
                        </a:cubicBezTo>
                        <a:cubicBezTo>
                          <a:pt x="9166" y="140857"/>
                          <a:pt x="-32397" y="41138"/>
                          <a:pt x="0" y="0"/>
                        </a:cubicBezTo>
                        <a:close/>
                      </a:path>
                      <a:path w="8244271" h="1550294" fill="none" stroke="0" extrusionOk="0">
                        <a:moveTo>
                          <a:pt x="0" y="0"/>
                        </a:moveTo>
                        <a:cubicBezTo>
                          <a:pt x="449042" y="16818"/>
                          <a:pt x="540895" y="5508"/>
                          <a:pt x="916030" y="0"/>
                        </a:cubicBezTo>
                        <a:cubicBezTo>
                          <a:pt x="1265582" y="-57203"/>
                          <a:pt x="1737553" y="21461"/>
                          <a:pt x="1996945" y="0"/>
                        </a:cubicBezTo>
                        <a:cubicBezTo>
                          <a:pt x="2304910" y="2951"/>
                          <a:pt x="2396312" y="-3486"/>
                          <a:pt x="2748090" y="0"/>
                        </a:cubicBezTo>
                        <a:cubicBezTo>
                          <a:pt x="3157995" y="-635"/>
                          <a:pt x="3477224" y="-15404"/>
                          <a:pt x="3746563" y="0"/>
                        </a:cubicBezTo>
                        <a:cubicBezTo>
                          <a:pt x="4021080" y="-6256"/>
                          <a:pt x="4331934" y="8764"/>
                          <a:pt x="4745036" y="0"/>
                        </a:cubicBezTo>
                        <a:cubicBezTo>
                          <a:pt x="5165780" y="-8563"/>
                          <a:pt x="5233814" y="-13631"/>
                          <a:pt x="5743508" y="0"/>
                        </a:cubicBezTo>
                        <a:cubicBezTo>
                          <a:pt x="6264904" y="-2532"/>
                          <a:pt x="6114504" y="-2991"/>
                          <a:pt x="6494653" y="0"/>
                        </a:cubicBezTo>
                        <a:cubicBezTo>
                          <a:pt x="6824319" y="65818"/>
                          <a:pt x="7609948" y="96829"/>
                          <a:pt x="8244271" y="0"/>
                        </a:cubicBezTo>
                        <a:cubicBezTo>
                          <a:pt x="8262739" y="36063"/>
                          <a:pt x="8285954" y="106994"/>
                          <a:pt x="8244271" y="178283"/>
                        </a:cubicBezTo>
                        <a:cubicBezTo>
                          <a:pt x="8204964" y="228986"/>
                          <a:pt x="8237463" y="277496"/>
                          <a:pt x="8244271" y="341064"/>
                        </a:cubicBezTo>
                        <a:cubicBezTo>
                          <a:pt x="8245668" y="409897"/>
                          <a:pt x="8234717" y="450468"/>
                          <a:pt x="8244271" y="534851"/>
                        </a:cubicBezTo>
                        <a:cubicBezTo>
                          <a:pt x="8255711" y="624977"/>
                          <a:pt x="8262856" y="644373"/>
                          <a:pt x="8244271" y="682129"/>
                        </a:cubicBezTo>
                        <a:cubicBezTo>
                          <a:pt x="8223343" y="706255"/>
                          <a:pt x="8241613" y="757672"/>
                          <a:pt x="8244271" y="829407"/>
                        </a:cubicBezTo>
                        <a:cubicBezTo>
                          <a:pt x="8255219" y="903529"/>
                          <a:pt x="8270489" y="940728"/>
                          <a:pt x="8244271" y="1054199"/>
                        </a:cubicBezTo>
                        <a:cubicBezTo>
                          <a:pt x="8213761" y="1161926"/>
                          <a:pt x="8242459" y="1181382"/>
                          <a:pt x="8244271" y="1247986"/>
                        </a:cubicBezTo>
                        <a:cubicBezTo>
                          <a:pt x="8251577" y="1328450"/>
                          <a:pt x="8224459" y="1445410"/>
                          <a:pt x="8244271" y="1550294"/>
                        </a:cubicBezTo>
                        <a:cubicBezTo>
                          <a:pt x="7793922" y="1544646"/>
                          <a:pt x="7576137" y="1565326"/>
                          <a:pt x="7410683" y="1550294"/>
                        </a:cubicBezTo>
                        <a:cubicBezTo>
                          <a:pt x="7190265" y="1543702"/>
                          <a:pt x="6702338" y="1551743"/>
                          <a:pt x="6329768" y="1550294"/>
                        </a:cubicBezTo>
                        <a:cubicBezTo>
                          <a:pt x="5942307" y="1538993"/>
                          <a:pt x="5834741" y="1549990"/>
                          <a:pt x="5496180" y="1550294"/>
                        </a:cubicBezTo>
                        <a:cubicBezTo>
                          <a:pt x="5144724" y="1551320"/>
                          <a:pt x="4965419" y="1513039"/>
                          <a:pt x="4497707" y="1550294"/>
                        </a:cubicBezTo>
                        <a:cubicBezTo>
                          <a:pt x="4048546" y="1579967"/>
                          <a:pt x="3984379" y="1534622"/>
                          <a:pt x="3829005" y="1550294"/>
                        </a:cubicBezTo>
                        <a:cubicBezTo>
                          <a:pt x="3665260" y="1542225"/>
                          <a:pt x="3330635" y="1523134"/>
                          <a:pt x="3160303" y="1550294"/>
                        </a:cubicBezTo>
                        <a:cubicBezTo>
                          <a:pt x="2968919" y="1561997"/>
                          <a:pt x="2963141" y="1550201"/>
                          <a:pt x="2777219" y="1550294"/>
                        </a:cubicBezTo>
                        <a:cubicBezTo>
                          <a:pt x="2591297" y="1550387"/>
                          <a:pt x="2503515" y="1540828"/>
                          <a:pt x="2409158" y="1550294"/>
                        </a:cubicBezTo>
                        <a:cubicBezTo>
                          <a:pt x="2271036" y="1484356"/>
                          <a:pt x="1914074" y="1540296"/>
                          <a:pt x="1575572" y="1550294"/>
                        </a:cubicBezTo>
                        <a:cubicBezTo>
                          <a:pt x="1319315" y="1496928"/>
                          <a:pt x="515968" y="1439213"/>
                          <a:pt x="0" y="1550294"/>
                        </a:cubicBezTo>
                        <a:cubicBezTo>
                          <a:pt x="48866" y="1444653"/>
                          <a:pt x="42384" y="1419250"/>
                          <a:pt x="0" y="1325501"/>
                        </a:cubicBezTo>
                        <a:cubicBezTo>
                          <a:pt x="-39314" y="1234873"/>
                          <a:pt x="-19540" y="1234829"/>
                          <a:pt x="0" y="1162720"/>
                        </a:cubicBezTo>
                        <a:cubicBezTo>
                          <a:pt x="17416" y="1087227"/>
                          <a:pt x="-14500" y="1029842"/>
                          <a:pt x="0" y="937927"/>
                        </a:cubicBezTo>
                        <a:cubicBezTo>
                          <a:pt x="21456" y="849188"/>
                          <a:pt x="56766" y="792059"/>
                          <a:pt x="0" y="728638"/>
                        </a:cubicBezTo>
                        <a:cubicBezTo>
                          <a:pt x="-40716" y="658261"/>
                          <a:pt x="28656" y="632729"/>
                          <a:pt x="0" y="565857"/>
                        </a:cubicBezTo>
                        <a:cubicBezTo>
                          <a:pt x="-20573" y="501723"/>
                          <a:pt x="35453" y="442555"/>
                          <a:pt x="0" y="372070"/>
                        </a:cubicBezTo>
                        <a:cubicBezTo>
                          <a:pt x="-35176" y="272908"/>
                          <a:pt x="25166" y="249371"/>
                          <a:pt x="0" y="193786"/>
                        </a:cubicBezTo>
                        <a:cubicBezTo>
                          <a:pt x="-30735" y="131172"/>
                          <a:pt x="13591" y="6714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th-TH" sz="16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ปัจจัยความเสี่ยงที่ 10</a:t>
            </a:r>
          </a:p>
          <a:p>
            <a:pPr algn="ctr">
              <a:lnSpc>
                <a:spcPct val="110000"/>
              </a:lnSpc>
            </a:pPr>
            <a:r>
              <a:rPr lang="th-TH" sz="16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เจ้าหน้าที่พัฒนาชุมชนระดับอำเภอ ขาดทักษะ ความเข้าใจในการดำเนินงาน</a:t>
            </a:r>
          </a:p>
          <a:p>
            <a:pPr algn="ctr">
              <a:lnSpc>
                <a:spcPct val="110000"/>
              </a:lnSpc>
            </a:pPr>
            <a:r>
              <a:rPr lang="th-TH" sz="16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กองทุนพัฒนาสตรีอย่างเพียงพอ (</a:t>
            </a:r>
            <a:r>
              <a:rPr lang="en-US" sz="16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O2)</a:t>
            </a:r>
            <a:r>
              <a:rPr lang="th-TH" sz="16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ความเสี่ยงน้อย(</a:t>
            </a:r>
            <a:r>
              <a:rPr lang="en-US" sz="16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Low</a:t>
            </a:r>
            <a:r>
              <a:rPr lang="th-TH" sz="16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endParaRPr lang="en-US" sz="1667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9" name="Group 5"/>
          <p:cNvGrpSpPr/>
          <p:nvPr/>
        </p:nvGrpSpPr>
        <p:grpSpPr>
          <a:xfrm>
            <a:off x="572552" y="332802"/>
            <a:ext cx="9017000" cy="530046"/>
            <a:chOff x="0" y="0"/>
            <a:chExt cx="21640800" cy="1272111"/>
          </a:xfrm>
        </p:grpSpPr>
        <p:sp>
          <p:nvSpPr>
            <p:cNvPr id="11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3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4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2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5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73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19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5" name="Group 24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26" name="Group 25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28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34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35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29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30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31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32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33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27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2571084" y="145782"/>
            <a:ext cx="5266245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5.1 ขอความเห็นชอบคู่มือและแผนบริหารความเสี่ยงของกองทุนพัฒนาบทบาทสตรี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/>
            </a:r>
            <a:b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ประจำปี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บัญชี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2567 (ต่อ)</a:t>
            </a:r>
            <a:endParaRPr lang="th-TH" sz="110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851338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6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อื่น ๆ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0" y="2857500"/>
            <a:ext cx="10160000" cy="826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6.1 ........................................................................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8" name="Group 47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0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6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7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1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2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53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54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5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581458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938275"/>
            <a:ext cx="10160000" cy="2004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3893981" y="828152"/>
            <a:ext cx="2186246" cy="46964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จบการนำเสนอ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6F3EC21-AAC5-476B-B1C1-35D49DD35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95" y="1493166"/>
            <a:ext cx="2270699" cy="3406049"/>
          </a:xfrm>
          <a:prstGeom prst="rect">
            <a:avLst/>
          </a:prstGeom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47B5F5A1-60DF-468C-BD07-82DE86DAF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84" y="1925656"/>
            <a:ext cx="2386479" cy="2617111"/>
          </a:xfrm>
          <a:prstGeom prst="rect">
            <a:avLst/>
          </a:prstGeom>
        </p:spPr>
      </p:pic>
      <p:grpSp>
        <p:nvGrpSpPr>
          <p:cNvPr id="22" name="Graphic 308">
            <a:extLst>
              <a:ext uri="{FF2B5EF4-FFF2-40B4-BE49-F238E27FC236}">
                <a16:creationId xmlns:a16="http://schemas.microsoft.com/office/drawing/2014/main" id="{B6740ED8-7285-4532-ACCD-7C68593CB5FA}"/>
              </a:ext>
            </a:extLst>
          </p:cNvPr>
          <p:cNvGrpSpPr/>
          <p:nvPr/>
        </p:nvGrpSpPr>
        <p:grpSpPr>
          <a:xfrm flipV="1">
            <a:off x="2877374" y="4884057"/>
            <a:ext cx="4219460" cy="372678"/>
            <a:chOff x="4767262" y="3338512"/>
            <a:chExt cx="2654141" cy="179451"/>
          </a:xfrm>
          <a:solidFill>
            <a:srgbClr val="B97449"/>
          </a:solidFill>
        </p:grpSpPr>
        <p:sp>
          <p:nvSpPr>
            <p:cNvPr id="23" name="Freeform: Shape 2">
              <a:extLst>
                <a:ext uri="{FF2B5EF4-FFF2-40B4-BE49-F238E27FC236}">
                  <a16:creationId xmlns:a16="http://schemas.microsoft.com/office/drawing/2014/main" id="{12C14B07-ECB8-445A-9838-01C37EA58196}"/>
                </a:ext>
              </a:extLst>
            </p:cNvPr>
            <p:cNvSpPr/>
            <p:nvPr/>
          </p:nvSpPr>
          <p:spPr>
            <a:xfrm>
              <a:off x="6013798" y="3338512"/>
              <a:ext cx="158305" cy="179451"/>
            </a:xfrm>
            <a:custGeom>
              <a:avLst/>
              <a:gdLst>
                <a:gd name="connsiteX0" fmla="*/ 110585 w 158305"/>
                <a:gd name="connsiteY0" fmla="*/ 59722 h 179451"/>
                <a:gd name="connsiteX1" fmla="*/ 79153 w 158305"/>
                <a:gd name="connsiteY1" fmla="*/ 0 h 179451"/>
                <a:gd name="connsiteX2" fmla="*/ 47720 w 158305"/>
                <a:gd name="connsiteY2" fmla="*/ 59722 h 179451"/>
                <a:gd name="connsiteX3" fmla="*/ 0 w 158305"/>
                <a:gd name="connsiteY3" fmla="*/ 89726 h 179451"/>
                <a:gd name="connsiteX4" fmla="*/ 47720 w 158305"/>
                <a:gd name="connsiteY4" fmla="*/ 119729 h 179451"/>
                <a:gd name="connsiteX5" fmla="*/ 79153 w 158305"/>
                <a:gd name="connsiteY5" fmla="*/ 179451 h 179451"/>
                <a:gd name="connsiteX6" fmla="*/ 110585 w 158305"/>
                <a:gd name="connsiteY6" fmla="*/ 119729 h 179451"/>
                <a:gd name="connsiteX7" fmla="*/ 158306 w 158305"/>
                <a:gd name="connsiteY7" fmla="*/ 89726 h 17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305" h="179451">
                  <a:moveTo>
                    <a:pt x="110585" y="59722"/>
                  </a:moveTo>
                  <a:lnTo>
                    <a:pt x="79153" y="0"/>
                  </a:lnTo>
                  <a:lnTo>
                    <a:pt x="47720" y="59722"/>
                  </a:lnTo>
                  <a:lnTo>
                    <a:pt x="0" y="89726"/>
                  </a:lnTo>
                  <a:lnTo>
                    <a:pt x="47720" y="119729"/>
                  </a:lnTo>
                  <a:lnTo>
                    <a:pt x="79153" y="179451"/>
                  </a:lnTo>
                  <a:lnTo>
                    <a:pt x="110585" y="119729"/>
                  </a:lnTo>
                  <a:lnTo>
                    <a:pt x="158306" y="89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3">
              <a:extLst>
                <a:ext uri="{FF2B5EF4-FFF2-40B4-BE49-F238E27FC236}">
                  <a16:creationId xmlns:a16="http://schemas.microsoft.com/office/drawing/2014/main" id="{6F480818-8BBD-4D89-9762-95F220C1E8DB}"/>
                </a:ext>
              </a:extLst>
            </p:cNvPr>
            <p:cNvSpPr/>
            <p:nvPr/>
          </p:nvSpPr>
          <p:spPr>
            <a:xfrm>
              <a:off x="4767262" y="3417188"/>
              <a:ext cx="1143381" cy="22097"/>
            </a:xfrm>
            <a:custGeom>
              <a:avLst/>
              <a:gdLst>
                <a:gd name="connsiteX0" fmla="*/ 1143381 w 1143381"/>
                <a:gd name="connsiteY0" fmla="*/ 11049 h 22097"/>
                <a:gd name="connsiteX1" fmla="*/ 857536 w 1143381"/>
                <a:gd name="connsiteY1" fmla="*/ 19621 h 22097"/>
                <a:gd name="connsiteX2" fmla="*/ 571691 w 1143381"/>
                <a:gd name="connsiteY2" fmla="*/ 22098 h 22097"/>
                <a:gd name="connsiteX3" fmla="*/ 285845 w 1143381"/>
                <a:gd name="connsiteY3" fmla="*/ 19717 h 22097"/>
                <a:gd name="connsiteX4" fmla="*/ 0 w 1143381"/>
                <a:gd name="connsiteY4" fmla="*/ 11049 h 22097"/>
                <a:gd name="connsiteX5" fmla="*/ 285845 w 1143381"/>
                <a:gd name="connsiteY5" fmla="*/ 2381 h 22097"/>
                <a:gd name="connsiteX6" fmla="*/ 571691 w 1143381"/>
                <a:gd name="connsiteY6" fmla="*/ 0 h 22097"/>
                <a:gd name="connsiteX7" fmla="*/ 857536 w 1143381"/>
                <a:gd name="connsiteY7" fmla="*/ 2477 h 22097"/>
                <a:gd name="connsiteX8" fmla="*/ 1143381 w 1143381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1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0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193"/>
                    <a:pt x="95250" y="15335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0" y="190"/>
                    <a:pt x="762286" y="667"/>
                    <a:pt x="857536" y="2477"/>
                  </a:cubicBezTo>
                  <a:cubicBezTo>
                    <a:pt x="952881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4">
              <a:extLst>
                <a:ext uri="{FF2B5EF4-FFF2-40B4-BE49-F238E27FC236}">
                  <a16:creationId xmlns:a16="http://schemas.microsoft.com/office/drawing/2014/main" id="{09103FAC-4F6E-4B33-AE91-CEB00BC1E487}"/>
                </a:ext>
              </a:extLst>
            </p:cNvPr>
            <p:cNvSpPr/>
            <p:nvPr/>
          </p:nvSpPr>
          <p:spPr>
            <a:xfrm>
              <a:off x="6278022" y="3417188"/>
              <a:ext cx="1143380" cy="22097"/>
            </a:xfrm>
            <a:custGeom>
              <a:avLst/>
              <a:gdLst>
                <a:gd name="connsiteX0" fmla="*/ 1143381 w 1143380"/>
                <a:gd name="connsiteY0" fmla="*/ 11049 h 22097"/>
                <a:gd name="connsiteX1" fmla="*/ 857536 w 1143380"/>
                <a:gd name="connsiteY1" fmla="*/ 19621 h 22097"/>
                <a:gd name="connsiteX2" fmla="*/ 571691 w 1143380"/>
                <a:gd name="connsiteY2" fmla="*/ 22098 h 22097"/>
                <a:gd name="connsiteX3" fmla="*/ 285845 w 1143380"/>
                <a:gd name="connsiteY3" fmla="*/ 19717 h 22097"/>
                <a:gd name="connsiteX4" fmla="*/ 0 w 1143380"/>
                <a:gd name="connsiteY4" fmla="*/ 11049 h 22097"/>
                <a:gd name="connsiteX5" fmla="*/ 285845 w 1143380"/>
                <a:gd name="connsiteY5" fmla="*/ 2381 h 22097"/>
                <a:gd name="connsiteX6" fmla="*/ 571691 w 1143380"/>
                <a:gd name="connsiteY6" fmla="*/ 0 h 22097"/>
                <a:gd name="connsiteX7" fmla="*/ 857536 w 1143380"/>
                <a:gd name="connsiteY7" fmla="*/ 2477 h 22097"/>
                <a:gd name="connsiteX8" fmla="*/ 1143381 w 1143380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0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1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288"/>
                    <a:pt x="95250" y="15430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1" y="190"/>
                    <a:pt x="762286" y="667"/>
                    <a:pt x="857536" y="2477"/>
                  </a:cubicBezTo>
                  <a:cubicBezTo>
                    <a:pt x="952786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67" name="Group 5"/>
          <p:cNvGrpSpPr/>
          <p:nvPr/>
        </p:nvGrpSpPr>
        <p:grpSpPr>
          <a:xfrm>
            <a:off x="572552" y="135961"/>
            <a:ext cx="9017000" cy="603268"/>
            <a:chOff x="0" y="-175733"/>
            <a:chExt cx="21640800" cy="1447844"/>
          </a:xfrm>
        </p:grpSpPr>
        <p:sp>
          <p:nvSpPr>
            <p:cNvPr id="68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9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7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8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7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75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6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71" name="TextBox 13"/>
            <p:cNvSpPr txBox="1"/>
            <p:nvPr/>
          </p:nvSpPr>
          <p:spPr>
            <a:xfrm>
              <a:off x="388478" y="184358"/>
              <a:ext cx="4198694" cy="471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endParaRPr lang="th-TH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72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End</a:t>
              </a:r>
            </a:p>
          </p:txBody>
        </p:sp>
        <p:sp>
          <p:nvSpPr>
            <p:cNvPr id="73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3" name="Group 52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54" name="Group 53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6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62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63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7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8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59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/>
                  </a:stretch>
                </a:blipFill>
              </p:spPr>
            </p:sp>
            <p:sp>
              <p:nvSpPr>
                <p:cNvPr id="60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/>
                  </a:stretch>
                </a:blipFill>
              </p:spPr>
            </p:sp>
            <p:sp>
              <p:nvSpPr>
                <p:cNvPr id="61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55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37" name="Freeform 17"/>
          <p:cNvSpPr/>
          <p:nvPr/>
        </p:nvSpPr>
        <p:spPr>
          <a:xfrm>
            <a:off x="721224" y="293405"/>
            <a:ext cx="375028" cy="375028"/>
          </a:xfrm>
          <a:custGeom>
            <a:avLst/>
            <a:gdLst/>
            <a:ahLst/>
            <a:cxnLst/>
            <a:rect l="l" t="t" r="r" b="b"/>
            <a:pathLst>
              <a:path w="900067" h="900067">
                <a:moveTo>
                  <a:pt x="0" y="0"/>
                </a:moveTo>
                <a:lnTo>
                  <a:pt x="900067" y="0"/>
                </a:lnTo>
                <a:lnTo>
                  <a:pt x="900067" y="900067"/>
                </a:lnTo>
                <a:lnTo>
                  <a:pt x="0" y="90006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38" name="TextBox 18"/>
          <p:cNvSpPr txBox="1"/>
          <p:nvPr/>
        </p:nvSpPr>
        <p:spPr>
          <a:xfrm>
            <a:off x="1161798" y="303119"/>
            <a:ext cx="116052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b="1" dirty="0" err="1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กรมการพัฒนาชุมชน</a:t>
            </a:r>
            <a:endParaRPr lang="en-US" sz="1000" b="1" dirty="0">
              <a:solidFill>
                <a:srgbClr val="1C1C1C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ts val="1400"/>
              </a:lnSpc>
            </a:pPr>
            <a:r>
              <a:rPr lang="en-US" sz="1000" b="1" dirty="0" err="1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กระทรวงมหาดไทย</a:t>
            </a:r>
            <a:endParaRPr lang="en-US" sz="1000" b="1" dirty="0">
              <a:solidFill>
                <a:srgbClr val="1C1C1C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6735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695246"/>
              </p:ext>
            </p:extLst>
          </p:nvPr>
        </p:nvGraphicFramePr>
        <p:xfrm>
          <a:off x="230629" y="929214"/>
          <a:ext cx="9702158" cy="4358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7979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724179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679667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 </a:t>
                      </a:r>
                      <a:r>
                        <a:rPr lang="th-TH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เรื่องเพื่อทราบ</a:t>
                      </a:r>
                      <a:endParaRPr lang="en-US" sz="1600" b="1" i="0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th-TH" sz="14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4.7 รายงานผลการดำเนินงานตามประกาศคณะกรรมการบริหารกองทุนพัฒนาบทบาทสตรีที่ให้ความช่วยเหลือ</a:t>
                      </a:r>
                      <a:br>
                        <a:rPr lang="th-TH" sz="14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และบรรเทาความเดือดร้อนให้แก่ลูกหนี้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229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204413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500" b="1" u="sng" kern="1200" spc="-7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7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63550" algn="l"/>
                        </a:tabLst>
                      </a:pPr>
                      <a:r>
                        <a:rPr lang="th-TH" sz="15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500" b="0" kern="1200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1. ควรทำการชี้แจงทำความเข้าใจเกี่ยวกับมาตรการต่าง ๆ </a:t>
                      </a:r>
                      <a:r>
                        <a:rPr lang="th-TH" sz="15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ตามประกาศคณะกรรมการบริหารกองทุนพัฒนาบทบาทสตรี เพื่อให้จังหวัดนำไปใช้เป็นเครื่องมือในการบริหารจัดการหนี้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63550" algn="l"/>
                        </a:tabLst>
                      </a:pPr>
                      <a:r>
                        <a:rPr lang="th-TH" sz="15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2. กำกับ/ติดตามจังหวัดในการใช้มาตรการต่าง ๆ </a:t>
                      </a:r>
                      <a:br>
                        <a:rPr lang="th-TH" sz="15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kern="1200" spc="-1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และรายงานผลให้คณะกรรมการบริหารกองทุนพัฒนาบทบาทสตรีทราบ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AEA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spc="-90" baseline="0" dirty="0">
                          <a:effectLst/>
                          <a:latin typeface="Chulabhorn Likit Text" panose="00000500000000000000" pitchFamily="50" charset="-34"/>
                          <a:ea typeface="Batang"/>
                          <a:cs typeface="Chulabhorn Likit Text" panose="00000500000000000000" pitchFamily="50" charset="-34"/>
                        </a:rPr>
                        <a:t>สกส. ได้ทำการแจ้ง กำชับ และประชาสัมพันธ์ให้จังหวัดได้รับทราบ </a:t>
                      </a:r>
                      <a:r>
                        <a:rPr lang="th-TH" sz="1500" spc="0" baseline="0" dirty="0">
                          <a:effectLst/>
                          <a:latin typeface="Chulabhorn Likit Text" panose="00000500000000000000" pitchFamily="50" charset="-34"/>
                          <a:ea typeface="Batang"/>
                          <a:cs typeface="Chulabhorn Likit Text" panose="00000500000000000000" pitchFamily="50" charset="-34"/>
                        </a:rPr>
                        <a:t>และดำเนินการอย่างสม่ำเสมอ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grpSp>
        <p:nvGrpSpPr>
          <p:cNvPr id="28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29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2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4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33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3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34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3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สืบเนื่องจากการประชุม</a:t>
              </a:r>
            </a:p>
          </p:txBody>
        </p:sp>
        <p:sp>
          <p:nvSpPr>
            <p:cNvPr id="35" name="TextBox 14"/>
            <p:cNvSpPr txBox="1"/>
            <p:nvPr/>
          </p:nvSpPr>
          <p:spPr>
            <a:xfrm>
              <a:off x="4659804" y="167160"/>
              <a:ext cx="12321194" cy="389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2"/>
                </a:lnSpc>
              </a:pPr>
              <a:endParaRPr lang="en-US" sz="1222" b="1" dirty="0">
                <a:solidFill>
                  <a:srgbClr val="00296B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6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07</a:t>
              </a:r>
            </a:p>
          </p:txBody>
        </p:sp>
        <p:sp>
          <p:nvSpPr>
            <p:cNvPr id="3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4" name="Group 63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65" name="Group 64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67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80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81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68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76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77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78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79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66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810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29646"/>
              </p:ext>
            </p:extLst>
          </p:nvPr>
        </p:nvGraphicFramePr>
        <p:xfrm>
          <a:off x="244277" y="951856"/>
          <a:ext cx="9702158" cy="4448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5905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726253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801329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 </a:t>
                      </a:r>
                      <a:r>
                        <a:rPr lang="th-TH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เรื่องเพื่อพิจารณา</a:t>
                      </a:r>
                      <a:endParaRPr lang="en-US" sz="1600" b="1" i="0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th-TH" sz="14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5.2 ร่างแผนปฏิบัติการระยะยาว 5 ปี (พ.ศ. 2566 - 2570) กองทุนพัฒนาบทบาทสตรี </a:t>
                      </a:r>
                      <a:br>
                        <a:rPr lang="th-TH" sz="14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และร่างแผนปฏิบัติการประจำปีบัญชี 2568 กองทุนพัฒนาบทบาทสตรี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099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302681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500" b="1" u="sng" kern="1200" spc="-7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7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63550" algn="l"/>
                        </a:tabLst>
                      </a:pPr>
                      <a:r>
                        <a:rPr lang="th-TH" sz="1500" b="0" kern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ให้สำนักงานกองทุนพัฒนาบทบาทสตรีเพิ่มแนวทาง และแผนบริหารจัดการหนี้ของกองทุนพัฒนาบทบาทสตรีในร่างแผนปฏิบัติการระยะยาว 5 ปี (พ.ศ. 2566 - 2570) กองทุนพัฒนาบทบาทสตรี และร่างแผนปฏิบัติการประจำปีบัญชี 2568 กองทุนพัฒนาบทบาทสตรี เพื่อให้มีความสมบูรณ์มากยิ่งขึ้น </a:t>
                      </a:r>
                      <a:endParaRPr lang="th-TH" sz="15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kern="120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สกส. ได้ดำเนินการปรับปรุงร่างแผนปฏิบัติการระยะยาว 5 ปี (พ.ศ. 2566 - 2570) กองทุนพัฒนาบทบาทสตรี และร่างแผน </a:t>
                      </a:r>
                      <a:r>
                        <a:rPr lang="th-TH" sz="1500" b="0" kern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ปฏิบัติการประจำปีบัญชี 2568 กองทุนพัฒนาบทบาทสตรี</a:t>
                      </a:r>
                      <a:br>
                        <a:rPr lang="th-TH" sz="1500" b="0" kern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kern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ตามข้อเสนอแนะของคณะกรรมการบริหารกองทุนพัฒนาบทบาทสตรีเรียบร้อยแล้ว (เอกสารแนบ)</a:t>
                      </a: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0" kern="1200" spc="-6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grpSp>
        <p:nvGrpSpPr>
          <p:cNvPr id="28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29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2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4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33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3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34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3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สืบเนื่องจากการประชุม</a:t>
              </a:r>
            </a:p>
          </p:txBody>
        </p:sp>
        <p:sp>
          <p:nvSpPr>
            <p:cNvPr id="35" name="TextBox 14"/>
            <p:cNvSpPr txBox="1"/>
            <p:nvPr/>
          </p:nvSpPr>
          <p:spPr>
            <a:xfrm>
              <a:off x="4659804" y="167160"/>
              <a:ext cx="12321194" cy="389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2"/>
                </a:lnSpc>
              </a:pPr>
              <a:endParaRPr lang="en-US" sz="1222" b="1" dirty="0">
                <a:solidFill>
                  <a:srgbClr val="00296B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6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08</a:t>
              </a:r>
            </a:p>
          </p:txBody>
        </p:sp>
        <p:sp>
          <p:nvSpPr>
            <p:cNvPr id="3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4" name="Group 63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65" name="Group 64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67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80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81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68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76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77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78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79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66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0254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73663</TotalTime>
  <Words>12153</Words>
  <Application>Microsoft Office PowerPoint</Application>
  <PresentationFormat>Custom</PresentationFormat>
  <Paragraphs>3310</Paragraphs>
  <Slides>76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92" baseType="lpstr">
      <vt:lpstr>Tahoma</vt:lpstr>
      <vt:lpstr>KodchiangUPC</vt:lpstr>
      <vt:lpstr>TH SarabunPSK</vt:lpstr>
      <vt:lpstr>Calibri Light</vt:lpstr>
      <vt:lpstr>Chulabhorn Likit Text</vt:lpstr>
      <vt:lpstr>Cordia New</vt:lpstr>
      <vt:lpstr>Calibri</vt:lpstr>
      <vt:lpstr>Arial</vt:lpstr>
      <vt:lpstr>Batang</vt:lpstr>
      <vt:lpstr>Roboto</vt:lpstr>
      <vt:lpstr>Noto Sans</vt:lpstr>
      <vt:lpstr>Times New Roman</vt:lpstr>
      <vt:lpstr>Chulabhorn Likit Text Light</vt:lpstr>
      <vt:lpstr>TH Chakra Petch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2.2 ประกาศคณะกรรมการบริหารกองทุนพัฒนาบทบาทสตรี เรื่อง หลักเกณฑ์ วิธีการ และเงื่อนไข การพิจารณา ลดหรืองดเบี้ยปรับ/ดอกเบี้ยผิดนัดตามสัญญากู้ยืมเงินของกองทุนพัฒนาบทบาทสตรี</vt:lpstr>
      <vt:lpstr>2.3 ประกาศคณะกรรมการบริหารกองทุนพัฒนาบทบาทสตรี เรื่อง หลักเกณฑ์ วิธีการ และเงื่อนไข เกี่ยวกับการลดอัตราดอกเบี้ยเงินกู้และอัตราดอกเบี้ยผิดนัดกองทุนพัฒนาบทบาทสตรี พ.ศ. 2566 </vt:lpstr>
      <vt:lpstr>PowerPoint Presentation</vt:lpstr>
      <vt:lpstr>ขอความเห็นชอบคู่มือและแผนการบริหารความเสี่ยง กองทุนพัฒนาบทบาทสตรี ประจำปีบัญชี 2567</vt:lpstr>
      <vt:lpstr>สำนักงานกองทุนพัฒนาบทบาทสตรี ดำเนินโครงการประชุมเชิงปฏิบัติการควบคุมภายใน  และบริหารจัดการความเสี่ยงของกองทุนพัฒนาบทบาทสตรี ประจำปี2567 สถานที่ดำเนินงาน ณ โรงแรม เอบีน่า เฮ้าส์ เขตหลักสี่ กรุงเทพมหานคร วันที่ 4 – 6 มีนาคม 2567  </vt:lpstr>
      <vt:lpstr>สถานการณ์ความเสี่ยง ในการดำเนินงาน ประจำปีบัญชี 2567</vt:lpstr>
      <vt:lpstr>สถานการณ์ความเสี่ยง ในการดำเนินงาน ประจำปีบัญชี 2567</vt:lpstr>
      <vt:lpstr>สถานการณ์ความเสี่ยง ในการดำเนินงาน ประจำปีบัญชี 2567</vt:lpstr>
      <vt:lpstr>สถานการณ์ความเสี่ยง ในการดำเนินงาน ประจำปีบัญชี 2567</vt:lpstr>
      <vt:lpstr>สถานการณ์ความเสี่ยง ในการดำเนินงาน ประจำปีบัญชี 2567</vt:lpstr>
      <vt:lpstr>สถานการณ์ความเสี่ยง ในการดำเนินงาน ประจำปีบัญชี 2567</vt:lpstr>
      <vt:lpstr>เปรียบเทียบ ความเสี่ยง ประจำปีงบประมาณ พ.ศ. 2566 และ 2567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Windows User</cp:lastModifiedBy>
  <cp:revision>5013</cp:revision>
  <cp:lastPrinted>2024-03-25T09:32:24Z</cp:lastPrinted>
  <dcterms:created xsi:type="dcterms:W3CDTF">2021-03-14T09:40:19Z</dcterms:created>
  <dcterms:modified xsi:type="dcterms:W3CDTF">2024-03-29T02:24:19Z</dcterms:modified>
</cp:coreProperties>
</file>