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110.jpg" ContentType="image/jpeg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media/image111.jpg" ContentType="image/jpeg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notesMasterIdLst>
    <p:notesMasterId r:id="rId77"/>
  </p:notesMasterIdLst>
  <p:handoutMasterIdLst>
    <p:handoutMasterId r:id="rId78"/>
  </p:handoutMasterIdLst>
  <p:sldIdLst>
    <p:sldId id="2287" r:id="rId2"/>
    <p:sldId id="2288" r:id="rId3"/>
    <p:sldId id="2295" r:id="rId4"/>
    <p:sldId id="2289" r:id="rId5"/>
    <p:sldId id="2472" r:id="rId6"/>
    <p:sldId id="2476" r:id="rId7"/>
    <p:sldId id="2481" r:id="rId8"/>
    <p:sldId id="2290" r:id="rId9"/>
    <p:sldId id="2291" r:id="rId10"/>
    <p:sldId id="2351" r:id="rId11"/>
    <p:sldId id="2362" r:id="rId12"/>
    <p:sldId id="1816" r:id="rId13"/>
    <p:sldId id="2525" r:id="rId14"/>
    <p:sldId id="2487" r:id="rId15"/>
    <p:sldId id="2482" r:id="rId16"/>
    <p:sldId id="2488" r:id="rId17"/>
    <p:sldId id="2489" r:id="rId18"/>
    <p:sldId id="2319" r:id="rId19"/>
    <p:sldId id="2528" r:id="rId20"/>
    <p:sldId id="2529" r:id="rId21"/>
    <p:sldId id="2530" r:id="rId22"/>
    <p:sldId id="2493" r:id="rId23"/>
    <p:sldId id="2494" r:id="rId24"/>
    <p:sldId id="2495" r:id="rId25"/>
    <p:sldId id="2531" r:id="rId26"/>
    <p:sldId id="2497" r:id="rId27"/>
    <p:sldId id="2498" r:id="rId28"/>
    <p:sldId id="2499" r:id="rId29"/>
    <p:sldId id="2533" r:id="rId30"/>
    <p:sldId id="2501" r:id="rId31"/>
    <p:sldId id="2502" r:id="rId32"/>
    <p:sldId id="2503" r:id="rId33"/>
    <p:sldId id="2304" r:id="rId34"/>
    <p:sldId id="2307" r:id="rId35"/>
    <p:sldId id="2504" r:id="rId36"/>
    <p:sldId id="2505" r:id="rId37"/>
    <p:sldId id="2389" r:id="rId38"/>
    <p:sldId id="2390" r:id="rId39"/>
    <p:sldId id="2311" r:id="rId40"/>
    <p:sldId id="2312" r:id="rId41"/>
    <p:sldId id="2313" r:id="rId42"/>
    <p:sldId id="2314" r:id="rId43"/>
    <p:sldId id="2315" r:id="rId44"/>
    <p:sldId id="2316" r:id="rId45"/>
    <p:sldId id="2317" r:id="rId46"/>
    <p:sldId id="2318" r:id="rId47"/>
    <p:sldId id="2388" r:id="rId48"/>
    <p:sldId id="2506" r:id="rId49"/>
    <p:sldId id="2507" r:id="rId50"/>
    <p:sldId id="2510" r:id="rId51"/>
    <p:sldId id="2511" r:id="rId52"/>
    <p:sldId id="2512" r:id="rId53"/>
    <p:sldId id="2513" r:id="rId54"/>
    <p:sldId id="2514" r:id="rId55"/>
    <p:sldId id="2515" r:id="rId56"/>
    <p:sldId id="2516" r:id="rId57"/>
    <p:sldId id="2320" r:id="rId58"/>
    <p:sldId id="2387" r:id="rId59"/>
    <p:sldId id="2321" r:id="rId60"/>
    <p:sldId id="2393" r:id="rId61"/>
    <p:sldId id="2283" r:id="rId62"/>
    <p:sldId id="2386" r:id="rId63"/>
    <p:sldId id="2517" r:id="rId64"/>
    <p:sldId id="2518" r:id="rId65"/>
    <p:sldId id="2519" r:id="rId66"/>
    <p:sldId id="2520" r:id="rId67"/>
    <p:sldId id="2521" r:id="rId68"/>
    <p:sldId id="2522" r:id="rId69"/>
    <p:sldId id="2341" r:id="rId70"/>
    <p:sldId id="2523" r:id="rId71"/>
    <p:sldId id="2526" r:id="rId72"/>
    <p:sldId id="2527" r:id="rId73"/>
    <p:sldId id="2524" r:id="rId74"/>
    <p:sldId id="2322" r:id="rId75"/>
    <p:sldId id="323" r:id="rId76"/>
  </p:sldIdLst>
  <p:sldSz cx="10160000" cy="5715000"/>
  <p:notesSz cx="6889750" cy="10021888"/>
  <p:embeddedFontLst>
    <p:embeddedFont>
      <p:font typeface="Calibri Light" panose="020F0302020204030204" pitchFamily="34" charset="0"/>
      <p:regular r:id="rId79"/>
      <p:italic r:id="rId80"/>
    </p:embeddedFont>
    <p:embeddedFont>
      <p:font typeface="Chonburi" panose="020B0604020202020204" charset="-34"/>
      <p:regular r:id="rId81"/>
    </p:embeddedFont>
    <p:embeddedFont>
      <p:font typeface="Cordia New" panose="020B0304020202020204" pitchFamily="34" charset="-34"/>
      <p:regular r:id="rId82"/>
      <p:bold r:id="rId83"/>
      <p:italic r:id="rId84"/>
      <p:boldItalic r:id="rId85"/>
    </p:embeddedFont>
    <p:embeddedFont>
      <p:font typeface="Chulabhorn Likit Text" panose="00000500000000000000" pitchFamily="50" charset="-34"/>
      <p:regular r:id="rId86"/>
      <p:bold r:id="rId87"/>
    </p:embeddedFont>
    <p:embeddedFont>
      <p:font typeface="KodchiangUPC" panose="02020603050405020304" pitchFamily="18" charset="-34"/>
      <p:regular r:id="rId88"/>
      <p:bold r:id="rId89"/>
      <p:italic r:id="rId90"/>
      <p:boldItalic r:id="rId91"/>
    </p:embeddedFont>
    <p:embeddedFont>
      <p:font typeface="TH Chakra Petch" panose="02000506000000020004" pitchFamily="2" charset="-34"/>
      <p:regular r:id="rId92"/>
      <p:bold r:id="rId93"/>
      <p:italic r:id="rId94"/>
      <p:boldItalic r:id="rId95"/>
    </p:embeddedFont>
    <p:embeddedFont>
      <p:font typeface="Tahoma" panose="020B0604030504040204" pitchFamily="34" charset="0"/>
      <p:regular r:id="rId96"/>
      <p:bold r:id="rId97"/>
    </p:embeddedFont>
    <p:embeddedFont>
      <p:font typeface="Noto Sans" panose="020B0502040504020204" pitchFamily="34" charset="0"/>
      <p:regular r:id="rId98"/>
    </p:embeddedFont>
    <p:embeddedFont>
      <p:font typeface="Calibri" panose="020F0502020204030204" pitchFamily="34" charset="0"/>
      <p:regular r:id="rId99"/>
      <p:bold r:id="rId100"/>
      <p:italic r:id="rId101"/>
      <p:boldItalic r:id="rId102"/>
    </p:embeddedFont>
    <p:embeddedFont>
      <p:font typeface="Roboto" panose="02000000000000000000" pitchFamily="2" charset="0"/>
      <p:bold r:id="rId103"/>
    </p:embeddedFont>
    <p:embeddedFont>
      <p:font typeface="맑은 고딕" panose="020B0503020000020004" pitchFamily="34" charset="-127"/>
      <p:regular r:id="rId104"/>
      <p:bold r:id="rId105"/>
    </p:embeddedFont>
    <p:embeddedFont>
      <p:font typeface="Wingdings 2" panose="05020102010507070707" pitchFamily="18" charset="2"/>
      <p:regular r:id="rId106"/>
    </p:embeddedFont>
    <p:embeddedFont>
      <p:font typeface="TH SarabunPSK" panose="020B0500040200020003" pitchFamily="34" charset="-34"/>
      <p:regular r:id="rId107"/>
      <p:bold r:id="rId108"/>
      <p:italic r:id="rId109"/>
      <p:boldItalic r:id="rId110"/>
    </p:embeddedFont>
    <p:embeddedFont>
      <p:font typeface="Roboto Condensed" panose="020B0604020202020204" charset="0"/>
      <p:regular r:id="rId111"/>
      <p:bold r:id="rId112"/>
      <p:italic r:id="rId113"/>
      <p:boldItalic r:id="rId1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CC6"/>
    <a:srgbClr val="E1EFD7"/>
    <a:srgbClr val="E7D9F7"/>
    <a:srgbClr val="D0E8E5"/>
    <a:srgbClr val="E5DCD2"/>
    <a:srgbClr val="DBC5F3"/>
    <a:srgbClr val="C7B2AD"/>
    <a:srgbClr val="FAD4C7"/>
    <a:srgbClr val="EEDDD7"/>
    <a:srgbClr val="F5E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858" y="8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12" Type="http://schemas.openxmlformats.org/officeDocument/2006/relationships/font" Target="fonts/font34.fntdata"/><Relationship Id="rId16" Type="http://schemas.openxmlformats.org/officeDocument/2006/relationships/slide" Target="slides/slide15.xml"/><Relationship Id="rId107" Type="http://schemas.openxmlformats.org/officeDocument/2006/relationships/font" Target="fonts/font29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102" Type="http://schemas.openxmlformats.org/officeDocument/2006/relationships/font" Target="fonts/font24.fntdata"/><Relationship Id="rId5" Type="http://schemas.openxmlformats.org/officeDocument/2006/relationships/slide" Target="slides/slide4.xml"/><Relationship Id="rId90" Type="http://schemas.openxmlformats.org/officeDocument/2006/relationships/font" Target="fonts/font12.fntdata"/><Relationship Id="rId95" Type="http://schemas.openxmlformats.org/officeDocument/2006/relationships/font" Target="fonts/font1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35.fntdata"/><Relationship Id="rId118" Type="http://schemas.openxmlformats.org/officeDocument/2006/relationships/tableStyles" Target="tableStyles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5.fntdata"/><Relationship Id="rId108" Type="http://schemas.openxmlformats.org/officeDocument/2006/relationships/font" Target="fonts/font30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3.fntdata"/><Relationship Id="rId96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3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font" Target="fonts/font16.fntdata"/><Relationship Id="rId99" Type="http://schemas.openxmlformats.org/officeDocument/2006/relationships/font" Target="fonts/font21.fntdata"/><Relationship Id="rId10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3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9.fntdata"/><Relationship Id="rId104" Type="http://schemas.openxmlformats.org/officeDocument/2006/relationships/font" Target="fonts/font2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110" Type="http://schemas.openxmlformats.org/officeDocument/2006/relationships/font" Target="fonts/font32.fntdata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notesMaster" Target="notesMasters/notesMaster1.xml"/><Relationship Id="rId100" Type="http://schemas.openxmlformats.org/officeDocument/2006/relationships/font" Target="fonts/font22.fntdata"/><Relationship Id="rId105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5.fntdata"/><Relationship Id="rId98" Type="http://schemas.openxmlformats.org/officeDocument/2006/relationships/font" Target="fonts/font20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111" Type="http://schemas.openxmlformats.org/officeDocument/2006/relationships/font" Target="fonts/font33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2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51895175488981E-2"/>
          <c:y val="0.15580469847267889"/>
          <c:w val="0.96711758957102656"/>
          <c:h val="0.70748991141732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393820146397646E-3"/>
                  <c:y val="0.143962599146822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57-4BEC-B92B-0208882DB727}"/>
                </c:ext>
              </c:extLst>
            </c:dLbl>
            <c:dLbl>
              <c:idx val="1"/>
              <c:layout>
                <c:manualLayout>
                  <c:x val="-1.3608959191504931E-3"/>
                  <c:y val="0.173068768545858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57-4BEC-B92B-0208882DB727}"/>
                </c:ext>
              </c:extLst>
            </c:dLbl>
            <c:dLbl>
              <c:idx val="2"/>
              <c:layout>
                <c:manualLayout>
                  <c:x val="4.4529692798836847E-5"/>
                  <c:y val="0.201868538016388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57-4BEC-B92B-0208882DB727}"/>
                </c:ext>
              </c:extLst>
            </c:dLbl>
            <c:dLbl>
              <c:idx val="3"/>
              <c:layout>
                <c:manualLayout>
                  <c:x val="0"/>
                  <c:y val="0.16438287771542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57-4BEC-B92B-0208882DB727}"/>
                </c:ext>
              </c:extLst>
            </c:dLbl>
            <c:dLbl>
              <c:idx val="4"/>
              <c:layout>
                <c:manualLayout>
                  <c:x val="0"/>
                  <c:y val="0.14401366580157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57-4BEC-B92B-0208882DB727}"/>
                </c:ext>
              </c:extLst>
            </c:dLbl>
            <c:dLbl>
              <c:idx val="5"/>
              <c:layout>
                <c:manualLayout>
                  <c:x val="2.9893125311920873E-3"/>
                  <c:y val="0.166869641420893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57-4BEC-B92B-0208882DB7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1. การเงิน</c:v>
                </c:pt>
                <c:pt idx="1">
                  <c:v>2. การสนองประโยชน์ต่อผู้มีส่วนได้ส่วนเสีย </c:v>
                </c:pt>
                <c:pt idx="2">
                  <c:v>3. การปฏิบัติการ </c:v>
                </c:pt>
                <c:pt idx="3">
                  <c:v>4. การบริหารจัดการทุนหมุนเวียน</c:v>
                </c:pt>
                <c:pt idx="4">
                  <c:v>5. การปฏิบัติงานของคณะกรรมการบริหาร ผู้บริหารทุนหมุนเวียน พนักงาน และลูกจ้าง</c:v>
                </c:pt>
                <c:pt idx="5">
                  <c:v>6. การดำเนินงานตามนโยบายรัฐ/กระทรวงการคลัง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57-4BEC-B92B-0208882DB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96553600"/>
        <c:axId val="96592256"/>
      </c:barChart>
      <c:catAx>
        <c:axId val="9655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th-TH"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96592256"/>
        <c:crosses val="autoZero"/>
        <c:auto val="1"/>
        <c:lblAlgn val="ctr"/>
        <c:lblOffset val="10"/>
        <c:tickLblSkip val="1"/>
        <c:noMultiLvlLbl val="0"/>
      </c:catAx>
      <c:valAx>
        <c:axId val="96592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655360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6168535022067"/>
          <c:y val="0.11385172693623022"/>
          <c:w val="0.86446374763516487"/>
          <c:h val="0.775499340857158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DB-4734-8976-FD97F944FCF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DB-4734-8976-FD97F944FCFE}"/>
              </c:ext>
            </c:extLst>
          </c:dPt>
          <c:dLbls>
            <c:dLbl>
              <c:idx val="0"/>
              <c:layout>
                <c:manualLayout>
                  <c:x val="-4.5940200569369122E-2"/>
                  <c:y val="-4.72636479281132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1DB-4734-8976-FD97F944FCFE}"/>
                </c:ext>
              </c:extLst>
            </c:dLbl>
            <c:dLbl>
              <c:idx val="1"/>
              <c:layout>
                <c:manualLayout>
                  <c:x val="-5.8940487791328822E-2"/>
                  <c:y val="-4.72634892099453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457330410690017E-2"/>
                      <c:h val="0.104195273067398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1DB-4734-8976-FD97F944FCFE}"/>
                </c:ext>
              </c:extLst>
            </c:dLbl>
            <c:dLbl>
              <c:idx val="2"/>
              <c:layout>
                <c:manualLayout>
                  <c:x val="-2.807456701461445E-2"/>
                  <c:y val="-3.8670257395729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DB-4734-8976-FD97F944FC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1DB-4734-8976-FD97F944F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73718145816527E-2"/>
          <c:y val="0.10718232310056544"/>
          <c:w val="0.91550841493446389"/>
          <c:h val="0.787965748017016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3.5367508796623523E-2"/>
                  <c:y val="-3.21393786154823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19-4595-866F-1A9B24D85915}"/>
                </c:ext>
              </c:extLst>
            </c:dLbl>
            <c:dLbl>
              <c:idx val="1"/>
              <c:layout>
                <c:manualLayout>
                  <c:x val="-3.2841258168293246E-2"/>
                  <c:y val="-2.812195628854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2.7788756911632656E-2"/>
                  <c:y val="-3.21393786154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44187238270476E-2"/>
          <c:y val="0.14860634979862994"/>
          <c:w val="0.90697109384702757"/>
          <c:h val="0.726502901777566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6.7889487893370529E-2"/>
                  <c:y val="-6.18696074432415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0C6-46D6-8A2F-82D5DB032E1C}"/>
                </c:ext>
              </c:extLst>
            </c:dLbl>
            <c:dLbl>
              <c:idx val="1"/>
              <c:layout>
                <c:manualLayout>
                  <c:x val="-6.482680785541256E-2"/>
                  <c:y val="-3.76464731974673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888232676866753E-2"/>
                      <c:h val="0.1141075696845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4.0835653454136478E-2"/>
                  <c:y val="-4.6648499881946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67680852055842E-2"/>
          <c:y val="6.1620557759886417E-2"/>
          <c:w val="0.91550841493446389"/>
          <c:h val="0.680645485310592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6.1253600759158797E-2"/>
                  <c:y val="-2.96400196277610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9B-412C-9B3C-40B86D69112A}"/>
                </c:ext>
              </c:extLst>
            </c:dLbl>
            <c:dLbl>
              <c:idx val="1"/>
              <c:layout>
                <c:manualLayout>
                  <c:x val="-3.0626800379579398E-2"/>
                  <c:y val="-2.593501717429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8283500474474437E-2"/>
                  <c:y val="-2.5935017174290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17018050921676E-2"/>
          <c:y val="0.18801795099652518"/>
          <c:w val="0.91550841493446389"/>
          <c:h val="0.62153165475843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2.5522253264346668E-2"/>
                  <c:y val="-3.21149984267625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66.80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0B4-4770-968F-D643D610EC4D}"/>
                </c:ext>
              </c:extLst>
            </c:dLbl>
            <c:dLbl>
              <c:idx val="1"/>
              <c:layout>
                <c:manualLayout>
                  <c:x val="-3.1137327437875336E-2"/>
                  <c:y val="-4.12907122629803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74.63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2.5522253264346779E-2"/>
                  <c:y val="-4.51138059452123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76.19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5.6149134029228921E-2"/>
                  <c:y val="-3.48295940021184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37.30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1F-4C8F-B97C-658AB69EC9B8}"/>
                </c:ext>
              </c:extLst>
            </c:dLbl>
            <c:dLbl>
              <c:idx val="1"/>
              <c:layout>
                <c:manualLayout>
                  <c:x val="-5.3596900664263952E-2"/>
                  <c:y val="-3.09596391129941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58.21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5.5638767741538746E-2"/>
                  <c:y val="-4.56653513693974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73.71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F3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5-4413-B182-B85BDC628988}"/>
              </c:ext>
            </c:extLst>
          </c:dPt>
          <c:dPt>
            <c:idx val="1"/>
            <c:bubble3D val="0"/>
            <c:spPr>
              <a:solidFill>
                <a:srgbClr val="FFE1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413-B182-B85BDC628988}"/>
              </c:ext>
            </c:extLst>
          </c:dPt>
          <c:cat>
            <c:strRef>
              <c:f>Sheet1!$A$2:$A$3</c:f>
              <c:strCache>
                <c:ptCount val="2"/>
                <c:pt idx="0">
                  <c:v>เขียว</c:v>
                </c:pt>
                <c:pt idx="1">
                  <c:v>แดง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9.09</c:v>
                </c:pt>
                <c:pt idx="1">
                  <c:v>90.91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5-4413-B182-B85BDC628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49999606299212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5456924585415693E-2"/>
          <c:y val="4.256618359445459E-2"/>
          <c:w val="0.94133715814994301"/>
          <c:h val="0.8089966549002938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จำนวนลูกหนี้ที่เข้าร่วมมาตรการ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4511836116349274E-2"/>
                  <c:y val="8.18969637017218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0-4B05-9D4E-8A0CED6478E7}"/>
                </c:ext>
              </c:extLst>
            </c:dLbl>
            <c:dLbl>
              <c:idx val="1"/>
              <c:layout>
                <c:manualLayout>
                  <c:x val="1.4511836116348742E-3"/>
                  <c:y val="-1.429490788929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1A-4EF6-A421-53CC963FD68C}"/>
                </c:ext>
              </c:extLst>
            </c:dLbl>
            <c:dLbl>
              <c:idx val="3"/>
              <c:layout>
                <c:manualLayout>
                  <c:x val="-8.7071016698096713E-3"/>
                  <c:y val="-2.1442361833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1A-4EF6-A421-53CC963FD68C}"/>
                </c:ext>
              </c:extLst>
            </c:dLbl>
            <c:dLbl>
              <c:idx val="4"/>
              <c:layout>
                <c:manualLayout>
                  <c:x val="0"/>
                  <c:y val="-1.7868634861622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1A-4EF6-A421-53CC963FD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ตุลาคม พ.ศ. 2566</c:v>
                </c:pt>
                <c:pt idx="1">
                  <c:v>พฤศจิกายน พ.ศ. 2566</c:v>
                </c:pt>
                <c:pt idx="2">
                  <c:v>ธันวาคม พ.ศ. 2566</c:v>
                </c:pt>
                <c:pt idx="3">
                  <c:v>มกราคม พ.ศ. 2567</c:v>
                </c:pt>
                <c:pt idx="4">
                  <c:v>กุมภาพันธ์ พ.ศ. 2567</c:v>
                </c:pt>
                <c:pt idx="5">
                  <c:v>มีนาคม พ.ศ. 2567</c:v>
                </c:pt>
                <c:pt idx="6">
                  <c:v>เมษายน พ.ศ. 2567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128</c:v>
                </c:pt>
                <c:pt idx="1">
                  <c:v>43</c:v>
                </c:pt>
                <c:pt idx="2">
                  <c:v>17</c:v>
                </c:pt>
                <c:pt idx="3">
                  <c:v>52</c:v>
                </c:pt>
                <c:pt idx="4">
                  <c:v>52</c:v>
                </c:pt>
                <c:pt idx="5">
                  <c:v>111</c:v>
                </c:pt>
                <c:pt idx="6">
                  <c:v>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1-4A48-A737-58E30AB9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06192"/>
        <c:axId val="320207312"/>
      </c:lineChart>
      <c:catAx>
        <c:axId val="3202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7312"/>
        <c:crosses val="autoZero"/>
        <c:auto val="1"/>
        <c:lblAlgn val="ctr"/>
        <c:lblOffset val="100"/>
        <c:noMultiLvlLbl val="0"/>
      </c:catAx>
      <c:valAx>
        <c:axId val="32020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6192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3642098818179E-2"/>
          <c:y val="0.16210636762474681"/>
          <c:w val="0.91550841493446389"/>
          <c:h val="0.690834609795964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70C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2439-4B73-B073-EBA6A053671D}"/>
              </c:ext>
            </c:extLst>
          </c:dPt>
          <c:dLbls>
            <c:dLbl>
              <c:idx val="0"/>
              <c:layout>
                <c:manualLayout>
                  <c:x val="-3.8714241823783253E-2"/>
                  <c:y val="-4.1659522988806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39-4B73-B073-EBA6A053671D}"/>
                </c:ext>
              </c:extLst>
            </c:dLbl>
            <c:dLbl>
              <c:idx val="1"/>
              <c:layout>
                <c:manualLayout>
                  <c:x val="-3.3179103268114074E-2"/>
                  <c:y val="-2.619674794669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5731267109509392E-2"/>
                  <c:y val="-1.80045774689369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36.12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66-4FCE-B133-5E44D0A2E2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24504</c:v>
                </c:pt>
                <c:pt idx="1">
                  <c:v>24532</c:v>
                </c:pt>
                <c:pt idx="2">
                  <c:v>24563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26.42</c:v>
                </c:pt>
                <c:pt idx="1">
                  <c:v>34.42</c:v>
                </c:pt>
                <c:pt idx="2">
                  <c:v>36.119999999999997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7962987156135E-2"/>
          <c:y val="0.1539321866364739"/>
          <c:w val="0.90344901180337589"/>
          <c:h val="0.714304266369762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6.0477972304136256E-2"/>
                  <c:y val="-4.3443627572305819E-2"/>
                </c:manualLayout>
              </c:layout>
              <c:tx>
                <c:rich>
                  <a:bodyPr/>
                  <a:lstStyle/>
                  <a:p>
                    <a:fld id="{C3207AA7-31DA-4F1D-ACA7-E3B6221AF350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.00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59479495836974"/>
                      <c:h val="9.67632459018340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CB8-46F7-8F51-E83F85E1E989}"/>
                </c:ext>
              </c:extLst>
            </c:dLbl>
            <c:dLbl>
              <c:idx val="1"/>
              <c:layout>
                <c:manualLayout>
                  <c:x val="-2.9443902154751782E-2"/>
                  <c:y val="-1.3502612648823962E-2"/>
                </c:manualLayout>
              </c:layout>
              <c:tx>
                <c:rich>
                  <a:bodyPr/>
                  <a:lstStyle/>
                  <a:p>
                    <a:fld id="{E0B4A5A6-FA29-4A10-A9AE-FE196B5F04DF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56830425946728"/>
                      <c:h val="0.100836958437202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4861412010903439E-2"/>
                  <c:y val="-1.7261500505897611E-2"/>
                </c:manualLayout>
              </c:layout>
              <c:tx>
                <c:rich>
                  <a:bodyPr/>
                  <a:lstStyle/>
                  <a:p>
                    <a:fld id="{4620394D-0265-4AD4-A00F-FB834455D00F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8888926837225"/>
                      <c:h val="0.10326764255716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18.899999999999999</c:v>
                </c:pt>
                <c:pt idx="2">
                  <c:v>17.38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23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2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05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4784685956714E-2"/>
          <c:y val="0.10030511253766899"/>
          <c:w val="0.91550841493446389"/>
          <c:h val="0.803039736248781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4.3387967204404153E-2"/>
                  <c:y val="-4.16944355985121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59-40B3-8DC4-015CCA235129}"/>
                </c:ext>
              </c:extLst>
            </c:dLbl>
            <c:dLbl>
              <c:idx val="1"/>
              <c:layout>
                <c:manualLayout>
                  <c:x val="-6.0232787798475768E-2"/>
                  <c:y val="-4.775908362728360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5.7170107760517827E-2"/>
                  <c:y val="-5.079152578005624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31255132099178E-2"/>
          <c:y val="0.17455443857285707"/>
          <c:w val="0.91295618156949887"/>
          <c:h val="0.63499516718210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4.0447268455558724E-2"/>
                  <c:y val="-3.43319548605556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29-44CE-B148-54FD39A61D15}"/>
                </c:ext>
              </c:extLst>
            </c:dLbl>
            <c:dLbl>
              <c:idx val="1"/>
              <c:layout>
                <c:manualLayout>
                  <c:x val="-7.1939460718756482E-2"/>
                  <c:y val="-4.341982526482045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6297366678057"/>
                      <c:h val="7.44531137445174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6.7678334123845538E-2"/>
                  <c:y val="-4.57759928200258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192917074262228E-2"/>
                      <c:h val="0.112824122118079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90880936233455E-2"/>
          <c:y val="5.7259185235993451E-2"/>
          <c:w val="0.8837626255027633"/>
          <c:h val="0.809630666158991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4.292336659797983E-2"/>
                  <c:y val="-4.36425282175606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FD9-40A8-A8E0-99C8F0359076}"/>
                </c:ext>
              </c:extLst>
            </c:dLbl>
            <c:dLbl>
              <c:idx val="1"/>
              <c:layout>
                <c:manualLayout>
                  <c:x val="-6.1809526303826669E-2"/>
                  <c:y val="-4.887964809853372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222419168218587E-2"/>
                      <c:h val="0.117782826123083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3178982754701949E-2"/>
                  <c:y val="-5.935388786047982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73718145816527E-2"/>
          <c:y val="8.9803844661948018E-2"/>
          <c:w val="0.91550841493446389"/>
          <c:h val="0.796193199428614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2857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3.3179033744544374E-2"/>
                  <c:y val="-2.74989900539648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164-481B-A50C-B2FD8E43852C}"/>
                </c:ext>
              </c:extLst>
            </c:dLbl>
            <c:dLbl>
              <c:idx val="1"/>
              <c:layout>
                <c:manualLayout>
                  <c:x val="-4.9513407665622865E-2"/>
                  <c:y val="-4.006996189363327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950912714824693E-2"/>
                      <c:h val="0.106020405057389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4.287752053141116E-2"/>
                  <c:y val="-4.94981882215469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17018050921676E-2"/>
          <c:y val="0.17118856046694006"/>
          <c:w val="0.91550841493446389"/>
          <c:h val="0.63836104528802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3.5731267109509302E-2"/>
                  <c:y val="-3.02929029532532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30-45FC-A8AC-4F81DD98D56F}"/>
                </c:ext>
              </c:extLst>
            </c:dLbl>
            <c:dLbl>
              <c:idx val="1"/>
              <c:layout>
                <c:manualLayout>
                  <c:x val="-5.9211733681884066E-2"/>
                  <c:y val="-3.769772677615788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825552638908812E-2"/>
                      <c:h val="9.08383135075172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3.3178953359241627E-2"/>
                  <c:y val="-3.837100837356227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u="none" strike="noStrike" kern="1200" baseline="0" dirty="0" smtClean="0">
                        <a:solidFill>
                          <a:prstClr val="black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  <a:endParaRPr lang="en-US" sz="1200" b="1" i="0" u="none" strike="noStrike" kern="1200" baseline="0" dirty="0">
                      <a:solidFill>
                        <a:prstClr val="black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6168535022067"/>
          <c:y val="0.11385172693623022"/>
          <c:w val="0.86446374763516487"/>
          <c:h val="0.775499340857158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ผลการดำเนินงาน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94A-48ED-8172-0867AC8ED2CD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A-48ED-8172-0867AC8ED2CD}"/>
              </c:ext>
            </c:extLst>
          </c:dPt>
          <c:dLbls>
            <c:dLbl>
              <c:idx val="0"/>
              <c:layout>
                <c:manualLayout>
                  <c:x val="-0.10059034399523313"/>
                  <c:y val="-3.77255612063078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56-4899-9F84-B9FCA7FCD62B}"/>
                </c:ext>
              </c:extLst>
            </c:dLbl>
            <c:dLbl>
              <c:idx val="1"/>
              <c:layout>
                <c:manualLayout>
                  <c:x val="-6.0221694141971122E-2"/>
                  <c:y val="-5.20329001201290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772152328089698E-2"/>
                      <c:h val="0.10725735072394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94A-48ED-8172-0867AC8ED2CD}"/>
                </c:ext>
              </c:extLst>
            </c:dLbl>
            <c:dLbl>
              <c:idx val="2"/>
              <c:layout>
                <c:manualLayout>
                  <c:x val="-2.807456701461445E-2"/>
                  <c:y val="-3.8670257395729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A-48ED-8172-0867AC8ED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243650</c:v>
                </c:pt>
                <c:pt idx="1">
                  <c:v>243678</c:v>
                </c:pt>
                <c:pt idx="2">
                  <c:v>243709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E-42DE-B214-FBC615E8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449456"/>
        <c:axId val="305430736"/>
      </c:lineChart>
      <c:dateAx>
        <c:axId val="3054494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30736"/>
        <c:crosses val="autoZero"/>
        <c:auto val="1"/>
        <c:lblOffset val="100"/>
        <c:baseTimeUnit val="months"/>
      </c:dateAx>
      <c:valAx>
        <c:axId val="305430736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05449456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noFill/>
    </a:ln>
    <a:effectLst/>
  </c:spPr>
  <c:txPr>
    <a:bodyPr/>
    <a:lstStyle/>
    <a:p>
      <a:pPr>
        <a:defRPr sz="1200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206F6-ACA5-4491-8928-1E39BEF2C2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577F7-52E0-4144-8E00-546B04AD0B1E}">
      <dgm:prSet phldrT="[Text]" custT="1"/>
      <dgm:spPr>
        <a:ln>
          <a:solidFill>
            <a:srgbClr val="FDD8D1"/>
          </a:solidFill>
        </a:ln>
      </dgm:spPr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จัดทำหนังสือทวงถามหนี้</a:t>
          </a: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26 โครงการ</a:t>
          </a:r>
        </a:p>
        <a:p>
          <a:pPr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(จำนวน 129 ฉบับ) </a:t>
          </a:r>
          <a:endParaRPr lang="en-US" sz="11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3BCFBFA-93EE-4DF4-98B3-06CC830E43B6}" type="parTrans" cxnId="{BA8AC300-DB7C-4538-B01E-2239C727C79B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B1CD4549-3B91-42DA-9950-1DCA202700B3}" type="sibTrans" cxnId="{BA8AC300-DB7C-4538-B01E-2239C727C79B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70D06E7-4265-4425-84C0-B0CC8C1390D4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ลูกหนี้ติดต่อกลับ 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13 โครงการ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(จำนวน 65 ฉบับ)</a:t>
          </a:r>
          <a:endParaRPr lang="en-US" sz="11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6B3EE02D-3CC2-4AC6-B375-275604D84FEF}" type="parTrans" cxnId="{DEF793D3-0043-43E6-AA8C-4D7B9250409D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0A058D0-41E8-4073-9D09-6A0470B4DBD6}" type="sibTrans" cxnId="{DEF793D3-0043-43E6-AA8C-4D7B9250409D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14ACC4C7-922A-4E58-9248-126326CEAEEF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ตรวจสอบ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ยอดเงินรอตรวจสอบ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3 โครงการ</a:t>
          </a:r>
          <a:endParaRPr lang="en-US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178EFC95-3E74-4B3D-A808-30BCEBC0F93B}" type="parTrans" cxnId="{244164F4-918E-45B0-BE7F-5EFBE62E8DAD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0F39E8E7-5F8A-45CA-B2E7-0D47E5493F53}" type="sibTrans" cxnId="{244164F4-918E-45B0-BE7F-5EFBE62E8DAD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88B0C1F-4F56-405A-BC9F-5AA09BE6DFDE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ขอเข้าร่วมมาตรการ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spc="-40" baseline="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ลดอัตราดอกเบี้ยเงินกู้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และดอกเบี้ยผิดนัด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5 โครงการ</a:t>
          </a:r>
          <a:endParaRPr lang="en-US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148A586-11AE-44B7-B6E5-C247798A9DBB}" type="parTrans" cxnId="{94400DFB-5EA4-439A-8A0C-A6E7D0619101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7B5719A8-86CC-4EE8-A62E-77BB8CA60799}" type="sibTrans" cxnId="{94400DFB-5EA4-439A-8A0C-A6E7D0619101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52D59A1C-957A-40C1-99F0-31114B84E6A3}">
      <dgm:prSet phldrT="[Text]" custT="1"/>
      <dgm:spPr>
        <a:ln>
          <a:solidFill>
            <a:srgbClr val="FDD8D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spc="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ยังไม่มีการติดต่อจากลูกหนี้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b="1" spc="0" baseline="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13 โครงการ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spc="0" baseline="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(จำนวน 64 ฉบับ)</a:t>
          </a:r>
          <a:endParaRPr lang="en-US" sz="1100" spc="0" baseline="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773723EE-D297-4E45-82FC-CBEEBD2AF546}" type="parTrans" cxnId="{B83786F0-5DF4-40CC-B6EF-AFD9F918C228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43BFBBEB-438C-4860-B33F-0BA91503E06D}" type="sibTrans" cxnId="{B83786F0-5DF4-40CC-B6EF-AFD9F918C228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3BBCBF0-A971-478D-BF28-0FCF922A020D}">
      <dgm:prSet phldrT="[Text]" custT="1"/>
      <dgm:spPr>
        <a:ln>
          <a:solidFill>
            <a:srgbClr val="FDD8D1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จะดำเนินการส่ง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หนังสือทวงถามหนี้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อย่างน้อย </a:t>
          </a:r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จำนวน 3 ครั้ง</a:t>
          </a:r>
          <a:endParaRPr lang="en-US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C596C54-28A3-4016-801A-70AA1DB066F3}" type="sibTrans" cxnId="{50F540B7-9686-4149-AFB2-BFC488F7676B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B5506B1A-7F78-488B-ADE3-03CF0F9A4060}" type="parTrans" cxnId="{50F540B7-9686-4149-AFB2-BFC488F7676B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68FF5EA-70D7-4C05-A352-7D8D993E4199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ชี้แจงรายละเอียดชำระหนี้คืนในส่วนของตนเอง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3 โครงการ</a:t>
          </a:r>
          <a:endParaRPr lang="en-US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95A41C6-23F7-402F-8CCE-3C7392A86391}" type="parTrans" cxnId="{A700EED5-6410-4ACB-9D29-1A7DC89BB947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7A07E6C-246A-492C-808D-5C7F63A77C5F}" type="sibTrans" cxnId="{A700EED5-6410-4ACB-9D29-1A7DC89BB947}">
      <dgm:prSet/>
      <dgm:spPr/>
      <dgm:t>
        <a:bodyPr/>
        <a:lstStyle/>
        <a:p>
          <a:endParaRPr lang="en-US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301287C-0C47-42B4-86FB-7D7D863BEC51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spc="-80" baseline="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ชี้แจงปัญหาการกู้ยืมเงิน</a:t>
          </a: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ในช่วงก่อนควบรวม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b="1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 โครงการ</a:t>
          </a:r>
          <a:endParaRPr lang="en-US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3B8873C6-FE2D-4AD2-BD8D-42DF61EFAA1B}" type="parTrans" cxnId="{48DB9039-D985-478F-B833-94C63722881D}">
      <dgm:prSet/>
      <dgm:spPr/>
      <dgm:t>
        <a:bodyPr/>
        <a:lstStyle/>
        <a:p>
          <a:endParaRPr lang="th-TH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86534CE9-21CC-45AC-9B5D-64F2BD2B9AD9}" type="sibTrans" cxnId="{48DB9039-D985-478F-B833-94C63722881D}">
      <dgm:prSet/>
      <dgm:spPr/>
      <dgm:t>
        <a:bodyPr/>
        <a:lstStyle/>
        <a:p>
          <a:endParaRPr lang="th-TH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55C727B4-F585-43EC-B884-F4A290125997}">
      <dgm:prSet phldrT="[Text]" custT="1"/>
      <dgm:spPr>
        <a:ln>
          <a:solidFill>
            <a:srgbClr val="CEDEBD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ขอเข้าร่วมมาตรการ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ลดหรืองดเบี้ยปรับ/ดอกเบี้ยผิดนัด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 โครงการ</a:t>
          </a:r>
          <a:endParaRPr lang="en-US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24244047-5413-4726-B53C-171AF5D3D7EC}" type="parTrans" cxnId="{8BE39357-D2EE-4DF5-97B2-D7C5DA2BCCB0}">
      <dgm:prSet/>
      <dgm:spPr/>
      <dgm:t>
        <a:bodyPr/>
        <a:lstStyle/>
        <a:p>
          <a:endParaRPr lang="th-TH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ACDA614-1BB8-4D4B-BF19-80C2C6B0D413}" type="sibTrans" cxnId="{8BE39357-D2EE-4DF5-97B2-D7C5DA2BCCB0}">
      <dgm:prSet/>
      <dgm:spPr/>
      <dgm:t>
        <a:bodyPr/>
        <a:lstStyle/>
        <a:p>
          <a:endParaRPr lang="th-TH" sz="110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673AF62-EE0E-46A3-B9CD-86222C80CC5D}" type="pres">
      <dgm:prSet presAssocID="{C08206F6-ACA5-4491-8928-1E39BEF2C2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9EC485-969C-41DC-BADC-BC00F75A66FE}" type="pres">
      <dgm:prSet presAssocID="{EE7577F7-52E0-4144-8E00-546B04AD0B1E}" presName="hierRoot1" presStyleCnt="0"/>
      <dgm:spPr/>
    </dgm:pt>
    <dgm:pt modelId="{4D428C5E-CB88-41DE-8347-137302801FF6}" type="pres">
      <dgm:prSet presAssocID="{EE7577F7-52E0-4144-8E00-546B04AD0B1E}" presName="composite" presStyleCnt="0"/>
      <dgm:spPr/>
    </dgm:pt>
    <dgm:pt modelId="{B26CE79E-D831-4511-BBAD-8C40B0B20DAB}" type="pres">
      <dgm:prSet presAssocID="{EE7577F7-52E0-4144-8E00-546B04AD0B1E}" presName="background" presStyleLbl="node0" presStyleIdx="0" presStyleCnt="1"/>
      <dgm:spPr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5998A214-A114-45A4-B4C8-B0F94B0A0F14}" type="pres">
      <dgm:prSet presAssocID="{EE7577F7-52E0-4144-8E00-546B04AD0B1E}" presName="text" presStyleLbl="fgAcc0" presStyleIdx="0" presStyleCnt="1" custScaleX="164295" custScaleY="123589" custLinFactNeighborX="-36930" custLinFactNeighborY="-294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C6F04A-260E-4060-91B9-C5D437BF78E7}" type="pres">
      <dgm:prSet presAssocID="{EE7577F7-52E0-4144-8E00-546B04AD0B1E}" presName="hierChild2" presStyleCnt="0"/>
      <dgm:spPr/>
    </dgm:pt>
    <dgm:pt modelId="{9B353382-5FA4-4108-BAEA-BEC80AA6E98C}" type="pres">
      <dgm:prSet presAssocID="{6B3EE02D-3CC2-4AC6-B375-275604D84FE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F4EAFBA-39E9-43E6-8ADC-5ED18A36A1B5}" type="pres">
      <dgm:prSet presAssocID="{670D06E7-4265-4425-84C0-B0CC8C1390D4}" presName="hierRoot2" presStyleCnt="0"/>
      <dgm:spPr/>
    </dgm:pt>
    <dgm:pt modelId="{CBE1DCFF-F5E0-4F9D-97B5-7CC6A7549803}" type="pres">
      <dgm:prSet presAssocID="{670D06E7-4265-4425-84C0-B0CC8C1390D4}" presName="composite2" presStyleCnt="0"/>
      <dgm:spPr/>
    </dgm:pt>
    <dgm:pt modelId="{F56071C8-463A-43FC-90D7-150D698AA63A}" type="pres">
      <dgm:prSet presAssocID="{670D06E7-4265-4425-84C0-B0CC8C1390D4}" presName="background2" presStyleLbl="node2" presStyleIdx="0" presStyleCnt="2"/>
      <dgm:spPr>
        <a:solidFill>
          <a:srgbClr val="AFC09A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5A34C91B-A5C5-4576-ABE4-66F4BDB39A16}" type="pres">
      <dgm:prSet presAssocID="{670D06E7-4265-4425-84C0-B0CC8C1390D4}" presName="text2" presStyleLbl="fgAcc2" presStyleIdx="0" presStyleCnt="2" custScaleX="146397" custScaleY="109805" custLinFactNeighborX="1704" custLinFactNeighborY="-83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619373-DF25-44B7-B628-BFA7FA21E95A}" type="pres">
      <dgm:prSet presAssocID="{670D06E7-4265-4425-84C0-B0CC8C1390D4}" presName="hierChild3" presStyleCnt="0"/>
      <dgm:spPr/>
    </dgm:pt>
    <dgm:pt modelId="{1782F4DA-DB50-48CC-A461-6809DDB0E66D}" type="pres">
      <dgm:prSet presAssocID="{178EFC95-3E74-4B3D-A808-30BCEBC0F93B}" presName="Name17" presStyleLbl="parChTrans1D3" presStyleIdx="0" presStyleCnt="6"/>
      <dgm:spPr/>
      <dgm:t>
        <a:bodyPr/>
        <a:lstStyle/>
        <a:p>
          <a:endParaRPr lang="en-US"/>
        </a:p>
      </dgm:t>
    </dgm:pt>
    <dgm:pt modelId="{41539F12-BD33-4C3C-92C9-A6533D6F1656}" type="pres">
      <dgm:prSet presAssocID="{14ACC4C7-922A-4E58-9248-126326CEAEEF}" presName="hierRoot3" presStyleCnt="0"/>
      <dgm:spPr/>
    </dgm:pt>
    <dgm:pt modelId="{759D2D33-380D-4EC3-84B8-DD6F469E3EF6}" type="pres">
      <dgm:prSet presAssocID="{14ACC4C7-922A-4E58-9248-126326CEAEEF}" presName="composite3" presStyleCnt="0"/>
      <dgm:spPr/>
    </dgm:pt>
    <dgm:pt modelId="{F167CB9A-A7A3-48F4-885E-5C7E11DC32F4}" type="pres">
      <dgm:prSet presAssocID="{14ACC4C7-922A-4E58-9248-126326CEAEEF}" presName="background3" presStyleLbl="node3" presStyleIdx="0" presStyleCnt="6"/>
      <dgm:spPr>
        <a:solidFill>
          <a:srgbClr val="CED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994FA7A2-8470-4983-9F71-40516AB72AA0}" type="pres">
      <dgm:prSet presAssocID="{14ACC4C7-922A-4E58-9248-126326CEAEEF}" presName="text3" presStyleLbl="fgAcc3" presStyleIdx="0" presStyleCnt="6" custScaleY="105230" custLinFactNeighborX="2166" custLinFactNeighborY="13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B07C8D-1B94-490C-9050-EED03734B0AE}" type="pres">
      <dgm:prSet presAssocID="{14ACC4C7-922A-4E58-9248-126326CEAEEF}" presName="hierChild4" presStyleCnt="0"/>
      <dgm:spPr/>
    </dgm:pt>
    <dgm:pt modelId="{3559EFD7-76F6-4F54-A42E-A666F744DDD5}" type="pres">
      <dgm:prSet presAssocID="{A95A41C6-23F7-402F-8CCE-3C7392A86391}" presName="Name17" presStyleLbl="parChTrans1D3" presStyleIdx="1" presStyleCnt="6"/>
      <dgm:spPr/>
      <dgm:t>
        <a:bodyPr/>
        <a:lstStyle/>
        <a:p>
          <a:endParaRPr lang="en-US"/>
        </a:p>
      </dgm:t>
    </dgm:pt>
    <dgm:pt modelId="{E130D7FD-1EC9-4559-A1EB-D8A7C1CD4747}" type="pres">
      <dgm:prSet presAssocID="{D68FF5EA-70D7-4C05-A352-7D8D993E4199}" presName="hierRoot3" presStyleCnt="0"/>
      <dgm:spPr/>
    </dgm:pt>
    <dgm:pt modelId="{DAA29D8E-0EC4-4983-A9E6-636208690D9B}" type="pres">
      <dgm:prSet presAssocID="{D68FF5EA-70D7-4C05-A352-7D8D993E4199}" presName="composite3" presStyleCnt="0"/>
      <dgm:spPr/>
    </dgm:pt>
    <dgm:pt modelId="{AC893FB1-8FCD-4004-948C-9D95C44E57BA}" type="pres">
      <dgm:prSet presAssocID="{D68FF5EA-70D7-4C05-A352-7D8D993E4199}" presName="background3" presStyleLbl="node3" presStyleIdx="1" presStyleCnt="6"/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0E12F99-E341-4632-A5D8-4EB0313CF46B}" type="pres">
      <dgm:prSet presAssocID="{D68FF5EA-70D7-4C05-A352-7D8D993E4199}" presName="text3" presStyleLbl="fgAcc3" presStyleIdx="1" presStyleCnt="6" custScaleY="105230" custLinFactNeighborX="1819" custLinFactNeighborY="14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79B31C-C65D-4DEE-A612-960656EAB39B}" type="pres">
      <dgm:prSet presAssocID="{D68FF5EA-70D7-4C05-A352-7D8D993E4199}" presName="hierChild4" presStyleCnt="0"/>
      <dgm:spPr/>
    </dgm:pt>
    <dgm:pt modelId="{C195285F-7AE8-4F72-8B10-FD6D953B26B8}" type="pres">
      <dgm:prSet presAssocID="{3B8873C6-FE2D-4AD2-BD8D-42DF61EFAA1B}" presName="Name17" presStyleLbl="parChTrans1D3" presStyleIdx="2" presStyleCnt="6"/>
      <dgm:spPr/>
      <dgm:t>
        <a:bodyPr/>
        <a:lstStyle/>
        <a:p>
          <a:endParaRPr lang="en-US"/>
        </a:p>
      </dgm:t>
    </dgm:pt>
    <dgm:pt modelId="{F22CDDD4-91C8-41C3-8B1F-BF2C82863792}" type="pres">
      <dgm:prSet presAssocID="{F301287C-0C47-42B4-86FB-7D7D863BEC51}" presName="hierRoot3" presStyleCnt="0"/>
      <dgm:spPr/>
    </dgm:pt>
    <dgm:pt modelId="{1B9DB204-627B-42A5-8ACD-68CF929FE6D0}" type="pres">
      <dgm:prSet presAssocID="{F301287C-0C47-42B4-86FB-7D7D863BEC51}" presName="composite3" presStyleCnt="0"/>
      <dgm:spPr/>
    </dgm:pt>
    <dgm:pt modelId="{8C3BA522-DCF9-4D76-872A-798101EAF4E3}" type="pres">
      <dgm:prSet presAssocID="{F301287C-0C47-42B4-86FB-7D7D863BEC51}" presName="background3" presStyleLbl="node3" presStyleIdx="2" presStyleCnt="6"/>
      <dgm:spPr>
        <a:solidFill>
          <a:srgbClr val="CED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7DABBE3B-1CEB-41D1-9E0E-636E1FD77568}" type="pres">
      <dgm:prSet presAssocID="{F301287C-0C47-42B4-86FB-7D7D863BEC51}" presName="text3" presStyleLbl="fgAcc3" presStyleIdx="2" presStyleCnt="6" custScaleX="110814" custScaleY="105230" custLinFactNeighborX="1391" custLinFactNeighborY="14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A66E1E-BB6E-472A-AA52-A6E801E59F1D}" type="pres">
      <dgm:prSet presAssocID="{F301287C-0C47-42B4-86FB-7D7D863BEC51}" presName="hierChild4" presStyleCnt="0"/>
      <dgm:spPr/>
    </dgm:pt>
    <dgm:pt modelId="{F5075639-0F3C-4ED7-AAC2-F7CCD6FE4D24}" type="pres">
      <dgm:prSet presAssocID="{A148A586-11AE-44B7-B6E5-C247798A9DBB}" presName="Name17" presStyleLbl="parChTrans1D3" presStyleIdx="3" presStyleCnt="6"/>
      <dgm:spPr/>
      <dgm:t>
        <a:bodyPr/>
        <a:lstStyle/>
        <a:p>
          <a:endParaRPr lang="en-US"/>
        </a:p>
      </dgm:t>
    </dgm:pt>
    <dgm:pt modelId="{CCA5D3BD-6BA3-4470-923B-E99C07C7B2D9}" type="pres">
      <dgm:prSet presAssocID="{888B0C1F-4F56-405A-BC9F-5AA09BE6DFDE}" presName="hierRoot3" presStyleCnt="0"/>
      <dgm:spPr/>
    </dgm:pt>
    <dgm:pt modelId="{A106D845-1FCF-43C2-9ACD-37CA7835171B}" type="pres">
      <dgm:prSet presAssocID="{888B0C1F-4F56-405A-BC9F-5AA09BE6DFDE}" presName="composite3" presStyleCnt="0"/>
      <dgm:spPr/>
    </dgm:pt>
    <dgm:pt modelId="{A043C573-C2F8-4324-B9BF-B8BB82A68899}" type="pres">
      <dgm:prSet presAssocID="{888B0C1F-4F56-405A-BC9F-5AA09BE6DFDE}" presName="background3" presStyleLbl="node3" presStyleIdx="3" presStyleCnt="6"/>
      <dgm:spPr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880A0319-CF38-4631-BFC2-4984F0C6FE25}" type="pres">
      <dgm:prSet presAssocID="{888B0C1F-4F56-405A-BC9F-5AA09BE6DFDE}" presName="text3" presStyleLbl="fgAcc3" presStyleIdx="3" presStyleCnt="6" custScaleX="106639" custScaleY="105230" custLinFactNeighborX="1056" custLinFactNeighborY="13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3F2568-A89C-45B5-A44E-3A27145E560B}" type="pres">
      <dgm:prSet presAssocID="{888B0C1F-4F56-405A-BC9F-5AA09BE6DFDE}" presName="hierChild4" presStyleCnt="0"/>
      <dgm:spPr/>
    </dgm:pt>
    <dgm:pt modelId="{16C4CF15-BD5C-42C5-8330-D8D98F9B7219}" type="pres">
      <dgm:prSet presAssocID="{24244047-5413-4726-B53C-171AF5D3D7EC}" presName="Name17" presStyleLbl="parChTrans1D3" presStyleIdx="4" presStyleCnt="6"/>
      <dgm:spPr/>
      <dgm:t>
        <a:bodyPr/>
        <a:lstStyle/>
        <a:p>
          <a:endParaRPr lang="en-US"/>
        </a:p>
      </dgm:t>
    </dgm:pt>
    <dgm:pt modelId="{5A3714F8-72A2-4AA6-A30A-269112AFA040}" type="pres">
      <dgm:prSet presAssocID="{55C727B4-F585-43EC-B884-F4A290125997}" presName="hierRoot3" presStyleCnt="0"/>
      <dgm:spPr/>
    </dgm:pt>
    <dgm:pt modelId="{F16A6D99-F713-424B-B2A5-00D10CE31D3D}" type="pres">
      <dgm:prSet presAssocID="{55C727B4-F585-43EC-B884-F4A290125997}" presName="composite3" presStyleCnt="0"/>
      <dgm:spPr/>
    </dgm:pt>
    <dgm:pt modelId="{3A6297A1-1EE9-40E3-8514-71DE388A9EA9}" type="pres">
      <dgm:prSet presAssocID="{55C727B4-F585-43EC-B884-F4A290125997}" presName="background3" presStyleLbl="node3" presStyleIdx="4" presStyleCnt="6"/>
      <dgm:spPr>
        <a:solidFill>
          <a:srgbClr val="CEDEB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E7FBE1B-5297-4403-85DF-49D19A705DF9}" type="pres">
      <dgm:prSet presAssocID="{55C727B4-F585-43EC-B884-F4A290125997}" presName="text3" presStyleLbl="fgAcc3" presStyleIdx="4" presStyleCnt="6" custScaleY="105230" custLinFactNeighborX="-309" custLinFactNeighborY="139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95F2B6-3258-44B1-9070-427FD374A95D}" type="pres">
      <dgm:prSet presAssocID="{55C727B4-F585-43EC-B884-F4A290125997}" presName="hierChild4" presStyleCnt="0"/>
      <dgm:spPr/>
    </dgm:pt>
    <dgm:pt modelId="{414C8C6E-433A-468A-9516-B4FD1534A323}" type="pres">
      <dgm:prSet presAssocID="{773723EE-D297-4E45-82FC-CBEEBD2AF54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CA313D8-90D1-4E2E-B9A6-D18CFC7B1CF4}" type="pres">
      <dgm:prSet presAssocID="{52D59A1C-957A-40C1-99F0-31114B84E6A3}" presName="hierRoot2" presStyleCnt="0"/>
      <dgm:spPr/>
    </dgm:pt>
    <dgm:pt modelId="{2629D9E7-04C6-4593-9409-1E03006628DB}" type="pres">
      <dgm:prSet presAssocID="{52D59A1C-957A-40C1-99F0-31114B84E6A3}" presName="composite2" presStyleCnt="0"/>
      <dgm:spPr/>
    </dgm:pt>
    <dgm:pt modelId="{E2090292-1A28-49BF-BC58-D9E031400FC8}" type="pres">
      <dgm:prSet presAssocID="{52D59A1C-957A-40C1-99F0-31114B84E6A3}" presName="background2" presStyleLbl="node2" presStyleIdx="1" presStyleCnt="2"/>
      <dgm:spPr>
        <a:solidFill>
          <a:srgbClr val="FDD8D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C760C20-4F8C-48D1-ACE9-85F9CA78153D}" type="pres">
      <dgm:prSet presAssocID="{52D59A1C-957A-40C1-99F0-31114B84E6A3}" presName="text2" presStyleLbl="fgAcc2" presStyleIdx="1" presStyleCnt="2" custScaleX="146141" custScaleY="109805" custLinFactNeighborX="-82045" custLinFactNeighborY="-8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4D24ED-2421-473F-B380-08880B0B568F}" type="pres">
      <dgm:prSet presAssocID="{52D59A1C-957A-40C1-99F0-31114B84E6A3}" presName="hierChild3" presStyleCnt="0"/>
      <dgm:spPr/>
    </dgm:pt>
    <dgm:pt modelId="{B900EDB3-B117-41DE-867A-3FF54D49E6A2}" type="pres">
      <dgm:prSet presAssocID="{B5506B1A-7F78-488B-ADE3-03CF0F9A4060}" presName="Name17" presStyleLbl="parChTrans1D3" presStyleIdx="5" presStyleCnt="6"/>
      <dgm:spPr/>
      <dgm:t>
        <a:bodyPr/>
        <a:lstStyle/>
        <a:p>
          <a:endParaRPr lang="en-US"/>
        </a:p>
      </dgm:t>
    </dgm:pt>
    <dgm:pt modelId="{C5608FD2-A494-4E2A-BED7-4A9A2F66133B}" type="pres">
      <dgm:prSet presAssocID="{A3BBCBF0-A971-478D-BF28-0FCF922A020D}" presName="hierRoot3" presStyleCnt="0"/>
      <dgm:spPr/>
    </dgm:pt>
    <dgm:pt modelId="{06A8C345-19E6-48E4-A749-555EA65A8D67}" type="pres">
      <dgm:prSet presAssocID="{A3BBCBF0-A971-478D-BF28-0FCF922A020D}" presName="composite3" presStyleCnt="0"/>
      <dgm:spPr/>
    </dgm:pt>
    <dgm:pt modelId="{60C31ECD-B48C-4B31-8EBF-32D771240F09}" type="pres">
      <dgm:prSet presAssocID="{A3BBCBF0-A971-478D-BF28-0FCF922A020D}" presName="background3" presStyleLbl="node3" presStyleIdx="5" presStyleCnt="6"/>
      <dgm:spPr>
        <a:solidFill>
          <a:srgbClr val="FDD8D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B5DF4E-2B9C-4D53-B81D-D90A4FED2695}" type="pres">
      <dgm:prSet presAssocID="{A3BBCBF0-A971-478D-BF28-0FCF922A020D}" presName="text3" presStyleLbl="fgAcc3" presStyleIdx="5" presStyleCnt="6" custScaleX="120548" custScaleY="105230" custLinFactNeighborX="665" custLinFactNeighborY="13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3C2A7-16B7-4C41-95D0-D0A87699C751}" type="pres">
      <dgm:prSet presAssocID="{A3BBCBF0-A971-478D-BF28-0FCF922A020D}" presName="hierChild4" presStyleCnt="0"/>
      <dgm:spPr/>
    </dgm:pt>
  </dgm:ptLst>
  <dgm:cxnLst>
    <dgm:cxn modelId="{DEF793D3-0043-43E6-AA8C-4D7B9250409D}" srcId="{EE7577F7-52E0-4144-8E00-546B04AD0B1E}" destId="{670D06E7-4265-4425-84C0-B0CC8C1390D4}" srcOrd="0" destOrd="0" parTransId="{6B3EE02D-3CC2-4AC6-B375-275604D84FEF}" sibTransId="{90A058D0-41E8-4073-9D09-6A0470B4DBD6}"/>
    <dgm:cxn modelId="{B5971712-81EA-49A5-B45F-04A5505939A2}" type="presOf" srcId="{888B0C1F-4F56-405A-BC9F-5AA09BE6DFDE}" destId="{880A0319-CF38-4631-BFC2-4984F0C6FE25}" srcOrd="0" destOrd="0" presId="urn:microsoft.com/office/officeart/2005/8/layout/hierarchy1"/>
    <dgm:cxn modelId="{B41FA3D1-85F8-460A-81A3-554C3EC82DF4}" type="presOf" srcId="{A148A586-11AE-44B7-B6E5-C247798A9DBB}" destId="{F5075639-0F3C-4ED7-AAC2-F7CCD6FE4D24}" srcOrd="0" destOrd="0" presId="urn:microsoft.com/office/officeart/2005/8/layout/hierarchy1"/>
    <dgm:cxn modelId="{7ADF0C52-0E8F-4B3F-BCB1-5B87464D1599}" type="presOf" srcId="{55C727B4-F585-43EC-B884-F4A290125997}" destId="{1E7FBE1B-5297-4403-85DF-49D19A705DF9}" srcOrd="0" destOrd="0" presId="urn:microsoft.com/office/officeart/2005/8/layout/hierarchy1"/>
    <dgm:cxn modelId="{A700EED5-6410-4ACB-9D29-1A7DC89BB947}" srcId="{670D06E7-4265-4425-84C0-B0CC8C1390D4}" destId="{D68FF5EA-70D7-4C05-A352-7D8D993E4199}" srcOrd="1" destOrd="0" parTransId="{A95A41C6-23F7-402F-8CCE-3C7392A86391}" sibTransId="{A7A07E6C-246A-492C-808D-5C7F63A77C5F}"/>
    <dgm:cxn modelId="{48DB9039-D985-478F-B833-94C63722881D}" srcId="{670D06E7-4265-4425-84C0-B0CC8C1390D4}" destId="{F301287C-0C47-42B4-86FB-7D7D863BEC51}" srcOrd="2" destOrd="0" parTransId="{3B8873C6-FE2D-4AD2-BD8D-42DF61EFAA1B}" sibTransId="{86534CE9-21CC-45AC-9B5D-64F2BD2B9AD9}"/>
    <dgm:cxn modelId="{BA8AC300-DB7C-4538-B01E-2239C727C79B}" srcId="{C08206F6-ACA5-4491-8928-1E39BEF2C2E3}" destId="{EE7577F7-52E0-4144-8E00-546B04AD0B1E}" srcOrd="0" destOrd="0" parTransId="{63BCFBFA-93EE-4DF4-98B3-06CC830E43B6}" sibTransId="{B1CD4549-3B91-42DA-9950-1DCA202700B3}"/>
    <dgm:cxn modelId="{0351543B-7A17-40A6-8246-F23E45570091}" type="presOf" srcId="{52D59A1C-957A-40C1-99F0-31114B84E6A3}" destId="{BC760C20-4F8C-48D1-ACE9-85F9CA78153D}" srcOrd="0" destOrd="0" presId="urn:microsoft.com/office/officeart/2005/8/layout/hierarchy1"/>
    <dgm:cxn modelId="{119CD7D3-541F-4FF2-9A64-141FE6CC8369}" type="presOf" srcId="{A3BBCBF0-A971-478D-BF28-0FCF922A020D}" destId="{17B5DF4E-2B9C-4D53-B81D-D90A4FED2695}" srcOrd="0" destOrd="0" presId="urn:microsoft.com/office/officeart/2005/8/layout/hierarchy1"/>
    <dgm:cxn modelId="{B83786F0-5DF4-40CC-B6EF-AFD9F918C228}" srcId="{EE7577F7-52E0-4144-8E00-546B04AD0B1E}" destId="{52D59A1C-957A-40C1-99F0-31114B84E6A3}" srcOrd="1" destOrd="0" parTransId="{773723EE-D297-4E45-82FC-CBEEBD2AF546}" sibTransId="{43BFBBEB-438C-4860-B33F-0BA91503E06D}"/>
    <dgm:cxn modelId="{3DE772E7-86FE-4E2D-A524-2F746F4BB562}" type="presOf" srcId="{A95A41C6-23F7-402F-8CCE-3C7392A86391}" destId="{3559EFD7-76F6-4F54-A42E-A666F744DDD5}" srcOrd="0" destOrd="0" presId="urn:microsoft.com/office/officeart/2005/8/layout/hierarchy1"/>
    <dgm:cxn modelId="{1BA19825-6054-46C1-8252-E0A5DB3D6AA6}" type="presOf" srcId="{EE7577F7-52E0-4144-8E00-546B04AD0B1E}" destId="{5998A214-A114-45A4-B4C8-B0F94B0A0F14}" srcOrd="0" destOrd="0" presId="urn:microsoft.com/office/officeart/2005/8/layout/hierarchy1"/>
    <dgm:cxn modelId="{DBD07952-3C09-48F6-A086-F8F4FF8C6B9A}" type="presOf" srcId="{3B8873C6-FE2D-4AD2-BD8D-42DF61EFAA1B}" destId="{C195285F-7AE8-4F72-8B10-FD6D953B26B8}" srcOrd="0" destOrd="0" presId="urn:microsoft.com/office/officeart/2005/8/layout/hierarchy1"/>
    <dgm:cxn modelId="{94400DFB-5EA4-439A-8A0C-A6E7D0619101}" srcId="{670D06E7-4265-4425-84C0-B0CC8C1390D4}" destId="{888B0C1F-4F56-405A-BC9F-5AA09BE6DFDE}" srcOrd="3" destOrd="0" parTransId="{A148A586-11AE-44B7-B6E5-C247798A9DBB}" sibTransId="{7B5719A8-86CC-4EE8-A62E-77BB8CA60799}"/>
    <dgm:cxn modelId="{DA2A7036-2DC0-4A16-AA2E-7722AF77DBA7}" type="presOf" srcId="{14ACC4C7-922A-4E58-9248-126326CEAEEF}" destId="{994FA7A2-8470-4983-9F71-40516AB72AA0}" srcOrd="0" destOrd="0" presId="urn:microsoft.com/office/officeart/2005/8/layout/hierarchy1"/>
    <dgm:cxn modelId="{101D5CBD-29F9-4402-9C1C-368D55DE3DA4}" type="presOf" srcId="{24244047-5413-4726-B53C-171AF5D3D7EC}" destId="{16C4CF15-BD5C-42C5-8330-D8D98F9B7219}" srcOrd="0" destOrd="0" presId="urn:microsoft.com/office/officeart/2005/8/layout/hierarchy1"/>
    <dgm:cxn modelId="{11C7FFBE-7F81-4B95-B7C0-AADFEFDE70B7}" type="presOf" srcId="{670D06E7-4265-4425-84C0-B0CC8C1390D4}" destId="{5A34C91B-A5C5-4576-ABE4-66F4BDB39A16}" srcOrd="0" destOrd="0" presId="urn:microsoft.com/office/officeart/2005/8/layout/hierarchy1"/>
    <dgm:cxn modelId="{549C0E50-946E-41A9-B2C8-BADA27BDB0BE}" type="presOf" srcId="{D68FF5EA-70D7-4C05-A352-7D8D993E4199}" destId="{10E12F99-E341-4632-A5D8-4EB0313CF46B}" srcOrd="0" destOrd="0" presId="urn:microsoft.com/office/officeart/2005/8/layout/hierarchy1"/>
    <dgm:cxn modelId="{FC36C825-1F96-4EAC-BDED-9BEA9E295542}" type="presOf" srcId="{B5506B1A-7F78-488B-ADE3-03CF0F9A4060}" destId="{B900EDB3-B117-41DE-867A-3FF54D49E6A2}" srcOrd="0" destOrd="0" presId="urn:microsoft.com/office/officeart/2005/8/layout/hierarchy1"/>
    <dgm:cxn modelId="{50F540B7-9686-4149-AFB2-BFC488F7676B}" srcId="{52D59A1C-957A-40C1-99F0-31114B84E6A3}" destId="{A3BBCBF0-A971-478D-BF28-0FCF922A020D}" srcOrd="0" destOrd="0" parTransId="{B5506B1A-7F78-488B-ADE3-03CF0F9A4060}" sibTransId="{8C596C54-28A3-4016-801A-70AA1DB066F3}"/>
    <dgm:cxn modelId="{02AAA469-A454-4841-974A-54BEC65CA8B5}" type="presOf" srcId="{C08206F6-ACA5-4491-8928-1E39BEF2C2E3}" destId="{F673AF62-EE0E-46A3-B9CD-86222C80CC5D}" srcOrd="0" destOrd="0" presId="urn:microsoft.com/office/officeart/2005/8/layout/hierarchy1"/>
    <dgm:cxn modelId="{C1D4317E-EB0B-4C96-8D33-E1E049BB6734}" type="presOf" srcId="{178EFC95-3E74-4B3D-A808-30BCEBC0F93B}" destId="{1782F4DA-DB50-48CC-A461-6809DDB0E66D}" srcOrd="0" destOrd="0" presId="urn:microsoft.com/office/officeart/2005/8/layout/hierarchy1"/>
    <dgm:cxn modelId="{B4F5286D-E30A-4610-843E-70E4E061D688}" type="presOf" srcId="{F301287C-0C47-42B4-86FB-7D7D863BEC51}" destId="{7DABBE3B-1CEB-41D1-9E0E-636E1FD77568}" srcOrd="0" destOrd="0" presId="urn:microsoft.com/office/officeart/2005/8/layout/hierarchy1"/>
    <dgm:cxn modelId="{5123FEC1-CA87-4671-A813-6760E4B2A090}" type="presOf" srcId="{773723EE-D297-4E45-82FC-CBEEBD2AF546}" destId="{414C8C6E-433A-468A-9516-B4FD1534A323}" srcOrd="0" destOrd="0" presId="urn:microsoft.com/office/officeart/2005/8/layout/hierarchy1"/>
    <dgm:cxn modelId="{CCCEF4E3-F7E2-4E11-9DA0-8F1E1821827C}" type="presOf" srcId="{6B3EE02D-3CC2-4AC6-B375-275604D84FEF}" destId="{9B353382-5FA4-4108-BAEA-BEC80AA6E98C}" srcOrd="0" destOrd="0" presId="urn:microsoft.com/office/officeart/2005/8/layout/hierarchy1"/>
    <dgm:cxn modelId="{244164F4-918E-45B0-BE7F-5EFBE62E8DAD}" srcId="{670D06E7-4265-4425-84C0-B0CC8C1390D4}" destId="{14ACC4C7-922A-4E58-9248-126326CEAEEF}" srcOrd="0" destOrd="0" parTransId="{178EFC95-3E74-4B3D-A808-30BCEBC0F93B}" sibTransId="{0F39E8E7-5F8A-45CA-B2E7-0D47E5493F53}"/>
    <dgm:cxn modelId="{8BE39357-D2EE-4DF5-97B2-D7C5DA2BCCB0}" srcId="{670D06E7-4265-4425-84C0-B0CC8C1390D4}" destId="{55C727B4-F585-43EC-B884-F4A290125997}" srcOrd="4" destOrd="0" parTransId="{24244047-5413-4726-B53C-171AF5D3D7EC}" sibTransId="{AACDA614-1BB8-4D4B-BF19-80C2C6B0D413}"/>
    <dgm:cxn modelId="{0FBCB3D2-EC2E-4A7B-A41C-960B8F84555C}" type="presParOf" srcId="{F673AF62-EE0E-46A3-B9CD-86222C80CC5D}" destId="{629EC485-969C-41DC-BADC-BC00F75A66FE}" srcOrd="0" destOrd="0" presId="urn:microsoft.com/office/officeart/2005/8/layout/hierarchy1"/>
    <dgm:cxn modelId="{B0D5A750-E4C1-40A5-BF3B-3FE8B977CC9C}" type="presParOf" srcId="{629EC485-969C-41DC-BADC-BC00F75A66FE}" destId="{4D428C5E-CB88-41DE-8347-137302801FF6}" srcOrd="0" destOrd="0" presId="urn:microsoft.com/office/officeart/2005/8/layout/hierarchy1"/>
    <dgm:cxn modelId="{E855703C-B430-4B6B-B095-374EDE8BFA82}" type="presParOf" srcId="{4D428C5E-CB88-41DE-8347-137302801FF6}" destId="{B26CE79E-D831-4511-BBAD-8C40B0B20DAB}" srcOrd="0" destOrd="0" presId="urn:microsoft.com/office/officeart/2005/8/layout/hierarchy1"/>
    <dgm:cxn modelId="{862401F6-2E7B-4EAE-9E1A-0A127CC1ADB6}" type="presParOf" srcId="{4D428C5E-CB88-41DE-8347-137302801FF6}" destId="{5998A214-A114-45A4-B4C8-B0F94B0A0F14}" srcOrd="1" destOrd="0" presId="urn:microsoft.com/office/officeart/2005/8/layout/hierarchy1"/>
    <dgm:cxn modelId="{416E69FF-719E-47D5-8C59-6F32EB2E1004}" type="presParOf" srcId="{629EC485-969C-41DC-BADC-BC00F75A66FE}" destId="{E4C6F04A-260E-4060-91B9-C5D437BF78E7}" srcOrd="1" destOrd="0" presId="urn:microsoft.com/office/officeart/2005/8/layout/hierarchy1"/>
    <dgm:cxn modelId="{03522257-C94A-4150-997E-2040B0FDEE8A}" type="presParOf" srcId="{E4C6F04A-260E-4060-91B9-C5D437BF78E7}" destId="{9B353382-5FA4-4108-BAEA-BEC80AA6E98C}" srcOrd="0" destOrd="0" presId="urn:microsoft.com/office/officeart/2005/8/layout/hierarchy1"/>
    <dgm:cxn modelId="{E0310403-1B77-4C17-8373-79BF63E3E1D0}" type="presParOf" srcId="{E4C6F04A-260E-4060-91B9-C5D437BF78E7}" destId="{FF4EAFBA-39E9-43E6-8ADC-5ED18A36A1B5}" srcOrd="1" destOrd="0" presId="urn:microsoft.com/office/officeart/2005/8/layout/hierarchy1"/>
    <dgm:cxn modelId="{4CC60E1A-37D1-4EB4-A1E9-7DBCADFFBD80}" type="presParOf" srcId="{FF4EAFBA-39E9-43E6-8ADC-5ED18A36A1B5}" destId="{CBE1DCFF-F5E0-4F9D-97B5-7CC6A7549803}" srcOrd="0" destOrd="0" presId="urn:microsoft.com/office/officeart/2005/8/layout/hierarchy1"/>
    <dgm:cxn modelId="{589E0078-1B14-4B0B-85B3-09B39F28EA82}" type="presParOf" srcId="{CBE1DCFF-F5E0-4F9D-97B5-7CC6A7549803}" destId="{F56071C8-463A-43FC-90D7-150D698AA63A}" srcOrd="0" destOrd="0" presId="urn:microsoft.com/office/officeart/2005/8/layout/hierarchy1"/>
    <dgm:cxn modelId="{DA55EDA4-4824-4A76-B831-37C69B5BFA64}" type="presParOf" srcId="{CBE1DCFF-F5E0-4F9D-97B5-7CC6A7549803}" destId="{5A34C91B-A5C5-4576-ABE4-66F4BDB39A16}" srcOrd="1" destOrd="0" presId="urn:microsoft.com/office/officeart/2005/8/layout/hierarchy1"/>
    <dgm:cxn modelId="{DBA57732-C82B-49E4-BAA8-58E8C441A2D6}" type="presParOf" srcId="{FF4EAFBA-39E9-43E6-8ADC-5ED18A36A1B5}" destId="{97619373-DF25-44B7-B628-BFA7FA21E95A}" srcOrd="1" destOrd="0" presId="urn:microsoft.com/office/officeart/2005/8/layout/hierarchy1"/>
    <dgm:cxn modelId="{0FEC2B9F-8A13-4249-9351-DD8FF01D19CC}" type="presParOf" srcId="{97619373-DF25-44B7-B628-BFA7FA21E95A}" destId="{1782F4DA-DB50-48CC-A461-6809DDB0E66D}" srcOrd="0" destOrd="0" presId="urn:microsoft.com/office/officeart/2005/8/layout/hierarchy1"/>
    <dgm:cxn modelId="{09B3745F-A629-441A-9691-4643E25D3463}" type="presParOf" srcId="{97619373-DF25-44B7-B628-BFA7FA21E95A}" destId="{41539F12-BD33-4C3C-92C9-A6533D6F1656}" srcOrd="1" destOrd="0" presId="urn:microsoft.com/office/officeart/2005/8/layout/hierarchy1"/>
    <dgm:cxn modelId="{E4FC3710-D753-4C18-8296-5B4032C405E4}" type="presParOf" srcId="{41539F12-BD33-4C3C-92C9-A6533D6F1656}" destId="{759D2D33-380D-4EC3-84B8-DD6F469E3EF6}" srcOrd="0" destOrd="0" presId="urn:microsoft.com/office/officeart/2005/8/layout/hierarchy1"/>
    <dgm:cxn modelId="{37DEDF96-2B94-4D78-A39F-4E6473AD3514}" type="presParOf" srcId="{759D2D33-380D-4EC3-84B8-DD6F469E3EF6}" destId="{F167CB9A-A7A3-48F4-885E-5C7E11DC32F4}" srcOrd="0" destOrd="0" presId="urn:microsoft.com/office/officeart/2005/8/layout/hierarchy1"/>
    <dgm:cxn modelId="{15B23E67-8D3F-4DB9-94BC-04556AB79B65}" type="presParOf" srcId="{759D2D33-380D-4EC3-84B8-DD6F469E3EF6}" destId="{994FA7A2-8470-4983-9F71-40516AB72AA0}" srcOrd="1" destOrd="0" presId="urn:microsoft.com/office/officeart/2005/8/layout/hierarchy1"/>
    <dgm:cxn modelId="{ACDF34FD-9955-457B-9785-FE67C5A460EC}" type="presParOf" srcId="{41539F12-BD33-4C3C-92C9-A6533D6F1656}" destId="{02B07C8D-1B94-490C-9050-EED03734B0AE}" srcOrd="1" destOrd="0" presId="urn:microsoft.com/office/officeart/2005/8/layout/hierarchy1"/>
    <dgm:cxn modelId="{EE01EE90-2BFD-4C1C-A7FA-E1395A84A661}" type="presParOf" srcId="{97619373-DF25-44B7-B628-BFA7FA21E95A}" destId="{3559EFD7-76F6-4F54-A42E-A666F744DDD5}" srcOrd="2" destOrd="0" presId="urn:microsoft.com/office/officeart/2005/8/layout/hierarchy1"/>
    <dgm:cxn modelId="{473C4460-CAB7-4BDB-A10E-9C5FB5D5D15D}" type="presParOf" srcId="{97619373-DF25-44B7-B628-BFA7FA21E95A}" destId="{E130D7FD-1EC9-4559-A1EB-D8A7C1CD4747}" srcOrd="3" destOrd="0" presId="urn:microsoft.com/office/officeart/2005/8/layout/hierarchy1"/>
    <dgm:cxn modelId="{4EB6190E-DA53-4E26-A715-FDD1DD8E4E6F}" type="presParOf" srcId="{E130D7FD-1EC9-4559-A1EB-D8A7C1CD4747}" destId="{DAA29D8E-0EC4-4983-A9E6-636208690D9B}" srcOrd="0" destOrd="0" presId="urn:microsoft.com/office/officeart/2005/8/layout/hierarchy1"/>
    <dgm:cxn modelId="{C73351FC-6B1E-42F8-900A-5A0B23781C8A}" type="presParOf" srcId="{DAA29D8E-0EC4-4983-A9E6-636208690D9B}" destId="{AC893FB1-8FCD-4004-948C-9D95C44E57BA}" srcOrd="0" destOrd="0" presId="urn:microsoft.com/office/officeart/2005/8/layout/hierarchy1"/>
    <dgm:cxn modelId="{C6352776-1464-493F-A2DE-0C9A04C27CB8}" type="presParOf" srcId="{DAA29D8E-0EC4-4983-A9E6-636208690D9B}" destId="{10E12F99-E341-4632-A5D8-4EB0313CF46B}" srcOrd="1" destOrd="0" presId="urn:microsoft.com/office/officeart/2005/8/layout/hierarchy1"/>
    <dgm:cxn modelId="{CE34FA5E-30FA-4F55-A029-157C7F781CAB}" type="presParOf" srcId="{E130D7FD-1EC9-4559-A1EB-D8A7C1CD4747}" destId="{5379B31C-C65D-4DEE-A612-960656EAB39B}" srcOrd="1" destOrd="0" presId="urn:microsoft.com/office/officeart/2005/8/layout/hierarchy1"/>
    <dgm:cxn modelId="{BB89847B-8057-4967-B6B1-607C33BCEA62}" type="presParOf" srcId="{97619373-DF25-44B7-B628-BFA7FA21E95A}" destId="{C195285F-7AE8-4F72-8B10-FD6D953B26B8}" srcOrd="4" destOrd="0" presId="urn:microsoft.com/office/officeart/2005/8/layout/hierarchy1"/>
    <dgm:cxn modelId="{F616838D-9A15-44C4-BFB1-6FEA1891A279}" type="presParOf" srcId="{97619373-DF25-44B7-B628-BFA7FA21E95A}" destId="{F22CDDD4-91C8-41C3-8B1F-BF2C82863792}" srcOrd="5" destOrd="0" presId="urn:microsoft.com/office/officeart/2005/8/layout/hierarchy1"/>
    <dgm:cxn modelId="{A5D8E57C-6CBD-425F-AA93-B5A099460C92}" type="presParOf" srcId="{F22CDDD4-91C8-41C3-8B1F-BF2C82863792}" destId="{1B9DB204-627B-42A5-8ACD-68CF929FE6D0}" srcOrd="0" destOrd="0" presId="urn:microsoft.com/office/officeart/2005/8/layout/hierarchy1"/>
    <dgm:cxn modelId="{4B0466E7-D3A5-4236-A69F-6C6C86F02FF8}" type="presParOf" srcId="{1B9DB204-627B-42A5-8ACD-68CF929FE6D0}" destId="{8C3BA522-DCF9-4D76-872A-798101EAF4E3}" srcOrd="0" destOrd="0" presId="urn:microsoft.com/office/officeart/2005/8/layout/hierarchy1"/>
    <dgm:cxn modelId="{00F8CAAA-CC88-4D62-9693-99F28C60A88D}" type="presParOf" srcId="{1B9DB204-627B-42A5-8ACD-68CF929FE6D0}" destId="{7DABBE3B-1CEB-41D1-9E0E-636E1FD77568}" srcOrd="1" destOrd="0" presId="urn:microsoft.com/office/officeart/2005/8/layout/hierarchy1"/>
    <dgm:cxn modelId="{CCA2A936-E7E6-4AA7-97F3-1AA1715DDDC4}" type="presParOf" srcId="{F22CDDD4-91C8-41C3-8B1F-BF2C82863792}" destId="{94A66E1E-BB6E-472A-AA52-A6E801E59F1D}" srcOrd="1" destOrd="0" presId="urn:microsoft.com/office/officeart/2005/8/layout/hierarchy1"/>
    <dgm:cxn modelId="{03D77D95-2A40-4FD0-AE2B-0AA16716C95D}" type="presParOf" srcId="{97619373-DF25-44B7-B628-BFA7FA21E95A}" destId="{F5075639-0F3C-4ED7-AAC2-F7CCD6FE4D24}" srcOrd="6" destOrd="0" presId="urn:microsoft.com/office/officeart/2005/8/layout/hierarchy1"/>
    <dgm:cxn modelId="{4E4F9EC4-9999-451A-824C-A318BDA82E5B}" type="presParOf" srcId="{97619373-DF25-44B7-B628-BFA7FA21E95A}" destId="{CCA5D3BD-6BA3-4470-923B-E99C07C7B2D9}" srcOrd="7" destOrd="0" presId="urn:microsoft.com/office/officeart/2005/8/layout/hierarchy1"/>
    <dgm:cxn modelId="{8EE67BC0-86F0-4B8D-B372-6AB8526A594D}" type="presParOf" srcId="{CCA5D3BD-6BA3-4470-923B-E99C07C7B2D9}" destId="{A106D845-1FCF-43C2-9ACD-37CA7835171B}" srcOrd="0" destOrd="0" presId="urn:microsoft.com/office/officeart/2005/8/layout/hierarchy1"/>
    <dgm:cxn modelId="{F3AA4CA9-B78A-4647-A7F9-A2590BA669A9}" type="presParOf" srcId="{A106D845-1FCF-43C2-9ACD-37CA7835171B}" destId="{A043C573-C2F8-4324-B9BF-B8BB82A68899}" srcOrd="0" destOrd="0" presId="urn:microsoft.com/office/officeart/2005/8/layout/hierarchy1"/>
    <dgm:cxn modelId="{59485385-A1DB-442D-A978-F1CC468C5C09}" type="presParOf" srcId="{A106D845-1FCF-43C2-9ACD-37CA7835171B}" destId="{880A0319-CF38-4631-BFC2-4984F0C6FE25}" srcOrd="1" destOrd="0" presId="urn:microsoft.com/office/officeart/2005/8/layout/hierarchy1"/>
    <dgm:cxn modelId="{8DFA8597-A777-49B4-A94E-22967EAA6284}" type="presParOf" srcId="{CCA5D3BD-6BA3-4470-923B-E99C07C7B2D9}" destId="{CD3F2568-A89C-45B5-A44E-3A27145E560B}" srcOrd="1" destOrd="0" presId="urn:microsoft.com/office/officeart/2005/8/layout/hierarchy1"/>
    <dgm:cxn modelId="{587B82D3-E157-4B6E-8A45-7D5E8F86D52B}" type="presParOf" srcId="{97619373-DF25-44B7-B628-BFA7FA21E95A}" destId="{16C4CF15-BD5C-42C5-8330-D8D98F9B7219}" srcOrd="8" destOrd="0" presId="urn:microsoft.com/office/officeart/2005/8/layout/hierarchy1"/>
    <dgm:cxn modelId="{4E6B0AC7-8020-4D2E-8EA6-A35BF6C95389}" type="presParOf" srcId="{97619373-DF25-44B7-B628-BFA7FA21E95A}" destId="{5A3714F8-72A2-4AA6-A30A-269112AFA040}" srcOrd="9" destOrd="0" presId="urn:microsoft.com/office/officeart/2005/8/layout/hierarchy1"/>
    <dgm:cxn modelId="{DF545AE4-BB4E-46E7-A00C-6C7C4B9DCF6F}" type="presParOf" srcId="{5A3714F8-72A2-4AA6-A30A-269112AFA040}" destId="{F16A6D99-F713-424B-B2A5-00D10CE31D3D}" srcOrd="0" destOrd="0" presId="urn:microsoft.com/office/officeart/2005/8/layout/hierarchy1"/>
    <dgm:cxn modelId="{DB8477ED-2BC4-4618-A78C-1478D12F5C79}" type="presParOf" srcId="{F16A6D99-F713-424B-B2A5-00D10CE31D3D}" destId="{3A6297A1-1EE9-40E3-8514-71DE388A9EA9}" srcOrd="0" destOrd="0" presId="urn:microsoft.com/office/officeart/2005/8/layout/hierarchy1"/>
    <dgm:cxn modelId="{07F87F89-5651-4FDD-8154-2143746C5CF6}" type="presParOf" srcId="{F16A6D99-F713-424B-B2A5-00D10CE31D3D}" destId="{1E7FBE1B-5297-4403-85DF-49D19A705DF9}" srcOrd="1" destOrd="0" presId="urn:microsoft.com/office/officeart/2005/8/layout/hierarchy1"/>
    <dgm:cxn modelId="{893B3AB5-03EF-418D-83C5-412C8F12ED06}" type="presParOf" srcId="{5A3714F8-72A2-4AA6-A30A-269112AFA040}" destId="{3995F2B6-3258-44B1-9070-427FD374A95D}" srcOrd="1" destOrd="0" presId="urn:microsoft.com/office/officeart/2005/8/layout/hierarchy1"/>
    <dgm:cxn modelId="{37CEB855-623A-450E-9BE0-EE4D68C397CD}" type="presParOf" srcId="{E4C6F04A-260E-4060-91B9-C5D437BF78E7}" destId="{414C8C6E-433A-468A-9516-B4FD1534A323}" srcOrd="2" destOrd="0" presId="urn:microsoft.com/office/officeart/2005/8/layout/hierarchy1"/>
    <dgm:cxn modelId="{3DB86DAF-78D9-4A85-8CF5-D61F2384D4D5}" type="presParOf" srcId="{E4C6F04A-260E-4060-91B9-C5D437BF78E7}" destId="{3CA313D8-90D1-4E2E-B9A6-D18CFC7B1CF4}" srcOrd="3" destOrd="0" presId="urn:microsoft.com/office/officeart/2005/8/layout/hierarchy1"/>
    <dgm:cxn modelId="{4EBF9C7F-13A6-4F90-AC24-190A702790FF}" type="presParOf" srcId="{3CA313D8-90D1-4E2E-B9A6-D18CFC7B1CF4}" destId="{2629D9E7-04C6-4593-9409-1E03006628DB}" srcOrd="0" destOrd="0" presId="urn:microsoft.com/office/officeart/2005/8/layout/hierarchy1"/>
    <dgm:cxn modelId="{627A1319-758B-4CEB-BFD4-0228FE0BBBAA}" type="presParOf" srcId="{2629D9E7-04C6-4593-9409-1E03006628DB}" destId="{E2090292-1A28-49BF-BC58-D9E031400FC8}" srcOrd="0" destOrd="0" presId="urn:microsoft.com/office/officeart/2005/8/layout/hierarchy1"/>
    <dgm:cxn modelId="{9F0E4F83-FE5A-4DB3-BBC6-0A11675D772B}" type="presParOf" srcId="{2629D9E7-04C6-4593-9409-1E03006628DB}" destId="{BC760C20-4F8C-48D1-ACE9-85F9CA78153D}" srcOrd="1" destOrd="0" presId="urn:microsoft.com/office/officeart/2005/8/layout/hierarchy1"/>
    <dgm:cxn modelId="{6CDF5EBB-9E7B-49BC-8F12-9F05F1AB21B5}" type="presParOf" srcId="{3CA313D8-90D1-4E2E-B9A6-D18CFC7B1CF4}" destId="{CB4D24ED-2421-473F-B380-08880B0B568F}" srcOrd="1" destOrd="0" presId="urn:microsoft.com/office/officeart/2005/8/layout/hierarchy1"/>
    <dgm:cxn modelId="{18139208-5741-43BB-B11D-D13530982031}" type="presParOf" srcId="{CB4D24ED-2421-473F-B380-08880B0B568F}" destId="{B900EDB3-B117-41DE-867A-3FF54D49E6A2}" srcOrd="0" destOrd="0" presId="urn:microsoft.com/office/officeart/2005/8/layout/hierarchy1"/>
    <dgm:cxn modelId="{B1722F9A-2ECE-4778-9F19-64D283B198C8}" type="presParOf" srcId="{CB4D24ED-2421-473F-B380-08880B0B568F}" destId="{C5608FD2-A494-4E2A-BED7-4A9A2F66133B}" srcOrd="1" destOrd="0" presId="urn:microsoft.com/office/officeart/2005/8/layout/hierarchy1"/>
    <dgm:cxn modelId="{C3DBE2A6-1274-4DEA-85FF-1A320A738913}" type="presParOf" srcId="{C5608FD2-A494-4E2A-BED7-4A9A2F66133B}" destId="{06A8C345-19E6-48E4-A749-555EA65A8D67}" srcOrd="0" destOrd="0" presId="urn:microsoft.com/office/officeart/2005/8/layout/hierarchy1"/>
    <dgm:cxn modelId="{50377BC5-D16A-4E23-8A47-441BD3414E2B}" type="presParOf" srcId="{06A8C345-19E6-48E4-A749-555EA65A8D67}" destId="{60C31ECD-B48C-4B31-8EBF-32D771240F09}" srcOrd="0" destOrd="0" presId="urn:microsoft.com/office/officeart/2005/8/layout/hierarchy1"/>
    <dgm:cxn modelId="{BD5ED853-EF3B-4BB1-9149-656ECC051426}" type="presParOf" srcId="{06A8C345-19E6-48E4-A749-555EA65A8D67}" destId="{17B5DF4E-2B9C-4D53-B81D-D90A4FED2695}" srcOrd="1" destOrd="0" presId="urn:microsoft.com/office/officeart/2005/8/layout/hierarchy1"/>
    <dgm:cxn modelId="{6FD2D022-9FC7-4BA5-A0C8-02DF8D67843B}" type="presParOf" srcId="{C5608FD2-A494-4E2A-BED7-4A9A2F66133B}" destId="{5DF3C2A7-16B7-4C41-95D0-D0A87699C7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3D263-5303-4C04-93DB-587CADD66918}" type="doc">
      <dgm:prSet loTypeId="urn:microsoft.com/office/officeart/2005/8/layout/hProcess9" loCatId="process" qsTypeId="urn:microsoft.com/office/officeart/2005/8/quickstyle/3d2" qsCatId="3D" csTypeId="urn:microsoft.com/office/officeart/2005/8/colors/accent2_4" csCatId="accent2" phldr="1"/>
      <dgm:spPr/>
    </dgm:pt>
    <dgm:pt modelId="{70702F50-34F6-4973-BDCC-3991DD506007}">
      <dgm:prSet phldrT="[Text]" custT="1"/>
      <dgm:spPr>
        <a:solidFill>
          <a:srgbClr val="FFD8E1"/>
        </a:solidFill>
      </dgm:spPr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ยอดเงินรอตรวจสอบ</a:t>
          </a:r>
        </a:p>
        <a:p>
          <a:pPr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th-TH" sz="1600" b="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</a:t>
          </a:r>
          <a:r>
            <a:rPr lang="th-TH" sz="1600" b="0" u="sng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วันที่ 15 กันยายน 2562</a:t>
          </a:r>
          <a:r>
            <a:rPr lang="th-TH" sz="1600" b="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)</a:t>
          </a:r>
        </a:p>
        <a:p>
          <a:pPr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th-TH" sz="16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15,010,134.17</a:t>
          </a:r>
          <a:r>
            <a:rPr lang="th-TH" sz="1600" b="1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 บาท</a:t>
          </a:r>
          <a:endParaRPr lang="en-US" sz="16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F79DFD1F-5FE3-47CA-8EB5-C99D7548D6FC}" type="parTrans" cxnId="{8FE506FC-C346-4A77-822D-D9B24E1E061F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D643FF3A-E1A9-4860-9C0C-2C1B1893B1C1}" type="sibTrans" cxnId="{8FE506FC-C346-4A77-822D-D9B24E1E061F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5DF9012C-E251-4935-854F-71A2DFD6042D}">
      <dgm:prSet phldrT="[Text]" custT="1"/>
      <dgm:spPr>
        <a:solidFill>
          <a:srgbClr val="BBDEE2"/>
        </a:solidFill>
      </dgm:spPr>
      <dgm:t>
        <a:bodyPr/>
        <a:lstStyle/>
        <a:p>
          <a:pPr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ยอดเงินรอตรวจสอบ</a:t>
          </a:r>
        </a:p>
        <a:p>
          <a:pPr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th-TH" sz="1600" b="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</a:t>
          </a:r>
          <a:r>
            <a:rPr lang="th-TH" sz="1600" b="0" u="sng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วันที่ 2 เมษายน 2567</a:t>
          </a:r>
          <a:r>
            <a:rPr lang="th-TH" sz="1600" b="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)</a:t>
          </a:r>
        </a:p>
        <a:p>
          <a:pPr>
            <a:lnSpc>
              <a:spcPct val="150000"/>
            </a:lnSpc>
            <a:spcBef>
              <a:spcPts val="1200"/>
            </a:spcBef>
            <a:spcAft>
              <a:spcPts val="0"/>
            </a:spcAft>
          </a:pPr>
          <a:r>
            <a:rPr lang="th-TH" sz="16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7,645,069.64 </a:t>
          </a:r>
          <a:r>
            <a:rPr lang="th-TH" sz="1600" b="1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บาท</a:t>
          </a:r>
          <a:endParaRPr lang="en-US" sz="16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EE4B93CF-91A1-4C1B-95AD-A5FEC02F6453}" type="parTrans" cxnId="{83A29C37-7DA1-4937-8322-2ACD9E30BE92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ECB27620-82A6-443E-BE68-95A90BB6C2B0}" type="sibTrans" cxnId="{83A29C37-7DA1-4937-8322-2ACD9E30BE92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5C853644-0951-4D6D-8837-2BC6B1B01ACA}">
      <dgm:prSet phldrT="[Text]" custT="1"/>
      <dgm:spPr>
        <a:solidFill>
          <a:srgbClr val="F4EECE"/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ยอดเงินรอตรวจสอบ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h-TH" sz="1600" b="1" u="sng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ลดลงไป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h-TH" sz="1600" b="1" u="none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7,365,064.53 </a:t>
          </a:r>
          <a:r>
            <a:rPr lang="th-TH" sz="1600" b="1" u="none" dirty="0">
              <a:solidFill>
                <a:srgbClr val="C0000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บาท </a:t>
          </a:r>
          <a:endParaRPr lang="en-US" sz="1600" b="1" u="none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98BDB08D-2AF0-438D-8253-A17E0FB65296}" type="parTrans" cxnId="{D5CF7106-2727-4C4C-8D50-A10810EE253A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AC45E66D-0303-4968-AC21-5D2765593D34}" type="sibTrans" cxnId="{D5CF7106-2727-4C4C-8D50-A10810EE253A}">
      <dgm:prSet/>
      <dgm:spPr/>
      <dgm:t>
        <a:bodyPr/>
        <a:lstStyle/>
        <a:p>
          <a:endParaRPr lang="en-US" sz="1400">
            <a:solidFill>
              <a:schemeClr val="tx2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gm:t>
    </dgm:pt>
    <dgm:pt modelId="{43884CD2-3585-4DD3-A3B1-897AA8EE545F}" type="pres">
      <dgm:prSet presAssocID="{F543D263-5303-4C04-93DB-587CADD66918}" presName="CompostProcess" presStyleCnt="0">
        <dgm:presLayoutVars>
          <dgm:dir/>
          <dgm:resizeHandles val="exact"/>
        </dgm:presLayoutVars>
      </dgm:prSet>
      <dgm:spPr/>
    </dgm:pt>
    <dgm:pt modelId="{4CB19429-2E1F-4C29-933A-4B63D8CF84D6}" type="pres">
      <dgm:prSet presAssocID="{F543D263-5303-4C04-93DB-587CADD66918}" presName="arrow" presStyleLbl="bgShp" presStyleIdx="0" presStyleCnt="1"/>
      <dgm:spPr>
        <a:solidFill>
          <a:srgbClr val="C7CFE2"/>
        </a:solidFill>
        <a:ln>
          <a:solidFill>
            <a:srgbClr val="EDD4E9"/>
          </a:solidFill>
        </a:ln>
      </dgm:spPr>
    </dgm:pt>
    <dgm:pt modelId="{BC8F9E28-27F4-4CE3-9AB6-600DEC79C8CF}" type="pres">
      <dgm:prSet presAssocID="{F543D263-5303-4C04-93DB-587CADD66918}" presName="linearProcess" presStyleCnt="0"/>
      <dgm:spPr/>
    </dgm:pt>
    <dgm:pt modelId="{17329F06-60F9-47F5-8FB8-29E53270C0A9}" type="pres">
      <dgm:prSet presAssocID="{70702F50-34F6-4973-BDCC-3991DD506007}" presName="textNode" presStyleLbl="node1" presStyleIdx="0" presStyleCnt="3" custScaleX="159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61529-B2C0-44BF-BC92-86060D4F9DD7}" type="pres">
      <dgm:prSet presAssocID="{D643FF3A-E1A9-4860-9C0C-2C1B1893B1C1}" presName="sibTrans" presStyleCnt="0"/>
      <dgm:spPr/>
    </dgm:pt>
    <dgm:pt modelId="{7F6B4258-15C4-4A17-8400-B0F88D8A4A8E}" type="pres">
      <dgm:prSet presAssocID="{5DF9012C-E251-4935-854F-71A2DFD6042D}" presName="textNode" presStyleLbl="node1" presStyleIdx="1" presStyleCnt="3" custScaleX="1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4A70F-D7AA-4E07-AFDC-26E585FC878D}" type="pres">
      <dgm:prSet presAssocID="{ECB27620-82A6-443E-BE68-95A90BB6C2B0}" presName="sibTrans" presStyleCnt="0"/>
      <dgm:spPr/>
    </dgm:pt>
    <dgm:pt modelId="{54200D3A-7291-4B4C-804E-0C146293DA8B}" type="pres">
      <dgm:prSet presAssocID="{5C853644-0951-4D6D-8837-2BC6B1B01ACA}" presName="textNode" presStyleLbl="node1" presStyleIdx="2" presStyleCnt="3" custScaleX="128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7A9D4-5DCD-4455-9561-6BEE05303AC0}" type="presOf" srcId="{70702F50-34F6-4973-BDCC-3991DD506007}" destId="{17329F06-60F9-47F5-8FB8-29E53270C0A9}" srcOrd="0" destOrd="0" presId="urn:microsoft.com/office/officeart/2005/8/layout/hProcess9"/>
    <dgm:cxn modelId="{8FE506FC-C346-4A77-822D-D9B24E1E061F}" srcId="{F543D263-5303-4C04-93DB-587CADD66918}" destId="{70702F50-34F6-4973-BDCC-3991DD506007}" srcOrd="0" destOrd="0" parTransId="{F79DFD1F-5FE3-47CA-8EB5-C99D7548D6FC}" sibTransId="{D643FF3A-E1A9-4860-9C0C-2C1B1893B1C1}"/>
    <dgm:cxn modelId="{461B8786-B7E6-406A-969F-9C32AFE498B2}" type="presOf" srcId="{5DF9012C-E251-4935-854F-71A2DFD6042D}" destId="{7F6B4258-15C4-4A17-8400-B0F88D8A4A8E}" srcOrd="0" destOrd="0" presId="urn:microsoft.com/office/officeart/2005/8/layout/hProcess9"/>
    <dgm:cxn modelId="{D5CF7106-2727-4C4C-8D50-A10810EE253A}" srcId="{F543D263-5303-4C04-93DB-587CADD66918}" destId="{5C853644-0951-4D6D-8837-2BC6B1B01ACA}" srcOrd="2" destOrd="0" parTransId="{98BDB08D-2AF0-438D-8253-A17E0FB65296}" sibTransId="{AC45E66D-0303-4968-AC21-5D2765593D34}"/>
    <dgm:cxn modelId="{83A29C37-7DA1-4937-8322-2ACD9E30BE92}" srcId="{F543D263-5303-4C04-93DB-587CADD66918}" destId="{5DF9012C-E251-4935-854F-71A2DFD6042D}" srcOrd="1" destOrd="0" parTransId="{EE4B93CF-91A1-4C1B-95AD-A5FEC02F6453}" sibTransId="{ECB27620-82A6-443E-BE68-95A90BB6C2B0}"/>
    <dgm:cxn modelId="{4F94C4FF-D5FB-4B78-BCBC-C6A586DA6425}" type="presOf" srcId="{F543D263-5303-4C04-93DB-587CADD66918}" destId="{43884CD2-3585-4DD3-A3B1-897AA8EE545F}" srcOrd="0" destOrd="0" presId="urn:microsoft.com/office/officeart/2005/8/layout/hProcess9"/>
    <dgm:cxn modelId="{C426B0DB-7601-4E50-B237-BF599B86D9CC}" type="presOf" srcId="{5C853644-0951-4D6D-8837-2BC6B1B01ACA}" destId="{54200D3A-7291-4B4C-804E-0C146293DA8B}" srcOrd="0" destOrd="0" presId="urn:microsoft.com/office/officeart/2005/8/layout/hProcess9"/>
    <dgm:cxn modelId="{3B1C76CB-CD2C-4E90-A360-754F05551056}" type="presParOf" srcId="{43884CD2-3585-4DD3-A3B1-897AA8EE545F}" destId="{4CB19429-2E1F-4C29-933A-4B63D8CF84D6}" srcOrd="0" destOrd="0" presId="urn:microsoft.com/office/officeart/2005/8/layout/hProcess9"/>
    <dgm:cxn modelId="{411DCD9B-F3C6-48DF-AF61-72777097F6AC}" type="presParOf" srcId="{43884CD2-3585-4DD3-A3B1-897AA8EE545F}" destId="{BC8F9E28-27F4-4CE3-9AB6-600DEC79C8CF}" srcOrd="1" destOrd="0" presId="urn:microsoft.com/office/officeart/2005/8/layout/hProcess9"/>
    <dgm:cxn modelId="{684D5CD8-3C55-4075-9860-79128499999F}" type="presParOf" srcId="{BC8F9E28-27F4-4CE3-9AB6-600DEC79C8CF}" destId="{17329F06-60F9-47F5-8FB8-29E53270C0A9}" srcOrd="0" destOrd="0" presId="urn:microsoft.com/office/officeart/2005/8/layout/hProcess9"/>
    <dgm:cxn modelId="{8E23C2CA-F85D-4EA3-A971-D8723F3779C5}" type="presParOf" srcId="{BC8F9E28-27F4-4CE3-9AB6-600DEC79C8CF}" destId="{69061529-B2C0-44BF-BC92-86060D4F9DD7}" srcOrd="1" destOrd="0" presId="urn:microsoft.com/office/officeart/2005/8/layout/hProcess9"/>
    <dgm:cxn modelId="{5A0C1180-1798-4AD1-BBC4-91774F15C90B}" type="presParOf" srcId="{BC8F9E28-27F4-4CE3-9AB6-600DEC79C8CF}" destId="{7F6B4258-15C4-4A17-8400-B0F88D8A4A8E}" srcOrd="2" destOrd="0" presId="urn:microsoft.com/office/officeart/2005/8/layout/hProcess9"/>
    <dgm:cxn modelId="{B1078B13-1D2E-4955-B87A-0BA4D39E1D92}" type="presParOf" srcId="{BC8F9E28-27F4-4CE3-9AB6-600DEC79C8CF}" destId="{B254A70F-D7AA-4E07-AFDC-26E585FC878D}" srcOrd="3" destOrd="0" presId="urn:microsoft.com/office/officeart/2005/8/layout/hProcess9"/>
    <dgm:cxn modelId="{49D76F8F-7511-469A-8D92-A0820F834CCC}" type="presParOf" srcId="{BC8F9E28-27F4-4CE3-9AB6-600DEC79C8CF}" destId="{54200D3A-7291-4B4C-804E-0C146293DA8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0EDB3-B117-41DE-867A-3FF54D49E6A2}">
      <dsp:nvSpPr>
        <dsp:cNvPr id="0" name=""/>
        <dsp:cNvSpPr/>
      </dsp:nvSpPr>
      <dsp:spPr>
        <a:xfrm>
          <a:off x="7778779" y="2643422"/>
          <a:ext cx="1059445" cy="552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12"/>
              </a:lnTo>
              <a:lnTo>
                <a:pt x="1059445" y="433912"/>
              </a:lnTo>
              <a:lnTo>
                <a:pt x="1059445" y="5525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C8C6E-433A-468A-9516-B4FD1534A323}">
      <dsp:nvSpPr>
        <dsp:cNvPr id="0" name=""/>
        <dsp:cNvSpPr/>
      </dsp:nvSpPr>
      <dsp:spPr>
        <a:xfrm>
          <a:off x="5885808" y="1205961"/>
          <a:ext cx="1892971" cy="544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664"/>
              </a:lnTo>
              <a:lnTo>
                <a:pt x="1892971" y="425664"/>
              </a:lnTo>
              <a:lnTo>
                <a:pt x="1892971" y="544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4CF15-BD5C-42C5-8330-D8D98F9B7219}">
      <dsp:nvSpPr>
        <dsp:cNvPr id="0" name=""/>
        <dsp:cNvSpPr/>
      </dsp:nvSpPr>
      <dsp:spPr>
        <a:xfrm>
          <a:off x="3911461" y="2643797"/>
          <a:ext cx="3217122" cy="55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57"/>
              </a:lnTo>
              <a:lnTo>
                <a:pt x="3217122" y="435157"/>
              </a:lnTo>
              <a:lnTo>
                <a:pt x="3217122" y="5538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75639-0F3C-4ED7-AAC2-F7CCD6FE4D24}">
      <dsp:nvSpPr>
        <dsp:cNvPr id="0" name=""/>
        <dsp:cNvSpPr/>
      </dsp:nvSpPr>
      <dsp:spPr>
        <a:xfrm>
          <a:off x="3911461" y="2643797"/>
          <a:ext cx="1626523" cy="55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57"/>
              </a:lnTo>
              <a:lnTo>
                <a:pt x="1626523" y="435157"/>
              </a:lnTo>
              <a:lnTo>
                <a:pt x="1626523" y="5538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5285F-7AE8-4F72-8B10-FD6D953B26B8}">
      <dsp:nvSpPr>
        <dsp:cNvPr id="0" name=""/>
        <dsp:cNvSpPr/>
      </dsp:nvSpPr>
      <dsp:spPr>
        <a:xfrm>
          <a:off x="3819211" y="2643797"/>
          <a:ext cx="91440" cy="555153"/>
        </a:xfrm>
        <a:custGeom>
          <a:avLst/>
          <a:gdLst/>
          <a:ahLst/>
          <a:cxnLst/>
          <a:rect l="0" t="0" r="0" b="0"/>
          <a:pathLst>
            <a:path>
              <a:moveTo>
                <a:pt x="92249" y="0"/>
              </a:moveTo>
              <a:lnTo>
                <a:pt x="92249" y="436490"/>
              </a:lnTo>
              <a:lnTo>
                <a:pt x="45720" y="436490"/>
              </a:lnTo>
              <a:lnTo>
                <a:pt x="45720" y="5551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9EFD7-76F6-4F54-A42E-A666F744DDD5}">
      <dsp:nvSpPr>
        <dsp:cNvPr id="0" name=""/>
        <dsp:cNvSpPr/>
      </dsp:nvSpPr>
      <dsp:spPr>
        <a:xfrm>
          <a:off x="2235590" y="2643797"/>
          <a:ext cx="1675870" cy="555153"/>
        </a:xfrm>
        <a:custGeom>
          <a:avLst/>
          <a:gdLst/>
          <a:ahLst/>
          <a:cxnLst/>
          <a:rect l="0" t="0" r="0" b="0"/>
          <a:pathLst>
            <a:path>
              <a:moveTo>
                <a:pt x="1675870" y="0"/>
              </a:moveTo>
              <a:lnTo>
                <a:pt x="1675870" y="436490"/>
              </a:lnTo>
              <a:lnTo>
                <a:pt x="0" y="436490"/>
              </a:lnTo>
              <a:lnTo>
                <a:pt x="0" y="5551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2F4DA-DB50-48CC-A461-6809DDB0E66D}">
      <dsp:nvSpPr>
        <dsp:cNvPr id="0" name=""/>
        <dsp:cNvSpPr/>
      </dsp:nvSpPr>
      <dsp:spPr>
        <a:xfrm>
          <a:off x="674471" y="2643797"/>
          <a:ext cx="3236989" cy="552949"/>
        </a:xfrm>
        <a:custGeom>
          <a:avLst/>
          <a:gdLst/>
          <a:ahLst/>
          <a:cxnLst/>
          <a:rect l="0" t="0" r="0" b="0"/>
          <a:pathLst>
            <a:path>
              <a:moveTo>
                <a:pt x="3236989" y="0"/>
              </a:moveTo>
              <a:lnTo>
                <a:pt x="3236989" y="434286"/>
              </a:lnTo>
              <a:lnTo>
                <a:pt x="0" y="434286"/>
              </a:lnTo>
              <a:lnTo>
                <a:pt x="0" y="5529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3382-5FA4-4108-BAEA-BEC80AA6E98C}">
      <dsp:nvSpPr>
        <dsp:cNvPr id="0" name=""/>
        <dsp:cNvSpPr/>
      </dsp:nvSpPr>
      <dsp:spPr>
        <a:xfrm>
          <a:off x="3911461" y="1205961"/>
          <a:ext cx="1974347" cy="544701"/>
        </a:xfrm>
        <a:custGeom>
          <a:avLst/>
          <a:gdLst/>
          <a:ahLst/>
          <a:cxnLst/>
          <a:rect l="0" t="0" r="0" b="0"/>
          <a:pathLst>
            <a:path>
              <a:moveTo>
                <a:pt x="1974347" y="0"/>
              </a:moveTo>
              <a:lnTo>
                <a:pt x="1974347" y="426038"/>
              </a:lnTo>
              <a:lnTo>
                <a:pt x="0" y="426038"/>
              </a:lnTo>
              <a:lnTo>
                <a:pt x="0" y="5447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CE79E-D831-4511-BBAD-8C40B0B20DAB}">
      <dsp:nvSpPr>
        <dsp:cNvPr id="0" name=""/>
        <dsp:cNvSpPr/>
      </dsp:nvSpPr>
      <dsp:spPr>
        <a:xfrm>
          <a:off x="4833568" y="200711"/>
          <a:ext cx="2104481" cy="100525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8A214-A114-45A4-B4C8-B0F94B0A0F14}">
      <dsp:nvSpPr>
        <dsp:cNvPr id="0" name=""/>
        <dsp:cNvSpPr/>
      </dsp:nvSpPr>
      <dsp:spPr>
        <a:xfrm>
          <a:off x="4975892" y="335918"/>
          <a:ext cx="2104481" cy="1005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DD8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จัดทำหนังสือทวงถามหนี้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b="1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26 โครงการ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(จำนวน 129 ฉบับ) </a:t>
          </a:r>
          <a:endParaRPr lang="en-US" sz="1100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5005335" y="365361"/>
        <a:ext cx="2045595" cy="946364"/>
      </dsp:txXfrm>
    </dsp:sp>
    <dsp:sp modelId="{F56071C8-463A-43FC-90D7-150D698AA63A}">
      <dsp:nvSpPr>
        <dsp:cNvPr id="0" name=""/>
        <dsp:cNvSpPr/>
      </dsp:nvSpPr>
      <dsp:spPr>
        <a:xfrm>
          <a:off x="2973849" y="1750663"/>
          <a:ext cx="1875222" cy="893133"/>
        </a:xfrm>
        <a:prstGeom prst="roundRect">
          <a:avLst>
            <a:gd name="adj" fmla="val 10000"/>
          </a:avLst>
        </a:prstGeom>
        <a:solidFill>
          <a:srgbClr val="AFC09A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4C91B-A5C5-4576-ABE4-66F4BDB39A16}">
      <dsp:nvSpPr>
        <dsp:cNvPr id="0" name=""/>
        <dsp:cNvSpPr/>
      </dsp:nvSpPr>
      <dsp:spPr>
        <a:xfrm>
          <a:off x="3116173" y="1885871"/>
          <a:ext cx="1875222" cy="893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ลูกหนี้ติดต่อกลับ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b="1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13 โครงการ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(จำนวน 65 ฉบับ)</a:t>
          </a:r>
          <a:endParaRPr lang="en-US" sz="1100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142332" y="1912030"/>
        <a:ext cx="1822904" cy="840815"/>
      </dsp:txXfrm>
    </dsp:sp>
    <dsp:sp modelId="{F167CB9A-A7A3-48F4-885E-5C7E11DC32F4}">
      <dsp:nvSpPr>
        <dsp:cNvPr id="0" name=""/>
        <dsp:cNvSpPr/>
      </dsp:nvSpPr>
      <dsp:spPr>
        <a:xfrm>
          <a:off x="34013" y="3196746"/>
          <a:ext cx="1280916" cy="855921"/>
        </a:xfrm>
        <a:prstGeom prst="roundRect">
          <a:avLst>
            <a:gd name="adj" fmla="val 10000"/>
          </a:avLst>
        </a:prstGeom>
        <a:solidFill>
          <a:srgbClr val="CEDEBD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FA7A2-8470-4983-9F71-40516AB72AA0}">
      <dsp:nvSpPr>
        <dsp:cNvPr id="0" name=""/>
        <dsp:cNvSpPr/>
      </dsp:nvSpPr>
      <dsp:spPr>
        <a:xfrm>
          <a:off x="176337" y="3331954"/>
          <a:ext cx="1280916" cy="85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ตรวจสอบ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ยอดเงินรอตรวจสอบ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b="1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3 โครงการ</a:t>
          </a:r>
          <a:endParaRPr lang="en-US" sz="1100" b="1" kern="1200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201406" y="3357023"/>
        <a:ext cx="1230778" cy="805783"/>
      </dsp:txXfrm>
    </dsp:sp>
    <dsp:sp modelId="{AC893FB1-8FCD-4004-948C-9D95C44E57BA}">
      <dsp:nvSpPr>
        <dsp:cNvPr id="0" name=""/>
        <dsp:cNvSpPr/>
      </dsp:nvSpPr>
      <dsp:spPr>
        <a:xfrm>
          <a:off x="1595132" y="3198950"/>
          <a:ext cx="1280916" cy="85592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12F99-E341-4632-A5D8-4EB0313CF46B}">
      <dsp:nvSpPr>
        <dsp:cNvPr id="0" name=""/>
        <dsp:cNvSpPr/>
      </dsp:nvSpPr>
      <dsp:spPr>
        <a:xfrm>
          <a:off x="1737456" y="3334158"/>
          <a:ext cx="1280916" cy="85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ชี้แจงรายละเอียดชำระหนี้คืนในส่วนของตนเอง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b="1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3 โครงการ</a:t>
          </a:r>
          <a:endParaRPr lang="en-US" sz="1100" b="1" kern="1200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1762525" y="3359227"/>
        <a:ext cx="1230778" cy="805783"/>
      </dsp:txXfrm>
    </dsp:sp>
    <dsp:sp modelId="{8C3BA522-DCF9-4D76-872A-798101EAF4E3}">
      <dsp:nvSpPr>
        <dsp:cNvPr id="0" name=""/>
        <dsp:cNvSpPr/>
      </dsp:nvSpPr>
      <dsp:spPr>
        <a:xfrm>
          <a:off x="3155214" y="3198950"/>
          <a:ext cx="1419434" cy="855921"/>
        </a:xfrm>
        <a:prstGeom prst="roundRect">
          <a:avLst>
            <a:gd name="adj" fmla="val 10000"/>
          </a:avLst>
        </a:prstGeom>
        <a:solidFill>
          <a:srgbClr val="CEDEBD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BBE3B-1CEB-41D1-9E0E-636E1FD77568}">
      <dsp:nvSpPr>
        <dsp:cNvPr id="0" name=""/>
        <dsp:cNvSpPr/>
      </dsp:nvSpPr>
      <dsp:spPr>
        <a:xfrm>
          <a:off x="3297538" y="3334158"/>
          <a:ext cx="1419434" cy="85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spc="-80" baseline="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ชี้แจงปัญหาการกู้ยืมเงิน</a:t>
          </a: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ในช่วงก่อนควบรวม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b="1" kern="1200" dirty="0">
              <a:solidFill>
                <a:srgbClr val="FF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sz="1100" b="1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 โครงการ</a:t>
          </a:r>
          <a:endParaRPr lang="en-US" sz="1100" b="1" kern="1200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3322607" y="3359227"/>
        <a:ext cx="1369296" cy="805783"/>
      </dsp:txXfrm>
    </dsp:sp>
    <dsp:sp modelId="{A043C573-C2F8-4324-B9BF-B8BB82A68899}">
      <dsp:nvSpPr>
        <dsp:cNvPr id="0" name=""/>
        <dsp:cNvSpPr/>
      </dsp:nvSpPr>
      <dsp:spPr>
        <a:xfrm>
          <a:off x="4855006" y="3197616"/>
          <a:ext cx="1365956" cy="85592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A0319-CF38-4631-BFC2-4984F0C6FE25}">
      <dsp:nvSpPr>
        <dsp:cNvPr id="0" name=""/>
        <dsp:cNvSpPr/>
      </dsp:nvSpPr>
      <dsp:spPr>
        <a:xfrm>
          <a:off x="4997330" y="3332824"/>
          <a:ext cx="1365956" cy="85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ขอเข้าร่วมมาตรการ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spc="-40" baseline="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ลดอัตราดอกเบี้ยเงินกู้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และดอกเบี้ยผิดนัด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b="1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5 โครงการ</a:t>
          </a:r>
          <a:endParaRPr lang="en-US" sz="1100" b="1" kern="1200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5022399" y="3357893"/>
        <a:ext cx="1315818" cy="805783"/>
      </dsp:txXfrm>
    </dsp:sp>
    <dsp:sp modelId="{3A6297A1-1EE9-40E3-8514-71DE388A9EA9}">
      <dsp:nvSpPr>
        <dsp:cNvPr id="0" name=""/>
        <dsp:cNvSpPr/>
      </dsp:nvSpPr>
      <dsp:spPr>
        <a:xfrm>
          <a:off x="6488125" y="3197616"/>
          <a:ext cx="1280916" cy="855921"/>
        </a:xfrm>
        <a:prstGeom prst="roundRect">
          <a:avLst>
            <a:gd name="adj" fmla="val 10000"/>
          </a:avLst>
        </a:prstGeom>
        <a:solidFill>
          <a:srgbClr val="CEDEBD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FBE1B-5297-4403-85DF-49D19A705DF9}">
      <dsp:nvSpPr>
        <dsp:cNvPr id="0" name=""/>
        <dsp:cNvSpPr/>
      </dsp:nvSpPr>
      <dsp:spPr>
        <a:xfrm>
          <a:off x="6630449" y="3332824"/>
          <a:ext cx="1280916" cy="85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EDE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ขอเข้าร่วมมาตรการ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ลดหรืองดเบี้ยปรับ/ดอกเบี้ยผิดนัด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b="1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 โครงการ</a:t>
          </a:r>
          <a:endParaRPr lang="en-US" sz="1100" b="1" kern="1200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6655518" y="3357893"/>
        <a:ext cx="1230778" cy="805783"/>
      </dsp:txXfrm>
    </dsp:sp>
    <dsp:sp modelId="{E2090292-1A28-49BF-BC58-D9E031400FC8}">
      <dsp:nvSpPr>
        <dsp:cNvPr id="0" name=""/>
        <dsp:cNvSpPr/>
      </dsp:nvSpPr>
      <dsp:spPr>
        <a:xfrm>
          <a:off x="6842807" y="1750289"/>
          <a:ext cx="1871943" cy="893133"/>
        </a:xfrm>
        <a:prstGeom prst="roundRect">
          <a:avLst>
            <a:gd name="adj" fmla="val 10000"/>
          </a:avLst>
        </a:prstGeom>
        <a:solidFill>
          <a:srgbClr val="FDD8D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60C20-4F8C-48D1-ACE9-85F9CA78153D}">
      <dsp:nvSpPr>
        <dsp:cNvPr id="0" name=""/>
        <dsp:cNvSpPr/>
      </dsp:nvSpPr>
      <dsp:spPr>
        <a:xfrm>
          <a:off x="6985131" y="1885496"/>
          <a:ext cx="1871943" cy="893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DD8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spc="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ยังไม่มีการติดต่อจากลูกหนี้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b="1" kern="1200" spc="0" baseline="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13 โครงการ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spc="0" baseline="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(จำนวน 64 ฉบับ)</a:t>
          </a:r>
          <a:endParaRPr lang="en-US" sz="1100" kern="1200" spc="0" baseline="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7011290" y="1911655"/>
        <a:ext cx="1819625" cy="840815"/>
      </dsp:txXfrm>
    </dsp:sp>
    <dsp:sp modelId="{60C31ECD-B48C-4B31-8EBF-32D771240F09}">
      <dsp:nvSpPr>
        <dsp:cNvPr id="0" name=""/>
        <dsp:cNvSpPr/>
      </dsp:nvSpPr>
      <dsp:spPr>
        <a:xfrm>
          <a:off x="8066166" y="3195998"/>
          <a:ext cx="1544118" cy="855921"/>
        </a:xfrm>
        <a:prstGeom prst="roundRect">
          <a:avLst>
            <a:gd name="adj" fmla="val 10000"/>
          </a:avLst>
        </a:prstGeom>
        <a:solidFill>
          <a:srgbClr val="FDD8D1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5DF4E-2B9C-4D53-B81D-D90A4FED2695}">
      <dsp:nvSpPr>
        <dsp:cNvPr id="0" name=""/>
        <dsp:cNvSpPr/>
      </dsp:nvSpPr>
      <dsp:spPr>
        <a:xfrm>
          <a:off x="8208490" y="3331205"/>
          <a:ext cx="1544118" cy="855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DD8D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จะดำเนินการส่ง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หนังสือทวงถามหนี้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1100" kern="1200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อย่างน้อย </a:t>
          </a:r>
          <a:r>
            <a:rPr lang="th-TH" sz="1100" b="1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จำนวน 3 ครั้ง</a:t>
          </a:r>
          <a:endParaRPr lang="en-US" sz="1100" b="1" kern="1200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8233559" y="3356274"/>
        <a:ext cx="1493980" cy="805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19429-2E1F-4C29-933A-4B63D8CF84D6}">
      <dsp:nvSpPr>
        <dsp:cNvPr id="0" name=""/>
        <dsp:cNvSpPr/>
      </dsp:nvSpPr>
      <dsp:spPr>
        <a:xfrm>
          <a:off x="567362" y="0"/>
          <a:ext cx="6430113" cy="3874859"/>
        </a:xfrm>
        <a:prstGeom prst="rightArrow">
          <a:avLst/>
        </a:prstGeom>
        <a:solidFill>
          <a:srgbClr val="C7CFE2"/>
        </a:solidFill>
        <a:ln>
          <a:solidFill>
            <a:srgbClr val="EDD4E9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7329F06-60F9-47F5-8FB8-29E53270C0A9}">
      <dsp:nvSpPr>
        <dsp:cNvPr id="0" name=""/>
        <dsp:cNvSpPr/>
      </dsp:nvSpPr>
      <dsp:spPr>
        <a:xfrm>
          <a:off x="5060" y="1162457"/>
          <a:ext cx="2567386" cy="1549943"/>
        </a:xfrm>
        <a:prstGeom prst="roundRect">
          <a:avLst/>
        </a:prstGeom>
        <a:solidFill>
          <a:srgbClr val="FFD8E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ยอดเงินรอตรวจสอบ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h-TH" sz="1600" b="0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</a:t>
          </a:r>
          <a:r>
            <a:rPr lang="th-TH" sz="1600" b="0" u="sng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วันที่ 15 กันยายน 2562</a:t>
          </a:r>
          <a:r>
            <a:rPr lang="th-TH" sz="1600" b="0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)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15,010,134.17</a:t>
          </a:r>
          <a:r>
            <a:rPr lang="th-TH" sz="1600" b="1" kern="1200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 บาท</a:t>
          </a:r>
          <a:endParaRPr lang="en-US" sz="16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80722" y="1238119"/>
        <a:ext cx="2416062" cy="1398619"/>
      </dsp:txXfrm>
    </dsp:sp>
    <dsp:sp modelId="{7F6B4258-15C4-4A17-8400-B0F88D8A4A8E}">
      <dsp:nvSpPr>
        <dsp:cNvPr id="0" name=""/>
        <dsp:cNvSpPr/>
      </dsp:nvSpPr>
      <dsp:spPr>
        <a:xfrm>
          <a:off x="2821776" y="1162457"/>
          <a:ext cx="2432385" cy="1549943"/>
        </a:xfrm>
        <a:prstGeom prst="roundRect">
          <a:avLst/>
        </a:prstGeom>
        <a:solidFill>
          <a:srgbClr val="BBDEE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ยอดเงินรอตรวจสอบ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h-TH" sz="1600" b="0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(</a:t>
          </a:r>
          <a:r>
            <a:rPr lang="th-TH" sz="1600" b="0" u="sng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วันที่ 2 เมษายน 2567</a:t>
          </a:r>
          <a:r>
            <a:rPr lang="th-TH" sz="1600" b="0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)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7,645,069.64 </a:t>
          </a:r>
          <a:r>
            <a:rPr lang="th-TH" sz="1600" b="1" kern="1200" dirty="0">
              <a:solidFill>
                <a:schemeClr val="tx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บาท</a:t>
          </a:r>
          <a:endParaRPr lang="en-US" sz="1600" b="1" kern="1200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2897438" y="1238119"/>
        <a:ext cx="2281061" cy="1398619"/>
      </dsp:txXfrm>
    </dsp:sp>
    <dsp:sp modelId="{54200D3A-7291-4B4C-804E-0C146293DA8B}">
      <dsp:nvSpPr>
        <dsp:cNvPr id="0" name=""/>
        <dsp:cNvSpPr/>
      </dsp:nvSpPr>
      <dsp:spPr>
        <a:xfrm>
          <a:off x="5503490" y="1162457"/>
          <a:ext cx="2056288" cy="1549943"/>
        </a:xfrm>
        <a:prstGeom prst="roundRect">
          <a:avLst/>
        </a:prstGeom>
        <a:solidFill>
          <a:srgbClr val="F4EEC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h-TH" sz="1600" b="1" kern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ยอดเงินรอตรวจสอบ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h-TH" sz="1600" b="1" u="sng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ลดลงไป</a:t>
          </a:r>
        </a:p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h-TH" sz="1600" b="1" u="none" kern="12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7,365,064.53 </a:t>
          </a:r>
          <a:r>
            <a:rPr lang="th-TH" sz="1600" b="1" u="none" kern="1200" dirty="0">
              <a:solidFill>
                <a:srgbClr val="C0000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rPr>
            <a:t>บาท </a:t>
          </a:r>
          <a:endParaRPr lang="en-US" sz="1600" b="1" u="none" kern="1200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dsp:txBody>
      <dsp:txXfrm>
        <a:off x="5579152" y="1238119"/>
        <a:ext cx="1904964" cy="1398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0.29918</cdr:x>
      <cdr:y>0.56138</cdr:y>
    </cdr:from>
    <cdr:to>
      <cdr:x>0.65555</cdr:x>
      <cdr:y>0.71733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137" y="813302"/>
          <a:ext cx="676737" cy="225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b="1" dirty="0" smtClean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90.91</a:t>
          </a:r>
          <a:endParaRPr lang="th-TH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8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25/04/67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6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6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8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4073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168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94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817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0644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0200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454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1972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8951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1595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3527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4917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4678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7087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1168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2771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3925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7429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340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4838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0329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5173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4122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3679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0278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881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249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726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669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773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590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396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22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242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608" y="282925"/>
            <a:ext cx="9644331" cy="603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281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46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931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002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83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641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283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129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85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25/04/67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06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63" Type="http://schemas.openxmlformats.org/officeDocument/2006/relationships/image" Target="../media/image74.png"/><Relationship Id="rId68" Type="http://schemas.openxmlformats.org/officeDocument/2006/relationships/image" Target="../media/image79.png"/><Relationship Id="rId84" Type="http://schemas.openxmlformats.org/officeDocument/2006/relationships/image" Target="../media/image3.png"/><Relationship Id="rId16" Type="http://schemas.openxmlformats.org/officeDocument/2006/relationships/image" Target="../media/image27.png"/><Relationship Id="rId11" Type="http://schemas.openxmlformats.org/officeDocument/2006/relationships/image" Target="../media/image22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74" Type="http://schemas.openxmlformats.org/officeDocument/2006/relationships/image" Target="../media/image85.png"/><Relationship Id="rId79" Type="http://schemas.openxmlformats.org/officeDocument/2006/relationships/image" Target="../media/image90.png"/><Relationship Id="rId5" Type="http://schemas.openxmlformats.org/officeDocument/2006/relationships/image" Target="../media/image20.svg"/><Relationship Id="rId19" Type="http://schemas.openxmlformats.org/officeDocument/2006/relationships/image" Target="../media/image3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image" Target="../media/image80.png"/><Relationship Id="rId77" Type="http://schemas.openxmlformats.org/officeDocument/2006/relationships/image" Target="../media/image88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72" Type="http://schemas.openxmlformats.org/officeDocument/2006/relationships/image" Target="../media/image83.png"/><Relationship Id="rId80" Type="http://schemas.openxmlformats.org/officeDocument/2006/relationships/image" Target="../media/image91.png"/><Relationship Id="rId85" Type="http://schemas.openxmlformats.org/officeDocument/2006/relationships/image" Target="../media/image4.png"/><Relationship Id="rId3" Type="http://schemas.openxmlformats.org/officeDocument/2006/relationships/image" Target="../media/image16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67" Type="http://schemas.openxmlformats.org/officeDocument/2006/relationships/image" Target="../media/image78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62" Type="http://schemas.openxmlformats.org/officeDocument/2006/relationships/image" Target="../media/image73.png"/><Relationship Id="rId70" Type="http://schemas.openxmlformats.org/officeDocument/2006/relationships/image" Target="../media/image81.png"/><Relationship Id="rId75" Type="http://schemas.openxmlformats.org/officeDocument/2006/relationships/image" Target="../media/image86.png"/><Relationship Id="rId83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73" Type="http://schemas.openxmlformats.org/officeDocument/2006/relationships/image" Target="../media/image84.png"/><Relationship Id="rId78" Type="http://schemas.openxmlformats.org/officeDocument/2006/relationships/image" Target="../media/image89.png"/><Relationship Id="rId81" Type="http://schemas.openxmlformats.org/officeDocument/2006/relationships/image" Target="../media/image92.png"/><Relationship Id="rId86" Type="http://schemas.openxmlformats.org/officeDocument/2006/relationships/image" Target="../media/image5.png"/><Relationship Id="rId9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9" Type="http://schemas.openxmlformats.org/officeDocument/2006/relationships/image" Target="../media/image50.png"/><Relationship Id="rId34" Type="http://schemas.openxmlformats.org/officeDocument/2006/relationships/image" Target="../media/image45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6" Type="http://schemas.openxmlformats.org/officeDocument/2006/relationships/image" Target="../media/image87.png"/><Relationship Id="rId7" Type="http://schemas.openxmlformats.org/officeDocument/2006/relationships/image" Target="../media/image18.png"/><Relationship Id="rId71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40.png"/><Relationship Id="rId24" Type="http://schemas.openxmlformats.org/officeDocument/2006/relationships/image" Target="../media/image35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66" Type="http://schemas.openxmlformats.org/officeDocument/2006/relationships/image" Target="../media/image77.png"/><Relationship Id="rId87" Type="http://schemas.openxmlformats.org/officeDocument/2006/relationships/image" Target="../media/image8.png"/><Relationship Id="rId61" Type="http://schemas.openxmlformats.org/officeDocument/2006/relationships/image" Target="../media/image72.png"/><Relationship Id="rId82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8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4.png"/><Relationship Id="rId5" Type="http://schemas.openxmlformats.org/officeDocument/2006/relationships/image" Target="../media/image97.png"/><Relationship Id="rId15" Type="http://schemas.openxmlformats.org/officeDocument/2006/relationships/image" Target="../media/image11.svg"/><Relationship Id="rId10" Type="http://schemas.openxmlformats.org/officeDocument/2006/relationships/image" Target="../media/image3.png"/><Relationship Id="rId4" Type="http://schemas.openxmlformats.org/officeDocument/2006/relationships/image" Target="../media/image96.jpeg"/><Relationship Id="rId9" Type="http://schemas.openxmlformats.org/officeDocument/2006/relationships/image" Target="../media/image2.pn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4.png"/><Relationship Id="rId5" Type="http://schemas.openxmlformats.org/officeDocument/2006/relationships/image" Target="../media/image103.jpg"/><Relationship Id="rId10" Type="http://schemas.openxmlformats.org/officeDocument/2006/relationships/image" Target="../media/image3.png"/><Relationship Id="rId4" Type="http://schemas.openxmlformats.org/officeDocument/2006/relationships/image" Target="../media/image102.jpe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0.svg"/><Relationship Id="rId7" Type="http://schemas.openxmlformats.org/officeDocument/2006/relationships/image" Target="../media/image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2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0.svg"/><Relationship Id="rId7" Type="http://schemas.openxmlformats.org/officeDocument/2006/relationships/image" Target="../media/image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3.xml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0.svg"/><Relationship Id="rId7" Type="http://schemas.openxmlformats.org/officeDocument/2006/relationships/image" Target="../media/image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4.xml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5.xml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6.xm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7.xml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0.svg"/><Relationship Id="rId7" Type="http://schemas.openxmlformats.org/officeDocument/2006/relationships/image" Target="../media/image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8.xml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9.xml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0.xml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1.xml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2.svg"/><Relationship Id="rId7" Type="http://schemas.openxmlformats.org/officeDocument/2006/relationships/image" Target="../media/image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3.xml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4.xml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5.xml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6.tmp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6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Relationship Id="rId1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svg"/><Relationship Id="rId1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0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8.jpeg"/><Relationship Id="rId5" Type="http://schemas.openxmlformats.org/officeDocument/2006/relationships/image" Target="../media/image4.png"/><Relationship Id="rId10" Type="http://schemas.openxmlformats.org/officeDocument/2006/relationships/image" Target="../media/image107.jpe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0.jp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1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6.svg"/><Relationship Id="rId1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1.svg"/><Relationship Id="rId9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1.svg"/><Relationship Id="rId9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svg"/><Relationship Id="rId9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114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500" y="565080"/>
            <a:ext cx="1941584" cy="530046"/>
            <a:chOff x="0" y="0"/>
            <a:chExt cx="1010276" cy="2758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solidFill>
              <a:srgbClr val="E4F6FF"/>
            </a:solidFill>
            <a:ln w="38100" cap="rnd">
              <a:solidFill>
                <a:srgbClr val="00296B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10276" cy="313902"/>
            </a:xfrm>
            <a:prstGeom prst="rect">
              <a:avLst/>
            </a:prstGeom>
          </p:spPr>
          <p:txBody>
            <a:bodyPr lIns="28222" tIns="28222" rIns="28222" bIns="28222" rtlCol="0" anchor="ctr"/>
            <a:lstStyle/>
            <a:p>
              <a:pPr algn="ctr">
                <a:lnSpc>
                  <a:spcPts val="1477"/>
                </a:lnSpc>
                <a:spcBef>
                  <a:spcPct val="0"/>
                </a:spcBef>
              </a:pPr>
              <a:endParaRPr sz="10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46916" y="565080"/>
            <a:ext cx="1941584" cy="530046"/>
            <a:chOff x="0" y="0"/>
            <a:chExt cx="1010276" cy="275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10276" cy="275802"/>
            </a:xfrm>
            <a:custGeom>
              <a:avLst/>
              <a:gdLst/>
              <a:ahLst/>
              <a:cxnLst/>
              <a:rect l="l" t="t" r="r" b="b"/>
              <a:pathLst>
                <a:path w="1010276" h="275802">
                  <a:moveTo>
                    <a:pt x="110762" y="0"/>
                  </a:moveTo>
                  <a:lnTo>
                    <a:pt x="899515" y="0"/>
                  </a:lnTo>
                  <a:cubicBezTo>
                    <a:pt x="928890" y="0"/>
                    <a:pt x="957063" y="11670"/>
                    <a:pt x="977835" y="32441"/>
                  </a:cubicBezTo>
                  <a:cubicBezTo>
                    <a:pt x="998607" y="53213"/>
                    <a:pt x="1010276" y="81386"/>
                    <a:pt x="1010276" y="110762"/>
                  </a:cubicBezTo>
                  <a:lnTo>
                    <a:pt x="1010276" y="165040"/>
                  </a:lnTo>
                  <a:cubicBezTo>
                    <a:pt x="1010276" y="194416"/>
                    <a:pt x="998607" y="222589"/>
                    <a:pt x="977835" y="243361"/>
                  </a:cubicBezTo>
                  <a:cubicBezTo>
                    <a:pt x="957063" y="264133"/>
                    <a:pt x="928890" y="275802"/>
                    <a:pt x="899515" y="275802"/>
                  </a:cubicBezTo>
                  <a:lnTo>
                    <a:pt x="110762" y="275802"/>
                  </a:lnTo>
                  <a:cubicBezTo>
                    <a:pt x="81386" y="275802"/>
                    <a:pt x="53213" y="264133"/>
                    <a:pt x="32441" y="243361"/>
                  </a:cubicBezTo>
                  <a:cubicBezTo>
                    <a:pt x="11670" y="222589"/>
                    <a:pt x="0" y="194416"/>
                    <a:pt x="0" y="165040"/>
                  </a:cubicBezTo>
                  <a:lnTo>
                    <a:pt x="0" y="110762"/>
                  </a:lnTo>
                  <a:cubicBezTo>
                    <a:pt x="0" y="81386"/>
                    <a:pt x="11670" y="53213"/>
                    <a:pt x="32441" y="32441"/>
                  </a:cubicBezTo>
                  <a:cubicBezTo>
                    <a:pt x="53213" y="11670"/>
                    <a:pt x="81386" y="0"/>
                    <a:pt x="110762" y="0"/>
                  </a:cubicBezTo>
                  <a:close/>
                </a:path>
              </a:pathLst>
            </a:custGeom>
            <a:solidFill>
              <a:srgbClr val="E4F6FF"/>
            </a:solidFill>
            <a:ln w="38100" cap="rnd">
              <a:solidFill>
                <a:srgbClr val="00296B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10276" cy="313902"/>
            </a:xfrm>
            <a:prstGeom prst="rect">
              <a:avLst/>
            </a:prstGeom>
          </p:spPr>
          <p:txBody>
            <a:bodyPr lIns="28222" tIns="28222" rIns="28222" bIns="28222" rtlCol="0" anchor="ctr"/>
            <a:lstStyle/>
            <a:p>
              <a:pPr algn="ctr">
                <a:lnSpc>
                  <a:spcPts val="1477"/>
                </a:lnSpc>
                <a:spcBef>
                  <a:spcPct val="0"/>
                </a:spcBef>
              </a:pPr>
              <a:endParaRPr sz="1000"/>
            </a:p>
          </p:txBody>
        </p:sp>
      </p:grpSp>
      <p:sp>
        <p:nvSpPr>
          <p:cNvPr id="8" name="Freeform 8"/>
          <p:cNvSpPr/>
          <p:nvPr/>
        </p:nvSpPr>
        <p:spPr>
          <a:xfrm>
            <a:off x="9010928" y="707399"/>
            <a:ext cx="245407" cy="245407"/>
          </a:xfrm>
          <a:custGeom>
            <a:avLst/>
            <a:gdLst/>
            <a:ahLst/>
            <a:cxnLst/>
            <a:rect l="l" t="t" r="r" b="b"/>
            <a:pathLst>
              <a:path w="441733" h="441733">
                <a:moveTo>
                  <a:pt x="0" y="0"/>
                </a:moveTo>
                <a:lnTo>
                  <a:pt x="441733" y="0"/>
                </a:lnTo>
                <a:lnTo>
                  <a:pt x="441733" y="441733"/>
                </a:lnTo>
                <a:lnTo>
                  <a:pt x="0" y="441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2513085" y="814228"/>
            <a:ext cx="5133831" cy="0"/>
          </a:xfrm>
          <a:prstGeom prst="line">
            <a:avLst/>
          </a:prstGeom>
          <a:ln w="38100" cap="flat">
            <a:solidFill>
              <a:srgbClr val="0029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40381" y="2707788"/>
            <a:ext cx="929783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การประชุมคณะกรรมการบริหารกองทุนพัฒนาบทบาทสตรี ครั้งที่ 4/2567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วันพฤหัสบดีที่ 25 เมษายน 2567 เวลา 13.30 - 16.30 น.</a:t>
            </a:r>
            <a:b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ห้องประชุม 5001 ชั้น 5 กรมการพัฒนาชุมชน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71500" y="4962616"/>
            <a:ext cx="9017000" cy="530046"/>
            <a:chOff x="0" y="0"/>
            <a:chExt cx="21640800" cy="127211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1640800" cy="1272111"/>
              <a:chOff x="0" y="0"/>
              <a:chExt cx="5317466" cy="31257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317466" cy="312577"/>
              </a:xfrm>
              <a:custGeom>
                <a:avLst/>
                <a:gdLst/>
                <a:ahLst/>
                <a:cxnLst/>
                <a:rect l="l" t="t" r="r" b="b"/>
                <a:pathLst>
                  <a:path w="5317466" h="312577">
                    <a:moveTo>
                      <a:pt x="23850" y="0"/>
                    </a:moveTo>
                    <a:lnTo>
                      <a:pt x="5293616" y="0"/>
                    </a:lnTo>
                    <a:cubicBezTo>
                      <a:pt x="5299942" y="0"/>
                      <a:pt x="5306008" y="2513"/>
                      <a:pt x="5310481" y="6985"/>
                    </a:cubicBezTo>
                    <a:cubicBezTo>
                      <a:pt x="5314953" y="11458"/>
                      <a:pt x="5317466" y="17524"/>
                      <a:pt x="5317466" y="23850"/>
                    </a:cubicBezTo>
                    <a:lnTo>
                      <a:pt x="5317466" y="288727"/>
                    </a:lnTo>
                    <a:cubicBezTo>
                      <a:pt x="5317466" y="295052"/>
                      <a:pt x="5314953" y="301118"/>
                      <a:pt x="5310481" y="305591"/>
                    </a:cubicBezTo>
                    <a:cubicBezTo>
                      <a:pt x="5306008" y="310064"/>
                      <a:pt x="5299942" y="312577"/>
                      <a:pt x="5293616" y="312577"/>
                    </a:cubicBezTo>
                    <a:lnTo>
                      <a:pt x="23850" y="312577"/>
                    </a:lnTo>
                    <a:cubicBezTo>
                      <a:pt x="17524" y="312577"/>
                      <a:pt x="11458" y="310064"/>
                      <a:pt x="6985" y="305591"/>
                    </a:cubicBezTo>
                    <a:cubicBezTo>
                      <a:pt x="2513" y="301118"/>
                      <a:pt x="0" y="295052"/>
                      <a:pt x="0" y="28872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5715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317466" cy="350677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14487224" y="269478"/>
              <a:ext cx="0" cy="733154"/>
            </a:xfrm>
            <a:prstGeom prst="line">
              <a:avLst/>
            </a:prstGeom>
            <a:ln w="762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Freeform 16"/>
            <p:cNvSpPr/>
            <p:nvPr/>
          </p:nvSpPr>
          <p:spPr>
            <a:xfrm>
              <a:off x="15473583" y="218491"/>
              <a:ext cx="756937" cy="756937"/>
            </a:xfrm>
            <a:custGeom>
              <a:avLst/>
              <a:gdLst/>
              <a:ahLst/>
              <a:cxnLst/>
              <a:rect l="l" t="t" r="r" b="b"/>
              <a:pathLst>
                <a:path w="756937" h="756937">
                  <a:moveTo>
                    <a:pt x="0" y="0"/>
                  </a:moveTo>
                  <a:lnTo>
                    <a:pt x="756937" y="0"/>
                  </a:lnTo>
                  <a:lnTo>
                    <a:pt x="756937" y="756937"/>
                  </a:lnTo>
                  <a:lnTo>
                    <a:pt x="0" y="756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17218135" y="165242"/>
              <a:ext cx="853728" cy="855154"/>
            </a:xfrm>
            <a:custGeom>
              <a:avLst/>
              <a:gdLst/>
              <a:ahLst/>
              <a:cxnLst/>
              <a:rect l="l" t="t" r="r" b="b"/>
              <a:pathLst>
                <a:path w="853728" h="855153">
                  <a:moveTo>
                    <a:pt x="0" y="0"/>
                  </a:moveTo>
                  <a:lnTo>
                    <a:pt x="853728" y="0"/>
                  </a:lnTo>
                  <a:lnTo>
                    <a:pt x="853728" y="855154"/>
                  </a:lnTo>
                  <a:lnTo>
                    <a:pt x="0" y="855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16378526" y="236967"/>
              <a:ext cx="738463" cy="738461"/>
            </a:xfrm>
            <a:custGeom>
              <a:avLst/>
              <a:gdLst/>
              <a:ahLst/>
              <a:cxnLst/>
              <a:rect l="l" t="t" r="r" b="b"/>
              <a:pathLst>
                <a:path w="738462" h="738462">
                  <a:moveTo>
                    <a:pt x="0" y="0"/>
                  </a:moveTo>
                  <a:lnTo>
                    <a:pt x="738462" y="0"/>
                  </a:lnTo>
                  <a:lnTo>
                    <a:pt x="738462" y="738462"/>
                  </a:lnTo>
                  <a:lnTo>
                    <a:pt x="0" y="738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18768682" y="132772"/>
              <a:ext cx="2252908" cy="928375"/>
            </a:xfrm>
            <a:custGeom>
              <a:avLst/>
              <a:gdLst/>
              <a:ahLst/>
              <a:cxnLst/>
              <a:rect l="l" t="t" r="r" b="b"/>
              <a:pathLst>
                <a:path w="2252908" h="928375">
                  <a:moveTo>
                    <a:pt x="0" y="0"/>
                  </a:moveTo>
                  <a:lnTo>
                    <a:pt x="2252908" y="0"/>
                  </a:lnTo>
                  <a:lnTo>
                    <a:pt x="2252908" y="928375"/>
                  </a:lnTo>
                  <a:lnTo>
                    <a:pt x="0" y="928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2414" b="-24088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29544" y="372178"/>
              <a:ext cx="12754068" cy="47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1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</a:t>
              </a:r>
              <a:r>
                <a:rPr lang="en-US" sz="1111" b="1" dirty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ชุมชนเข้มแข็งอย่างยั่งยืนด้วยหลักปรัชญาของเศรษฐกิจพอเพียง</a:t>
              </a:r>
              <a:endParaRPr lang="en-US" sz="1111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44885" y="642588"/>
            <a:ext cx="1601098" cy="375028"/>
            <a:chOff x="0" y="0"/>
            <a:chExt cx="3842636" cy="90006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057378" y="23314"/>
              <a:ext cx="2785258" cy="861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979081" y="780203"/>
            <a:ext cx="894339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1"/>
              </a:lnSpc>
            </a:pPr>
            <a:r>
              <a: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Start</a:t>
            </a:r>
          </a:p>
        </p:txBody>
      </p:sp>
      <p:pic>
        <p:nvPicPr>
          <p:cNvPr id="27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97" y="1208862"/>
            <a:ext cx="1229128" cy="1231179"/>
          </a:xfrm>
          <a:prstGeom prst="rect">
            <a:avLst/>
          </a:prstGeom>
        </p:spPr>
      </p:pic>
      <p:pic>
        <p:nvPicPr>
          <p:cNvPr id="28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0" y="1221681"/>
            <a:ext cx="1229128" cy="1229128"/>
          </a:xfrm>
          <a:prstGeom prst="rect">
            <a:avLst/>
          </a:prstGeom>
        </p:spPr>
      </p:pic>
      <p:pic>
        <p:nvPicPr>
          <p:cNvPr id="29" name="Picture 36">
            <a:extLst>
              <a:ext uri="{FF2B5EF4-FFF2-40B4-BE49-F238E27FC236}">
                <a16:creationId xmlns:a16="http://schemas.microsoft.com/office/drawing/2014/main" id="{62FFD426-AD6C-47DA-99D3-A7217E240C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76" y="5081341"/>
            <a:ext cx="281130" cy="2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89810"/>
              </p:ext>
            </p:extLst>
          </p:nvPr>
        </p:nvGraphicFramePr>
        <p:xfrm>
          <a:off x="230629" y="801890"/>
          <a:ext cx="9702158" cy="4438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7979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72417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651391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   เรื่องเพื่อพิจารณา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5.1 ขอความเห็นชอบคู่มือและแผนบริหารความเสี่ยงของกองทุนพัฒนาบทบาทสตรี ประจำปีบัญชี 2567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9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472570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ให้สำนักงานกองทุนพัฒนาบทบาทสตรีเพิ่มความเสี่ยงในด้านการบริหารจัดการหนี้เกินกำหนดชำระต่ำกว่าร้อยละ 10 ของหนี้คงเหลือ ประเภทความเสี่ยงสูงในด้านการดำเนินงาน (</a:t>
                      </a:r>
                      <a:r>
                        <a:rPr lang="en-US" sz="1500" b="0" kern="1200" dirty="0" err="1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Operetion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Risk : O) </a:t>
                      </a: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ของร่างคู่มือและแผนบริหารความเสี่ยงของกองทุนพัฒนาบทบาทสตรี ประจำปีบัญชี 2567</a:t>
                      </a:r>
                      <a:endParaRPr lang="th-TH" sz="1500" b="0" kern="120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spc="0" baseline="0" dirty="0"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สกส. ได้ดำเนินการปรับปรุงร่างคู่มือและแผนบริหารความเสี่ยงของกองทุนพัฒนาบทบาทสตรี ประจำปีบัญชี 2567 ตามข้อเสนอแนะของคณะกรรมการบริหารกองทุนพัฒนาบทบาทสตรีเรียบร้อยแล้ว (เอกสารแนบ)</a:t>
                      </a:r>
                      <a:endParaRPr lang="en-US" sz="1500" spc="0" baseline="0" dirty="0">
                        <a:effectLst/>
                        <a:latin typeface="Chulabhorn Likit Text" panose="00000500000000000000" pitchFamily="50" charset="-34"/>
                        <a:ea typeface="Batang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8" name="Group 5"/>
          <p:cNvGrpSpPr/>
          <p:nvPr/>
        </p:nvGrpSpPr>
        <p:grpSpPr>
          <a:xfrm>
            <a:off x="572552" y="168105"/>
            <a:ext cx="9017000" cy="603268"/>
            <a:chOff x="0" y="-175733"/>
            <a:chExt cx="21640800" cy="1447844"/>
          </a:xfrm>
        </p:grpSpPr>
        <p:sp>
          <p:nvSpPr>
            <p:cNvPr id="2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2" name="Group 7"/>
            <p:cNvGrpSpPr/>
            <p:nvPr/>
          </p:nvGrpSpPr>
          <p:grpSpPr>
            <a:xfrm>
              <a:off x="0" y="-175733"/>
              <a:ext cx="4659803" cy="1447844"/>
              <a:chOff x="0" y="-38100"/>
              <a:chExt cx="1010276" cy="313902"/>
            </a:xfrm>
          </p:grpSpPr>
          <p:sp>
            <p:nvSpPr>
              <p:cNvPr id="4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3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09</a:t>
              </a:r>
            </a:p>
          </p:txBody>
        </p:sp>
        <p:sp>
          <p:nvSpPr>
            <p:cNvPr id="3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4" name="Group 63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246837" y="2493585"/>
            <a:ext cx="77651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4.1 รายงานผลการเบิกจ่ายเงินตามแผนการดำเนินงาน                                              </a:t>
            </a:r>
            <a:b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และแผนการใช้จ่ายงบประมาณ กองทุนพัฒนาบทบาทสตรี                                                              ประจำปีงบประมาณ พ.ศ. 2567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9" name="Group 5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7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8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2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3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4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5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6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2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0EDD10FC-6302-4D5D-BDC6-EF86107A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664265"/>
              </p:ext>
            </p:extLst>
          </p:nvPr>
        </p:nvGraphicFramePr>
        <p:xfrm>
          <a:off x="329919" y="1436594"/>
          <a:ext cx="9452235" cy="3541840"/>
        </p:xfrm>
        <a:graphic>
          <a:graphicData uri="http://schemas.openxmlformats.org/drawingml/2006/table">
            <a:tbl>
              <a:tblPr/>
              <a:tblGrid>
                <a:gridCol w="1165952">
                  <a:extLst>
                    <a:ext uri="{9D8B030D-6E8A-4147-A177-3AD203B41FA5}">
                      <a16:colId xmlns:a16="http://schemas.microsoft.com/office/drawing/2014/main" val="3206902893"/>
                    </a:ext>
                  </a:extLst>
                </a:gridCol>
                <a:gridCol w="1536087">
                  <a:extLst>
                    <a:ext uri="{9D8B030D-6E8A-4147-A177-3AD203B41FA5}">
                      <a16:colId xmlns:a16="http://schemas.microsoft.com/office/drawing/2014/main" val="827538524"/>
                    </a:ext>
                  </a:extLst>
                </a:gridCol>
                <a:gridCol w="1652337">
                  <a:extLst>
                    <a:ext uri="{9D8B030D-6E8A-4147-A177-3AD203B41FA5}">
                      <a16:colId xmlns:a16="http://schemas.microsoft.com/office/drawing/2014/main" val="1422179664"/>
                    </a:ext>
                  </a:extLst>
                </a:gridCol>
                <a:gridCol w="716339">
                  <a:extLst>
                    <a:ext uri="{9D8B030D-6E8A-4147-A177-3AD203B41FA5}">
                      <a16:colId xmlns:a16="http://schemas.microsoft.com/office/drawing/2014/main" val="911261014"/>
                    </a:ext>
                  </a:extLst>
                </a:gridCol>
                <a:gridCol w="1713726">
                  <a:extLst>
                    <a:ext uri="{9D8B030D-6E8A-4147-A177-3AD203B41FA5}">
                      <a16:colId xmlns:a16="http://schemas.microsoft.com/office/drawing/2014/main" val="1441304617"/>
                    </a:ext>
                  </a:extLst>
                </a:gridCol>
                <a:gridCol w="1140594">
                  <a:extLst>
                    <a:ext uri="{9D8B030D-6E8A-4147-A177-3AD203B41FA5}">
                      <a16:colId xmlns:a16="http://schemas.microsoft.com/office/drawing/2014/main" val="3958527053"/>
                    </a:ext>
                  </a:extLst>
                </a:gridCol>
                <a:gridCol w="1527200">
                  <a:extLst>
                    <a:ext uri="{9D8B030D-6E8A-4147-A177-3AD203B41FA5}">
                      <a16:colId xmlns:a16="http://schemas.microsoft.com/office/drawing/2014/main" val="247973269"/>
                    </a:ext>
                  </a:extLst>
                </a:gridCol>
              </a:tblGrid>
              <a:tr h="10244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 (บาท)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เป้าหมายไตรมาส 3 (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77%</a:t>
                      </a: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ร้อยละสูง/</a:t>
                      </a:r>
                      <a:b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ต่ำกว่าเป้าหมายผลการเบิกจ่าย </a:t>
                      </a:r>
                    </a:p>
                    <a:p>
                      <a:pPr algn="ctr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งบประมาณคงเหลือ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4630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งบบริหาร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268,401,686.00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129,808,958.90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48.36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i="0" u="none" strike="noStrike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206,669,298.22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-28.64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138,592,727.10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12256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เงินอุดหนุน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70,000,000.00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786130" algn="ctr"/>
                          <a:tab pos="1049020" algn="l"/>
                          <a:tab pos="1235710" algn="l"/>
                          <a:tab pos="1431290" algn="l"/>
                          <a:tab pos="1572895" algn="r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62,865,055.00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89.81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i="0" u="none" strike="noStrike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53,900,000.00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12.81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7,134,945.00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63432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เงินทุนหมุนเวียน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1,000,000,000.00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793,819,604.00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79.38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i="0" u="none" strike="noStrike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770,000,000.00	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2.38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206,180,396.00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521834"/>
                  </a:ext>
                </a:extLst>
              </a:tr>
              <a:tr h="6293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รวม </a:t>
                      </a:r>
                    </a:p>
                  </a:txBody>
                  <a:tcPr marL="7409" marR="7409" marT="7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1,338,401,686.00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986,493,617.90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73.71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i="0" u="none" strike="noStrike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1,030,569,298.22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-3.29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351,908,068.10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41370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3">
            <a:extLst>
              <a:ext uri="{FF2B5EF4-FFF2-40B4-BE49-F238E27FC236}">
                <a16:creationId xmlns:a16="http://schemas.microsoft.com/office/drawing/2014/main" id="{652F233B-C6DA-3975-A139-1C3C215CD86C}"/>
              </a:ext>
            </a:extLst>
          </p:cNvPr>
          <p:cNvSpPr/>
          <p:nvPr/>
        </p:nvSpPr>
        <p:spPr>
          <a:xfrm>
            <a:off x="2732466" y="143954"/>
            <a:ext cx="5361507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EDA48CD-EAC9-AD15-D4AC-81DB0FD51DE4}"/>
              </a:ext>
            </a:extLst>
          </p:cNvPr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9F05E9A8-60D6-79EA-FB8F-3F8C6733D18C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4652F041-82AD-A27F-C57C-452DDC7DA768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0BDBCC69-3928-8238-4368-31F548E8DC97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A26C814D-A7BC-70BC-F7DF-EB46BBB1DAA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B893EBA2-712C-183F-39DC-ED4FBE12A483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38E24733-E981-3988-36FA-135A160984A1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410C51F-B617-62F0-47BC-C752C675A08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4F0BC8B2-97B2-8B3C-0694-985B65BA33BF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387B38AF-CBA6-1375-F9FA-63663F830840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</a:t>
              </a: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DB043CDD-A2B2-27F6-8C5A-A9208CFDF72D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30BBE885-8158-5123-A066-7E4C163B3773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สี่เหลี่ยมผืนผ้ามุมมน 18">
            <a:extLst>
              <a:ext uri="{FF2B5EF4-FFF2-40B4-BE49-F238E27FC236}">
                <a16:creationId xmlns:a16="http://schemas.microsoft.com/office/drawing/2014/main" id="{690129BB-8AAD-C26C-11C7-934E2AC55ABE}"/>
              </a:ext>
            </a:extLst>
          </p:cNvPr>
          <p:cNvSpPr/>
          <p:nvPr/>
        </p:nvSpPr>
        <p:spPr>
          <a:xfrm>
            <a:off x="7124515" y="1019513"/>
            <a:ext cx="2570297" cy="308924"/>
          </a:xfrm>
          <a:prstGeom prst="roundRect">
            <a:avLst/>
          </a:prstGeom>
          <a:solidFill>
            <a:srgbClr val="002060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22 เมษายน 2567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2" name="Group 5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4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5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1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สี่เหลี่ยมผืนผ้า 3">
            <a:extLst>
              <a:ext uri="{FF2B5EF4-FFF2-40B4-BE49-F238E27FC236}">
                <a16:creationId xmlns:a16="http://schemas.microsoft.com/office/drawing/2014/main" id="{EACD0BA7-439B-ED89-3312-0C674A0E0F42}"/>
              </a:ext>
            </a:extLst>
          </p:cNvPr>
          <p:cNvSpPr/>
          <p:nvPr/>
        </p:nvSpPr>
        <p:spPr>
          <a:xfrm>
            <a:off x="2732466" y="143954"/>
            <a:ext cx="5361507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รายงานผลการเบิกจ่ายตามแผนการดำเนินงานและแผนการใช้จ่ายงบประมาณ 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56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5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6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9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2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3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</a:p>
          </p:txBody>
        </p:sp>
        <p:sp>
          <p:nvSpPr>
            <p:cNvPr id="6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/>
          <p:cNvGrpSpPr/>
          <p:nvPr/>
        </p:nvGrpSpPr>
        <p:grpSpPr>
          <a:xfrm>
            <a:off x="2251894" y="5031996"/>
            <a:ext cx="5973647" cy="688973"/>
            <a:chOff x="8116822" y="5575795"/>
            <a:chExt cx="4402393" cy="879539"/>
          </a:xfrm>
        </p:grpSpPr>
        <p:grpSp>
          <p:nvGrpSpPr>
            <p:cNvPr id="558" name="Group 233"/>
            <p:cNvGrpSpPr/>
            <p:nvPr/>
          </p:nvGrpSpPr>
          <p:grpSpPr>
            <a:xfrm>
              <a:off x="8116822" y="5575795"/>
              <a:ext cx="268703" cy="304525"/>
              <a:chOff x="-24832" y="-38100"/>
              <a:chExt cx="99519" cy="112787"/>
            </a:xfrm>
          </p:grpSpPr>
          <p:sp>
            <p:nvSpPr>
              <p:cNvPr id="559" name="Freeform 234"/>
              <p:cNvSpPr/>
              <p:nvPr/>
            </p:nvSpPr>
            <p:spPr>
              <a:xfrm>
                <a:off x="-24832" y="0"/>
                <a:ext cx="74687" cy="74687"/>
              </a:xfrm>
              <a:custGeom>
                <a:avLst/>
                <a:gdLst/>
                <a:ahLst/>
                <a:cxnLst/>
                <a:rect l="l" t="t" r="r" b="b"/>
                <a:pathLst>
                  <a:path w="74687" h="74687">
                    <a:moveTo>
                      <a:pt x="0" y="0"/>
                    </a:moveTo>
                    <a:lnTo>
                      <a:pt x="74687" y="0"/>
                    </a:lnTo>
                    <a:lnTo>
                      <a:pt x="74687" y="74687"/>
                    </a:lnTo>
                    <a:lnTo>
                      <a:pt x="0" y="74687"/>
                    </a:lnTo>
                    <a:close/>
                  </a:path>
                </a:pathLst>
              </a:custGeom>
              <a:solidFill>
                <a:srgbClr val="03A25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60" name="TextBox 235"/>
              <p:cNvSpPr txBox="1"/>
              <p:nvPr/>
            </p:nvSpPr>
            <p:spPr>
              <a:xfrm>
                <a:off x="0" y="-38100"/>
                <a:ext cx="74687" cy="112787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467"/>
                  </a:lnSpc>
                </a:pPr>
                <a:endParaRPr sz="1500"/>
              </a:p>
            </p:txBody>
          </p:sp>
        </p:grpSp>
        <p:grpSp>
          <p:nvGrpSpPr>
            <p:cNvPr id="561" name="Group 236"/>
            <p:cNvGrpSpPr/>
            <p:nvPr/>
          </p:nvGrpSpPr>
          <p:grpSpPr>
            <a:xfrm>
              <a:off x="9572290" y="5613766"/>
              <a:ext cx="251941" cy="304525"/>
              <a:chOff x="-18624" y="-38100"/>
              <a:chExt cx="93311" cy="112787"/>
            </a:xfrm>
          </p:grpSpPr>
          <p:sp>
            <p:nvSpPr>
              <p:cNvPr id="562" name="Freeform 237"/>
              <p:cNvSpPr/>
              <p:nvPr/>
            </p:nvSpPr>
            <p:spPr>
              <a:xfrm>
                <a:off x="0" y="0"/>
                <a:ext cx="74687" cy="74687"/>
              </a:xfrm>
              <a:custGeom>
                <a:avLst/>
                <a:gdLst/>
                <a:ahLst/>
                <a:cxnLst/>
                <a:rect l="l" t="t" r="r" b="b"/>
                <a:pathLst>
                  <a:path w="74687" h="74687">
                    <a:moveTo>
                      <a:pt x="0" y="0"/>
                    </a:moveTo>
                    <a:lnTo>
                      <a:pt x="74687" y="0"/>
                    </a:lnTo>
                    <a:lnTo>
                      <a:pt x="74687" y="74687"/>
                    </a:lnTo>
                    <a:lnTo>
                      <a:pt x="0" y="74687"/>
                    </a:lnTo>
                    <a:close/>
                  </a:path>
                </a:pathLst>
              </a:custGeom>
              <a:solidFill>
                <a:srgbClr val="FFDE59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63" name="TextBox 238"/>
              <p:cNvSpPr txBox="1"/>
              <p:nvPr/>
            </p:nvSpPr>
            <p:spPr>
              <a:xfrm>
                <a:off x="-18624" y="-38100"/>
                <a:ext cx="74687" cy="112787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467"/>
                  </a:lnSpc>
                </a:pPr>
                <a:endParaRPr sz="1500"/>
              </a:p>
            </p:txBody>
          </p:sp>
        </p:grpSp>
        <p:grpSp>
          <p:nvGrpSpPr>
            <p:cNvPr id="564" name="Group 239"/>
            <p:cNvGrpSpPr/>
            <p:nvPr/>
          </p:nvGrpSpPr>
          <p:grpSpPr>
            <a:xfrm>
              <a:off x="10700959" y="5683066"/>
              <a:ext cx="534510" cy="772268"/>
              <a:chOff x="0" y="-211338"/>
              <a:chExt cx="197966" cy="286025"/>
            </a:xfrm>
          </p:grpSpPr>
          <p:sp>
            <p:nvSpPr>
              <p:cNvPr id="565" name="Freeform 240"/>
              <p:cNvSpPr/>
              <p:nvPr/>
            </p:nvSpPr>
            <p:spPr>
              <a:xfrm>
                <a:off x="123279" y="-211338"/>
                <a:ext cx="74687" cy="74687"/>
              </a:xfrm>
              <a:custGeom>
                <a:avLst/>
                <a:gdLst/>
                <a:ahLst/>
                <a:cxnLst/>
                <a:rect l="l" t="t" r="r" b="b"/>
                <a:pathLst>
                  <a:path w="74687" h="74687">
                    <a:moveTo>
                      <a:pt x="0" y="0"/>
                    </a:moveTo>
                    <a:lnTo>
                      <a:pt x="74687" y="0"/>
                    </a:lnTo>
                    <a:lnTo>
                      <a:pt x="74687" y="74687"/>
                    </a:lnTo>
                    <a:lnTo>
                      <a:pt x="0" y="74687"/>
                    </a:lnTo>
                    <a:close/>
                  </a:path>
                </a:pathLst>
              </a:custGeom>
              <a:solidFill>
                <a:srgbClr val="FF3131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66" name="TextBox 241"/>
              <p:cNvSpPr txBox="1"/>
              <p:nvPr/>
            </p:nvSpPr>
            <p:spPr>
              <a:xfrm>
                <a:off x="0" y="-38100"/>
                <a:ext cx="74687" cy="112787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467"/>
                  </a:lnSpc>
                </a:pPr>
                <a:endParaRPr sz="1500" dirty="0"/>
              </a:p>
            </p:txBody>
          </p:sp>
        </p:grpSp>
        <p:sp>
          <p:nvSpPr>
            <p:cNvPr id="567" name="TextBox 242"/>
            <p:cNvSpPr txBox="1"/>
            <p:nvPr/>
          </p:nvSpPr>
          <p:spPr>
            <a:xfrm>
              <a:off x="8224021" y="5717388"/>
              <a:ext cx="1302330" cy="163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6"/>
                </a:lnSpc>
                <a:spcBef>
                  <a:spcPct val="0"/>
                </a:spcBef>
              </a:pPr>
              <a:r>
                <a:rPr lang="en-US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      </a:t>
              </a:r>
              <a:r>
                <a:rPr lang="en-US" sz="832" dirty="0" err="1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มากกว่าร้อยละ</a:t>
              </a:r>
              <a:r>
                <a:rPr lang="en-US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 77 </a:t>
              </a:r>
              <a:r>
                <a:rPr lang="th-TH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จำนวน 47 จังหวัด</a:t>
              </a:r>
              <a:endParaRPr lang="en-US" sz="832" dirty="0">
                <a:solidFill>
                  <a:srgbClr val="000000"/>
                </a:solidFill>
                <a:latin typeface="Chulabhorn Likit Text Medium"/>
                <a:cs typeface="Chulabhorn Likit Text Medium"/>
              </a:endParaRPr>
            </a:p>
          </p:txBody>
        </p:sp>
        <p:sp>
          <p:nvSpPr>
            <p:cNvPr id="568" name="TextBox 243"/>
            <p:cNvSpPr txBox="1"/>
            <p:nvPr/>
          </p:nvSpPr>
          <p:spPr>
            <a:xfrm>
              <a:off x="9691347" y="5728058"/>
              <a:ext cx="1302330" cy="163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6"/>
                </a:lnSpc>
                <a:spcBef>
                  <a:spcPct val="0"/>
                </a:spcBef>
              </a:pPr>
              <a:r>
                <a:rPr lang="en-US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        </a:t>
              </a:r>
              <a:r>
                <a:rPr lang="en-US" sz="832" dirty="0" err="1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ร้อยละ</a:t>
              </a:r>
              <a:r>
                <a:rPr lang="en-US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 </a:t>
              </a:r>
              <a:r>
                <a:rPr lang="en-US" sz="832" dirty="0" smtClean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55 </a:t>
              </a:r>
              <a:r>
                <a:rPr lang="en-US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- </a:t>
              </a:r>
              <a:r>
                <a:rPr lang="en-US" sz="832" dirty="0" smtClean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76 </a:t>
              </a:r>
              <a:r>
                <a:rPr lang="th-TH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จำนวน </a:t>
              </a:r>
              <a:r>
                <a:rPr lang="th-TH" sz="832" dirty="0" smtClean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17 </a:t>
              </a:r>
              <a:r>
                <a:rPr lang="th-TH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จังหวัด </a:t>
              </a:r>
              <a:endParaRPr lang="en-US" sz="832" dirty="0">
                <a:solidFill>
                  <a:srgbClr val="000000"/>
                </a:solidFill>
                <a:latin typeface="Chulabhorn Likit Text Medium"/>
                <a:cs typeface="Chulabhorn Likit Text Medium"/>
              </a:endParaRPr>
            </a:p>
          </p:txBody>
        </p:sp>
        <p:sp>
          <p:nvSpPr>
            <p:cNvPr id="569" name="TextBox 244"/>
            <p:cNvSpPr txBox="1"/>
            <p:nvPr/>
          </p:nvSpPr>
          <p:spPr>
            <a:xfrm>
              <a:off x="11216885" y="5721010"/>
              <a:ext cx="1302330" cy="163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6"/>
                </a:lnSpc>
                <a:spcBef>
                  <a:spcPct val="0"/>
                </a:spcBef>
              </a:pPr>
              <a:r>
                <a:rPr lang="en-US" sz="832" dirty="0" err="1" smtClean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น้อยกว่</a:t>
              </a:r>
              <a:r>
                <a:rPr lang="th-TH" sz="832" dirty="0" smtClean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าร้อยละ</a:t>
              </a:r>
              <a:r>
                <a:rPr lang="en-US" sz="832" dirty="0" smtClean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 </a:t>
              </a:r>
              <a:r>
                <a:rPr lang="en-US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54 </a:t>
              </a:r>
              <a:r>
                <a:rPr lang="th-TH" sz="832" dirty="0">
                  <a:solidFill>
                    <a:srgbClr val="000000"/>
                  </a:solidFill>
                  <a:latin typeface="Chulabhorn Likit Text Medium"/>
                  <a:cs typeface="Chulabhorn Likit Text Medium"/>
                </a:rPr>
                <a:t>จำนวน 13 จังหวัด </a:t>
              </a:r>
              <a:endParaRPr lang="en-US" sz="832" dirty="0">
                <a:solidFill>
                  <a:srgbClr val="000000"/>
                </a:solidFill>
                <a:latin typeface="Chulabhorn Likit Text Medium"/>
                <a:cs typeface="Chulabhorn Likit Text Medium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721365" y="1126652"/>
            <a:ext cx="8847138" cy="3855088"/>
            <a:chOff x="248942" y="1786718"/>
            <a:chExt cx="9351724" cy="4074958"/>
          </a:xfrm>
        </p:grpSpPr>
        <p:pic>
          <p:nvPicPr>
            <p:cNvPr id="337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7293" y="1814089"/>
              <a:ext cx="946468" cy="276053"/>
            </a:xfrm>
            <a:prstGeom prst="rect">
              <a:avLst/>
            </a:prstGeom>
          </p:spPr>
        </p:pic>
        <p:pic>
          <p:nvPicPr>
            <p:cNvPr id="338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17293" y="2003688"/>
              <a:ext cx="946468" cy="276053"/>
            </a:xfrm>
            <a:prstGeom prst="rect">
              <a:avLst/>
            </a:prstGeom>
          </p:spPr>
        </p:pic>
        <p:pic>
          <p:nvPicPr>
            <p:cNvPr id="339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26063" y="2199393"/>
              <a:ext cx="946468" cy="276053"/>
            </a:xfrm>
            <a:prstGeom prst="rect">
              <a:avLst/>
            </a:prstGeom>
          </p:spPr>
        </p:pic>
        <p:pic>
          <p:nvPicPr>
            <p:cNvPr id="340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6063" y="2397836"/>
              <a:ext cx="946468" cy="276053"/>
            </a:xfrm>
            <a:prstGeom prst="rect">
              <a:avLst/>
            </a:prstGeom>
          </p:spPr>
        </p:pic>
        <p:pic>
          <p:nvPicPr>
            <p:cNvPr id="341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6063" y="2580763"/>
              <a:ext cx="946468" cy="276053"/>
            </a:xfrm>
            <a:prstGeom prst="rect">
              <a:avLst/>
            </a:prstGeom>
          </p:spPr>
        </p:pic>
        <p:pic>
          <p:nvPicPr>
            <p:cNvPr id="342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26063" y="2765850"/>
              <a:ext cx="946468" cy="276053"/>
            </a:xfrm>
            <a:prstGeom prst="rect">
              <a:avLst/>
            </a:prstGeom>
          </p:spPr>
        </p:pic>
        <p:pic>
          <p:nvPicPr>
            <p:cNvPr id="343" name="Picture 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26063" y="2955449"/>
              <a:ext cx="946468" cy="276053"/>
            </a:xfrm>
            <a:prstGeom prst="rect">
              <a:avLst/>
            </a:prstGeom>
          </p:spPr>
        </p:pic>
        <p:pic>
          <p:nvPicPr>
            <p:cNvPr id="344" name="Picture 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34832" y="3151154"/>
              <a:ext cx="946468" cy="276053"/>
            </a:xfrm>
            <a:prstGeom prst="rect">
              <a:avLst/>
            </a:prstGeom>
          </p:spPr>
        </p:pic>
        <p:pic>
          <p:nvPicPr>
            <p:cNvPr id="345" name="Picture 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34832" y="3349597"/>
              <a:ext cx="946468" cy="276053"/>
            </a:xfrm>
            <a:prstGeom prst="rect">
              <a:avLst/>
            </a:prstGeom>
          </p:spPr>
        </p:pic>
        <p:pic>
          <p:nvPicPr>
            <p:cNvPr id="346" name="Picture 1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34832" y="3532524"/>
              <a:ext cx="946468" cy="276053"/>
            </a:xfrm>
            <a:prstGeom prst="rect">
              <a:avLst/>
            </a:prstGeom>
          </p:spPr>
        </p:pic>
        <p:pic>
          <p:nvPicPr>
            <p:cNvPr id="347" name="Picture 1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34832" y="3730967"/>
              <a:ext cx="946468" cy="276053"/>
            </a:xfrm>
            <a:prstGeom prst="rect">
              <a:avLst/>
            </a:prstGeom>
          </p:spPr>
        </p:pic>
        <p:pic>
          <p:nvPicPr>
            <p:cNvPr id="348" name="Picture 1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34832" y="3920565"/>
              <a:ext cx="946468" cy="276053"/>
            </a:xfrm>
            <a:prstGeom prst="rect">
              <a:avLst/>
            </a:prstGeom>
          </p:spPr>
        </p:pic>
        <p:pic>
          <p:nvPicPr>
            <p:cNvPr id="349" name="Picture 1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43601" y="4116271"/>
              <a:ext cx="946468" cy="276053"/>
            </a:xfrm>
            <a:prstGeom prst="rect">
              <a:avLst/>
            </a:prstGeom>
          </p:spPr>
        </p:pic>
        <p:pic>
          <p:nvPicPr>
            <p:cNvPr id="350" name="Picture 1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43601" y="4314714"/>
              <a:ext cx="946468" cy="276053"/>
            </a:xfrm>
            <a:prstGeom prst="rect">
              <a:avLst/>
            </a:prstGeom>
          </p:spPr>
        </p:pic>
        <p:pic>
          <p:nvPicPr>
            <p:cNvPr id="351" name="Picture 1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443601" y="4497640"/>
              <a:ext cx="946468" cy="276053"/>
            </a:xfrm>
            <a:prstGeom prst="rect">
              <a:avLst/>
            </a:prstGeom>
          </p:spPr>
        </p:pic>
        <p:pic>
          <p:nvPicPr>
            <p:cNvPr id="352" name="Picture 1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43601" y="4696083"/>
              <a:ext cx="946468" cy="276053"/>
            </a:xfrm>
            <a:prstGeom prst="rect">
              <a:avLst/>
            </a:prstGeom>
          </p:spPr>
        </p:pic>
        <p:pic>
          <p:nvPicPr>
            <p:cNvPr id="353" name="Picture 1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43601" y="4885682"/>
              <a:ext cx="946468" cy="276053"/>
            </a:xfrm>
            <a:prstGeom prst="rect">
              <a:avLst/>
            </a:prstGeom>
          </p:spPr>
        </p:pic>
        <p:pic>
          <p:nvPicPr>
            <p:cNvPr id="354" name="Picture 1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452370" y="5081388"/>
              <a:ext cx="946468" cy="276053"/>
            </a:xfrm>
            <a:prstGeom prst="rect">
              <a:avLst/>
            </a:prstGeom>
          </p:spPr>
        </p:pic>
        <p:pic>
          <p:nvPicPr>
            <p:cNvPr id="355" name="Picture 2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452370" y="5279831"/>
              <a:ext cx="946468" cy="276053"/>
            </a:xfrm>
            <a:prstGeom prst="rect">
              <a:avLst/>
            </a:prstGeom>
          </p:spPr>
        </p:pic>
        <p:pic>
          <p:nvPicPr>
            <p:cNvPr id="356" name="Picture 2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452370" y="5462757"/>
              <a:ext cx="946468" cy="276053"/>
            </a:xfrm>
            <a:prstGeom prst="rect">
              <a:avLst/>
            </a:prstGeom>
          </p:spPr>
        </p:pic>
        <p:pic>
          <p:nvPicPr>
            <p:cNvPr id="357" name="Picture 2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678720" y="1820323"/>
              <a:ext cx="946468" cy="276053"/>
            </a:xfrm>
            <a:prstGeom prst="rect">
              <a:avLst/>
            </a:prstGeom>
          </p:spPr>
        </p:pic>
        <p:pic>
          <p:nvPicPr>
            <p:cNvPr id="358" name="Picture 2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678720" y="2009921"/>
              <a:ext cx="946468" cy="276053"/>
            </a:xfrm>
            <a:prstGeom prst="rect">
              <a:avLst/>
            </a:prstGeom>
          </p:spPr>
        </p:pic>
        <p:pic>
          <p:nvPicPr>
            <p:cNvPr id="359" name="Picture 2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687489" y="2205627"/>
              <a:ext cx="946468" cy="276053"/>
            </a:xfrm>
            <a:prstGeom prst="rect">
              <a:avLst/>
            </a:prstGeom>
          </p:spPr>
        </p:pic>
        <p:pic>
          <p:nvPicPr>
            <p:cNvPr id="360" name="Picture 25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687489" y="2404070"/>
              <a:ext cx="946468" cy="276053"/>
            </a:xfrm>
            <a:prstGeom prst="rect">
              <a:avLst/>
            </a:prstGeom>
          </p:spPr>
        </p:pic>
        <p:pic>
          <p:nvPicPr>
            <p:cNvPr id="361" name="Picture 26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687489" y="2586996"/>
              <a:ext cx="946468" cy="276053"/>
            </a:xfrm>
            <a:prstGeom prst="rect">
              <a:avLst/>
            </a:prstGeom>
          </p:spPr>
        </p:pic>
        <p:pic>
          <p:nvPicPr>
            <p:cNvPr id="362" name="Picture 2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687489" y="2772084"/>
              <a:ext cx="946468" cy="276053"/>
            </a:xfrm>
            <a:prstGeom prst="rect">
              <a:avLst/>
            </a:prstGeom>
          </p:spPr>
        </p:pic>
        <p:pic>
          <p:nvPicPr>
            <p:cNvPr id="363" name="Picture 28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687489" y="2961682"/>
              <a:ext cx="946468" cy="276053"/>
            </a:xfrm>
            <a:prstGeom prst="rect">
              <a:avLst/>
            </a:prstGeom>
          </p:spPr>
        </p:pic>
        <p:pic>
          <p:nvPicPr>
            <p:cNvPr id="364" name="Picture 29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696258" y="3157388"/>
              <a:ext cx="946468" cy="276053"/>
            </a:xfrm>
            <a:prstGeom prst="rect">
              <a:avLst/>
            </a:prstGeom>
          </p:spPr>
        </p:pic>
        <p:pic>
          <p:nvPicPr>
            <p:cNvPr id="365" name="Picture 30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696258" y="3355831"/>
              <a:ext cx="946468" cy="276053"/>
            </a:xfrm>
            <a:prstGeom prst="rect">
              <a:avLst/>
            </a:prstGeom>
          </p:spPr>
        </p:pic>
        <p:pic>
          <p:nvPicPr>
            <p:cNvPr id="366" name="Picture 31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696258" y="3538757"/>
              <a:ext cx="946468" cy="276053"/>
            </a:xfrm>
            <a:prstGeom prst="rect">
              <a:avLst/>
            </a:prstGeom>
          </p:spPr>
        </p:pic>
        <p:pic>
          <p:nvPicPr>
            <p:cNvPr id="367" name="Picture 32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696258" y="3737200"/>
              <a:ext cx="946468" cy="276053"/>
            </a:xfrm>
            <a:prstGeom prst="rect">
              <a:avLst/>
            </a:prstGeom>
          </p:spPr>
        </p:pic>
        <p:pic>
          <p:nvPicPr>
            <p:cNvPr id="368" name="Picture 33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696258" y="3926799"/>
              <a:ext cx="946468" cy="276053"/>
            </a:xfrm>
            <a:prstGeom prst="rect">
              <a:avLst/>
            </a:prstGeom>
          </p:spPr>
        </p:pic>
        <p:pic>
          <p:nvPicPr>
            <p:cNvPr id="369" name="Picture 3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705027" y="4122505"/>
              <a:ext cx="946468" cy="276053"/>
            </a:xfrm>
            <a:prstGeom prst="rect">
              <a:avLst/>
            </a:prstGeom>
          </p:spPr>
        </p:pic>
        <p:pic>
          <p:nvPicPr>
            <p:cNvPr id="370" name="Picture 35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705027" y="4320948"/>
              <a:ext cx="946468" cy="276053"/>
            </a:xfrm>
            <a:prstGeom prst="rect">
              <a:avLst/>
            </a:prstGeom>
          </p:spPr>
        </p:pic>
        <p:pic>
          <p:nvPicPr>
            <p:cNvPr id="371" name="Picture 36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3705027" y="4503874"/>
              <a:ext cx="946468" cy="276053"/>
            </a:xfrm>
            <a:prstGeom prst="rect">
              <a:avLst/>
            </a:prstGeom>
          </p:spPr>
        </p:pic>
        <p:pic>
          <p:nvPicPr>
            <p:cNvPr id="372" name="Picture 37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3705027" y="4702317"/>
              <a:ext cx="946468" cy="276053"/>
            </a:xfrm>
            <a:prstGeom prst="rect">
              <a:avLst/>
            </a:prstGeom>
          </p:spPr>
        </p:pic>
        <p:pic>
          <p:nvPicPr>
            <p:cNvPr id="373" name="Picture 38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3713796" y="5087621"/>
              <a:ext cx="946468" cy="276053"/>
            </a:xfrm>
            <a:prstGeom prst="rect">
              <a:avLst/>
            </a:prstGeom>
          </p:spPr>
        </p:pic>
        <p:pic>
          <p:nvPicPr>
            <p:cNvPr id="374" name="Picture 39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3713796" y="5286064"/>
              <a:ext cx="946468" cy="276053"/>
            </a:xfrm>
            <a:prstGeom prst="rect">
              <a:avLst/>
            </a:prstGeom>
          </p:spPr>
        </p:pic>
        <p:pic>
          <p:nvPicPr>
            <p:cNvPr id="375" name="Picture 40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3713796" y="5468991"/>
              <a:ext cx="946468" cy="276053"/>
            </a:xfrm>
            <a:prstGeom prst="rect">
              <a:avLst/>
            </a:prstGeom>
          </p:spPr>
        </p:pic>
        <p:pic>
          <p:nvPicPr>
            <p:cNvPr id="376" name="Picture 41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3713796" y="4894082"/>
              <a:ext cx="946468" cy="276053"/>
            </a:xfrm>
            <a:prstGeom prst="rect">
              <a:avLst/>
            </a:prstGeom>
          </p:spPr>
        </p:pic>
        <p:pic>
          <p:nvPicPr>
            <p:cNvPr id="377" name="Picture 42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5936638" y="1858329"/>
              <a:ext cx="988560" cy="288330"/>
            </a:xfrm>
            <a:prstGeom prst="rect">
              <a:avLst/>
            </a:prstGeom>
          </p:spPr>
        </p:pic>
        <p:pic>
          <p:nvPicPr>
            <p:cNvPr id="378" name="Picture 43"/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5940146" y="2051436"/>
              <a:ext cx="946468" cy="276053"/>
            </a:xfrm>
            <a:prstGeom prst="rect">
              <a:avLst/>
            </a:prstGeom>
          </p:spPr>
        </p:pic>
        <p:pic>
          <p:nvPicPr>
            <p:cNvPr id="379" name="Picture 44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5948915" y="2247141"/>
              <a:ext cx="946468" cy="276053"/>
            </a:xfrm>
            <a:prstGeom prst="rect">
              <a:avLst/>
            </a:prstGeom>
          </p:spPr>
        </p:pic>
        <p:pic>
          <p:nvPicPr>
            <p:cNvPr id="380" name="Picture 45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5948915" y="2445584"/>
              <a:ext cx="946468" cy="276053"/>
            </a:xfrm>
            <a:prstGeom prst="rect">
              <a:avLst/>
            </a:prstGeom>
          </p:spPr>
        </p:pic>
        <p:pic>
          <p:nvPicPr>
            <p:cNvPr id="381" name="Picture 46"/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5948915" y="2628511"/>
              <a:ext cx="946468" cy="276053"/>
            </a:xfrm>
            <a:prstGeom prst="rect">
              <a:avLst/>
            </a:prstGeom>
          </p:spPr>
        </p:pic>
        <p:pic>
          <p:nvPicPr>
            <p:cNvPr id="382" name="Picture 47"/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5948915" y="2813598"/>
              <a:ext cx="946468" cy="276053"/>
            </a:xfrm>
            <a:prstGeom prst="rect">
              <a:avLst/>
            </a:prstGeom>
          </p:spPr>
        </p:pic>
        <p:pic>
          <p:nvPicPr>
            <p:cNvPr id="383" name="Picture 48"/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5948915" y="3003197"/>
              <a:ext cx="946468" cy="276053"/>
            </a:xfrm>
            <a:prstGeom prst="rect">
              <a:avLst/>
            </a:prstGeom>
          </p:spPr>
        </p:pic>
        <p:pic>
          <p:nvPicPr>
            <p:cNvPr id="384" name="Picture 49"/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5957684" y="3198902"/>
              <a:ext cx="946468" cy="276053"/>
            </a:xfrm>
            <a:prstGeom prst="rect">
              <a:avLst/>
            </a:prstGeom>
          </p:spPr>
        </p:pic>
        <p:pic>
          <p:nvPicPr>
            <p:cNvPr id="385" name="Picture 50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5957684" y="3397345"/>
              <a:ext cx="946468" cy="276053"/>
            </a:xfrm>
            <a:prstGeom prst="rect">
              <a:avLst/>
            </a:prstGeom>
          </p:spPr>
        </p:pic>
        <p:pic>
          <p:nvPicPr>
            <p:cNvPr id="386" name="Picture 51"/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5957684" y="3580272"/>
              <a:ext cx="946468" cy="276053"/>
            </a:xfrm>
            <a:prstGeom prst="rect">
              <a:avLst/>
            </a:prstGeom>
          </p:spPr>
        </p:pic>
        <p:pic>
          <p:nvPicPr>
            <p:cNvPr id="387" name="Picture 52"/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5957684" y="3778715"/>
              <a:ext cx="946468" cy="276053"/>
            </a:xfrm>
            <a:prstGeom prst="rect">
              <a:avLst/>
            </a:prstGeom>
          </p:spPr>
        </p:pic>
        <p:pic>
          <p:nvPicPr>
            <p:cNvPr id="388" name="Picture 53"/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5957684" y="3968313"/>
              <a:ext cx="946468" cy="276053"/>
            </a:xfrm>
            <a:prstGeom prst="rect">
              <a:avLst/>
            </a:prstGeom>
          </p:spPr>
        </p:pic>
        <p:pic>
          <p:nvPicPr>
            <p:cNvPr id="389" name="Picture 54"/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5966453" y="4164019"/>
              <a:ext cx="946468" cy="276053"/>
            </a:xfrm>
            <a:prstGeom prst="rect">
              <a:avLst/>
            </a:prstGeom>
          </p:spPr>
        </p:pic>
        <p:pic>
          <p:nvPicPr>
            <p:cNvPr id="390" name="Picture 55"/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5966453" y="4362462"/>
              <a:ext cx="946468" cy="276053"/>
            </a:xfrm>
            <a:prstGeom prst="rect">
              <a:avLst/>
            </a:prstGeom>
          </p:spPr>
        </p:pic>
        <p:pic>
          <p:nvPicPr>
            <p:cNvPr id="391" name="Picture 56"/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5966453" y="4545388"/>
              <a:ext cx="946468" cy="276053"/>
            </a:xfrm>
            <a:prstGeom prst="rect">
              <a:avLst/>
            </a:prstGeom>
          </p:spPr>
        </p:pic>
        <p:pic>
          <p:nvPicPr>
            <p:cNvPr id="392" name="Picture 57"/>
            <p:cNvPicPr>
              <a:picLocks noChangeAspect="1"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5966453" y="4743831"/>
              <a:ext cx="946468" cy="276053"/>
            </a:xfrm>
            <a:prstGeom prst="rect">
              <a:avLst/>
            </a:prstGeom>
          </p:spPr>
        </p:pic>
        <p:pic>
          <p:nvPicPr>
            <p:cNvPr id="393" name="Picture 58"/>
            <p:cNvPicPr>
              <a:picLocks noChangeAspect="1"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5975222" y="5129136"/>
              <a:ext cx="946468" cy="276053"/>
            </a:xfrm>
            <a:prstGeom prst="rect">
              <a:avLst/>
            </a:prstGeom>
          </p:spPr>
        </p:pic>
        <p:pic>
          <p:nvPicPr>
            <p:cNvPr id="394" name="Picture 59"/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5975222" y="5327579"/>
              <a:ext cx="946468" cy="276053"/>
            </a:xfrm>
            <a:prstGeom prst="rect">
              <a:avLst/>
            </a:prstGeom>
          </p:spPr>
        </p:pic>
        <p:pic>
          <p:nvPicPr>
            <p:cNvPr id="395" name="Picture 60"/>
            <p:cNvPicPr>
              <a:picLocks noChangeAspect="1"/>
            </p:cNvPicPr>
            <p:nvPr/>
          </p:nvPicPr>
          <p:blipFill>
            <a:blip r:embed="rId64"/>
            <a:stretch>
              <a:fillRect/>
            </a:stretch>
          </p:blipFill>
          <p:spPr>
            <a:xfrm>
              <a:off x="5975222" y="5510505"/>
              <a:ext cx="946468" cy="276053"/>
            </a:xfrm>
            <a:prstGeom prst="rect">
              <a:avLst/>
            </a:prstGeom>
          </p:spPr>
        </p:pic>
        <p:pic>
          <p:nvPicPr>
            <p:cNvPr id="396" name="Picture 61"/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5975222" y="4935597"/>
              <a:ext cx="946468" cy="276053"/>
            </a:xfrm>
            <a:prstGeom prst="rect">
              <a:avLst/>
            </a:prstGeom>
          </p:spPr>
        </p:pic>
        <p:pic>
          <p:nvPicPr>
            <p:cNvPr id="397" name="Picture 62"/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8416545" y="1786718"/>
              <a:ext cx="1152097" cy="336028"/>
            </a:xfrm>
            <a:prstGeom prst="rect">
              <a:avLst/>
            </a:prstGeom>
          </p:spPr>
        </p:pic>
        <p:pic>
          <p:nvPicPr>
            <p:cNvPr id="398" name="Picture 63"/>
            <p:cNvPicPr>
              <a:picLocks noChangeAspect="1"/>
            </p:cNvPicPr>
            <p:nvPr/>
          </p:nvPicPr>
          <p:blipFill>
            <a:blip r:embed="rId67"/>
            <a:stretch>
              <a:fillRect/>
            </a:stretch>
          </p:blipFill>
          <p:spPr>
            <a:xfrm rot="60000">
              <a:off x="8416545" y="2017509"/>
              <a:ext cx="1152097" cy="336028"/>
            </a:xfrm>
            <a:prstGeom prst="rect">
              <a:avLst/>
            </a:prstGeom>
          </p:spPr>
        </p:pic>
        <p:pic>
          <p:nvPicPr>
            <p:cNvPr id="399" name="Picture 64"/>
            <p:cNvPicPr>
              <a:picLocks noChangeAspect="1"/>
            </p:cNvPicPr>
            <p:nvPr/>
          </p:nvPicPr>
          <p:blipFill>
            <a:blip r:embed="rId68"/>
            <a:stretch>
              <a:fillRect/>
            </a:stretch>
          </p:blipFill>
          <p:spPr>
            <a:xfrm>
              <a:off x="8427220" y="2255734"/>
              <a:ext cx="1152097" cy="336028"/>
            </a:xfrm>
            <a:prstGeom prst="rect">
              <a:avLst/>
            </a:prstGeom>
          </p:spPr>
        </p:pic>
        <p:pic>
          <p:nvPicPr>
            <p:cNvPr id="400" name="Picture 65"/>
            <p:cNvPicPr>
              <a:picLocks noChangeAspect="1"/>
            </p:cNvPicPr>
            <p:nvPr/>
          </p:nvPicPr>
          <p:blipFill>
            <a:blip r:embed="rId69"/>
            <a:stretch>
              <a:fillRect/>
            </a:stretch>
          </p:blipFill>
          <p:spPr>
            <a:xfrm>
              <a:off x="8427220" y="2497291"/>
              <a:ext cx="1152097" cy="336028"/>
            </a:xfrm>
            <a:prstGeom prst="rect">
              <a:avLst/>
            </a:prstGeom>
          </p:spPr>
        </p:pic>
        <p:pic>
          <p:nvPicPr>
            <p:cNvPr id="401" name="Picture 66"/>
            <p:cNvPicPr>
              <a:picLocks noChangeAspect="1"/>
            </p:cNvPicPr>
            <p:nvPr/>
          </p:nvPicPr>
          <p:blipFill>
            <a:blip r:embed="rId70"/>
            <a:stretch>
              <a:fillRect/>
            </a:stretch>
          </p:blipFill>
          <p:spPr>
            <a:xfrm>
              <a:off x="8427220" y="2719960"/>
              <a:ext cx="1152097" cy="336028"/>
            </a:xfrm>
            <a:prstGeom prst="rect">
              <a:avLst/>
            </a:prstGeom>
          </p:spPr>
        </p:pic>
        <p:pic>
          <p:nvPicPr>
            <p:cNvPr id="402" name="Picture 67"/>
            <p:cNvPicPr>
              <a:picLocks noChangeAspect="1"/>
            </p:cNvPicPr>
            <p:nvPr/>
          </p:nvPicPr>
          <p:blipFill>
            <a:blip r:embed="rId71"/>
            <a:stretch>
              <a:fillRect/>
            </a:stretch>
          </p:blipFill>
          <p:spPr>
            <a:xfrm>
              <a:off x="8427220" y="2945260"/>
              <a:ext cx="1152097" cy="336028"/>
            </a:xfrm>
            <a:prstGeom prst="rect">
              <a:avLst/>
            </a:prstGeom>
          </p:spPr>
        </p:pic>
        <p:pic>
          <p:nvPicPr>
            <p:cNvPr id="403" name="Picture 68"/>
            <p:cNvPicPr>
              <a:picLocks noChangeAspect="1"/>
            </p:cNvPicPr>
            <p:nvPr/>
          </p:nvPicPr>
          <p:blipFill>
            <a:blip r:embed="rId72"/>
            <a:stretch>
              <a:fillRect/>
            </a:stretch>
          </p:blipFill>
          <p:spPr>
            <a:xfrm>
              <a:off x="8427220" y="3176051"/>
              <a:ext cx="1152097" cy="336028"/>
            </a:xfrm>
            <a:prstGeom prst="rect">
              <a:avLst/>
            </a:prstGeom>
          </p:spPr>
        </p:pic>
        <p:pic>
          <p:nvPicPr>
            <p:cNvPr id="404" name="Picture 69"/>
            <p:cNvPicPr>
              <a:picLocks noChangeAspect="1"/>
            </p:cNvPicPr>
            <p:nvPr/>
          </p:nvPicPr>
          <p:blipFill>
            <a:blip r:embed="rId73"/>
            <a:stretch>
              <a:fillRect/>
            </a:stretch>
          </p:blipFill>
          <p:spPr>
            <a:xfrm>
              <a:off x="8437894" y="3414275"/>
              <a:ext cx="1152097" cy="336028"/>
            </a:xfrm>
            <a:prstGeom prst="rect">
              <a:avLst/>
            </a:prstGeom>
          </p:spPr>
        </p:pic>
        <p:pic>
          <p:nvPicPr>
            <p:cNvPr id="405" name="Picture 70"/>
            <p:cNvPicPr>
              <a:picLocks noChangeAspect="1"/>
            </p:cNvPicPr>
            <p:nvPr/>
          </p:nvPicPr>
          <p:blipFill>
            <a:blip r:embed="rId74"/>
            <a:stretch>
              <a:fillRect/>
            </a:stretch>
          </p:blipFill>
          <p:spPr>
            <a:xfrm>
              <a:off x="8437894" y="3655832"/>
              <a:ext cx="1152097" cy="336028"/>
            </a:xfrm>
            <a:prstGeom prst="rect">
              <a:avLst/>
            </a:prstGeom>
          </p:spPr>
        </p:pic>
        <p:pic>
          <p:nvPicPr>
            <p:cNvPr id="406" name="Picture 71"/>
            <p:cNvPicPr>
              <a:picLocks noChangeAspect="1"/>
            </p:cNvPicPr>
            <p:nvPr/>
          </p:nvPicPr>
          <p:blipFill>
            <a:blip r:embed="rId75"/>
            <a:stretch>
              <a:fillRect/>
            </a:stretch>
          </p:blipFill>
          <p:spPr>
            <a:xfrm>
              <a:off x="8437894" y="3878501"/>
              <a:ext cx="1152097" cy="336028"/>
            </a:xfrm>
            <a:prstGeom prst="rect">
              <a:avLst/>
            </a:prstGeom>
          </p:spPr>
        </p:pic>
        <p:pic>
          <p:nvPicPr>
            <p:cNvPr id="407" name="Picture 72"/>
            <p:cNvPicPr>
              <a:picLocks noChangeAspect="1"/>
            </p:cNvPicPr>
            <p:nvPr/>
          </p:nvPicPr>
          <p:blipFill>
            <a:blip r:embed="rId76"/>
            <a:stretch>
              <a:fillRect/>
            </a:stretch>
          </p:blipFill>
          <p:spPr>
            <a:xfrm>
              <a:off x="8437894" y="4120058"/>
              <a:ext cx="1152097" cy="336028"/>
            </a:xfrm>
            <a:prstGeom prst="rect">
              <a:avLst/>
            </a:prstGeom>
          </p:spPr>
        </p:pic>
        <p:pic>
          <p:nvPicPr>
            <p:cNvPr id="408" name="Picture 73"/>
            <p:cNvPicPr>
              <a:picLocks noChangeAspect="1"/>
            </p:cNvPicPr>
            <p:nvPr/>
          </p:nvPicPr>
          <p:blipFill>
            <a:blip r:embed="rId77"/>
            <a:stretch>
              <a:fillRect/>
            </a:stretch>
          </p:blipFill>
          <p:spPr>
            <a:xfrm>
              <a:off x="8437894" y="4350849"/>
              <a:ext cx="1152097" cy="336028"/>
            </a:xfrm>
            <a:prstGeom prst="rect">
              <a:avLst/>
            </a:prstGeom>
          </p:spPr>
        </p:pic>
        <p:pic>
          <p:nvPicPr>
            <p:cNvPr id="409" name="Picture 74"/>
            <p:cNvPicPr>
              <a:picLocks noChangeAspect="1"/>
            </p:cNvPicPr>
            <p:nvPr/>
          </p:nvPicPr>
          <p:blipFill>
            <a:blip r:embed="rId78"/>
            <a:stretch>
              <a:fillRect/>
            </a:stretch>
          </p:blipFill>
          <p:spPr>
            <a:xfrm>
              <a:off x="8448569" y="4589074"/>
              <a:ext cx="1152097" cy="336028"/>
            </a:xfrm>
            <a:prstGeom prst="rect">
              <a:avLst/>
            </a:prstGeom>
          </p:spPr>
        </p:pic>
        <p:pic>
          <p:nvPicPr>
            <p:cNvPr id="410" name="Picture 75"/>
            <p:cNvPicPr>
              <a:picLocks noChangeAspect="1"/>
            </p:cNvPicPr>
            <p:nvPr/>
          </p:nvPicPr>
          <p:blipFill>
            <a:blip r:embed="rId79"/>
            <a:stretch>
              <a:fillRect/>
            </a:stretch>
          </p:blipFill>
          <p:spPr>
            <a:xfrm>
              <a:off x="8448569" y="4830631"/>
              <a:ext cx="1152097" cy="336028"/>
            </a:xfrm>
            <a:prstGeom prst="rect">
              <a:avLst/>
            </a:prstGeom>
          </p:spPr>
        </p:pic>
        <p:pic>
          <p:nvPicPr>
            <p:cNvPr id="411" name="Picture 76"/>
            <p:cNvPicPr>
              <a:picLocks noChangeAspect="1"/>
            </p:cNvPicPr>
            <p:nvPr/>
          </p:nvPicPr>
          <p:blipFill>
            <a:blip r:embed="rId80"/>
            <a:stretch>
              <a:fillRect/>
            </a:stretch>
          </p:blipFill>
          <p:spPr>
            <a:xfrm>
              <a:off x="8448569" y="5053300"/>
              <a:ext cx="1152097" cy="336028"/>
            </a:xfrm>
            <a:prstGeom prst="rect">
              <a:avLst/>
            </a:prstGeom>
          </p:spPr>
        </p:pic>
        <p:pic>
          <p:nvPicPr>
            <p:cNvPr id="412" name="Picture 77"/>
            <p:cNvPicPr>
              <a:picLocks noChangeAspect="1"/>
            </p:cNvPicPr>
            <p:nvPr/>
          </p:nvPicPr>
          <p:blipFill>
            <a:blip r:embed="rId81"/>
            <a:stretch>
              <a:fillRect/>
            </a:stretch>
          </p:blipFill>
          <p:spPr>
            <a:xfrm>
              <a:off x="8448569" y="5294857"/>
              <a:ext cx="1152097" cy="336028"/>
            </a:xfrm>
            <a:prstGeom prst="rect">
              <a:avLst/>
            </a:prstGeom>
          </p:spPr>
        </p:pic>
        <p:pic>
          <p:nvPicPr>
            <p:cNvPr id="413" name="Picture 78"/>
            <p:cNvPicPr>
              <a:picLocks noChangeAspect="1"/>
            </p:cNvPicPr>
            <p:nvPr/>
          </p:nvPicPr>
          <p:blipFill>
            <a:blip r:embed="rId82"/>
            <a:stretch>
              <a:fillRect/>
            </a:stretch>
          </p:blipFill>
          <p:spPr>
            <a:xfrm>
              <a:off x="8448569" y="5525648"/>
              <a:ext cx="1152097" cy="336028"/>
            </a:xfrm>
            <a:prstGeom prst="rect">
              <a:avLst/>
            </a:prstGeom>
          </p:spPr>
        </p:pic>
        <p:sp>
          <p:nvSpPr>
            <p:cNvPr id="414" name="TextBox 79"/>
            <p:cNvSpPr txBox="1"/>
            <p:nvPr/>
          </p:nvSpPr>
          <p:spPr>
            <a:xfrm>
              <a:off x="248942" y="1854861"/>
              <a:ext cx="815297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    สุโขทัย</a:t>
              </a:r>
            </a:p>
          </p:txBody>
        </p:sp>
        <p:sp>
          <p:nvSpPr>
            <p:cNvPr id="415" name="TextBox 80"/>
            <p:cNvSpPr txBox="1"/>
            <p:nvPr/>
          </p:nvSpPr>
          <p:spPr>
            <a:xfrm>
              <a:off x="248942" y="2047798"/>
              <a:ext cx="947429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    สระแก้ว</a:t>
              </a:r>
            </a:p>
          </p:txBody>
        </p:sp>
        <p:sp>
          <p:nvSpPr>
            <p:cNvPr id="416" name="TextBox 81"/>
            <p:cNvSpPr txBox="1"/>
            <p:nvPr/>
          </p:nvSpPr>
          <p:spPr>
            <a:xfrm>
              <a:off x="1064239" y="1895660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97.35</a:t>
              </a:r>
            </a:p>
          </p:txBody>
        </p:sp>
        <p:sp>
          <p:nvSpPr>
            <p:cNvPr id="417" name="TextBox 82"/>
            <p:cNvSpPr txBox="1"/>
            <p:nvPr/>
          </p:nvSpPr>
          <p:spPr>
            <a:xfrm>
              <a:off x="1064239" y="2088597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97.09</a:t>
              </a:r>
            </a:p>
          </p:txBody>
        </p:sp>
        <p:sp>
          <p:nvSpPr>
            <p:cNvPr id="418" name="TextBox 83"/>
            <p:cNvSpPr txBox="1"/>
            <p:nvPr/>
          </p:nvSpPr>
          <p:spPr>
            <a:xfrm>
              <a:off x="248942" y="2236230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  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สุพรรณบุรี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9" name="TextBox 84"/>
            <p:cNvSpPr txBox="1"/>
            <p:nvPr/>
          </p:nvSpPr>
          <p:spPr>
            <a:xfrm>
              <a:off x="248942" y="2429168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    อุทัยธานี</a:t>
              </a:r>
            </a:p>
          </p:txBody>
        </p:sp>
        <p:sp>
          <p:nvSpPr>
            <p:cNvPr id="420" name="TextBox 85"/>
            <p:cNvSpPr txBox="1"/>
            <p:nvPr/>
          </p:nvSpPr>
          <p:spPr>
            <a:xfrm>
              <a:off x="1064239" y="2277029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96.62</a:t>
              </a:r>
            </a:p>
          </p:txBody>
        </p:sp>
        <p:sp>
          <p:nvSpPr>
            <p:cNvPr id="421" name="TextBox 86"/>
            <p:cNvSpPr txBox="1"/>
            <p:nvPr/>
          </p:nvSpPr>
          <p:spPr>
            <a:xfrm>
              <a:off x="1064239" y="2469966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96.44</a:t>
              </a:r>
            </a:p>
          </p:txBody>
        </p:sp>
        <p:sp>
          <p:nvSpPr>
            <p:cNvPr id="422" name="TextBox 87"/>
            <p:cNvSpPr txBox="1"/>
            <p:nvPr/>
          </p:nvSpPr>
          <p:spPr>
            <a:xfrm>
              <a:off x="248942" y="2617600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    สกลนคร</a:t>
              </a:r>
            </a:p>
          </p:txBody>
        </p:sp>
        <p:sp>
          <p:nvSpPr>
            <p:cNvPr id="423" name="TextBox 88"/>
            <p:cNvSpPr txBox="1"/>
            <p:nvPr/>
          </p:nvSpPr>
          <p:spPr>
            <a:xfrm>
              <a:off x="248942" y="2810537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    กาญจนบุรี</a:t>
              </a:r>
            </a:p>
          </p:txBody>
        </p:sp>
        <p:sp>
          <p:nvSpPr>
            <p:cNvPr id="424" name="TextBox 89"/>
            <p:cNvSpPr txBox="1"/>
            <p:nvPr/>
          </p:nvSpPr>
          <p:spPr>
            <a:xfrm>
              <a:off x="1064239" y="2658399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96.39</a:t>
              </a:r>
            </a:p>
          </p:txBody>
        </p:sp>
        <p:sp>
          <p:nvSpPr>
            <p:cNvPr id="425" name="TextBox 90"/>
            <p:cNvSpPr txBox="1"/>
            <p:nvPr/>
          </p:nvSpPr>
          <p:spPr>
            <a:xfrm>
              <a:off x="1064239" y="2851336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96.17</a:t>
              </a:r>
            </a:p>
          </p:txBody>
        </p:sp>
        <p:sp>
          <p:nvSpPr>
            <p:cNvPr id="426" name="TextBox 91"/>
            <p:cNvSpPr txBox="1"/>
            <p:nvPr/>
          </p:nvSpPr>
          <p:spPr>
            <a:xfrm>
              <a:off x="248942" y="2998969"/>
              <a:ext cx="815297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    ประจวบคีรีขันธ์</a:t>
              </a:r>
            </a:p>
          </p:txBody>
        </p:sp>
        <p:sp>
          <p:nvSpPr>
            <p:cNvPr id="427" name="TextBox 92"/>
            <p:cNvSpPr txBox="1"/>
            <p:nvPr/>
          </p:nvSpPr>
          <p:spPr>
            <a:xfrm>
              <a:off x="248942" y="3191907"/>
              <a:ext cx="815297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   แพร่</a:t>
              </a:r>
            </a:p>
          </p:txBody>
        </p:sp>
        <p:sp>
          <p:nvSpPr>
            <p:cNvPr id="428" name="TextBox 93"/>
            <p:cNvSpPr txBox="1"/>
            <p:nvPr/>
          </p:nvSpPr>
          <p:spPr>
            <a:xfrm>
              <a:off x="1064239" y="3039768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96.12</a:t>
              </a:r>
            </a:p>
          </p:txBody>
        </p:sp>
        <p:sp>
          <p:nvSpPr>
            <p:cNvPr id="429" name="TextBox 94"/>
            <p:cNvSpPr txBox="1"/>
            <p:nvPr/>
          </p:nvSpPr>
          <p:spPr>
            <a:xfrm>
              <a:off x="1064239" y="3232706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96.05</a:t>
              </a:r>
            </a:p>
          </p:txBody>
        </p:sp>
        <p:sp>
          <p:nvSpPr>
            <p:cNvPr id="430" name="TextBox 95"/>
            <p:cNvSpPr txBox="1"/>
            <p:nvPr/>
          </p:nvSpPr>
          <p:spPr>
            <a:xfrm>
              <a:off x="248942" y="3380339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    สุรินทร์</a:t>
              </a:r>
            </a:p>
          </p:txBody>
        </p:sp>
        <p:sp>
          <p:nvSpPr>
            <p:cNvPr id="431" name="TextBox 96"/>
            <p:cNvSpPr txBox="1"/>
            <p:nvPr/>
          </p:nvSpPr>
          <p:spPr>
            <a:xfrm>
              <a:off x="248942" y="3573276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  พิษณุโลก</a:t>
              </a:r>
            </a:p>
          </p:txBody>
        </p:sp>
        <p:sp>
          <p:nvSpPr>
            <p:cNvPr id="432" name="TextBox 97"/>
            <p:cNvSpPr txBox="1"/>
            <p:nvPr/>
          </p:nvSpPr>
          <p:spPr>
            <a:xfrm>
              <a:off x="1064239" y="3421138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95.78</a:t>
              </a:r>
            </a:p>
          </p:txBody>
        </p:sp>
        <p:sp>
          <p:nvSpPr>
            <p:cNvPr id="433" name="TextBox 98"/>
            <p:cNvSpPr txBox="1"/>
            <p:nvPr/>
          </p:nvSpPr>
          <p:spPr>
            <a:xfrm>
              <a:off x="1064239" y="3614075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95.22</a:t>
              </a:r>
            </a:p>
          </p:txBody>
        </p:sp>
        <p:sp>
          <p:nvSpPr>
            <p:cNvPr id="434" name="TextBox 99"/>
            <p:cNvSpPr txBox="1"/>
            <p:nvPr/>
          </p:nvSpPr>
          <p:spPr>
            <a:xfrm>
              <a:off x="248942" y="3761709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  บุรีรัมย์</a:t>
              </a:r>
            </a:p>
          </p:txBody>
        </p:sp>
        <p:sp>
          <p:nvSpPr>
            <p:cNvPr id="435" name="TextBox 100"/>
            <p:cNvSpPr txBox="1"/>
            <p:nvPr/>
          </p:nvSpPr>
          <p:spPr>
            <a:xfrm>
              <a:off x="248942" y="3954646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  บึงกาฬ</a:t>
              </a:r>
            </a:p>
          </p:txBody>
        </p:sp>
        <p:sp>
          <p:nvSpPr>
            <p:cNvPr id="436" name="TextBox 101"/>
            <p:cNvSpPr txBox="1"/>
            <p:nvPr/>
          </p:nvSpPr>
          <p:spPr>
            <a:xfrm>
              <a:off x="1064239" y="3802507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95.20</a:t>
              </a:r>
            </a:p>
          </p:txBody>
        </p:sp>
        <p:sp>
          <p:nvSpPr>
            <p:cNvPr id="437" name="TextBox 102"/>
            <p:cNvSpPr txBox="1"/>
            <p:nvPr/>
          </p:nvSpPr>
          <p:spPr>
            <a:xfrm>
              <a:off x="1064239" y="3995445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95.06</a:t>
              </a:r>
            </a:p>
          </p:txBody>
        </p:sp>
        <p:sp>
          <p:nvSpPr>
            <p:cNvPr id="438" name="TextBox 103"/>
            <p:cNvSpPr txBox="1"/>
            <p:nvPr/>
          </p:nvSpPr>
          <p:spPr>
            <a:xfrm>
              <a:off x="248942" y="4143078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  ชุมพร</a:t>
              </a:r>
            </a:p>
          </p:txBody>
        </p:sp>
        <p:sp>
          <p:nvSpPr>
            <p:cNvPr id="439" name="TextBox 104"/>
            <p:cNvSpPr txBox="1"/>
            <p:nvPr/>
          </p:nvSpPr>
          <p:spPr>
            <a:xfrm>
              <a:off x="248942" y="4336015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  ศรีสะเกษ</a:t>
              </a:r>
            </a:p>
          </p:txBody>
        </p:sp>
        <p:sp>
          <p:nvSpPr>
            <p:cNvPr id="440" name="TextBox 105"/>
            <p:cNvSpPr txBox="1"/>
            <p:nvPr/>
          </p:nvSpPr>
          <p:spPr>
            <a:xfrm>
              <a:off x="1064239" y="4183877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94.98</a:t>
              </a:r>
            </a:p>
          </p:txBody>
        </p:sp>
        <p:sp>
          <p:nvSpPr>
            <p:cNvPr id="441" name="TextBox 106"/>
            <p:cNvSpPr txBox="1"/>
            <p:nvPr/>
          </p:nvSpPr>
          <p:spPr>
            <a:xfrm>
              <a:off x="1064239" y="4376814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94.66</a:t>
              </a:r>
            </a:p>
          </p:txBody>
        </p:sp>
        <p:sp>
          <p:nvSpPr>
            <p:cNvPr id="442" name="TextBox 107"/>
            <p:cNvSpPr txBox="1"/>
            <p:nvPr/>
          </p:nvSpPr>
          <p:spPr>
            <a:xfrm>
              <a:off x="248942" y="4524448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  ชัยภูมิ</a:t>
              </a:r>
            </a:p>
          </p:txBody>
        </p:sp>
        <p:sp>
          <p:nvSpPr>
            <p:cNvPr id="443" name="TextBox 108"/>
            <p:cNvSpPr txBox="1"/>
            <p:nvPr/>
          </p:nvSpPr>
          <p:spPr>
            <a:xfrm>
              <a:off x="248942" y="4717385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  แม่ฮ่องสอน</a:t>
              </a:r>
            </a:p>
          </p:txBody>
        </p:sp>
        <p:sp>
          <p:nvSpPr>
            <p:cNvPr id="444" name="TextBox 109"/>
            <p:cNvSpPr txBox="1"/>
            <p:nvPr/>
          </p:nvSpPr>
          <p:spPr>
            <a:xfrm>
              <a:off x="1064239" y="4565246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94.36</a:t>
              </a:r>
            </a:p>
          </p:txBody>
        </p:sp>
        <p:sp>
          <p:nvSpPr>
            <p:cNvPr id="445" name="TextBox 110"/>
            <p:cNvSpPr txBox="1"/>
            <p:nvPr/>
          </p:nvSpPr>
          <p:spPr>
            <a:xfrm>
              <a:off x="1064239" y="4758184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94.22</a:t>
              </a:r>
            </a:p>
          </p:txBody>
        </p:sp>
        <p:sp>
          <p:nvSpPr>
            <p:cNvPr id="446" name="TextBox 111"/>
            <p:cNvSpPr txBox="1"/>
            <p:nvPr/>
          </p:nvSpPr>
          <p:spPr>
            <a:xfrm>
              <a:off x="248942" y="4905817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  ตาก</a:t>
              </a:r>
            </a:p>
          </p:txBody>
        </p:sp>
        <p:sp>
          <p:nvSpPr>
            <p:cNvPr id="447" name="TextBox 112"/>
            <p:cNvSpPr txBox="1"/>
            <p:nvPr/>
          </p:nvSpPr>
          <p:spPr>
            <a:xfrm>
              <a:off x="248942" y="5098755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  พิจิตร</a:t>
              </a:r>
            </a:p>
          </p:txBody>
        </p:sp>
        <p:sp>
          <p:nvSpPr>
            <p:cNvPr id="448" name="TextBox 113"/>
            <p:cNvSpPr txBox="1"/>
            <p:nvPr/>
          </p:nvSpPr>
          <p:spPr>
            <a:xfrm>
              <a:off x="1064239" y="4946616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94.08</a:t>
              </a:r>
            </a:p>
          </p:txBody>
        </p:sp>
        <p:sp>
          <p:nvSpPr>
            <p:cNvPr id="449" name="TextBox 114"/>
            <p:cNvSpPr txBox="1"/>
            <p:nvPr/>
          </p:nvSpPr>
          <p:spPr>
            <a:xfrm>
              <a:off x="1064239" y="5139553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94.03</a:t>
              </a:r>
            </a:p>
          </p:txBody>
        </p:sp>
        <p:sp>
          <p:nvSpPr>
            <p:cNvPr id="450" name="TextBox 115"/>
            <p:cNvSpPr txBox="1"/>
            <p:nvPr/>
          </p:nvSpPr>
          <p:spPr>
            <a:xfrm>
              <a:off x="248942" y="5294551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  ราชบุรี</a:t>
              </a:r>
            </a:p>
          </p:txBody>
        </p:sp>
        <p:sp>
          <p:nvSpPr>
            <p:cNvPr id="451" name="TextBox 116"/>
            <p:cNvSpPr txBox="1"/>
            <p:nvPr/>
          </p:nvSpPr>
          <p:spPr>
            <a:xfrm>
              <a:off x="248942" y="5487488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  นครพนม</a:t>
              </a:r>
            </a:p>
          </p:txBody>
        </p:sp>
        <p:sp>
          <p:nvSpPr>
            <p:cNvPr id="452" name="TextBox 117"/>
            <p:cNvSpPr txBox="1"/>
            <p:nvPr/>
          </p:nvSpPr>
          <p:spPr>
            <a:xfrm>
              <a:off x="1064239" y="5335350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93.92</a:t>
              </a:r>
            </a:p>
          </p:txBody>
        </p:sp>
        <p:sp>
          <p:nvSpPr>
            <p:cNvPr id="453" name="TextBox 118"/>
            <p:cNvSpPr txBox="1"/>
            <p:nvPr/>
          </p:nvSpPr>
          <p:spPr>
            <a:xfrm>
              <a:off x="1064239" y="5528287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93.66</a:t>
              </a:r>
            </a:p>
          </p:txBody>
        </p:sp>
        <p:sp>
          <p:nvSpPr>
            <p:cNvPr id="454" name="TextBox 119"/>
            <p:cNvSpPr txBox="1"/>
            <p:nvPr/>
          </p:nvSpPr>
          <p:spPr>
            <a:xfrm>
              <a:off x="2510368" y="1861095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  ลำพูน</a:t>
              </a:r>
            </a:p>
          </p:txBody>
        </p:sp>
        <p:sp>
          <p:nvSpPr>
            <p:cNvPr id="455" name="TextBox 120"/>
            <p:cNvSpPr txBox="1"/>
            <p:nvPr/>
          </p:nvSpPr>
          <p:spPr>
            <a:xfrm>
              <a:off x="2510368" y="2054032"/>
              <a:ext cx="869597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22  นครศรีธรรมราช</a:t>
              </a:r>
            </a:p>
          </p:txBody>
        </p:sp>
        <p:sp>
          <p:nvSpPr>
            <p:cNvPr id="456" name="TextBox 121"/>
            <p:cNvSpPr txBox="1"/>
            <p:nvPr/>
          </p:nvSpPr>
          <p:spPr>
            <a:xfrm>
              <a:off x="3325664" y="1901893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93.39</a:t>
              </a:r>
            </a:p>
          </p:txBody>
        </p:sp>
        <p:sp>
          <p:nvSpPr>
            <p:cNvPr id="457" name="TextBox 122"/>
            <p:cNvSpPr txBox="1"/>
            <p:nvPr/>
          </p:nvSpPr>
          <p:spPr>
            <a:xfrm>
              <a:off x="3325664" y="2094831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92.60</a:t>
              </a:r>
            </a:p>
          </p:txBody>
        </p:sp>
        <p:sp>
          <p:nvSpPr>
            <p:cNvPr id="458" name="TextBox 123"/>
            <p:cNvSpPr txBox="1"/>
            <p:nvPr/>
          </p:nvSpPr>
          <p:spPr>
            <a:xfrm>
              <a:off x="2510368" y="2242464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  สมุทรสาคร</a:t>
              </a:r>
            </a:p>
          </p:txBody>
        </p:sp>
        <p:sp>
          <p:nvSpPr>
            <p:cNvPr id="459" name="TextBox 124"/>
            <p:cNvSpPr txBox="1"/>
            <p:nvPr/>
          </p:nvSpPr>
          <p:spPr>
            <a:xfrm>
              <a:off x="2510368" y="2435402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  กาฬสินธุ์</a:t>
              </a:r>
            </a:p>
          </p:txBody>
        </p:sp>
        <p:sp>
          <p:nvSpPr>
            <p:cNvPr id="460" name="TextBox 125"/>
            <p:cNvSpPr txBox="1"/>
            <p:nvPr/>
          </p:nvSpPr>
          <p:spPr>
            <a:xfrm>
              <a:off x="3325664" y="2283263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92.30</a:t>
              </a:r>
            </a:p>
          </p:txBody>
        </p:sp>
        <p:sp>
          <p:nvSpPr>
            <p:cNvPr id="461" name="TextBox 126"/>
            <p:cNvSpPr txBox="1"/>
            <p:nvPr/>
          </p:nvSpPr>
          <p:spPr>
            <a:xfrm>
              <a:off x="3325664" y="2476200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89.51</a:t>
              </a:r>
            </a:p>
          </p:txBody>
        </p:sp>
        <p:sp>
          <p:nvSpPr>
            <p:cNvPr id="462" name="TextBox 127"/>
            <p:cNvSpPr txBox="1"/>
            <p:nvPr/>
          </p:nvSpPr>
          <p:spPr>
            <a:xfrm>
              <a:off x="2510368" y="2623834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  ขอนแก่น</a:t>
              </a:r>
            </a:p>
          </p:txBody>
        </p:sp>
        <p:sp>
          <p:nvSpPr>
            <p:cNvPr id="463" name="TextBox 128"/>
            <p:cNvSpPr txBox="1"/>
            <p:nvPr/>
          </p:nvSpPr>
          <p:spPr>
            <a:xfrm>
              <a:off x="2510368" y="2816771"/>
              <a:ext cx="93521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  เชียงราย</a:t>
              </a:r>
            </a:p>
          </p:txBody>
        </p:sp>
        <p:sp>
          <p:nvSpPr>
            <p:cNvPr id="464" name="TextBox 129"/>
            <p:cNvSpPr txBox="1"/>
            <p:nvPr/>
          </p:nvSpPr>
          <p:spPr>
            <a:xfrm>
              <a:off x="3325664" y="2664632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89.18</a:t>
              </a:r>
            </a:p>
          </p:txBody>
        </p:sp>
        <p:sp>
          <p:nvSpPr>
            <p:cNvPr id="465" name="TextBox 130"/>
            <p:cNvSpPr txBox="1"/>
            <p:nvPr/>
          </p:nvSpPr>
          <p:spPr>
            <a:xfrm>
              <a:off x="3325664" y="2857570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88.41</a:t>
              </a:r>
            </a:p>
          </p:txBody>
        </p:sp>
        <p:sp>
          <p:nvSpPr>
            <p:cNvPr id="466" name="TextBox 131"/>
            <p:cNvSpPr txBox="1"/>
            <p:nvPr/>
          </p:nvSpPr>
          <p:spPr>
            <a:xfrm>
              <a:off x="2513685" y="3005203"/>
              <a:ext cx="1179220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  เพชรบุรี</a:t>
              </a:r>
            </a:p>
          </p:txBody>
        </p:sp>
        <p:sp>
          <p:nvSpPr>
            <p:cNvPr id="467" name="TextBox 132"/>
            <p:cNvSpPr txBox="1"/>
            <p:nvPr/>
          </p:nvSpPr>
          <p:spPr>
            <a:xfrm>
              <a:off x="2510368" y="3198141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  อ่างทอง</a:t>
              </a:r>
            </a:p>
          </p:txBody>
        </p:sp>
        <p:sp>
          <p:nvSpPr>
            <p:cNvPr id="468" name="TextBox 133"/>
            <p:cNvSpPr txBox="1"/>
            <p:nvPr/>
          </p:nvSpPr>
          <p:spPr>
            <a:xfrm rot="60000">
              <a:off x="3325664" y="3057279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87.02</a:t>
              </a:r>
            </a:p>
          </p:txBody>
        </p:sp>
        <p:sp>
          <p:nvSpPr>
            <p:cNvPr id="469" name="TextBox 134"/>
            <p:cNvSpPr txBox="1"/>
            <p:nvPr/>
          </p:nvSpPr>
          <p:spPr>
            <a:xfrm>
              <a:off x="3325664" y="3238939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87.00</a:t>
              </a:r>
            </a:p>
          </p:txBody>
        </p:sp>
        <p:sp>
          <p:nvSpPr>
            <p:cNvPr id="470" name="TextBox 135"/>
            <p:cNvSpPr txBox="1"/>
            <p:nvPr/>
          </p:nvSpPr>
          <p:spPr>
            <a:xfrm>
              <a:off x="2510368" y="3386573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  ระยอง</a:t>
              </a:r>
            </a:p>
          </p:txBody>
        </p:sp>
        <p:sp>
          <p:nvSpPr>
            <p:cNvPr id="471" name="TextBox 136"/>
            <p:cNvSpPr txBox="1"/>
            <p:nvPr/>
          </p:nvSpPr>
          <p:spPr>
            <a:xfrm>
              <a:off x="2510368" y="3579510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  อำนาจเจริญ</a:t>
              </a:r>
            </a:p>
          </p:txBody>
        </p:sp>
        <p:sp>
          <p:nvSpPr>
            <p:cNvPr id="472" name="TextBox 137"/>
            <p:cNvSpPr txBox="1"/>
            <p:nvPr/>
          </p:nvSpPr>
          <p:spPr>
            <a:xfrm>
              <a:off x="3325664" y="3427372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86.84</a:t>
              </a:r>
            </a:p>
          </p:txBody>
        </p:sp>
        <p:sp>
          <p:nvSpPr>
            <p:cNvPr id="473" name="TextBox 138"/>
            <p:cNvSpPr txBox="1"/>
            <p:nvPr/>
          </p:nvSpPr>
          <p:spPr>
            <a:xfrm>
              <a:off x="3325664" y="3620309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86.82</a:t>
              </a:r>
            </a:p>
          </p:txBody>
        </p:sp>
        <p:sp>
          <p:nvSpPr>
            <p:cNvPr id="474" name="TextBox 139"/>
            <p:cNvSpPr txBox="1"/>
            <p:nvPr/>
          </p:nvSpPr>
          <p:spPr>
            <a:xfrm>
              <a:off x="2510368" y="3767942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  ร้อยเอ็ด</a:t>
              </a:r>
            </a:p>
          </p:txBody>
        </p:sp>
        <p:sp>
          <p:nvSpPr>
            <p:cNvPr id="475" name="TextBox 140"/>
            <p:cNvSpPr txBox="1"/>
            <p:nvPr/>
          </p:nvSpPr>
          <p:spPr>
            <a:xfrm>
              <a:off x="2510368" y="3960880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32  ตรัง</a:t>
              </a:r>
            </a:p>
          </p:txBody>
        </p:sp>
        <p:sp>
          <p:nvSpPr>
            <p:cNvPr id="476" name="TextBox 141"/>
            <p:cNvSpPr txBox="1"/>
            <p:nvPr/>
          </p:nvSpPr>
          <p:spPr>
            <a:xfrm>
              <a:off x="3325664" y="3808741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86.36</a:t>
              </a:r>
            </a:p>
          </p:txBody>
        </p:sp>
        <p:sp>
          <p:nvSpPr>
            <p:cNvPr id="477" name="TextBox 142"/>
            <p:cNvSpPr txBox="1"/>
            <p:nvPr/>
          </p:nvSpPr>
          <p:spPr>
            <a:xfrm>
              <a:off x="3325664" y="4001678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84.01</a:t>
              </a:r>
            </a:p>
          </p:txBody>
        </p:sp>
        <p:sp>
          <p:nvSpPr>
            <p:cNvPr id="478" name="TextBox 143"/>
            <p:cNvSpPr txBox="1"/>
            <p:nvPr/>
          </p:nvSpPr>
          <p:spPr>
            <a:xfrm>
              <a:off x="2510368" y="4149312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33  สงขลา</a:t>
              </a:r>
            </a:p>
          </p:txBody>
        </p:sp>
        <p:sp>
          <p:nvSpPr>
            <p:cNvPr id="479" name="TextBox 144"/>
            <p:cNvSpPr txBox="1"/>
            <p:nvPr/>
          </p:nvSpPr>
          <p:spPr>
            <a:xfrm>
              <a:off x="2510368" y="4342249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34  น่าน</a:t>
              </a:r>
            </a:p>
          </p:txBody>
        </p:sp>
        <p:sp>
          <p:nvSpPr>
            <p:cNvPr id="480" name="TextBox 145"/>
            <p:cNvSpPr txBox="1"/>
            <p:nvPr/>
          </p:nvSpPr>
          <p:spPr>
            <a:xfrm>
              <a:off x="3325664" y="4190111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83.58</a:t>
              </a:r>
            </a:p>
          </p:txBody>
        </p:sp>
        <p:sp>
          <p:nvSpPr>
            <p:cNvPr id="481" name="TextBox 146"/>
            <p:cNvSpPr txBox="1"/>
            <p:nvPr/>
          </p:nvSpPr>
          <p:spPr>
            <a:xfrm>
              <a:off x="3325664" y="4383048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83.02</a:t>
              </a:r>
            </a:p>
          </p:txBody>
        </p:sp>
        <p:sp>
          <p:nvSpPr>
            <p:cNvPr id="482" name="TextBox 147"/>
            <p:cNvSpPr txBox="1"/>
            <p:nvPr/>
          </p:nvSpPr>
          <p:spPr>
            <a:xfrm>
              <a:off x="2510368" y="4530681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  อุตรดิตถ์</a:t>
              </a:r>
            </a:p>
          </p:txBody>
        </p:sp>
        <p:sp>
          <p:nvSpPr>
            <p:cNvPr id="483" name="TextBox 148"/>
            <p:cNvSpPr txBox="1"/>
            <p:nvPr/>
          </p:nvSpPr>
          <p:spPr>
            <a:xfrm>
              <a:off x="2510368" y="4723619"/>
              <a:ext cx="93521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36  นครปฐม</a:t>
              </a:r>
            </a:p>
          </p:txBody>
        </p:sp>
        <p:sp>
          <p:nvSpPr>
            <p:cNvPr id="484" name="TextBox 149"/>
            <p:cNvSpPr txBox="1"/>
            <p:nvPr/>
          </p:nvSpPr>
          <p:spPr>
            <a:xfrm>
              <a:off x="3325664" y="4571480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82.62</a:t>
              </a:r>
            </a:p>
          </p:txBody>
        </p:sp>
        <p:sp>
          <p:nvSpPr>
            <p:cNvPr id="485" name="TextBox 150"/>
            <p:cNvSpPr txBox="1"/>
            <p:nvPr/>
          </p:nvSpPr>
          <p:spPr>
            <a:xfrm rot="60000">
              <a:off x="3325664" y="4775695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82.49</a:t>
              </a:r>
            </a:p>
          </p:txBody>
        </p:sp>
        <p:sp>
          <p:nvSpPr>
            <p:cNvPr id="486" name="TextBox 151"/>
            <p:cNvSpPr txBox="1"/>
            <p:nvPr/>
          </p:nvSpPr>
          <p:spPr>
            <a:xfrm>
              <a:off x="2510368" y="4912051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37  หนองคาย</a:t>
              </a:r>
            </a:p>
          </p:txBody>
        </p:sp>
        <p:sp>
          <p:nvSpPr>
            <p:cNvPr id="487" name="TextBox 152"/>
            <p:cNvSpPr txBox="1"/>
            <p:nvPr/>
          </p:nvSpPr>
          <p:spPr>
            <a:xfrm>
              <a:off x="2510368" y="5104988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38  เพชรบูรณ์</a:t>
              </a:r>
            </a:p>
          </p:txBody>
        </p:sp>
        <p:sp>
          <p:nvSpPr>
            <p:cNvPr id="488" name="TextBox 153"/>
            <p:cNvSpPr txBox="1"/>
            <p:nvPr/>
          </p:nvSpPr>
          <p:spPr>
            <a:xfrm>
              <a:off x="3325664" y="4952850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82.29</a:t>
              </a:r>
            </a:p>
          </p:txBody>
        </p:sp>
        <p:sp>
          <p:nvSpPr>
            <p:cNvPr id="489" name="TextBox 154"/>
            <p:cNvSpPr txBox="1"/>
            <p:nvPr/>
          </p:nvSpPr>
          <p:spPr>
            <a:xfrm>
              <a:off x="3325664" y="5145787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81.72</a:t>
              </a:r>
            </a:p>
          </p:txBody>
        </p:sp>
        <p:sp>
          <p:nvSpPr>
            <p:cNvPr id="490" name="TextBox 155"/>
            <p:cNvSpPr txBox="1"/>
            <p:nvPr/>
          </p:nvSpPr>
          <p:spPr>
            <a:xfrm>
              <a:off x="2510368" y="5300785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39  สระบุรี</a:t>
              </a:r>
            </a:p>
          </p:txBody>
        </p:sp>
        <p:sp>
          <p:nvSpPr>
            <p:cNvPr id="491" name="TextBox 156"/>
            <p:cNvSpPr txBox="1"/>
            <p:nvPr/>
          </p:nvSpPr>
          <p:spPr>
            <a:xfrm>
              <a:off x="2510368" y="5493722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40  ระนอง</a:t>
              </a:r>
            </a:p>
          </p:txBody>
        </p:sp>
        <p:sp>
          <p:nvSpPr>
            <p:cNvPr id="492" name="TextBox 157"/>
            <p:cNvSpPr txBox="1"/>
            <p:nvPr/>
          </p:nvSpPr>
          <p:spPr>
            <a:xfrm>
              <a:off x="3325664" y="5341584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81.44</a:t>
              </a:r>
            </a:p>
          </p:txBody>
        </p:sp>
        <p:sp>
          <p:nvSpPr>
            <p:cNvPr id="493" name="TextBox 158"/>
            <p:cNvSpPr txBox="1"/>
            <p:nvPr/>
          </p:nvSpPr>
          <p:spPr>
            <a:xfrm>
              <a:off x="3325664" y="5534521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80.43</a:t>
              </a:r>
            </a:p>
          </p:txBody>
        </p:sp>
        <p:sp>
          <p:nvSpPr>
            <p:cNvPr id="494" name="TextBox 159"/>
            <p:cNvSpPr txBox="1"/>
            <p:nvPr/>
          </p:nvSpPr>
          <p:spPr>
            <a:xfrm>
              <a:off x="4771794" y="1902609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  ตราด</a:t>
              </a:r>
            </a:p>
          </p:txBody>
        </p:sp>
        <p:sp>
          <p:nvSpPr>
            <p:cNvPr id="495" name="TextBox 160"/>
            <p:cNvSpPr txBox="1"/>
            <p:nvPr/>
          </p:nvSpPr>
          <p:spPr>
            <a:xfrm>
              <a:off x="4771794" y="2095546"/>
              <a:ext cx="869597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 นราธิวาส</a:t>
              </a:r>
            </a:p>
          </p:txBody>
        </p:sp>
        <p:sp>
          <p:nvSpPr>
            <p:cNvPr id="496" name="TextBox 161"/>
            <p:cNvSpPr txBox="1"/>
            <p:nvPr/>
          </p:nvSpPr>
          <p:spPr>
            <a:xfrm>
              <a:off x="5587090" y="1943408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80.04</a:t>
              </a:r>
            </a:p>
          </p:txBody>
        </p:sp>
        <p:sp>
          <p:nvSpPr>
            <p:cNvPr id="497" name="TextBox 162"/>
            <p:cNvSpPr txBox="1"/>
            <p:nvPr/>
          </p:nvSpPr>
          <p:spPr>
            <a:xfrm>
              <a:off x="5587090" y="2136345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79.41</a:t>
              </a:r>
            </a:p>
          </p:txBody>
        </p:sp>
        <p:sp>
          <p:nvSpPr>
            <p:cNvPr id="498" name="TextBox 163"/>
            <p:cNvSpPr txBox="1"/>
            <p:nvPr/>
          </p:nvSpPr>
          <p:spPr>
            <a:xfrm>
              <a:off x="4771794" y="2283978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43  พะเยา</a:t>
              </a:r>
            </a:p>
          </p:txBody>
        </p:sp>
        <p:sp>
          <p:nvSpPr>
            <p:cNvPr id="499" name="TextBox 164"/>
            <p:cNvSpPr txBox="1"/>
            <p:nvPr/>
          </p:nvSpPr>
          <p:spPr>
            <a:xfrm>
              <a:off x="4771794" y="2476916"/>
              <a:ext cx="947582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44 พระนครศรีอยุธยา</a:t>
              </a:r>
            </a:p>
          </p:txBody>
        </p:sp>
        <p:sp>
          <p:nvSpPr>
            <p:cNvPr id="500" name="TextBox 165"/>
            <p:cNvSpPr txBox="1"/>
            <p:nvPr/>
          </p:nvSpPr>
          <p:spPr>
            <a:xfrm>
              <a:off x="5587090" y="2324777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79.35</a:t>
              </a:r>
            </a:p>
          </p:txBody>
        </p:sp>
        <p:sp>
          <p:nvSpPr>
            <p:cNvPr id="501" name="TextBox 166"/>
            <p:cNvSpPr txBox="1"/>
            <p:nvPr/>
          </p:nvSpPr>
          <p:spPr>
            <a:xfrm>
              <a:off x="5587090" y="2517715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78.96</a:t>
              </a:r>
            </a:p>
          </p:txBody>
        </p:sp>
        <p:sp>
          <p:nvSpPr>
            <p:cNvPr id="502" name="TextBox 167"/>
            <p:cNvSpPr txBox="1"/>
            <p:nvPr/>
          </p:nvSpPr>
          <p:spPr>
            <a:xfrm>
              <a:off x="4771794" y="2665348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45  ลำปาง</a:t>
              </a:r>
            </a:p>
          </p:txBody>
        </p:sp>
        <p:sp>
          <p:nvSpPr>
            <p:cNvPr id="503" name="TextBox 168"/>
            <p:cNvSpPr txBox="1"/>
            <p:nvPr/>
          </p:nvSpPr>
          <p:spPr>
            <a:xfrm>
              <a:off x="4771794" y="2858285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46  เลย</a:t>
              </a:r>
            </a:p>
          </p:txBody>
        </p:sp>
        <p:sp>
          <p:nvSpPr>
            <p:cNvPr id="504" name="TextBox 169"/>
            <p:cNvSpPr txBox="1"/>
            <p:nvPr/>
          </p:nvSpPr>
          <p:spPr>
            <a:xfrm>
              <a:off x="5587090" y="2706147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78.39</a:t>
              </a:r>
            </a:p>
          </p:txBody>
        </p:sp>
        <p:sp>
          <p:nvSpPr>
            <p:cNvPr id="505" name="TextBox 170"/>
            <p:cNvSpPr txBox="1"/>
            <p:nvPr/>
          </p:nvSpPr>
          <p:spPr>
            <a:xfrm>
              <a:off x="5587090" y="2899084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77.42</a:t>
              </a:r>
            </a:p>
          </p:txBody>
        </p:sp>
        <p:sp>
          <p:nvSpPr>
            <p:cNvPr id="506" name="TextBox 171"/>
            <p:cNvSpPr txBox="1"/>
            <p:nvPr/>
          </p:nvSpPr>
          <p:spPr>
            <a:xfrm>
              <a:off x="4771794" y="3046717"/>
              <a:ext cx="998916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47  นครสวรรค์</a:t>
              </a:r>
            </a:p>
          </p:txBody>
        </p:sp>
        <p:sp>
          <p:nvSpPr>
            <p:cNvPr id="507" name="TextBox 172"/>
            <p:cNvSpPr txBox="1"/>
            <p:nvPr/>
          </p:nvSpPr>
          <p:spPr>
            <a:xfrm>
              <a:off x="4771794" y="3239655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48  มหาสารคาม</a:t>
              </a:r>
            </a:p>
          </p:txBody>
        </p:sp>
        <p:sp>
          <p:nvSpPr>
            <p:cNvPr id="508" name="TextBox 173"/>
            <p:cNvSpPr txBox="1"/>
            <p:nvPr/>
          </p:nvSpPr>
          <p:spPr>
            <a:xfrm rot="60000">
              <a:off x="5587090" y="3098794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77.40</a:t>
              </a:r>
            </a:p>
          </p:txBody>
        </p:sp>
        <p:sp>
          <p:nvSpPr>
            <p:cNvPr id="509" name="TextBox 174"/>
            <p:cNvSpPr txBox="1"/>
            <p:nvPr/>
          </p:nvSpPr>
          <p:spPr>
            <a:xfrm>
              <a:off x="5587090" y="3280454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74.84</a:t>
              </a:r>
            </a:p>
          </p:txBody>
        </p:sp>
        <p:sp>
          <p:nvSpPr>
            <p:cNvPr id="510" name="TextBox 175"/>
            <p:cNvSpPr txBox="1"/>
            <p:nvPr/>
          </p:nvSpPr>
          <p:spPr>
            <a:xfrm>
              <a:off x="4771794" y="3428087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49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สมุทรปราการ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11" name="TextBox 176"/>
            <p:cNvSpPr txBox="1"/>
            <p:nvPr/>
          </p:nvSpPr>
          <p:spPr>
            <a:xfrm>
              <a:off x="4771794" y="3621023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50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ลพบุรี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12" name="TextBox 177"/>
            <p:cNvSpPr txBox="1"/>
            <p:nvPr/>
          </p:nvSpPr>
          <p:spPr>
            <a:xfrm>
              <a:off x="5587090" y="3468886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74.00</a:t>
              </a:r>
            </a:p>
          </p:txBody>
        </p:sp>
        <p:sp>
          <p:nvSpPr>
            <p:cNvPr id="513" name="TextBox 178"/>
            <p:cNvSpPr txBox="1"/>
            <p:nvPr/>
          </p:nvSpPr>
          <p:spPr>
            <a:xfrm>
              <a:off x="5587090" y="3661823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73.02</a:t>
              </a:r>
            </a:p>
          </p:txBody>
        </p:sp>
        <p:sp>
          <p:nvSpPr>
            <p:cNvPr id="514" name="TextBox 179"/>
            <p:cNvSpPr txBox="1"/>
            <p:nvPr/>
          </p:nvSpPr>
          <p:spPr>
            <a:xfrm>
              <a:off x="4771794" y="3809457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51  ชลบุรี</a:t>
              </a:r>
            </a:p>
          </p:txBody>
        </p:sp>
        <p:sp>
          <p:nvSpPr>
            <p:cNvPr id="515" name="TextBox 180"/>
            <p:cNvSpPr txBox="1"/>
            <p:nvPr/>
          </p:nvSpPr>
          <p:spPr>
            <a:xfrm>
              <a:off x="4771794" y="4002394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52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อุดรธานี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16" name="TextBox 181"/>
            <p:cNvSpPr txBox="1"/>
            <p:nvPr/>
          </p:nvSpPr>
          <p:spPr>
            <a:xfrm>
              <a:off x="5587090" y="3850255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72.09</a:t>
              </a:r>
            </a:p>
          </p:txBody>
        </p:sp>
        <p:sp>
          <p:nvSpPr>
            <p:cNvPr id="517" name="TextBox 182"/>
            <p:cNvSpPr txBox="1"/>
            <p:nvPr/>
          </p:nvSpPr>
          <p:spPr>
            <a:xfrm>
              <a:off x="5587090" y="4043193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70.39</a:t>
              </a:r>
            </a:p>
          </p:txBody>
        </p:sp>
        <p:sp>
          <p:nvSpPr>
            <p:cNvPr id="518" name="TextBox 183"/>
            <p:cNvSpPr txBox="1"/>
            <p:nvPr/>
          </p:nvSpPr>
          <p:spPr>
            <a:xfrm>
              <a:off x="4771794" y="4190826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53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หนองบัวลำภู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19" name="TextBox 184"/>
            <p:cNvSpPr txBox="1"/>
            <p:nvPr/>
          </p:nvSpPr>
          <p:spPr>
            <a:xfrm>
              <a:off x="4771794" y="4383763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54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นครราชสีมา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20" name="TextBox 185"/>
            <p:cNvSpPr txBox="1"/>
            <p:nvPr/>
          </p:nvSpPr>
          <p:spPr>
            <a:xfrm>
              <a:off x="5587090" y="4231625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68.19</a:t>
              </a:r>
            </a:p>
          </p:txBody>
        </p:sp>
        <p:sp>
          <p:nvSpPr>
            <p:cNvPr id="521" name="TextBox 186"/>
            <p:cNvSpPr txBox="1"/>
            <p:nvPr/>
          </p:nvSpPr>
          <p:spPr>
            <a:xfrm>
              <a:off x="5587090" y="4424561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68.09</a:t>
              </a:r>
            </a:p>
          </p:txBody>
        </p:sp>
        <p:sp>
          <p:nvSpPr>
            <p:cNvPr id="522" name="TextBox 187"/>
            <p:cNvSpPr txBox="1"/>
            <p:nvPr/>
          </p:nvSpPr>
          <p:spPr>
            <a:xfrm>
              <a:off x="4771794" y="4572196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55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ยโสธร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23" name="TextBox 188"/>
            <p:cNvSpPr txBox="1"/>
            <p:nvPr/>
          </p:nvSpPr>
          <p:spPr>
            <a:xfrm>
              <a:off x="4771794" y="4765132"/>
              <a:ext cx="869597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56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ยะลา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24" name="TextBox 189"/>
            <p:cNvSpPr txBox="1"/>
            <p:nvPr/>
          </p:nvSpPr>
          <p:spPr>
            <a:xfrm>
              <a:off x="5587090" y="4612994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66.21</a:t>
              </a:r>
            </a:p>
          </p:txBody>
        </p:sp>
        <p:sp>
          <p:nvSpPr>
            <p:cNvPr id="525" name="TextBox 190"/>
            <p:cNvSpPr txBox="1"/>
            <p:nvPr/>
          </p:nvSpPr>
          <p:spPr>
            <a:xfrm rot="60000">
              <a:off x="5587090" y="4817208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65.52</a:t>
              </a:r>
            </a:p>
          </p:txBody>
        </p:sp>
        <p:sp>
          <p:nvSpPr>
            <p:cNvPr id="526" name="TextBox 191"/>
            <p:cNvSpPr txBox="1"/>
            <p:nvPr/>
          </p:nvSpPr>
          <p:spPr>
            <a:xfrm>
              <a:off x="4771794" y="4953565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57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ปัตตานี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27" name="TextBox 192"/>
            <p:cNvSpPr txBox="1"/>
            <p:nvPr/>
          </p:nvSpPr>
          <p:spPr>
            <a:xfrm>
              <a:off x="4771794" y="5146502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58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อุบลราชธานี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28" name="TextBox 193"/>
            <p:cNvSpPr txBox="1"/>
            <p:nvPr/>
          </p:nvSpPr>
          <p:spPr>
            <a:xfrm>
              <a:off x="5587090" y="4994364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64.53</a:t>
              </a:r>
            </a:p>
          </p:txBody>
        </p:sp>
        <p:sp>
          <p:nvSpPr>
            <p:cNvPr id="529" name="TextBox 194"/>
            <p:cNvSpPr txBox="1"/>
            <p:nvPr/>
          </p:nvSpPr>
          <p:spPr>
            <a:xfrm>
              <a:off x="5587090" y="5187301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63.45</a:t>
              </a:r>
            </a:p>
          </p:txBody>
        </p:sp>
        <p:sp>
          <p:nvSpPr>
            <p:cNvPr id="530" name="TextBox 195"/>
            <p:cNvSpPr txBox="1"/>
            <p:nvPr/>
          </p:nvSpPr>
          <p:spPr>
            <a:xfrm>
              <a:off x="4771794" y="5342299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59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กระบี่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31" name="TextBox 196"/>
            <p:cNvSpPr txBox="1"/>
            <p:nvPr/>
          </p:nvSpPr>
          <p:spPr>
            <a:xfrm>
              <a:off x="4771794" y="5535237"/>
              <a:ext cx="740633" cy="13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7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จันทบุรี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32" name="TextBox 197"/>
            <p:cNvSpPr txBox="1"/>
            <p:nvPr/>
          </p:nvSpPr>
          <p:spPr>
            <a:xfrm>
              <a:off x="5587090" y="5383098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62.14</a:t>
              </a:r>
            </a:p>
          </p:txBody>
        </p:sp>
        <p:sp>
          <p:nvSpPr>
            <p:cNvPr id="533" name="TextBox 198"/>
            <p:cNvSpPr txBox="1"/>
            <p:nvPr/>
          </p:nvSpPr>
          <p:spPr>
            <a:xfrm>
              <a:off x="5587090" y="5576035"/>
              <a:ext cx="367240" cy="94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45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60.24</a:t>
              </a:r>
            </a:p>
          </p:txBody>
        </p:sp>
        <p:sp>
          <p:nvSpPr>
            <p:cNvPr id="534" name="TextBox 199"/>
            <p:cNvSpPr txBox="1"/>
            <p:nvPr/>
          </p:nvSpPr>
          <p:spPr>
            <a:xfrm>
              <a:off x="6994357" y="1844625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61  พังงา</a:t>
              </a:r>
            </a:p>
          </p:txBody>
        </p:sp>
        <p:sp>
          <p:nvSpPr>
            <p:cNvPr id="535" name="TextBox 200"/>
            <p:cNvSpPr txBox="1"/>
            <p:nvPr/>
          </p:nvSpPr>
          <p:spPr>
            <a:xfrm>
              <a:off x="6994357" y="2079481"/>
              <a:ext cx="1153268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62  ภูเก็ต</a:t>
              </a:r>
            </a:p>
          </p:txBody>
        </p:sp>
        <p:sp>
          <p:nvSpPr>
            <p:cNvPr id="536" name="TextBox 201"/>
            <p:cNvSpPr txBox="1"/>
            <p:nvPr/>
          </p:nvSpPr>
          <p:spPr>
            <a:xfrm>
              <a:off x="7986785" y="1895536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57.70</a:t>
              </a:r>
            </a:p>
          </p:txBody>
        </p:sp>
        <p:sp>
          <p:nvSpPr>
            <p:cNvPr id="537" name="TextBox 202"/>
            <p:cNvSpPr txBox="1"/>
            <p:nvPr/>
          </p:nvSpPr>
          <p:spPr>
            <a:xfrm>
              <a:off x="7986785" y="2130391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57.54</a:t>
              </a:r>
            </a:p>
          </p:txBody>
        </p:sp>
        <p:sp>
          <p:nvSpPr>
            <p:cNvPr id="538" name="TextBox 203"/>
            <p:cNvSpPr txBox="1"/>
            <p:nvPr/>
          </p:nvSpPr>
          <p:spPr>
            <a:xfrm>
              <a:off x="6994357" y="2308852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63  นครนายก</a:t>
              </a:r>
            </a:p>
          </p:txBody>
        </p:sp>
        <p:sp>
          <p:nvSpPr>
            <p:cNvPr id="539" name="TextBox 204"/>
            <p:cNvSpPr txBox="1"/>
            <p:nvPr/>
          </p:nvSpPr>
          <p:spPr>
            <a:xfrm>
              <a:off x="6994357" y="2543708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64  เชียงใหม่</a:t>
              </a:r>
            </a:p>
          </p:txBody>
        </p:sp>
        <p:sp>
          <p:nvSpPr>
            <p:cNvPr id="540" name="TextBox 205"/>
            <p:cNvSpPr txBox="1"/>
            <p:nvPr/>
          </p:nvSpPr>
          <p:spPr>
            <a:xfrm>
              <a:off x="7986785" y="2359762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55.73</a:t>
              </a:r>
            </a:p>
          </p:txBody>
        </p:sp>
        <p:sp>
          <p:nvSpPr>
            <p:cNvPr id="541" name="TextBox 206"/>
            <p:cNvSpPr txBox="1"/>
            <p:nvPr/>
          </p:nvSpPr>
          <p:spPr>
            <a:xfrm>
              <a:off x="7986785" y="2594618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55.13</a:t>
              </a:r>
            </a:p>
          </p:txBody>
        </p:sp>
        <p:sp>
          <p:nvSpPr>
            <p:cNvPr id="542" name="TextBox 207"/>
            <p:cNvSpPr txBox="1"/>
            <p:nvPr/>
          </p:nvSpPr>
          <p:spPr>
            <a:xfrm>
              <a:off x="6994357" y="2773080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65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พัทลุง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43" name="TextBox 208"/>
            <p:cNvSpPr txBox="1"/>
            <p:nvPr/>
          </p:nvSpPr>
          <p:spPr>
            <a:xfrm>
              <a:off x="6994357" y="3007934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66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สตูล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44" name="TextBox 209"/>
            <p:cNvSpPr txBox="1"/>
            <p:nvPr/>
          </p:nvSpPr>
          <p:spPr>
            <a:xfrm>
              <a:off x="7986785" y="2823989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52.07</a:t>
              </a:r>
            </a:p>
          </p:txBody>
        </p:sp>
        <p:sp>
          <p:nvSpPr>
            <p:cNvPr id="545" name="TextBox 210"/>
            <p:cNvSpPr txBox="1"/>
            <p:nvPr/>
          </p:nvSpPr>
          <p:spPr>
            <a:xfrm>
              <a:off x="7986785" y="3058844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50.31</a:t>
              </a:r>
            </a:p>
          </p:txBody>
        </p:sp>
        <p:sp>
          <p:nvSpPr>
            <p:cNvPr id="546" name="TextBox 211"/>
            <p:cNvSpPr txBox="1"/>
            <p:nvPr/>
          </p:nvSpPr>
          <p:spPr>
            <a:xfrm>
              <a:off x="6994357" y="3237305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67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สมุทรสงคราม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47" name="TextBox 212"/>
            <p:cNvSpPr txBox="1"/>
            <p:nvPr/>
          </p:nvSpPr>
          <p:spPr>
            <a:xfrm>
              <a:off x="6994357" y="3472160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68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มุกดาหาร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48" name="TextBox 213"/>
            <p:cNvSpPr txBox="1"/>
            <p:nvPr/>
          </p:nvSpPr>
          <p:spPr>
            <a:xfrm>
              <a:off x="7986785" y="3288215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49.38</a:t>
              </a:r>
            </a:p>
          </p:txBody>
        </p:sp>
        <p:sp>
          <p:nvSpPr>
            <p:cNvPr id="549" name="TextBox 214"/>
            <p:cNvSpPr txBox="1"/>
            <p:nvPr/>
          </p:nvSpPr>
          <p:spPr>
            <a:xfrm>
              <a:off x="7986785" y="3523070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48.26</a:t>
              </a:r>
            </a:p>
          </p:txBody>
        </p:sp>
        <p:sp>
          <p:nvSpPr>
            <p:cNvPr id="550" name="TextBox 215"/>
            <p:cNvSpPr txBox="1"/>
            <p:nvPr/>
          </p:nvSpPr>
          <p:spPr>
            <a:xfrm>
              <a:off x="6994357" y="3701531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69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กำแพงเพชร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51" name="TextBox 216"/>
            <p:cNvSpPr txBox="1"/>
            <p:nvPr/>
          </p:nvSpPr>
          <p:spPr>
            <a:xfrm>
              <a:off x="6994357" y="3936386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70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ปทุมธานี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52" name="TextBox 217"/>
            <p:cNvSpPr txBox="1"/>
            <p:nvPr/>
          </p:nvSpPr>
          <p:spPr>
            <a:xfrm>
              <a:off x="7986785" y="3752441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45.36</a:t>
              </a:r>
            </a:p>
          </p:txBody>
        </p:sp>
        <p:sp>
          <p:nvSpPr>
            <p:cNvPr id="553" name="TextBox 218"/>
            <p:cNvSpPr txBox="1"/>
            <p:nvPr/>
          </p:nvSpPr>
          <p:spPr>
            <a:xfrm>
              <a:off x="7986785" y="3987296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42.12</a:t>
              </a:r>
            </a:p>
          </p:txBody>
        </p:sp>
        <p:sp>
          <p:nvSpPr>
            <p:cNvPr id="554" name="TextBox 219"/>
            <p:cNvSpPr txBox="1"/>
            <p:nvPr/>
          </p:nvSpPr>
          <p:spPr>
            <a:xfrm>
              <a:off x="6994357" y="4165757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71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ปราจีนบุรี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55" name="TextBox 220"/>
            <p:cNvSpPr txBox="1"/>
            <p:nvPr/>
          </p:nvSpPr>
          <p:spPr>
            <a:xfrm>
              <a:off x="6994357" y="4400612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72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ฉะเชิงเทรา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56" name="TextBox 221"/>
            <p:cNvSpPr txBox="1"/>
            <p:nvPr/>
          </p:nvSpPr>
          <p:spPr>
            <a:xfrm>
              <a:off x="7986785" y="4216667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39.42</a:t>
              </a:r>
            </a:p>
          </p:txBody>
        </p:sp>
        <p:sp>
          <p:nvSpPr>
            <p:cNvPr id="557" name="TextBox 222"/>
            <p:cNvSpPr txBox="1"/>
            <p:nvPr/>
          </p:nvSpPr>
          <p:spPr>
            <a:xfrm>
              <a:off x="7986785" y="4451522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32.04</a:t>
              </a:r>
            </a:p>
          </p:txBody>
        </p:sp>
        <p:sp>
          <p:nvSpPr>
            <p:cNvPr id="726" name="TextBox 223"/>
            <p:cNvSpPr txBox="1"/>
            <p:nvPr/>
          </p:nvSpPr>
          <p:spPr>
            <a:xfrm>
              <a:off x="6994357" y="4629983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73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สุราษฎร์ธานี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27" name="TextBox 224"/>
            <p:cNvSpPr txBox="1"/>
            <p:nvPr/>
          </p:nvSpPr>
          <p:spPr>
            <a:xfrm>
              <a:off x="6994357" y="4864838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74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นนทบุรี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28" name="TextBox 225"/>
            <p:cNvSpPr txBox="1"/>
            <p:nvPr/>
          </p:nvSpPr>
          <p:spPr>
            <a:xfrm>
              <a:off x="7986785" y="4680893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24.80</a:t>
              </a:r>
            </a:p>
          </p:txBody>
        </p:sp>
        <p:sp>
          <p:nvSpPr>
            <p:cNvPr id="729" name="TextBox 226"/>
            <p:cNvSpPr txBox="1"/>
            <p:nvPr/>
          </p:nvSpPr>
          <p:spPr>
            <a:xfrm>
              <a:off x="7986785" y="4915748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23.44</a:t>
              </a:r>
            </a:p>
          </p:txBody>
        </p:sp>
        <p:sp>
          <p:nvSpPr>
            <p:cNvPr id="730" name="TextBox 227"/>
            <p:cNvSpPr txBox="1"/>
            <p:nvPr/>
          </p:nvSpPr>
          <p:spPr>
            <a:xfrm>
              <a:off x="6994357" y="5094209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75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สิงห์บุรี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31" name="TextBox 228"/>
            <p:cNvSpPr txBox="1"/>
            <p:nvPr/>
          </p:nvSpPr>
          <p:spPr>
            <a:xfrm>
              <a:off x="6994357" y="5329064"/>
              <a:ext cx="901543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76  </a:t>
              </a:r>
              <a:r>
                <a:rPr lang="en-US" sz="750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ชัยนาท</a:t>
              </a:r>
              <a:endParaRPr lang="en-US" sz="75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32" name="TextBox 229"/>
            <p:cNvSpPr txBox="1"/>
            <p:nvPr/>
          </p:nvSpPr>
          <p:spPr>
            <a:xfrm>
              <a:off x="7986785" y="5145119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16.09</a:t>
              </a:r>
            </a:p>
          </p:txBody>
        </p:sp>
        <p:sp>
          <p:nvSpPr>
            <p:cNvPr id="733" name="TextBox 230"/>
            <p:cNvSpPr txBox="1"/>
            <p:nvPr/>
          </p:nvSpPr>
          <p:spPr>
            <a:xfrm>
              <a:off x="7986785" y="5379974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13.77</a:t>
              </a:r>
            </a:p>
          </p:txBody>
        </p:sp>
        <p:sp>
          <p:nvSpPr>
            <p:cNvPr id="734" name="TextBox 231"/>
            <p:cNvSpPr txBox="1"/>
            <p:nvPr/>
          </p:nvSpPr>
          <p:spPr>
            <a:xfrm>
              <a:off x="6994357" y="5558435"/>
              <a:ext cx="992428" cy="17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52"/>
                </a:lnSpc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77 ส่วนกลาง+กทม.</a:t>
              </a:r>
            </a:p>
          </p:txBody>
        </p:sp>
        <p:sp>
          <p:nvSpPr>
            <p:cNvPr id="735" name="TextBox 232"/>
            <p:cNvSpPr txBox="1"/>
            <p:nvPr/>
          </p:nvSpPr>
          <p:spPr>
            <a:xfrm>
              <a:off x="7986785" y="5609345"/>
              <a:ext cx="447027" cy="12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7"/>
                </a:lnSpc>
                <a:spcBef>
                  <a:spcPct val="0"/>
                </a:spcBef>
              </a:pPr>
              <a:r>
                <a:rPr lang="en-US" sz="75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35.81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71" name="Group 270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73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279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280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74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75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3"/>
                  <a:stretch>
                    <a:fillRect/>
                  </a:stretch>
                </a:blipFill>
              </p:spPr>
            </p:sp>
            <p:sp>
              <p:nvSpPr>
                <p:cNvPr id="276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4"/>
                  <a:stretch>
                    <a:fillRect/>
                  </a:stretch>
                </a:blipFill>
              </p:spPr>
            </p:sp>
            <p:sp>
              <p:nvSpPr>
                <p:cNvPr id="277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5"/>
                  <a:stretch>
                    <a:fillRect/>
                  </a:stretch>
                </a:blipFill>
              </p:spPr>
            </p:sp>
            <p:sp>
              <p:nvSpPr>
                <p:cNvPr id="278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7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0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2" name="Google Shape;1338;p36">
            <a:extLst>
              <a:ext uri="{FF2B5EF4-FFF2-40B4-BE49-F238E27FC236}">
                <a16:creationId xmlns:a16="http://schemas.microsoft.com/office/drawing/2014/main" id="{EFD207BB-E5E7-8B66-F614-62949BEA8C47}"/>
              </a:ext>
            </a:extLst>
          </p:cNvPr>
          <p:cNvSpPr txBox="1"/>
          <p:nvPr/>
        </p:nvSpPr>
        <p:spPr>
          <a:xfrm>
            <a:off x="1362449" y="979653"/>
            <a:ext cx="1499748" cy="42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101583" bIns="101583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2083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ภาพรวม</a:t>
            </a:r>
            <a:endParaRPr sz="2083" b="1" dirty="0">
              <a:solidFill>
                <a:srgbClr val="002060"/>
              </a:solidFill>
              <a:latin typeface="Chulabhorn Likit Text" panose="00000500000000000000" pitchFamily="50" charset="-34"/>
              <a:ea typeface="Roboto"/>
              <a:cs typeface="Chulabhorn Likit Text" panose="00000500000000000000" pitchFamily="50" charset="-34"/>
              <a:sym typeface="Roboto"/>
            </a:endParaRPr>
          </a:p>
        </p:txBody>
      </p:sp>
      <p:sp>
        <p:nvSpPr>
          <p:cNvPr id="83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1078437" y="1559398"/>
            <a:ext cx="1992539" cy="517682"/>
          </a:xfrm>
          <a:prstGeom prst="rect">
            <a:avLst/>
          </a:prstGeom>
          <a:solidFill>
            <a:srgbClr val="FFE1F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sz="1250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งบประมาณจัดสรร</a:t>
            </a:r>
            <a:endParaRPr lang="en-US" sz="12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1,338,401,686.00 บาท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542760" y="2630131"/>
            <a:ext cx="1202347" cy="354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1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73.71</a:t>
            </a:r>
            <a:endParaRPr lang="th-TH" sz="11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00908" y="2574424"/>
            <a:ext cx="1681433" cy="4515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986,493,617.90 บาท</a:t>
            </a:r>
          </a:p>
        </p:txBody>
      </p:sp>
      <p:sp>
        <p:nvSpPr>
          <p:cNvPr id="90" name="Google Shape;1338;p36">
            <a:extLst>
              <a:ext uri="{FF2B5EF4-FFF2-40B4-BE49-F238E27FC236}">
                <a16:creationId xmlns:a16="http://schemas.microsoft.com/office/drawing/2014/main" id="{EFD207BB-E5E7-8B66-F614-62949BEA8C47}"/>
              </a:ext>
            </a:extLst>
          </p:cNvPr>
          <p:cNvSpPr txBox="1"/>
          <p:nvPr/>
        </p:nvSpPr>
        <p:spPr>
          <a:xfrm>
            <a:off x="858923" y="3310111"/>
            <a:ext cx="2905890" cy="42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101583" bIns="101583" anchor="ctr" anchorCtr="0">
            <a:noAutofit/>
          </a:bodyPr>
          <a:lstStyle/>
          <a:p>
            <a:pPr algn="ctr"/>
            <a:r>
              <a:rPr lang="th-TH" sz="16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เป้าหมายเบิกจ่ายรายไตรมาส </a:t>
            </a:r>
            <a:r>
              <a:rPr lang="th-TH" sz="1667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endParaRPr lang="en-US" sz="166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562015" y="1109630"/>
            <a:ext cx="3604812" cy="4024596"/>
            <a:chOff x="4168172" y="402540"/>
            <a:chExt cx="5364290" cy="6204696"/>
          </a:xfrm>
        </p:grpSpPr>
        <p:sp>
          <p:nvSpPr>
            <p:cNvPr id="46" name="TextBox 3"/>
            <p:cNvSpPr txBox="1"/>
            <p:nvPr/>
          </p:nvSpPr>
          <p:spPr>
            <a:xfrm>
              <a:off x="4168172" y="402540"/>
              <a:ext cx="5364290" cy="336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"/>
                </a:lnSpc>
                <a:spcBef>
                  <a:spcPct val="0"/>
                </a:spcBef>
              </a:pPr>
              <a:r>
                <a:rPr lang="en-US" sz="1000" b="1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ผลการเ</a:t>
              </a:r>
              <a:r>
                <a:rPr lang="th-TH" sz="1000" b="1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บิ</a:t>
              </a:r>
              <a:r>
                <a:rPr lang="en-US" sz="1000" b="1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กจ่ายภาพรวม</a:t>
              </a:r>
              <a:r>
                <a:rPr lang="en-US" sz="1000" b="1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10 </a:t>
              </a:r>
              <a:r>
                <a:rPr lang="en-US" sz="1000" b="1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อันดับแรก</a:t>
              </a:r>
              <a:endParaRPr lang="en-US" sz="1000" b="1" dirty="0">
                <a:solidFill>
                  <a:srgbClr val="023369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7" name="TextBox 4"/>
            <p:cNvSpPr txBox="1"/>
            <p:nvPr/>
          </p:nvSpPr>
          <p:spPr>
            <a:xfrm>
              <a:off x="4168172" y="3657286"/>
              <a:ext cx="5364290" cy="336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"/>
                </a:lnSpc>
                <a:spcBef>
                  <a:spcPct val="0"/>
                </a:spcBef>
              </a:pPr>
              <a:r>
                <a:rPr lang="en-US" sz="1000" b="1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ผลการเบิกจ่ายภาพรวม</a:t>
              </a:r>
              <a:r>
                <a:rPr lang="en-US" sz="1000" b="1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10 </a:t>
              </a:r>
              <a:r>
                <a:rPr lang="en-US" sz="1000" b="1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อันดับท้าย</a:t>
              </a:r>
              <a:endParaRPr lang="en-US" sz="1000" b="1" dirty="0">
                <a:solidFill>
                  <a:srgbClr val="023369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grpSp>
          <p:nvGrpSpPr>
            <p:cNvPr id="48" name="Group 8"/>
            <p:cNvGrpSpPr/>
            <p:nvPr/>
          </p:nvGrpSpPr>
          <p:grpSpPr>
            <a:xfrm>
              <a:off x="4572794" y="877110"/>
              <a:ext cx="2208298" cy="376204"/>
              <a:chOff x="0" y="0"/>
              <a:chExt cx="822045" cy="140043"/>
            </a:xfrm>
          </p:grpSpPr>
          <p:sp>
            <p:nvSpPr>
              <p:cNvPr id="216" name="Freeform 9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217" name="TextBox 10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9" name="Group 11"/>
            <p:cNvGrpSpPr/>
            <p:nvPr/>
          </p:nvGrpSpPr>
          <p:grpSpPr>
            <a:xfrm>
              <a:off x="4572794" y="843588"/>
              <a:ext cx="455494" cy="434898"/>
              <a:chOff x="0" y="0"/>
              <a:chExt cx="812800" cy="776048"/>
            </a:xfrm>
          </p:grpSpPr>
          <p:sp>
            <p:nvSpPr>
              <p:cNvPr id="214" name="Freeform 12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215" name="TextBox 13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</a:p>
            </p:txBody>
          </p:sp>
        </p:grpSp>
        <p:sp>
          <p:nvSpPr>
            <p:cNvPr id="50" name="TextBox 14"/>
            <p:cNvSpPr txBox="1"/>
            <p:nvPr/>
          </p:nvSpPr>
          <p:spPr>
            <a:xfrm>
              <a:off x="6126130" y="957888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97.35</a:t>
              </a:r>
            </a:p>
          </p:txBody>
        </p:sp>
        <p:grpSp>
          <p:nvGrpSpPr>
            <p:cNvPr id="51" name="Group 15"/>
            <p:cNvGrpSpPr/>
            <p:nvPr/>
          </p:nvGrpSpPr>
          <p:grpSpPr>
            <a:xfrm>
              <a:off x="4572794" y="1383998"/>
              <a:ext cx="2208298" cy="376204"/>
              <a:chOff x="0" y="0"/>
              <a:chExt cx="822045" cy="140043"/>
            </a:xfrm>
          </p:grpSpPr>
          <p:sp>
            <p:nvSpPr>
              <p:cNvPr id="212" name="Freeform 16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213" name="TextBox 17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2" name="Group 18"/>
            <p:cNvGrpSpPr/>
            <p:nvPr/>
          </p:nvGrpSpPr>
          <p:grpSpPr>
            <a:xfrm>
              <a:off x="4572794" y="1344355"/>
              <a:ext cx="455494" cy="434898"/>
              <a:chOff x="0" y="0"/>
              <a:chExt cx="812800" cy="776048"/>
            </a:xfrm>
          </p:grpSpPr>
          <p:sp>
            <p:nvSpPr>
              <p:cNvPr id="210" name="Freeform 19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211" name="TextBox 20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</a:p>
            </p:txBody>
          </p:sp>
        </p:grpSp>
        <p:sp>
          <p:nvSpPr>
            <p:cNvPr id="53" name="TextBox 21"/>
            <p:cNvSpPr txBox="1"/>
            <p:nvPr/>
          </p:nvSpPr>
          <p:spPr>
            <a:xfrm>
              <a:off x="4886480" y="961023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สุโขทัย</a:t>
              </a:r>
              <a:endParaRPr lang="en-US" sz="1000" dirty="0">
                <a:solidFill>
                  <a:srgbClr val="023369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4" name="TextBox 22"/>
            <p:cNvSpPr txBox="1"/>
            <p:nvPr/>
          </p:nvSpPr>
          <p:spPr>
            <a:xfrm>
              <a:off x="6126130" y="1464777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97.09</a:t>
              </a:r>
            </a:p>
          </p:txBody>
        </p:sp>
        <p:grpSp>
          <p:nvGrpSpPr>
            <p:cNvPr id="55" name="Group 23"/>
            <p:cNvGrpSpPr/>
            <p:nvPr/>
          </p:nvGrpSpPr>
          <p:grpSpPr>
            <a:xfrm>
              <a:off x="4572794" y="2435874"/>
              <a:ext cx="2208298" cy="376204"/>
              <a:chOff x="0" y="0"/>
              <a:chExt cx="822045" cy="140043"/>
            </a:xfrm>
          </p:grpSpPr>
          <p:sp>
            <p:nvSpPr>
              <p:cNvPr id="208" name="Freeform 24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209" name="TextBox 25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6" name="Group 26"/>
            <p:cNvGrpSpPr/>
            <p:nvPr/>
          </p:nvGrpSpPr>
          <p:grpSpPr>
            <a:xfrm>
              <a:off x="4572794" y="2383531"/>
              <a:ext cx="455494" cy="434898"/>
              <a:chOff x="0" y="0"/>
              <a:chExt cx="812800" cy="776048"/>
            </a:xfrm>
          </p:grpSpPr>
          <p:sp>
            <p:nvSpPr>
              <p:cNvPr id="206" name="Freeform 27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207" name="TextBox 28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</a:p>
            </p:txBody>
          </p:sp>
        </p:grpSp>
        <p:sp>
          <p:nvSpPr>
            <p:cNvPr id="57" name="TextBox 29"/>
            <p:cNvSpPr txBox="1"/>
            <p:nvPr/>
          </p:nvSpPr>
          <p:spPr>
            <a:xfrm>
              <a:off x="4876800" y="2522447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อุทัยธานี</a:t>
              </a:r>
            </a:p>
          </p:txBody>
        </p:sp>
        <p:sp>
          <p:nvSpPr>
            <p:cNvPr id="58" name="TextBox 30"/>
            <p:cNvSpPr txBox="1"/>
            <p:nvPr/>
          </p:nvSpPr>
          <p:spPr>
            <a:xfrm>
              <a:off x="6126130" y="2516651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96.44</a:t>
              </a:r>
            </a:p>
          </p:txBody>
        </p:sp>
        <p:grpSp>
          <p:nvGrpSpPr>
            <p:cNvPr id="59" name="Group 31"/>
            <p:cNvGrpSpPr/>
            <p:nvPr/>
          </p:nvGrpSpPr>
          <p:grpSpPr>
            <a:xfrm>
              <a:off x="4572794" y="1890886"/>
              <a:ext cx="2208298" cy="376204"/>
              <a:chOff x="0" y="0"/>
              <a:chExt cx="822045" cy="140043"/>
            </a:xfrm>
          </p:grpSpPr>
          <p:sp>
            <p:nvSpPr>
              <p:cNvPr id="204" name="Freeform 32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205" name="TextBox 33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0" name="Group 34"/>
            <p:cNvGrpSpPr/>
            <p:nvPr/>
          </p:nvGrpSpPr>
          <p:grpSpPr>
            <a:xfrm>
              <a:off x="4572794" y="1845123"/>
              <a:ext cx="455494" cy="434898"/>
              <a:chOff x="0" y="0"/>
              <a:chExt cx="812800" cy="776048"/>
            </a:xfrm>
          </p:grpSpPr>
          <p:sp>
            <p:nvSpPr>
              <p:cNvPr id="202" name="Freeform 35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203" name="TextBox 36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</a:p>
            </p:txBody>
          </p:sp>
        </p:grpSp>
        <p:sp>
          <p:nvSpPr>
            <p:cNvPr id="61" name="TextBox 37"/>
            <p:cNvSpPr txBox="1"/>
            <p:nvPr/>
          </p:nvSpPr>
          <p:spPr>
            <a:xfrm>
              <a:off x="4968427" y="1977458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สุพรรณบุรี</a:t>
              </a:r>
            </a:p>
          </p:txBody>
        </p:sp>
        <p:sp>
          <p:nvSpPr>
            <p:cNvPr id="62" name="TextBox 38"/>
            <p:cNvSpPr txBox="1"/>
            <p:nvPr/>
          </p:nvSpPr>
          <p:spPr>
            <a:xfrm>
              <a:off x="6126130" y="1971662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96.62</a:t>
              </a:r>
            </a:p>
          </p:txBody>
        </p:sp>
        <p:grpSp>
          <p:nvGrpSpPr>
            <p:cNvPr id="63" name="Group 39"/>
            <p:cNvGrpSpPr/>
            <p:nvPr/>
          </p:nvGrpSpPr>
          <p:grpSpPr>
            <a:xfrm>
              <a:off x="4572794" y="2961812"/>
              <a:ext cx="2208298" cy="376204"/>
              <a:chOff x="0" y="0"/>
              <a:chExt cx="822045" cy="140043"/>
            </a:xfrm>
          </p:grpSpPr>
          <p:sp>
            <p:nvSpPr>
              <p:cNvPr id="200" name="Freeform 40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201" name="TextBox 41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42"/>
            <p:cNvGrpSpPr/>
            <p:nvPr/>
          </p:nvGrpSpPr>
          <p:grpSpPr>
            <a:xfrm>
              <a:off x="4572794" y="2903118"/>
              <a:ext cx="455494" cy="434898"/>
              <a:chOff x="0" y="0"/>
              <a:chExt cx="812800" cy="776048"/>
            </a:xfrm>
          </p:grpSpPr>
          <p:sp>
            <p:nvSpPr>
              <p:cNvPr id="198" name="Freeform 43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199" name="TextBox 44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</a:t>
                </a:r>
              </a:p>
            </p:txBody>
          </p:sp>
        </p:grpSp>
        <p:sp>
          <p:nvSpPr>
            <p:cNvPr id="65" name="TextBox 45"/>
            <p:cNvSpPr txBox="1"/>
            <p:nvPr/>
          </p:nvSpPr>
          <p:spPr>
            <a:xfrm>
              <a:off x="4876800" y="3042589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สกลนคร</a:t>
              </a:r>
            </a:p>
          </p:txBody>
        </p:sp>
        <p:sp>
          <p:nvSpPr>
            <p:cNvPr id="66" name="TextBox 46"/>
            <p:cNvSpPr txBox="1"/>
            <p:nvPr/>
          </p:nvSpPr>
          <p:spPr>
            <a:xfrm>
              <a:off x="6126130" y="3042589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96.39</a:t>
              </a:r>
            </a:p>
          </p:txBody>
        </p:sp>
        <p:grpSp>
          <p:nvGrpSpPr>
            <p:cNvPr id="67" name="Group 47"/>
            <p:cNvGrpSpPr/>
            <p:nvPr/>
          </p:nvGrpSpPr>
          <p:grpSpPr>
            <a:xfrm>
              <a:off x="6981115" y="885045"/>
              <a:ext cx="2217977" cy="401791"/>
              <a:chOff x="-1" y="-9525"/>
              <a:chExt cx="825648" cy="149568"/>
            </a:xfrm>
          </p:grpSpPr>
          <p:sp>
            <p:nvSpPr>
              <p:cNvPr id="196" name="Freeform 48"/>
              <p:cNvSpPr/>
              <p:nvPr/>
            </p:nvSpPr>
            <p:spPr>
              <a:xfrm>
                <a:off x="-1" y="0"/>
                <a:ext cx="825648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97" name="TextBox 49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8" name="Group 50"/>
            <p:cNvGrpSpPr/>
            <p:nvPr/>
          </p:nvGrpSpPr>
          <p:grpSpPr>
            <a:xfrm>
              <a:off x="6981118" y="877110"/>
              <a:ext cx="455494" cy="434898"/>
              <a:chOff x="0" y="0"/>
              <a:chExt cx="812800" cy="776048"/>
            </a:xfrm>
          </p:grpSpPr>
          <p:sp>
            <p:nvSpPr>
              <p:cNvPr id="194" name="Freeform 51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195" name="TextBox 52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</a:t>
                </a:r>
              </a:p>
            </p:txBody>
          </p:sp>
        </p:grpSp>
        <p:sp>
          <p:nvSpPr>
            <p:cNvPr id="69" name="TextBox 53"/>
            <p:cNvSpPr txBox="1"/>
            <p:nvPr/>
          </p:nvSpPr>
          <p:spPr>
            <a:xfrm>
              <a:off x="7352875" y="998721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กาญจนบุรี</a:t>
              </a:r>
            </a:p>
          </p:txBody>
        </p:sp>
        <p:sp>
          <p:nvSpPr>
            <p:cNvPr id="70" name="TextBox 54"/>
            <p:cNvSpPr txBox="1"/>
            <p:nvPr/>
          </p:nvSpPr>
          <p:spPr>
            <a:xfrm>
              <a:off x="8579125" y="1004575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96.17</a:t>
              </a:r>
            </a:p>
          </p:txBody>
        </p:sp>
        <p:grpSp>
          <p:nvGrpSpPr>
            <p:cNvPr id="71" name="Group 55"/>
            <p:cNvGrpSpPr/>
            <p:nvPr/>
          </p:nvGrpSpPr>
          <p:grpSpPr>
            <a:xfrm>
              <a:off x="6981115" y="1391933"/>
              <a:ext cx="2217982" cy="401791"/>
              <a:chOff x="-1" y="-9525"/>
              <a:chExt cx="825650" cy="149568"/>
            </a:xfrm>
          </p:grpSpPr>
          <p:sp>
            <p:nvSpPr>
              <p:cNvPr id="192" name="Freeform 56"/>
              <p:cNvSpPr/>
              <p:nvPr/>
            </p:nvSpPr>
            <p:spPr>
              <a:xfrm>
                <a:off x="-1" y="0"/>
                <a:ext cx="825650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93" name="TextBox 57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2" name="Group 58"/>
            <p:cNvGrpSpPr/>
            <p:nvPr/>
          </p:nvGrpSpPr>
          <p:grpSpPr>
            <a:xfrm>
              <a:off x="6981118" y="1377877"/>
              <a:ext cx="455494" cy="434898"/>
              <a:chOff x="0" y="0"/>
              <a:chExt cx="812800" cy="776048"/>
            </a:xfrm>
          </p:grpSpPr>
          <p:sp>
            <p:nvSpPr>
              <p:cNvPr id="190" name="Freeform 59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191" name="TextBox 60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7</a:t>
                </a:r>
              </a:p>
            </p:txBody>
          </p:sp>
        </p:grpSp>
        <p:sp>
          <p:nvSpPr>
            <p:cNvPr id="73" name="TextBox 61"/>
            <p:cNvSpPr txBox="1"/>
            <p:nvPr/>
          </p:nvSpPr>
          <p:spPr>
            <a:xfrm>
              <a:off x="7416722" y="1490008"/>
              <a:ext cx="1208302" cy="2372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ประจวบคีรีขันธ์</a:t>
              </a:r>
              <a:endParaRPr lang="en-US" sz="1000" dirty="0">
                <a:solidFill>
                  <a:srgbClr val="023369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4" name="TextBox 62"/>
            <p:cNvSpPr txBox="1"/>
            <p:nvPr/>
          </p:nvSpPr>
          <p:spPr>
            <a:xfrm>
              <a:off x="8601944" y="1511462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96.12</a:t>
              </a:r>
            </a:p>
          </p:txBody>
        </p:sp>
        <p:grpSp>
          <p:nvGrpSpPr>
            <p:cNvPr id="75" name="Group 63"/>
            <p:cNvGrpSpPr/>
            <p:nvPr/>
          </p:nvGrpSpPr>
          <p:grpSpPr>
            <a:xfrm>
              <a:off x="6981118" y="2443809"/>
              <a:ext cx="2208298" cy="401791"/>
              <a:chOff x="0" y="-9525"/>
              <a:chExt cx="822045" cy="149568"/>
            </a:xfrm>
          </p:grpSpPr>
          <p:sp>
            <p:nvSpPr>
              <p:cNvPr id="188" name="Freeform 64"/>
              <p:cNvSpPr/>
              <p:nvPr/>
            </p:nvSpPr>
            <p:spPr>
              <a:xfrm>
                <a:off x="0" y="0"/>
                <a:ext cx="815032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89" name="TextBox 65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6" name="Group 66"/>
            <p:cNvGrpSpPr/>
            <p:nvPr/>
          </p:nvGrpSpPr>
          <p:grpSpPr>
            <a:xfrm>
              <a:off x="6981118" y="2417053"/>
              <a:ext cx="455494" cy="434898"/>
              <a:chOff x="0" y="0"/>
              <a:chExt cx="812800" cy="776048"/>
            </a:xfrm>
          </p:grpSpPr>
          <p:sp>
            <p:nvSpPr>
              <p:cNvPr id="186" name="Freeform 67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187" name="TextBox 68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</a:t>
                </a:r>
              </a:p>
            </p:txBody>
          </p:sp>
        </p:grpSp>
        <p:sp>
          <p:nvSpPr>
            <p:cNvPr id="77" name="TextBox 69"/>
            <p:cNvSpPr txBox="1"/>
            <p:nvPr/>
          </p:nvSpPr>
          <p:spPr>
            <a:xfrm>
              <a:off x="7342426" y="2558416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สุรินทร์</a:t>
              </a:r>
            </a:p>
          </p:txBody>
        </p:sp>
        <p:sp>
          <p:nvSpPr>
            <p:cNvPr id="78" name="TextBox 70"/>
            <p:cNvSpPr txBox="1"/>
            <p:nvPr/>
          </p:nvSpPr>
          <p:spPr>
            <a:xfrm>
              <a:off x="8550610" y="2562333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95.78</a:t>
              </a:r>
            </a:p>
          </p:txBody>
        </p:sp>
        <p:grpSp>
          <p:nvGrpSpPr>
            <p:cNvPr id="79" name="Group 71"/>
            <p:cNvGrpSpPr/>
            <p:nvPr/>
          </p:nvGrpSpPr>
          <p:grpSpPr>
            <a:xfrm>
              <a:off x="6981118" y="1898821"/>
              <a:ext cx="2208298" cy="401791"/>
              <a:chOff x="0" y="-9525"/>
              <a:chExt cx="822045" cy="149568"/>
            </a:xfrm>
          </p:grpSpPr>
          <p:sp>
            <p:nvSpPr>
              <p:cNvPr id="184" name="Freeform 72"/>
              <p:cNvSpPr/>
              <p:nvPr/>
            </p:nvSpPr>
            <p:spPr>
              <a:xfrm>
                <a:off x="0" y="0"/>
                <a:ext cx="815032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85" name="TextBox 73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80" name="Group 74"/>
            <p:cNvGrpSpPr/>
            <p:nvPr/>
          </p:nvGrpSpPr>
          <p:grpSpPr>
            <a:xfrm>
              <a:off x="6981118" y="1878645"/>
              <a:ext cx="455494" cy="434898"/>
              <a:chOff x="0" y="0"/>
              <a:chExt cx="812800" cy="776048"/>
            </a:xfrm>
          </p:grpSpPr>
          <p:sp>
            <p:nvSpPr>
              <p:cNvPr id="182" name="Freeform 75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183" name="TextBox 76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</a:t>
                </a:r>
              </a:p>
            </p:txBody>
          </p:sp>
        </p:grpSp>
        <p:sp>
          <p:nvSpPr>
            <p:cNvPr id="86" name="TextBox 77"/>
            <p:cNvSpPr txBox="1"/>
            <p:nvPr/>
          </p:nvSpPr>
          <p:spPr>
            <a:xfrm>
              <a:off x="7181144" y="1997953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แพร่</a:t>
              </a:r>
            </a:p>
          </p:txBody>
        </p:sp>
        <p:sp>
          <p:nvSpPr>
            <p:cNvPr id="87" name="TextBox 78"/>
            <p:cNvSpPr txBox="1"/>
            <p:nvPr/>
          </p:nvSpPr>
          <p:spPr>
            <a:xfrm>
              <a:off x="8533060" y="2019608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96.05</a:t>
              </a:r>
            </a:p>
          </p:txBody>
        </p:sp>
        <p:grpSp>
          <p:nvGrpSpPr>
            <p:cNvPr id="88" name="Group 79"/>
            <p:cNvGrpSpPr/>
            <p:nvPr/>
          </p:nvGrpSpPr>
          <p:grpSpPr>
            <a:xfrm>
              <a:off x="6981118" y="2969747"/>
              <a:ext cx="2208298" cy="401791"/>
              <a:chOff x="0" y="-9525"/>
              <a:chExt cx="822045" cy="149568"/>
            </a:xfrm>
          </p:grpSpPr>
          <p:sp>
            <p:nvSpPr>
              <p:cNvPr id="180" name="Freeform 80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86E6B8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81" name="TextBox 81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1" name="Group 82"/>
            <p:cNvGrpSpPr/>
            <p:nvPr/>
          </p:nvGrpSpPr>
          <p:grpSpPr>
            <a:xfrm>
              <a:off x="6981118" y="2936640"/>
              <a:ext cx="455494" cy="434898"/>
              <a:chOff x="0" y="0"/>
              <a:chExt cx="812800" cy="776048"/>
            </a:xfrm>
          </p:grpSpPr>
          <p:sp>
            <p:nvSpPr>
              <p:cNvPr id="178" name="Freeform 83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3A256"/>
              </a:solidFill>
            </p:spPr>
          </p:sp>
          <p:sp>
            <p:nvSpPr>
              <p:cNvPr id="179" name="TextBox 84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</a:t>
                </a:r>
              </a:p>
            </p:txBody>
          </p:sp>
        </p:grpSp>
        <p:sp>
          <p:nvSpPr>
            <p:cNvPr id="92" name="TextBox 85"/>
            <p:cNvSpPr txBox="1"/>
            <p:nvPr/>
          </p:nvSpPr>
          <p:spPr>
            <a:xfrm>
              <a:off x="7497614" y="3083725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พิษณุโลก</a:t>
              </a:r>
            </a:p>
          </p:txBody>
        </p:sp>
        <p:sp>
          <p:nvSpPr>
            <p:cNvPr id="93" name="TextBox 86"/>
            <p:cNvSpPr txBox="1"/>
            <p:nvPr/>
          </p:nvSpPr>
          <p:spPr>
            <a:xfrm>
              <a:off x="8544133" y="3077217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95.22</a:t>
              </a:r>
            </a:p>
          </p:txBody>
        </p:sp>
        <p:grpSp>
          <p:nvGrpSpPr>
            <p:cNvPr id="94" name="Group 87"/>
            <p:cNvGrpSpPr/>
            <p:nvPr/>
          </p:nvGrpSpPr>
          <p:grpSpPr>
            <a:xfrm>
              <a:off x="4582473" y="4112808"/>
              <a:ext cx="2208298" cy="376204"/>
              <a:chOff x="0" y="0"/>
              <a:chExt cx="822045" cy="140043"/>
            </a:xfrm>
          </p:grpSpPr>
          <p:sp>
            <p:nvSpPr>
              <p:cNvPr id="176" name="Freeform 88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77" name="TextBox 89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5" name="Group 90"/>
            <p:cNvGrpSpPr/>
            <p:nvPr/>
          </p:nvGrpSpPr>
          <p:grpSpPr>
            <a:xfrm>
              <a:off x="4582473" y="4079286"/>
              <a:ext cx="455494" cy="434898"/>
              <a:chOff x="0" y="0"/>
              <a:chExt cx="812800" cy="776048"/>
            </a:xfrm>
          </p:grpSpPr>
          <p:sp>
            <p:nvSpPr>
              <p:cNvPr id="174" name="Freeform 91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75" name="TextBox 92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</a:t>
                </a:r>
              </a:p>
            </p:txBody>
          </p:sp>
        </p:grpSp>
        <p:sp>
          <p:nvSpPr>
            <p:cNvPr id="96" name="TextBox 93"/>
            <p:cNvSpPr txBox="1"/>
            <p:nvPr/>
          </p:nvSpPr>
          <p:spPr>
            <a:xfrm rot="60000">
              <a:off x="6144030" y="4199090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13.77</a:t>
              </a:r>
            </a:p>
          </p:txBody>
        </p:sp>
        <p:grpSp>
          <p:nvGrpSpPr>
            <p:cNvPr id="97" name="Group 94"/>
            <p:cNvGrpSpPr/>
            <p:nvPr/>
          </p:nvGrpSpPr>
          <p:grpSpPr>
            <a:xfrm>
              <a:off x="4582473" y="4619696"/>
              <a:ext cx="2208298" cy="376204"/>
              <a:chOff x="0" y="0"/>
              <a:chExt cx="822045" cy="140043"/>
            </a:xfrm>
          </p:grpSpPr>
          <p:sp>
            <p:nvSpPr>
              <p:cNvPr id="172" name="Freeform 95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73" name="TextBox 96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4582473" y="4580054"/>
              <a:ext cx="455494" cy="434898"/>
              <a:chOff x="0" y="0"/>
              <a:chExt cx="812800" cy="776048"/>
            </a:xfrm>
          </p:grpSpPr>
          <p:sp>
            <p:nvSpPr>
              <p:cNvPr id="170" name="Freeform 98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71" name="TextBox 99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</a:p>
            </p:txBody>
          </p:sp>
        </p:grpSp>
        <p:sp>
          <p:nvSpPr>
            <p:cNvPr id="99" name="TextBox 100"/>
            <p:cNvSpPr txBox="1"/>
            <p:nvPr/>
          </p:nvSpPr>
          <p:spPr>
            <a:xfrm>
              <a:off x="4867850" y="4195693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ชัยนาท</a:t>
              </a:r>
              <a:endParaRPr lang="en-US" sz="1000" dirty="0">
                <a:solidFill>
                  <a:srgbClr val="023369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0" name="TextBox 101"/>
            <p:cNvSpPr txBox="1"/>
            <p:nvPr/>
          </p:nvSpPr>
          <p:spPr>
            <a:xfrm>
              <a:off x="6135808" y="4700473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16.09</a:t>
              </a:r>
            </a:p>
          </p:txBody>
        </p:sp>
        <p:grpSp>
          <p:nvGrpSpPr>
            <p:cNvPr id="101" name="Group 102"/>
            <p:cNvGrpSpPr/>
            <p:nvPr/>
          </p:nvGrpSpPr>
          <p:grpSpPr>
            <a:xfrm>
              <a:off x="4582473" y="5671572"/>
              <a:ext cx="2208298" cy="376204"/>
              <a:chOff x="0" y="0"/>
              <a:chExt cx="822045" cy="140043"/>
            </a:xfrm>
          </p:grpSpPr>
          <p:sp>
            <p:nvSpPr>
              <p:cNvPr id="168" name="Freeform 103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69" name="TextBox 104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2" name="Group 105"/>
            <p:cNvGrpSpPr/>
            <p:nvPr/>
          </p:nvGrpSpPr>
          <p:grpSpPr>
            <a:xfrm>
              <a:off x="4582473" y="5619229"/>
              <a:ext cx="455494" cy="434898"/>
              <a:chOff x="0" y="0"/>
              <a:chExt cx="812800" cy="776048"/>
            </a:xfrm>
          </p:grpSpPr>
          <p:sp>
            <p:nvSpPr>
              <p:cNvPr id="166" name="Freeform 106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67" name="TextBox 107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</a:p>
            </p:txBody>
          </p:sp>
        </p:grpSp>
        <p:sp>
          <p:nvSpPr>
            <p:cNvPr id="103" name="TextBox 108"/>
            <p:cNvSpPr txBox="1"/>
            <p:nvPr/>
          </p:nvSpPr>
          <p:spPr>
            <a:xfrm>
              <a:off x="6135808" y="5752350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24.80</a:t>
              </a:r>
            </a:p>
          </p:txBody>
        </p:sp>
        <p:grpSp>
          <p:nvGrpSpPr>
            <p:cNvPr id="104" name="Group 109"/>
            <p:cNvGrpSpPr/>
            <p:nvPr/>
          </p:nvGrpSpPr>
          <p:grpSpPr>
            <a:xfrm>
              <a:off x="4582473" y="5126584"/>
              <a:ext cx="2208298" cy="376204"/>
              <a:chOff x="0" y="0"/>
              <a:chExt cx="822045" cy="140043"/>
            </a:xfrm>
          </p:grpSpPr>
          <p:sp>
            <p:nvSpPr>
              <p:cNvPr id="164" name="Freeform 110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65" name="TextBox 111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5" name="Group 112"/>
            <p:cNvGrpSpPr/>
            <p:nvPr/>
          </p:nvGrpSpPr>
          <p:grpSpPr>
            <a:xfrm>
              <a:off x="4582473" y="5080821"/>
              <a:ext cx="455494" cy="434898"/>
              <a:chOff x="0" y="0"/>
              <a:chExt cx="812800" cy="776048"/>
            </a:xfrm>
          </p:grpSpPr>
          <p:sp>
            <p:nvSpPr>
              <p:cNvPr id="162" name="Freeform 113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63" name="TextBox 114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</a:p>
            </p:txBody>
          </p:sp>
        </p:grpSp>
        <p:sp>
          <p:nvSpPr>
            <p:cNvPr id="106" name="TextBox 115"/>
            <p:cNvSpPr txBox="1"/>
            <p:nvPr/>
          </p:nvSpPr>
          <p:spPr>
            <a:xfrm>
              <a:off x="4867850" y="4712736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สิงห์บุรี</a:t>
              </a:r>
              <a:endParaRPr lang="en-US" sz="1000" dirty="0">
                <a:solidFill>
                  <a:srgbClr val="023369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7" name="TextBox 116"/>
            <p:cNvSpPr txBox="1"/>
            <p:nvPr/>
          </p:nvSpPr>
          <p:spPr>
            <a:xfrm>
              <a:off x="6135808" y="5207362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23.44</a:t>
              </a:r>
            </a:p>
          </p:txBody>
        </p:sp>
        <p:grpSp>
          <p:nvGrpSpPr>
            <p:cNvPr id="108" name="Group 117"/>
            <p:cNvGrpSpPr/>
            <p:nvPr/>
          </p:nvGrpSpPr>
          <p:grpSpPr>
            <a:xfrm>
              <a:off x="4582473" y="6197510"/>
              <a:ext cx="2208298" cy="376204"/>
              <a:chOff x="0" y="0"/>
              <a:chExt cx="822045" cy="140043"/>
            </a:xfrm>
          </p:grpSpPr>
          <p:sp>
            <p:nvSpPr>
              <p:cNvPr id="160" name="Freeform 118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61" name="TextBox 119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9" name="Group 120"/>
            <p:cNvGrpSpPr/>
            <p:nvPr/>
          </p:nvGrpSpPr>
          <p:grpSpPr>
            <a:xfrm>
              <a:off x="4582473" y="6138816"/>
              <a:ext cx="455494" cy="434898"/>
              <a:chOff x="0" y="0"/>
              <a:chExt cx="812800" cy="776048"/>
            </a:xfrm>
          </p:grpSpPr>
          <p:sp>
            <p:nvSpPr>
              <p:cNvPr id="158" name="Freeform 121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59" name="TextBox 122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5</a:t>
                </a:r>
              </a:p>
            </p:txBody>
          </p:sp>
        </p:grpSp>
        <p:sp>
          <p:nvSpPr>
            <p:cNvPr id="110" name="TextBox 123"/>
            <p:cNvSpPr txBox="1"/>
            <p:nvPr/>
          </p:nvSpPr>
          <p:spPr>
            <a:xfrm>
              <a:off x="5028287" y="5745480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สุราษฏร์ธานี</a:t>
              </a:r>
            </a:p>
          </p:txBody>
        </p:sp>
        <p:sp>
          <p:nvSpPr>
            <p:cNvPr id="114" name="TextBox 124"/>
            <p:cNvSpPr txBox="1"/>
            <p:nvPr/>
          </p:nvSpPr>
          <p:spPr>
            <a:xfrm>
              <a:off x="6135808" y="6278289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32.04</a:t>
              </a:r>
            </a:p>
          </p:txBody>
        </p:sp>
        <p:grpSp>
          <p:nvGrpSpPr>
            <p:cNvPr id="115" name="Group 125"/>
            <p:cNvGrpSpPr/>
            <p:nvPr/>
          </p:nvGrpSpPr>
          <p:grpSpPr>
            <a:xfrm>
              <a:off x="6990797" y="4146330"/>
              <a:ext cx="2208298" cy="376204"/>
              <a:chOff x="0" y="0"/>
              <a:chExt cx="822045" cy="140043"/>
            </a:xfrm>
          </p:grpSpPr>
          <p:sp>
            <p:nvSpPr>
              <p:cNvPr id="156" name="Freeform 126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57" name="TextBox 127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16" name="Group 128"/>
            <p:cNvGrpSpPr/>
            <p:nvPr/>
          </p:nvGrpSpPr>
          <p:grpSpPr>
            <a:xfrm>
              <a:off x="6990797" y="4112808"/>
              <a:ext cx="455494" cy="434898"/>
              <a:chOff x="0" y="0"/>
              <a:chExt cx="812800" cy="776048"/>
            </a:xfrm>
          </p:grpSpPr>
          <p:sp>
            <p:nvSpPr>
              <p:cNvPr id="154" name="Freeform 129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55" name="TextBox 130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 dirty="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</a:t>
                </a:r>
              </a:p>
            </p:txBody>
          </p:sp>
        </p:grpSp>
        <p:sp>
          <p:nvSpPr>
            <p:cNvPr id="117" name="TextBox 131"/>
            <p:cNvSpPr txBox="1"/>
            <p:nvPr/>
          </p:nvSpPr>
          <p:spPr>
            <a:xfrm>
              <a:off x="5012786" y="6282396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ฉะเชิงเทรา</a:t>
              </a:r>
              <a:endParaRPr lang="en-US" sz="1000" dirty="0">
                <a:solidFill>
                  <a:srgbClr val="023369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8" name="TextBox 132"/>
            <p:cNvSpPr txBox="1"/>
            <p:nvPr/>
          </p:nvSpPr>
          <p:spPr>
            <a:xfrm>
              <a:off x="8544133" y="4227108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39.42</a:t>
              </a:r>
            </a:p>
          </p:txBody>
        </p:sp>
        <p:grpSp>
          <p:nvGrpSpPr>
            <p:cNvPr id="119" name="Group 133"/>
            <p:cNvGrpSpPr/>
            <p:nvPr/>
          </p:nvGrpSpPr>
          <p:grpSpPr>
            <a:xfrm>
              <a:off x="6990797" y="4653218"/>
              <a:ext cx="2208298" cy="376204"/>
              <a:chOff x="0" y="0"/>
              <a:chExt cx="822045" cy="140043"/>
            </a:xfrm>
          </p:grpSpPr>
          <p:sp>
            <p:nvSpPr>
              <p:cNvPr id="152" name="Freeform 134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53" name="TextBox 135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20" name="Group 136"/>
            <p:cNvGrpSpPr/>
            <p:nvPr/>
          </p:nvGrpSpPr>
          <p:grpSpPr>
            <a:xfrm>
              <a:off x="6990797" y="4613575"/>
              <a:ext cx="455494" cy="434898"/>
              <a:chOff x="0" y="0"/>
              <a:chExt cx="812800" cy="776048"/>
            </a:xfrm>
          </p:grpSpPr>
          <p:sp>
            <p:nvSpPr>
              <p:cNvPr id="150" name="Freeform 137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51" name="TextBox 138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7</a:t>
                </a:r>
              </a:p>
            </p:txBody>
          </p:sp>
        </p:grpSp>
        <p:sp>
          <p:nvSpPr>
            <p:cNvPr id="121" name="TextBox 139"/>
            <p:cNvSpPr txBox="1"/>
            <p:nvPr/>
          </p:nvSpPr>
          <p:spPr>
            <a:xfrm>
              <a:off x="4886480" y="5228704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นนทบุรี</a:t>
              </a:r>
            </a:p>
          </p:txBody>
        </p:sp>
        <p:sp>
          <p:nvSpPr>
            <p:cNvPr id="122" name="TextBox 140"/>
            <p:cNvSpPr txBox="1"/>
            <p:nvPr/>
          </p:nvSpPr>
          <p:spPr>
            <a:xfrm>
              <a:off x="8544133" y="4733997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42.12</a:t>
              </a:r>
            </a:p>
          </p:txBody>
        </p:sp>
        <p:grpSp>
          <p:nvGrpSpPr>
            <p:cNvPr id="123" name="Group 141"/>
            <p:cNvGrpSpPr/>
            <p:nvPr/>
          </p:nvGrpSpPr>
          <p:grpSpPr>
            <a:xfrm>
              <a:off x="6990797" y="5705094"/>
              <a:ext cx="2208298" cy="376204"/>
              <a:chOff x="0" y="0"/>
              <a:chExt cx="822045" cy="140043"/>
            </a:xfrm>
          </p:grpSpPr>
          <p:sp>
            <p:nvSpPr>
              <p:cNvPr id="148" name="Freeform 142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49" name="TextBox 143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24" name="Group 144"/>
            <p:cNvGrpSpPr/>
            <p:nvPr/>
          </p:nvGrpSpPr>
          <p:grpSpPr>
            <a:xfrm>
              <a:off x="6990797" y="5652751"/>
              <a:ext cx="455494" cy="434898"/>
              <a:chOff x="0" y="0"/>
              <a:chExt cx="812800" cy="776048"/>
            </a:xfrm>
          </p:grpSpPr>
          <p:sp>
            <p:nvSpPr>
              <p:cNvPr id="146" name="Freeform 145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47" name="TextBox 146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</a:t>
                </a:r>
              </a:p>
            </p:txBody>
          </p:sp>
        </p:grpSp>
        <p:sp>
          <p:nvSpPr>
            <p:cNvPr id="125" name="TextBox 147"/>
            <p:cNvSpPr txBox="1"/>
            <p:nvPr/>
          </p:nvSpPr>
          <p:spPr>
            <a:xfrm>
              <a:off x="7352875" y="5777842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มุกดาหาร</a:t>
              </a:r>
            </a:p>
          </p:txBody>
        </p:sp>
        <p:sp>
          <p:nvSpPr>
            <p:cNvPr id="126" name="TextBox 148"/>
            <p:cNvSpPr txBox="1"/>
            <p:nvPr/>
          </p:nvSpPr>
          <p:spPr>
            <a:xfrm>
              <a:off x="8544133" y="5785871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48.26</a:t>
              </a:r>
            </a:p>
          </p:txBody>
        </p:sp>
        <p:grpSp>
          <p:nvGrpSpPr>
            <p:cNvPr id="127" name="Group 149"/>
            <p:cNvGrpSpPr/>
            <p:nvPr/>
          </p:nvGrpSpPr>
          <p:grpSpPr>
            <a:xfrm>
              <a:off x="6990797" y="5160106"/>
              <a:ext cx="2208298" cy="376204"/>
              <a:chOff x="0" y="0"/>
              <a:chExt cx="822045" cy="140043"/>
            </a:xfrm>
          </p:grpSpPr>
          <p:sp>
            <p:nvSpPr>
              <p:cNvPr id="144" name="Freeform 150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45" name="TextBox 151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28" name="Group 152"/>
            <p:cNvGrpSpPr/>
            <p:nvPr/>
          </p:nvGrpSpPr>
          <p:grpSpPr>
            <a:xfrm>
              <a:off x="6990797" y="5114343"/>
              <a:ext cx="455494" cy="434898"/>
              <a:chOff x="0" y="0"/>
              <a:chExt cx="812800" cy="776048"/>
            </a:xfrm>
          </p:grpSpPr>
          <p:sp>
            <p:nvSpPr>
              <p:cNvPr id="142" name="Freeform 153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43" name="TextBox 154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8</a:t>
                </a:r>
              </a:p>
            </p:txBody>
          </p:sp>
        </p:grpSp>
        <p:sp>
          <p:nvSpPr>
            <p:cNvPr id="129" name="TextBox 155"/>
            <p:cNvSpPr txBox="1"/>
            <p:nvPr/>
          </p:nvSpPr>
          <p:spPr>
            <a:xfrm>
              <a:off x="7471952" y="5240883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กำแพงเพชร</a:t>
              </a:r>
            </a:p>
          </p:txBody>
        </p:sp>
        <p:sp>
          <p:nvSpPr>
            <p:cNvPr id="130" name="TextBox 156"/>
            <p:cNvSpPr txBox="1"/>
            <p:nvPr/>
          </p:nvSpPr>
          <p:spPr>
            <a:xfrm>
              <a:off x="8544133" y="5240883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45.36</a:t>
              </a:r>
            </a:p>
          </p:txBody>
        </p:sp>
        <p:grpSp>
          <p:nvGrpSpPr>
            <p:cNvPr id="131" name="Group 157"/>
            <p:cNvGrpSpPr/>
            <p:nvPr/>
          </p:nvGrpSpPr>
          <p:grpSpPr>
            <a:xfrm>
              <a:off x="6990797" y="6231032"/>
              <a:ext cx="2208298" cy="376204"/>
              <a:chOff x="0" y="0"/>
              <a:chExt cx="822045" cy="140043"/>
            </a:xfrm>
          </p:grpSpPr>
          <p:sp>
            <p:nvSpPr>
              <p:cNvPr id="140" name="Freeform 158"/>
              <p:cNvSpPr/>
              <p:nvPr/>
            </p:nvSpPr>
            <p:spPr>
              <a:xfrm>
                <a:off x="0" y="0"/>
                <a:ext cx="822045" cy="140043"/>
              </a:xfrm>
              <a:custGeom>
                <a:avLst/>
                <a:gdLst/>
                <a:ahLst/>
                <a:cxnLst/>
                <a:rect l="l" t="t" r="r" b="b"/>
                <a:pathLst>
                  <a:path w="822045" h="140043">
                    <a:moveTo>
                      <a:pt x="70021" y="0"/>
                    </a:moveTo>
                    <a:lnTo>
                      <a:pt x="752024" y="0"/>
                    </a:lnTo>
                    <a:cubicBezTo>
                      <a:pt x="770595" y="0"/>
                      <a:pt x="788405" y="7377"/>
                      <a:pt x="801537" y="20509"/>
                    </a:cubicBezTo>
                    <a:cubicBezTo>
                      <a:pt x="814668" y="33640"/>
                      <a:pt x="822045" y="51451"/>
                      <a:pt x="822045" y="70021"/>
                    </a:cubicBezTo>
                    <a:lnTo>
                      <a:pt x="822045" y="70021"/>
                    </a:lnTo>
                    <a:cubicBezTo>
                      <a:pt x="822045" y="88592"/>
                      <a:pt x="814668" y="106403"/>
                      <a:pt x="801537" y="119534"/>
                    </a:cubicBezTo>
                    <a:cubicBezTo>
                      <a:pt x="788405" y="132666"/>
                      <a:pt x="770595" y="140043"/>
                      <a:pt x="752024" y="140043"/>
                    </a:cubicBezTo>
                    <a:lnTo>
                      <a:pt x="70021" y="140043"/>
                    </a:lnTo>
                    <a:cubicBezTo>
                      <a:pt x="51451" y="140043"/>
                      <a:pt x="33640" y="132666"/>
                      <a:pt x="20509" y="119534"/>
                    </a:cubicBezTo>
                    <a:cubicBezTo>
                      <a:pt x="7377" y="106403"/>
                      <a:pt x="0" y="88592"/>
                      <a:pt x="0" y="70021"/>
                    </a:cubicBezTo>
                    <a:lnTo>
                      <a:pt x="0" y="70021"/>
                    </a:lnTo>
                    <a:cubicBezTo>
                      <a:pt x="0" y="51451"/>
                      <a:pt x="7377" y="33640"/>
                      <a:pt x="20509" y="20509"/>
                    </a:cubicBezTo>
                    <a:cubicBezTo>
                      <a:pt x="33640" y="7377"/>
                      <a:pt x="51451" y="0"/>
                      <a:pt x="70021" y="0"/>
                    </a:cubicBezTo>
                    <a:close/>
                  </a:path>
                </a:pathLst>
              </a:custGeom>
              <a:solidFill>
                <a:srgbClr val="FAC5C7"/>
              </a:solidFill>
              <a:ln w="9525" cap="rnd">
                <a:solidFill>
                  <a:srgbClr val="352259"/>
                </a:solidFill>
                <a:prstDash val="solid"/>
                <a:round/>
              </a:ln>
            </p:spPr>
          </p:sp>
          <p:sp>
            <p:nvSpPr>
              <p:cNvPr id="141" name="TextBox 159"/>
              <p:cNvSpPr txBox="1"/>
              <p:nvPr/>
            </p:nvSpPr>
            <p:spPr>
              <a:xfrm>
                <a:off x="0" y="-9525"/>
                <a:ext cx="822045" cy="149568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2" name="Group 160"/>
            <p:cNvGrpSpPr/>
            <p:nvPr/>
          </p:nvGrpSpPr>
          <p:grpSpPr>
            <a:xfrm>
              <a:off x="6990797" y="6172338"/>
              <a:ext cx="455494" cy="434898"/>
              <a:chOff x="0" y="0"/>
              <a:chExt cx="812800" cy="776048"/>
            </a:xfrm>
          </p:grpSpPr>
          <p:sp>
            <p:nvSpPr>
              <p:cNvPr id="138" name="Freeform 161"/>
              <p:cNvSpPr/>
              <p:nvPr/>
            </p:nvSpPr>
            <p:spPr>
              <a:xfrm>
                <a:off x="0" y="0"/>
                <a:ext cx="812800" cy="77604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76048">
                    <a:moveTo>
                      <a:pt x="406400" y="0"/>
                    </a:moveTo>
                    <a:cubicBezTo>
                      <a:pt x="181951" y="0"/>
                      <a:pt x="0" y="173724"/>
                      <a:pt x="0" y="388024"/>
                    </a:cubicBezTo>
                    <a:cubicBezTo>
                      <a:pt x="0" y="602324"/>
                      <a:pt x="181951" y="776048"/>
                      <a:pt x="406400" y="776048"/>
                    </a:cubicBezTo>
                    <a:cubicBezTo>
                      <a:pt x="630849" y="776048"/>
                      <a:pt x="812800" y="602324"/>
                      <a:pt x="812800" y="388024"/>
                    </a:cubicBezTo>
                    <a:cubicBezTo>
                      <a:pt x="812800" y="17372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39" name="TextBox 162"/>
              <p:cNvSpPr txBox="1"/>
              <p:nvPr/>
            </p:nvSpPr>
            <p:spPr>
              <a:xfrm>
                <a:off x="76200" y="63229"/>
                <a:ext cx="660400" cy="640064"/>
              </a:xfrm>
              <a:prstGeom prst="rect">
                <a:avLst/>
              </a:prstGeom>
            </p:spPr>
            <p:txBody>
              <a:bodyPr lIns="42333" tIns="42333" rIns="42333" bIns="42333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en-US" sz="1000">
                    <a:solidFill>
                      <a:srgbClr val="FFFBF6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10</a:t>
                </a:r>
              </a:p>
            </p:txBody>
          </p:sp>
        </p:grpSp>
        <p:sp>
          <p:nvSpPr>
            <p:cNvPr id="133" name="TextBox 163"/>
            <p:cNvSpPr txBox="1"/>
            <p:nvPr/>
          </p:nvSpPr>
          <p:spPr>
            <a:xfrm>
              <a:off x="7342426" y="4230244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ปราจีนบุรี</a:t>
              </a:r>
              <a:endParaRPr lang="en-US" sz="1000" dirty="0">
                <a:solidFill>
                  <a:srgbClr val="023369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4" name="TextBox 164"/>
            <p:cNvSpPr txBox="1"/>
            <p:nvPr/>
          </p:nvSpPr>
          <p:spPr>
            <a:xfrm>
              <a:off x="8544133" y="6311810"/>
              <a:ext cx="5916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49.38</a:t>
              </a:r>
            </a:p>
          </p:txBody>
        </p:sp>
        <p:sp>
          <p:nvSpPr>
            <p:cNvPr id="135" name="TextBox 165"/>
            <p:cNvSpPr txBox="1"/>
            <p:nvPr/>
          </p:nvSpPr>
          <p:spPr>
            <a:xfrm>
              <a:off x="4886480" y="1449936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สระแก้ว</a:t>
              </a:r>
            </a:p>
          </p:txBody>
        </p:sp>
        <p:sp>
          <p:nvSpPr>
            <p:cNvPr id="136" name="TextBox 166"/>
            <p:cNvSpPr txBox="1"/>
            <p:nvPr/>
          </p:nvSpPr>
          <p:spPr>
            <a:xfrm>
              <a:off x="7342426" y="4723818"/>
              <a:ext cx="1046518" cy="23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ปทุมธานี</a:t>
              </a:r>
            </a:p>
          </p:txBody>
        </p:sp>
        <p:sp>
          <p:nvSpPr>
            <p:cNvPr id="137" name="TextBox 167"/>
            <p:cNvSpPr txBox="1"/>
            <p:nvPr/>
          </p:nvSpPr>
          <p:spPr>
            <a:xfrm>
              <a:off x="7436612" y="6285600"/>
              <a:ext cx="1132702" cy="2372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00"/>
                </a:lnSpc>
                <a:spcBef>
                  <a:spcPct val="0"/>
                </a:spcBef>
              </a:pPr>
              <a:r>
                <a:rPr lang="en-US" sz="1000" dirty="0" err="1">
                  <a:solidFill>
                    <a:srgbClr val="023369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สมุทรสงคราม</a:t>
              </a:r>
              <a:endParaRPr lang="en-US" sz="1000" dirty="0">
                <a:solidFill>
                  <a:srgbClr val="023369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56" name="สี่เหลี่ยมผืนผ้า 3">
            <a:extLst>
              <a:ext uri="{FF2B5EF4-FFF2-40B4-BE49-F238E27FC236}">
                <a16:creationId xmlns:a16="http://schemas.microsoft.com/office/drawing/2014/main" id="{652F233B-C6DA-3975-A139-1C3C215CD86C}"/>
              </a:ext>
            </a:extLst>
          </p:cNvPr>
          <p:cNvSpPr/>
          <p:nvPr/>
        </p:nvSpPr>
        <p:spPr>
          <a:xfrm>
            <a:off x="2732466" y="143954"/>
            <a:ext cx="5361507" cy="48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</a:t>
            </a:r>
            <a:b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2567</a:t>
            </a:r>
            <a:endParaRPr lang="th-TH" sz="1050" b="1" dirty="0">
              <a:solidFill>
                <a:srgbClr val="002060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258" name="Group 25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26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26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26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26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26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26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26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26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25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268" name="Rounded Rectangle 267"/>
          <p:cNvSpPr/>
          <p:nvPr/>
        </p:nvSpPr>
        <p:spPr>
          <a:xfrm>
            <a:off x="500908" y="2220937"/>
            <a:ext cx="1681433" cy="2843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ผลเบิกจ่าย</a:t>
            </a:r>
            <a:endParaRPr lang="th-TH" sz="11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2546706" y="2264808"/>
            <a:ext cx="1194456" cy="2843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ร้อยละเบิกจ่าย</a:t>
            </a:r>
            <a:endParaRPr lang="th-TH" sz="11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36560" y="3897429"/>
            <a:ext cx="1203058" cy="451582"/>
          </a:xfrm>
          <a:prstGeom prst="roundRect">
            <a:avLst/>
          </a:prstGeom>
          <a:solidFill>
            <a:srgbClr val="E1EFD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5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เป้าหมายเบิกจ่าย</a:t>
            </a:r>
            <a:r>
              <a:rPr lang="th-TH" sz="10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</a:t>
            </a:r>
            <a:r>
              <a:rPr lang="th-TH" sz="105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ละ</a:t>
            </a:r>
            <a:endParaRPr lang="th-TH" sz="105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422012" y="3929448"/>
            <a:ext cx="1440749" cy="412332"/>
          </a:xfrm>
          <a:prstGeom prst="roundRect">
            <a:avLst/>
          </a:prstGeom>
          <a:solidFill>
            <a:srgbClr val="E1EFD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5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ผลเบิกจ่าย</a:t>
            </a:r>
            <a:r>
              <a:rPr lang="th-TH" sz="10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ได้ร้อย</a:t>
            </a:r>
            <a:r>
              <a:rPr lang="th-TH" sz="105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ละ</a:t>
            </a:r>
            <a:endParaRPr lang="th-TH" sz="105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940500" y="3924774"/>
            <a:ext cx="1226886" cy="405844"/>
          </a:xfrm>
          <a:prstGeom prst="roundRect">
            <a:avLst/>
          </a:prstGeom>
          <a:solidFill>
            <a:srgbClr val="E1EFD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0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</a:t>
            </a:r>
            <a:r>
              <a:rPr lang="th-TH" sz="105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ละต่ำกว่าเป้าหมาย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142246" y="4418940"/>
            <a:ext cx="1202347" cy="354617"/>
          </a:xfrm>
          <a:prstGeom prst="roundRect">
            <a:avLst/>
          </a:prstGeom>
          <a:solidFill>
            <a:srgbClr val="F8EC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167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77</a:t>
            </a:r>
            <a:endParaRPr lang="th-TH" sz="1167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1441858" y="4418938"/>
            <a:ext cx="1382753" cy="354617"/>
          </a:xfrm>
          <a:prstGeom prst="roundRect">
            <a:avLst/>
          </a:prstGeom>
          <a:solidFill>
            <a:srgbClr val="F8EC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73.71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2943196" y="4418939"/>
            <a:ext cx="1202347" cy="354617"/>
          </a:xfrm>
          <a:prstGeom prst="roundRect">
            <a:avLst/>
          </a:prstGeom>
          <a:solidFill>
            <a:srgbClr val="F8EC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167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-3.29</a:t>
            </a:r>
          </a:p>
        </p:txBody>
      </p:sp>
      <p:grpSp>
        <p:nvGrpSpPr>
          <p:cNvPr id="274" name="Group 273"/>
          <p:cNvGrpSpPr/>
          <p:nvPr/>
        </p:nvGrpSpPr>
        <p:grpSpPr>
          <a:xfrm>
            <a:off x="4189875" y="848073"/>
            <a:ext cx="2604600" cy="4286153"/>
            <a:chOff x="328663" y="504001"/>
            <a:chExt cx="3839509" cy="6318331"/>
          </a:xfrm>
        </p:grpSpPr>
        <p:sp>
          <p:nvSpPr>
            <p:cNvPr id="333" name="Freeform 2"/>
            <p:cNvSpPr/>
            <p:nvPr/>
          </p:nvSpPr>
          <p:spPr>
            <a:xfrm>
              <a:off x="328663" y="504001"/>
              <a:ext cx="3839509" cy="6318331"/>
            </a:xfrm>
            <a:custGeom>
              <a:avLst/>
              <a:gdLst/>
              <a:ahLst/>
              <a:cxnLst/>
              <a:rect l="l" t="t" r="r" b="b"/>
              <a:pathLst>
                <a:path w="3839509" h="6318331">
                  <a:moveTo>
                    <a:pt x="0" y="0"/>
                  </a:moveTo>
                  <a:lnTo>
                    <a:pt x="3839509" y="0"/>
                  </a:lnTo>
                  <a:lnTo>
                    <a:pt x="3839509" y="6318331"/>
                  </a:lnTo>
                  <a:lnTo>
                    <a:pt x="0" y="6318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4853" r="-4853"/>
              </a:stretch>
            </a:blipFill>
          </p:spPr>
        </p:sp>
        <p:grpSp>
          <p:nvGrpSpPr>
            <p:cNvPr id="334" name="Group 168"/>
            <p:cNvGrpSpPr/>
            <p:nvPr/>
          </p:nvGrpSpPr>
          <p:grpSpPr>
            <a:xfrm>
              <a:off x="3124200" y="3575685"/>
              <a:ext cx="96202" cy="95250"/>
              <a:chOff x="0" y="0"/>
              <a:chExt cx="128270" cy="127000"/>
            </a:xfrm>
          </p:grpSpPr>
          <p:sp>
            <p:nvSpPr>
              <p:cNvPr id="373" name="Freeform 169"/>
              <p:cNvSpPr/>
              <p:nvPr/>
            </p:nvSpPr>
            <p:spPr>
              <a:xfrm>
                <a:off x="49530" y="48260"/>
                <a:ext cx="27940" cy="2921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29210">
                    <a:moveTo>
                      <a:pt x="27940" y="10160"/>
                    </a:moveTo>
                    <a:cubicBezTo>
                      <a:pt x="15240" y="29210"/>
                      <a:pt x="3810" y="25400"/>
                      <a:pt x="1270" y="21590"/>
                    </a:cubicBezTo>
                    <a:cubicBezTo>
                      <a:pt x="0" y="17780"/>
                      <a:pt x="1270" y="6350"/>
                      <a:pt x="5080" y="2540"/>
                    </a:cubicBezTo>
                    <a:cubicBezTo>
                      <a:pt x="8890" y="0"/>
                      <a:pt x="24130" y="3810"/>
                      <a:pt x="24130" y="3810"/>
                    </a:cubicBezTo>
                  </a:path>
                </a:pathLst>
              </a:custGeom>
              <a:solidFill>
                <a:srgbClr val="FAC5C7">
                  <a:alpha val="46667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35" name="Group 170"/>
            <p:cNvGrpSpPr/>
            <p:nvPr/>
          </p:nvGrpSpPr>
          <p:grpSpPr>
            <a:xfrm>
              <a:off x="1470660" y="2627948"/>
              <a:ext cx="340995" cy="280035"/>
              <a:chOff x="0" y="0"/>
              <a:chExt cx="454660" cy="373380"/>
            </a:xfrm>
          </p:grpSpPr>
          <p:sp>
            <p:nvSpPr>
              <p:cNvPr id="372" name="Freeform 171"/>
              <p:cNvSpPr/>
              <p:nvPr/>
            </p:nvSpPr>
            <p:spPr>
              <a:xfrm>
                <a:off x="50800" y="50800"/>
                <a:ext cx="353060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w="353060" h="271780">
                    <a:moveTo>
                      <a:pt x="0" y="83820"/>
                    </a:moveTo>
                    <a:cubicBezTo>
                      <a:pt x="5080" y="59690"/>
                      <a:pt x="12700" y="52070"/>
                      <a:pt x="19050" y="49530"/>
                    </a:cubicBezTo>
                    <a:cubicBezTo>
                      <a:pt x="25400" y="46990"/>
                      <a:pt x="33020" y="46990"/>
                      <a:pt x="38100" y="48260"/>
                    </a:cubicBezTo>
                    <a:cubicBezTo>
                      <a:pt x="44450" y="49530"/>
                      <a:pt x="52070" y="53340"/>
                      <a:pt x="57150" y="55880"/>
                    </a:cubicBezTo>
                    <a:cubicBezTo>
                      <a:pt x="60960" y="57150"/>
                      <a:pt x="64770" y="59690"/>
                      <a:pt x="68580" y="60960"/>
                    </a:cubicBezTo>
                    <a:cubicBezTo>
                      <a:pt x="69850" y="60960"/>
                      <a:pt x="69850" y="60960"/>
                      <a:pt x="72390" y="60960"/>
                    </a:cubicBezTo>
                    <a:cubicBezTo>
                      <a:pt x="76200" y="62230"/>
                      <a:pt x="85090" y="64770"/>
                      <a:pt x="90170" y="66040"/>
                    </a:cubicBezTo>
                    <a:cubicBezTo>
                      <a:pt x="97790" y="67310"/>
                      <a:pt x="104140" y="69850"/>
                      <a:pt x="110490" y="68580"/>
                    </a:cubicBezTo>
                    <a:cubicBezTo>
                      <a:pt x="116840" y="67310"/>
                      <a:pt x="121920" y="62230"/>
                      <a:pt x="128270" y="60960"/>
                    </a:cubicBezTo>
                    <a:cubicBezTo>
                      <a:pt x="134620" y="59690"/>
                      <a:pt x="142240" y="60960"/>
                      <a:pt x="148590" y="60960"/>
                    </a:cubicBezTo>
                    <a:cubicBezTo>
                      <a:pt x="154940" y="60960"/>
                      <a:pt x="161290" y="60960"/>
                      <a:pt x="167640" y="63500"/>
                    </a:cubicBezTo>
                    <a:cubicBezTo>
                      <a:pt x="173990" y="64770"/>
                      <a:pt x="180340" y="69850"/>
                      <a:pt x="184150" y="73660"/>
                    </a:cubicBezTo>
                    <a:cubicBezTo>
                      <a:pt x="186690" y="74930"/>
                      <a:pt x="187960" y="80010"/>
                      <a:pt x="189230" y="80010"/>
                    </a:cubicBezTo>
                    <a:cubicBezTo>
                      <a:pt x="190500" y="80010"/>
                      <a:pt x="191770" y="77470"/>
                      <a:pt x="191770" y="76200"/>
                    </a:cubicBezTo>
                    <a:cubicBezTo>
                      <a:pt x="191770" y="74930"/>
                      <a:pt x="187960" y="69850"/>
                      <a:pt x="187960" y="69850"/>
                    </a:cubicBezTo>
                    <a:cubicBezTo>
                      <a:pt x="189230" y="68580"/>
                      <a:pt x="193040" y="72390"/>
                      <a:pt x="194310" y="72390"/>
                    </a:cubicBezTo>
                    <a:cubicBezTo>
                      <a:pt x="196850" y="71120"/>
                      <a:pt x="198120" y="63500"/>
                      <a:pt x="200660" y="62230"/>
                    </a:cubicBezTo>
                    <a:cubicBezTo>
                      <a:pt x="204470" y="59690"/>
                      <a:pt x="209550" y="63500"/>
                      <a:pt x="212090" y="60960"/>
                    </a:cubicBezTo>
                    <a:cubicBezTo>
                      <a:pt x="213360" y="59690"/>
                      <a:pt x="212090" y="55880"/>
                      <a:pt x="212090" y="52070"/>
                    </a:cubicBezTo>
                    <a:cubicBezTo>
                      <a:pt x="212090" y="46990"/>
                      <a:pt x="210820" y="33020"/>
                      <a:pt x="212090" y="33020"/>
                    </a:cubicBezTo>
                    <a:cubicBezTo>
                      <a:pt x="212090" y="33020"/>
                      <a:pt x="213360" y="34290"/>
                      <a:pt x="213360" y="34290"/>
                    </a:cubicBezTo>
                    <a:cubicBezTo>
                      <a:pt x="213360" y="34290"/>
                      <a:pt x="208280" y="27940"/>
                      <a:pt x="209550" y="24130"/>
                    </a:cubicBezTo>
                    <a:cubicBezTo>
                      <a:pt x="210820" y="16510"/>
                      <a:pt x="228600" y="0"/>
                      <a:pt x="236220" y="0"/>
                    </a:cubicBezTo>
                    <a:cubicBezTo>
                      <a:pt x="243840" y="0"/>
                      <a:pt x="252730" y="10160"/>
                      <a:pt x="255270" y="13970"/>
                    </a:cubicBezTo>
                    <a:cubicBezTo>
                      <a:pt x="256540" y="15240"/>
                      <a:pt x="255270" y="17780"/>
                      <a:pt x="256540" y="19050"/>
                    </a:cubicBezTo>
                    <a:cubicBezTo>
                      <a:pt x="256540" y="19050"/>
                      <a:pt x="256540" y="19050"/>
                      <a:pt x="257810" y="19050"/>
                    </a:cubicBezTo>
                    <a:cubicBezTo>
                      <a:pt x="257810" y="19050"/>
                      <a:pt x="260350" y="19050"/>
                      <a:pt x="260350" y="19050"/>
                    </a:cubicBezTo>
                    <a:cubicBezTo>
                      <a:pt x="260350" y="19050"/>
                      <a:pt x="261620" y="19050"/>
                      <a:pt x="262890" y="19050"/>
                    </a:cubicBezTo>
                    <a:cubicBezTo>
                      <a:pt x="264160" y="19050"/>
                      <a:pt x="265430" y="20320"/>
                      <a:pt x="265430" y="20320"/>
                    </a:cubicBezTo>
                    <a:cubicBezTo>
                      <a:pt x="265430" y="20320"/>
                      <a:pt x="267970" y="20320"/>
                      <a:pt x="267970" y="21590"/>
                    </a:cubicBezTo>
                    <a:cubicBezTo>
                      <a:pt x="269240" y="21590"/>
                      <a:pt x="270510" y="22860"/>
                      <a:pt x="270510" y="22860"/>
                    </a:cubicBezTo>
                    <a:cubicBezTo>
                      <a:pt x="270510" y="22860"/>
                      <a:pt x="271780" y="24130"/>
                      <a:pt x="273050" y="24130"/>
                    </a:cubicBezTo>
                    <a:cubicBezTo>
                      <a:pt x="273050" y="25400"/>
                      <a:pt x="275590" y="26670"/>
                      <a:pt x="275590" y="26670"/>
                    </a:cubicBezTo>
                    <a:cubicBezTo>
                      <a:pt x="275590" y="26670"/>
                      <a:pt x="275590" y="27940"/>
                      <a:pt x="276860" y="29210"/>
                    </a:cubicBezTo>
                    <a:cubicBezTo>
                      <a:pt x="276860" y="29210"/>
                      <a:pt x="278130" y="30480"/>
                      <a:pt x="278130" y="30480"/>
                    </a:cubicBezTo>
                    <a:cubicBezTo>
                      <a:pt x="278130" y="30480"/>
                      <a:pt x="279400" y="33020"/>
                      <a:pt x="279400" y="34290"/>
                    </a:cubicBezTo>
                    <a:cubicBezTo>
                      <a:pt x="279400" y="34290"/>
                      <a:pt x="280670" y="36830"/>
                      <a:pt x="280670" y="36830"/>
                    </a:cubicBezTo>
                    <a:cubicBezTo>
                      <a:pt x="280670" y="36830"/>
                      <a:pt x="280670" y="38100"/>
                      <a:pt x="280670" y="39370"/>
                    </a:cubicBezTo>
                    <a:cubicBezTo>
                      <a:pt x="280670" y="40640"/>
                      <a:pt x="280670" y="40640"/>
                      <a:pt x="280670" y="41910"/>
                    </a:cubicBezTo>
                    <a:cubicBezTo>
                      <a:pt x="280670" y="43180"/>
                      <a:pt x="280670" y="46990"/>
                      <a:pt x="280670" y="48260"/>
                    </a:cubicBezTo>
                    <a:cubicBezTo>
                      <a:pt x="281940" y="49530"/>
                      <a:pt x="283210" y="50800"/>
                      <a:pt x="284480" y="52070"/>
                    </a:cubicBezTo>
                    <a:cubicBezTo>
                      <a:pt x="287020" y="55880"/>
                      <a:pt x="290830" y="63500"/>
                      <a:pt x="293370" y="69850"/>
                    </a:cubicBezTo>
                    <a:cubicBezTo>
                      <a:pt x="297180" y="76200"/>
                      <a:pt x="298450" y="83820"/>
                      <a:pt x="302260" y="90170"/>
                    </a:cubicBezTo>
                    <a:cubicBezTo>
                      <a:pt x="306070" y="96520"/>
                      <a:pt x="308610" y="101600"/>
                      <a:pt x="312420" y="106680"/>
                    </a:cubicBezTo>
                    <a:cubicBezTo>
                      <a:pt x="316230" y="111760"/>
                      <a:pt x="323850" y="119380"/>
                      <a:pt x="326390" y="121920"/>
                    </a:cubicBezTo>
                    <a:cubicBezTo>
                      <a:pt x="326390" y="121920"/>
                      <a:pt x="326390" y="121920"/>
                      <a:pt x="327660" y="121920"/>
                    </a:cubicBezTo>
                    <a:cubicBezTo>
                      <a:pt x="328930" y="123190"/>
                      <a:pt x="332740" y="121920"/>
                      <a:pt x="332740" y="121920"/>
                    </a:cubicBezTo>
                    <a:cubicBezTo>
                      <a:pt x="332740" y="121920"/>
                      <a:pt x="335280" y="121920"/>
                      <a:pt x="336550" y="123190"/>
                    </a:cubicBezTo>
                    <a:cubicBezTo>
                      <a:pt x="336550" y="123190"/>
                      <a:pt x="339090" y="123190"/>
                      <a:pt x="339090" y="123190"/>
                    </a:cubicBezTo>
                    <a:cubicBezTo>
                      <a:pt x="339090" y="123190"/>
                      <a:pt x="340360" y="124460"/>
                      <a:pt x="341630" y="124460"/>
                    </a:cubicBezTo>
                    <a:cubicBezTo>
                      <a:pt x="341630" y="125730"/>
                      <a:pt x="344170" y="125730"/>
                      <a:pt x="344170" y="127000"/>
                    </a:cubicBezTo>
                    <a:cubicBezTo>
                      <a:pt x="344170" y="127000"/>
                      <a:pt x="345440" y="128270"/>
                      <a:pt x="345440" y="128270"/>
                    </a:cubicBezTo>
                    <a:cubicBezTo>
                      <a:pt x="346710" y="129540"/>
                      <a:pt x="347980" y="130810"/>
                      <a:pt x="347980" y="130810"/>
                    </a:cubicBezTo>
                    <a:cubicBezTo>
                      <a:pt x="347980" y="130810"/>
                      <a:pt x="349250" y="132080"/>
                      <a:pt x="349250" y="133350"/>
                    </a:cubicBezTo>
                    <a:cubicBezTo>
                      <a:pt x="349250" y="133350"/>
                      <a:pt x="350520" y="134620"/>
                      <a:pt x="350520" y="134620"/>
                    </a:cubicBezTo>
                    <a:cubicBezTo>
                      <a:pt x="350520" y="134620"/>
                      <a:pt x="351790" y="137160"/>
                      <a:pt x="351790" y="138430"/>
                    </a:cubicBezTo>
                    <a:cubicBezTo>
                      <a:pt x="351790" y="138430"/>
                      <a:pt x="353060" y="140970"/>
                      <a:pt x="353060" y="140970"/>
                    </a:cubicBezTo>
                    <a:cubicBezTo>
                      <a:pt x="353060" y="140970"/>
                      <a:pt x="353060" y="142240"/>
                      <a:pt x="353060" y="143510"/>
                    </a:cubicBezTo>
                    <a:cubicBezTo>
                      <a:pt x="353060" y="144780"/>
                      <a:pt x="353060" y="146050"/>
                      <a:pt x="353060" y="146050"/>
                    </a:cubicBezTo>
                    <a:cubicBezTo>
                      <a:pt x="353060" y="146050"/>
                      <a:pt x="353060" y="148590"/>
                      <a:pt x="353060" y="148590"/>
                    </a:cubicBezTo>
                    <a:cubicBezTo>
                      <a:pt x="353060" y="149860"/>
                      <a:pt x="351790" y="152400"/>
                      <a:pt x="351790" y="152400"/>
                    </a:cubicBezTo>
                    <a:cubicBezTo>
                      <a:pt x="351790" y="152400"/>
                      <a:pt x="351790" y="153670"/>
                      <a:pt x="350520" y="154940"/>
                    </a:cubicBezTo>
                    <a:cubicBezTo>
                      <a:pt x="350520" y="154940"/>
                      <a:pt x="350520" y="157480"/>
                      <a:pt x="350520" y="157480"/>
                    </a:cubicBezTo>
                    <a:cubicBezTo>
                      <a:pt x="350520" y="157480"/>
                      <a:pt x="349250" y="158750"/>
                      <a:pt x="347980" y="160020"/>
                    </a:cubicBezTo>
                    <a:cubicBezTo>
                      <a:pt x="347980" y="160020"/>
                      <a:pt x="346710" y="161290"/>
                      <a:pt x="346710" y="161290"/>
                    </a:cubicBezTo>
                    <a:cubicBezTo>
                      <a:pt x="346710" y="161290"/>
                      <a:pt x="345440" y="162560"/>
                      <a:pt x="344170" y="163830"/>
                    </a:cubicBezTo>
                    <a:cubicBezTo>
                      <a:pt x="344170" y="163830"/>
                      <a:pt x="341630" y="165100"/>
                      <a:pt x="341630" y="165100"/>
                    </a:cubicBezTo>
                    <a:cubicBezTo>
                      <a:pt x="341630" y="165100"/>
                      <a:pt x="340360" y="166370"/>
                      <a:pt x="339090" y="166370"/>
                    </a:cubicBezTo>
                    <a:cubicBezTo>
                      <a:pt x="339090" y="166370"/>
                      <a:pt x="336550" y="167640"/>
                      <a:pt x="336550" y="167640"/>
                    </a:cubicBezTo>
                    <a:cubicBezTo>
                      <a:pt x="336550" y="167640"/>
                      <a:pt x="335280" y="167640"/>
                      <a:pt x="334010" y="168910"/>
                    </a:cubicBezTo>
                    <a:cubicBezTo>
                      <a:pt x="332740" y="168910"/>
                      <a:pt x="331470" y="168910"/>
                      <a:pt x="331470" y="168910"/>
                    </a:cubicBezTo>
                    <a:cubicBezTo>
                      <a:pt x="331470" y="168910"/>
                      <a:pt x="328930" y="168910"/>
                      <a:pt x="328930" y="168910"/>
                    </a:cubicBezTo>
                    <a:cubicBezTo>
                      <a:pt x="327660" y="168910"/>
                      <a:pt x="325120" y="168910"/>
                      <a:pt x="325120" y="168910"/>
                    </a:cubicBezTo>
                    <a:cubicBezTo>
                      <a:pt x="325120" y="168910"/>
                      <a:pt x="323850" y="168910"/>
                      <a:pt x="323850" y="168910"/>
                    </a:cubicBezTo>
                    <a:cubicBezTo>
                      <a:pt x="322580" y="168910"/>
                      <a:pt x="322580" y="170180"/>
                      <a:pt x="322580" y="170180"/>
                    </a:cubicBezTo>
                    <a:cubicBezTo>
                      <a:pt x="322580" y="171450"/>
                      <a:pt x="321310" y="172720"/>
                      <a:pt x="321310" y="172720"/>
                    </a:cubicBezTo>
                    <a:cubicBezTo>
                      <a:pt x="321310" y="172720"/>
                      <a:pt x="320040" y="173990"/>
                      <a:pt x="320040" y="175260"/>
                    </a:cubicBezTo>
                    <a:cubicBezTo>
                      <a:pt x="318770" y="175260"/>
                      <a:pt x="317500" y="177800"/>
                      <a:pt x="317500" y="177800"/>
                    </a:cubicBezTo>
                    <a:cubicBezTo>
                      <a:pt x="317500" y="177800"/>
                      <a:pt x="316230" y="177800"/>
                      <a:pt x="314960" y="179070"/>
                    </a:cubicBezTo>
                    <a:cubicBezTo>
                      <a:pt x="314960" y="179070"/>
                      <a:pt x="312420" y="180340"/>
                      <a:pt x="312420" y="180340"/>
                    </a:cubicBezTo>
                    <a:cubicBezTo>
                      <a:pt x="312420" y="180340"/>
                      <a:pt x="311150" y="181610"/>
                      <a:pt x="309880" y="181610"/>
                    </a:cubicBezTo>
                    <a:cubicBezTo>
                      <a:pt x="309880" y="181610"/>
                      <a:pt x="307340" y="182880"/>
                      <a:pt x="307340" y="182880"/>
                    </a:cubicBezTo>
                    <a:cubicBezTo>
                      <a:pt x="307340" y="182880"/>
                      <a:pt x="306070" y="182880"/>
                      <a:pt x="304800" y="182880"/>
                    </a:cubicBezTo>
                    <a:cubicBezTo>
                      <a:pt x="303530" y="182880"/>
                      <a:pt x="302260" y="182880"/>
                      <a:pt x="302260" y="182880"/>
                    </a:cubicBezTo>
                    <a:cubicBezTo>
                      <a:pt x="302260" y="182880"/>
                      <a:pt x="288290" y="180340"/>
                      <a:pt x="283210" y="179070"/>
                    </a:cubicBezTo>
                    <a:cubicBezTo>
                      <a:pt x="280670" y="177800"/>
                      <a:pt x="278130" y="175260"/>
                      <a:pt x="276860" y="175260"/>
                    </a:cubicBezTo>
                    <a:cubicBezTo>
                      <a:pt x="276860" y="175260"/>
                      <a:pt x="276860" y="175260"/>
                      <a:pt x="275590" y="175260"/>
                    </a:cubicBezTo>
                    <a:cubicBezTo>
                      <a:pt x="275590" y="175260"/>
                      <a:pt x="275590" y="173990"/>
                      <a:pt x="274320" y="172720"/>
                    </a:cubicBezTo>
                    <a:cubicBezTo>
                      <a:pt x="274320" y="172720"/>
                      <a:pt x="273050" y="172720"/>
                      <a:pt x="273050" y="172720"/>
                    </a:cubicBezTo>
                    <a:cubicBezTo>
                      <a:pt x="273050" y="172720"/>
                      <a:pt x="275590" y="173990"/>
                      <a:pt x="275590" y="175260"/>
                    </a:cubicBezTo>
                    <a:cubicBezTo>
                      <a:pt x="275590" y="177800"/>
                      <a:pt x="265430" y="181610"/>
                      <a:pt x="265430" y="184150"/>
                    </a:cubicBezTo>
                    <a:cubicBezTo>
                      <a:pt x="265430" y="185420"/>
                      <a:pt x="265430" y="186690"/>
                      <a:pt x="266700" y="187960"/>
                    </a:cubicBezTo>
                    <a:cubicBezTo>
                      <a:pt x="270510" y="187960"/>
                      <a:pt x="283210" y="177800"/>
                      <a:pt x="283210" y="179070"/>
                    </a:cubicBezTo>
                    <a:cubicBezTo>
                      <a:pt x="284480" y="180340"/>
                      <a:pt x="271780" y="190500"/>
                      <a:pt x="273050" y="194310"/>
                    </a:cubicBezTo>
                    <a:cubicBezTo>
                      <a:pt x="274320" y="196850"/>
                      <a:pt x="283210" y="199390"/>
                      <a:pt x="288290" y="200660"/>
                    </a:cubicBezTo>
                    <a:cubicBezTo>
                      <a:pt x="292100" y="201930"/>
                      <a:pt x="295910" y="200660"/>
                      <a:pt x="299720" y="203200"/>
                    </a:cubicBezTo>
                    <a:cubicBezTo>
                      <a:pt x="304800" y="207010"/>
                      <a:pt x="311150" y="220980"/>
                      <a:pt x="312420" y="223520"/>
                    </a:cubicBezTo>
                    <a:cubicBezTo>
                      <a:pt x="312420" y="223520"/>
                      <a:pt x="312420" y="224790"/>
                      <a:pt x="312420" y="224790"/>
                    </a:cubicBezTo>
                    <a:cubicBezTo>
                      <a:pt x="312420" y="224790"/>
                      <a:pt x="311150" y="226060"/>
                      <a:pt x="311150" y="227330"/>
                    </a:cubicBezTo>
                    <a:cubicBezTo>
                      <a:pt x="311150" y="228600"/>
                      <a:pt x="311150" y="229870"/>
                      <a:pt x="311150" y="229870"/>
                    </a:cubicBezTo>
                    <a:cubicBezTo>
                      <a:pt x="311150" y="229870"/>
                      <a:pt x="309880" y="232410"/>
                      <a:pt x="309880" y="232410"/>
                    </a:cubicBezTo>
                    <a:cubicBezTo>
                      <a:pt x="309880" y="233680"/>
                      <a:pt x="308610" y="234950"/>
                      <a:pt x="308610" y="234950"/>
                    </a:cubicBezTo>
                    <a:cubicBezTo>
                      <a:pt x="308610" y="234950"/>
                      <a:pt x="308610" y="237490"/>
                      <a:pt x="307340" y="237490"/>
                    </a:cubicBezTo>
                    <a:cubicBezTo>
                      <a:pt x="307340" y="238760"/>
                      <a:pt x="306070" y="240030"/>
                      <a:pt x="306070" y="240030"/>
                    </a:cubicBezTo>
                    <a:cubicBezTo>
                      <a:pt x="306070" y="240030"/>
                      <a:pt x="304800" y="241300"/>
                      <a:pt x="303530" y="242570"/>
                    </a:cubicBezTo>
                    <a:cubicBezTo>
                      <a:pt x="303530" y="242570"/>
                      <a:pt x="302260" y="243840"/>
                      <a:pt x="302260" y="243840"/>
                    </a:cubicBezTo>
                    <a:cubicBezTo>
                      <a:pt x="302260" y="243840"/>
                      <a:pt x="299720" y="245110"/>
                      <a:pt x="299720" y="245110"/>
                    </a:cubicBezTo>
                    <a:cubicBezTo>
                      <a:pt x="298450" y="245110"/>
                      <a:pt x="297180" y="246380"/>
                      <a:pt x="297180" y="246380"/>
                    </a:cubicBezTo>
                    <a:cubicBezTo>
                      <a:pt x="297180" y="246380"/>
                      <a:pt x="294640" y="247650"/>
                      <a:pt x="293370" y="247650"/>
                    </a:cubicBezTo>
                    <a:cubicBezTo>
                      <a:pt x="293370" y="247650"/>
                      <a:pt x="290830" y="247650"/>
                      <a:pt x="290830" y="247650"/>
                    </a:cubicBezTo>
                    <a:cubicBezTo>
                      <a:pt x="290830" y="247650"/>
                      <a:pt x="289560" y="247650"/>
                      <a:pt x="289560" y="247650"/>
                    </a:cubicBezTo>
                    <a:cubicBezTo>
                      <a:pt x="289560" y="247650"/>
                      <a:pt x="288290" y="247650"/>
                      <a:pt x="288290" y="248920"/>
                    </a:cubicBezTo>
                    <a:cubicBezTo>
                      <a:pt x="287020" y="248920"/>
                      <a:pt x="285750" y="248920"/>
                      <a:pt x="285750" y="248920"/>
                    </a:cubicBezTo>
                    <a:cubicBezTo>
                      <a:pt x="285750" y="248920"/>
                      <a:pt x="283210" y="250190"/>
                      <a:pt x="283210" y="250190"/>
                    </a:cubicBezTo>
                    <a:cubicBezTo>
                      <a:pt x="281940" y="250190"/>
                      <a:pt x="280670" y="250190"/>
                      <a:pt x="279400" y="250190"/>
                    </a:cubicBezTo>
                    <a:cubicBezTo>
                      <a:pt x="279400" y="250190"/>
                      <a:pt x="279400" y="250190"/>
                      <a:pt x="278130" y="250190"/>
                    </a:cubicBezTo>
                    <a:cubicBezTo>
                      <a:pt x="275590" y="251460"/>
                      <a:pt x="270510" y="260350"/>
                      <a:pt x="265430" y="262890"/>
                    </a:cubicBezTo>
                    <a:cubicBezTo>
                      <a:pt x="259080" y="265430"/>
                      <a:pt x="251460" y="267970"/>
                      <a:pt x="245110" y="267970"/>
                    </a:cubicBezTo>
                    <a:cubicBezTo>
                      <a:pt x="238760" y="266700"/>
                      <a:pt x="232410" y="264160"/>
                      <a:pt x="226060" y="260350"/>
                    </a:cubicBezTo>
                    <a:cubicBezTo>
                      <a:pt x="220980" y="257810"/>
                      <a:pt x="213360" y="248920"/>
                      <a:pt x="212090" y="250190"/>
                    </a:cubicBezTo>
                    <a:cubicBezTo>
                      <a:pt x="210820" y="251460"/>
                      <a:pt x="194310" y="248920"/>
                      <a:pt x="191770" y="245110"/>
                    </a:cubicBezTo>
                    <a:cubicBezTo>
                      <a:pt x="190500" y="242570"/>
                      <a:pt x="193040" y="237490"/>
                      <a:pt x="191770" y="236220"/>
                    </a:cubicBezTo>
                    <a:cubicBezTo>
                      <a:pt x="191770" y="236220"/>
                      <a:pt x="190500" y="238760"/>
                      <a:pt x="190500" y="238760"/>
                    </a:cubicBezTo>
                    <a:cubicBezTo>
                      <a:pt x="190500" y="240030"/>
                      <a:pt x="190500" y="240030"/>
                      <a:pt x="190500" y="240030"/>
                    </a:cubicBezTo>
                    <a:cubicBezTo>
                      <a:pt x="189230" y="242570"/>
                      <a:pt x="190500" y="248920"/>
                      <a:pt x="189230" y="251460"/>
                    </a:cubicBezTo>
                    <a:cubicBezTo>
                      <a:pt x="186690" y="256540"/>
                      <a:pt x="180340" y="262890"/>
                      <a:pt x="175260" y="265430"/>
                    </a:cubicBezTo>
                    <a:cubicBezTo>
                      <a:pt x="170180" y="267970"/>
                      <a:pt x="162560" y="267970"/>
                      <a:pt x="156210" y="267970"/>
                    </a:cubicBezTo>
                    <a:cubicBezTo>
                      <a:pt x="149860" y="267970"/>
                      <a:pt x="143510" y="265430"/>
                      <a:pt x="137160" y="265430"/>
                    </a:cubicBezTo>
                    <a:cubicBezTo>
                      <a:pt x="130810" y="265430"/>
                      <a:pt x="124460" y="267970"/>
                      <a:pt x="118110" y="269240"/>
                    </a:cubicBezTo>
                    <a:cubicBezTo>
                      <a:pt x="111760" y="269240"/>
                      <a:pt x="105410" y="271780"/>
                      <a:pt x="99060" y="271780"/>
                    </a:cubicBezTo>
                    <a:cubicBezTo>
                      <a:pt x="92710" y="271780"/>
                      <a:pt x="85090" y="269240"/>
                      <a:pt x="78740" y="266700"/>
                    </a:cubicBezTo>
                    <a:cubicBezTo>
                      <a:pt x="72390" y="265430"/>
                      <a:pt x="66040" y="261620"/>
                      <a:pt x="59690" y="260350"/>
                    </a:cubicBezTo>
                    <a:cubicBezTo>
                      <a:pt x="53340" y="257810"/>
                      <a:pt x="46990" y="259080"/>
                      <a:pt x="40640" y="256540"/>
                    </a:cubicBezTo>
                    <a:cubicBezTo>
                      <a:pt x="34290" y="255270"/>
                      <a:pt x="27940" y="255270"/>
                      <a:pt x="21590" y="251460"/>
                    </a:cubicBezTo>
                    <a:cubicBezTo>
                      <a:pt x="15240" y="246380"/>
                      <a:pt x="5080" y="236220"/>
                      <a:pt x="5080" y="228600"/>
                    </a:cubicBezTo>
                    <a:cubicBezTo>
                      <a:pt x="3810" y="223520"/>
                      <a:pt x="7620" y="215900"/>
                      <a:pt x="11430" y="210820"/>
                    </a:cubicBezTo>
                    <a:cubicBezTo>
                      <a:pt x="15240" y="205740"/>
                      <a:pt x="24130" y="200660"/>
                      <a:pt x="27940" y="198120"/>
                    </a:cubicBezTo>
                    <a:cubicBezTo>
                      <a:pt x="30480" y="195580"/>
                      <a:pt x="33020" y="195580"/>
                      <a:pt x="34290" y="194310"/>
                    </a:cubicBezTo>
                    <a:cubicBezTo>
                      <a:pt x="36830" y="190500"/>
                      <a:pt x="36830" y="182880"/>
                      <a:pt x="38100" y="176530"/>
                    </a:cubicBezTo>
                    <a:cubicBezTo>
                      <a:pt x="38100" y="170180"/>
                      <a:pt x="39370" y="162560"/>
                      <a:pt x="38100" y="157480"/>
                    </a:cubicBezTo>
                    <a:cubicBezTo>
                      <a:pt x="35560" y="151130"/>
                      <a:pt x="30480" y="146050"/>
                      <a:pt x="26670" y="139700"/>
                    </a:cubicBezTo>
                    <a:cubicBezTo>
                      <a:pt x="24130" y="133350"/>
                      <a:pt x="21590" y="125730"/>
                      <a:pt x="17780" y="119380"/>
                    </a:cubicBezTo>
                    <a:cubicBezTo>
                      <a:pt x="15240" y="113030"/>
                      <a:pt x="11430" y="107950"/>
                      <a:pt x="7620" y="102870"/>
                    </a:cubicBezTo>
                    <a:cubicBezTo>
                      <a:pt x="5080" y="96520"/>
                      <a:pt x="0" y="83820"/>
                      <a:pt x="0" y="83820"/>
                    </a:cubicBezTo>
                    <a:moveTo>
                      <a:pt x="140970" y="219710"/>
                    </a:moveTo>
                    <a:cubicBezTo>
                      <a:pt x="143510" y="218440"/>
                      <a:pt x="143510" y="219710"/>
                      <a:pt x="143510" y="219710"/>
                    </a:cubicBezTo>
                    <a:cubicBezTo>
                      <a:pt x="143510" y="218440"/>
                      <a:pt x="143510" y="217170"/>
                      <a:pt x="143510" y="217170"/>
                    </a:cubicBezTo>
                    <a:cubicBezTo>
                      <a:pt x="142240" y="217170"/>
                      <a:pt x="140970" y="219710"/>
                      <a:pt x="140970" y="219710"/>
                    </a:cubicBezTo>
                    <a:moveTo>
                      <a:pt x="149860" y="95250"/>
                    </a:moveTo>
                    <a:cubicBezTo>
                      <a:pt x="152400" y="97790"/>
                      <a:pt x="152400" y="97790"/>
                      <a:pt x="152400" y="97790"/>
                    </a:cubicBezTo>
                    <a:cubicBezTo>
                      <a:pt x="152400" y="97790"/>
                      <a:pt x="149860" y="95250"/>
                      <a:pt x="149860" y="95250"/>
                    </a:cubicBezTo>
                    <a:moveTo>
                      <a:pt x="171450" y="96520"/>
                    </a:moveTo>
                    <a:cubicBezTo>
                      <a:pt x="172720" y="97790"/>
                      <a:pt x="172720" y="97790"/>
                      <a:pt x="172720" y="97790"/>
                    </a:cubicBezTo>
                    <a:cubicBezTo>
                      <a:pt x="172720" y="97790"/>
                      <a:pt x="171450" y="96520"/>
                      <a:pt x="171450" y="96520"/>
                    </a:cubicBezTo>
                    <a:moveTo>
                      <a:pt x="191770" y="81280"/>
                    </a:moveTo>
                    <a:cubicBezTo>
                      <a:pt x="196850" y="88900"/>
                      <a:pt x="195580" y="83820"/>
                      <a:pt x="194310" y="82550"/>
                    </a:cubicBezTo>
                    <a:cubicBezTo>
                      <a:pt x="193040" y="81280"/>
                      <a:pt x="191770" y="81280"/>
                      <a:pt x="191770" y="81280"/>
                    </a:cubicBezTo>
                    <a:moveTo>
                      <a:pt x="275590" y="175260"/>
                    </a:moveTo>
                    <a:cubicBezTo>
                      <a:pt x="276860" y="175260"/>
                      <a:pt x="279400" y="180340"/>
                      <a:pt x="279400" y="180340"/>
                    </a:cubicBezTo>
                    <a:cubicBezTo>
                      <a:pt x="278130" y="180340"/>
                      <a:pt x="275590" y="175260"/>
                      <a:pt x="275590" y="175260"/>
                    </a:cubicBezTo>
                  </a:path>
                </a:pathLst>
              </a:custGeom>
              <a:solidFill>
                <a:srgbClr val="E7191F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36" name="Group 172"/>
            <p:cNvGrpSpPr/>
            <p:nvPr/>
          </p:nvGrpSpPr>
          <p:grpSpPr>
            <a:xfrm>
              <a:off x="1666875" y="2746058"/>
              <a:ext cx="207645" cy="241935"/>
              <a:chOff x="0" y="0"/>
              <a:chExt cx="276860" cy="322580"/>
            </a:xfrm>
          </p:grpSpPr>
          <p:sp>
            <p:nvSpPr>
              <p:cNvPr id="371" name="Freeform 173"/>
              <p:cNvSpPr/>
              <p:nvPr/>
            </p:nvSpPr>
            <p:spPr>
              <a:xfrm>
                <a:off x="50800" y="50800"/>
                <a:ext cx="17653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176530" h="222250">
                    <a:moveTo>
                      <a:pt x="0" y="110490"/>
                    </a:moveTo>
                    <a:cubicBezTo>
                      <a:pt x="0" y="106680"/>
                      <a:pt x="0" y="105410"/>
                      <a:pt x="0" y="105410"/>
                    </a:cubicBezTo>
                    <a:cubicBezTo>
                      <a:pt x="0" y="105410"/>
                      <a:pt x="1270" y="102870"/>
                      <a:pt x="1270" y="101600"/>
                    </a:cubicBezTo>
                    <a:cubicBezTo>
                      <a:pt x="1270" y="101600"/>
                      <a:pt x="1270" y="99060"/>
                      <a:pt x="1270" y="99060"/>
                    </a:cubicBezTo>
                    <a:cubicBezTo>
                      <a:pt x="2540" y="99060"/>
                      <a:pt x="2540" y="97790"/>
                      <a:pt x="3810" y="96520"/>
                    </a:cubicBezTo>
                    <a:cubicBezTo>
                      <a:pt x="3810" y="96520"/>
                      <a:pt x="5080" y="93980"/>
                      <a:pt x="5080" y="93980"/>
                    </a:cubicBezTo>
                    <a:cubicBezTo>
                      <a:pt x="5080" y="93980"/>
                      <a:pt x="6350" y="92710"/>
                      <a:pt x="6350" y="92710"/>
                    </a:cubicBezTo>
                    <a:cubicBezTo>
                      <a:pt x="7620" y="91440"/>
                      <a:pt x="8890" y="90170"/>
                      <a:pt x="8890" y="90170"/>
                    </a:cubicBezTo>
                    <a:cubicBezTo>
                      <a:pt x="8890" y="90170"/>
                      <a:pt x="10160" y="88900"/>
                      <a:pt x="11430" y="88900"/>
                    </a:cubicBezTo>
                    <a:cubicBezTo>
                      <a:pt x="11430" y="87630"/>
                      <a:pt x="12700" y="87630"/>
                      <a:pt x="12700" y="87630"/>
                    </a:cubicBezTo>
                    <a:cubicBezTo>
                      <a:pt x="12700" y="87630"/>
                      <a:pt x="15240" y="86360"/>
                      <a:pt x="16510" y="86360"/>
                    </a:cubicBezTo>
                    <a:cubicBezTo>
                      <a:pt x="16510" y="86360"/>
                      <a:pt x="19050" y="85090"/>
                      <a:pt x="19050" y="85090"/>
                    </a:cubicBezTo>
                    <a:cubicBezTo>
                      <a:pt x="19050" y="85090"/>
                      <a:pt x="20320" y="85090"/>
                      <a:pt x="21590" y="85090"/>
                    </a:cubicBezTo>
                    <a:cubicBezTo>
                      <a:pt x="22860" y="85090"/>
                      <a:pt x="24130" y="85090"/>
                      <a:pt x="24130" y="85090"/>
                    </a:cubicBezTo>
                    <a:cubicBezTo>
                      <a:pt x="24130" y="85090"/>
                      <a:pt x="27940" y="88900"/>
                      <a:pt x="29210" y="88900"/>
                    </a:cubicBezTo>
                    <a:cubicBezTo>
                      <a:pt x="33020" y="88900"/>
                      <a:pt x="35560" y="86360"/>
                      <a:pt x="39370" y="83820"/>
                    </a:cubicBezTo>
                    <a:cubicBezTo>
                      <a:pt x="43180" y="82550"/>
                      <a:pt x="52070" y="80010"/>
                      <a:pt x="54610" y="77470"/>
                    </a:cubicBezTo>
                    <a:cubicBezTo>
                      <a:pt x="54610" y="76200"/>
                      <a:pt x="54610" y="76200"/>
                      <a:pt x="54610" y="74930"/>
                    </a:cubicBezTo>
                    <a:cubicBezTo>
                      <a:pt x="54610" y="74930"/>
                      <a:pt x="54610" y="73660"/>
                      <a:pt x="54610" y="73660"/>
                    </a:cubicBezTo>
                    <a:cubicBezTo>
                      <a:pt x="53340" y="73660"/>
                      <a:pt x="52070" y="74930"/>
                      <a:pt x="50800" y="74930"/>
                    </a:cubicBezTo>
                    <a:cubicBezTo>
                      <a:pt x="48260" y="74930"/>
                      <a:pt x="43180" y="66040"/>
                      <a:pt x="40640" y="64770"/>
                    </a:cubicBezTo>
                    <a:cubicBezTo>
                      <a:pt x="40640" y="64770"/>
                      <a:pt x="39370" y="64770"/>
                      <a:pt x="39370" y="64770"/>
                    </a:cubicBezTo>
                    <a:cubicBezTo>
                      <a:pt x="39370" y="64770"/>
                      <a:pt x="39370" y="64770"/>
                      <a:pt x="39370" y="66040"/>
                    </a:cubicBezTo>
                    <a:cubicBezTo>
                      <a:pt x="39370" y="66040"/>
                      <a:pt x="39370" y="64770"/>
                      <a:pt x="38100" y="63500"/>
                    </a:cubicBezTo>
                    <a:cubicBezTo>
                      <a:pt x="38100" y="63500"/>
                      <a:pt x="36830" y="63500"/>
                      <a:pt x="36830" y="63500"/>
                    </a:cubicBezTo>
                    <a:cubicBezTo>
                      <a:pt x="36830" y="63500"/>
                      <a:pt x="35560" y="62230"/>
                      <a:pt x="35560" y="62230"/>
                    </a:cubicBezTo>
                    <a:cubicBezTo>
                      <a:pt x="34290" y="62230"/>
                      <a:pt x="34290" y="62230"/>
                      <a:pt x="34290" y="62230"/>
                    </a:cubicBezTo>
                    <a:cubicBezTo>
                      <a:pt x="34290" y="62230"/>
                      <a:pt x="36830" y="66040"/>
                      <a:pt x="36830" y="66040"/>
                    </a:cubicBezTo>
                    <a:cubicBezTo>
                      <a:pt x="36830" y="66040"/>
                      <a:pt x="30480" y="60960"/>
                      <a:pt x="29210" y="59690"/>
                    </a:cubicBezTo>
                    <a:cubicBezTo>
                      <a:pt x="29210" y="59690"/>
                      <a:pt x="27940" y="59690"/>
                      <a:pt x="27940" y="59690"/>
                    </a:cubicBezTo>
                    <a:cubicBezTo>
                      <a:pt x="27940" y="59690"/>
                      <a:pt x="26670" y="59690"/>
                      <a:pt x="25400" y="58420"/>
                    </a:cubicBezTo>
                    <a:cubicBezTo>
                      <a:pt x="24130" y="58420"/>
                      <a:pt x="22860" y="58420"/>
                      <a:pt x="22860" y="58420"/>
                    </a:cubicBezTo>
                    <a:cubicBezTo>
                      <a:pt x="22860" y="58420"/>
                      <a:pt x="20320" y="58420"/>
                      <a:pt x="20320" y="57150"/>
                    </a:cubicBezTo>
                    <a:cubicBezTo>
                      <a:pt x="19050" y="57150"/>
                      <a:pt x="17780" y="57150"/>
                      <a:pt x="17780" y="57150"/>
                    </a:cubicBezTo>
                    <a:cubicBezTo>
                      <a:pt x="17780" y="57150"/>
                      <a:pt x="15240" y="55880"/>
                      <a:pt x="15240" y="54610"/>
                    </a:cubicBezTo>
                    <a:cubicBezTo>
                      <a:pt x="13970" y="54610"/>
                      <a:pt x="12700" y="53340"/>
                      <a:pt x="12700" y="53340"/>
                    </a:cubicBezTo>
                    <a:cubicBezTo>
                      <a:pt x="12700" y="53340"/>
                      <a:pt x="11430" y="52070"/>
                      <a:pt x="10160" y="50800"/>
                    </a:cubicBezTo>
                    <a:cubicBezTo>
                      <a:pt x="10160" y="50800"/>
                      <a:pt x="8890" y="49530"/>
                      <a:pt x="8890" y="49530"/>
                    </a:cubicBezTo>
                    <a:cubicBezTo>
                      <a:pt x="8890" y="49530"/>
                      <a:pt x="7620" y="46990"/>
                      <a:pt x="7620" y="46990"/>
                    </a:cubicBezTo>
                    <a:cubicBezTo>
                      <a:pt x="7620" y="45720"/>
                      <a:pt x="6350" y="44450"/>
                      <a:pt x="6350" y="44450"/>
                    </a:cubicBezTo>
                    <a:cubicBezTo>
                      <a:pt x="6350" y="44450"/>
                      <a:pt x="6350" y="41910"/>
                      <a:pt x="5080" y="40640"/>
                    </a:cubicBezTo>
                    <a:cubicBezTo>
                      <a:pt x="5080" y="40640"/>
                      <a:pt x="5080" y="38100"/>
                      <a:pt x="5080" y="38100"/>
                    </a:cubicBezTo>
                    <a:cubicBezTo>
                      <a:pt x="5080" y="38100"/>
                      <a:pt x="5080" y="36830"/>
                      <a:pt x="5080" y="35560"/>
                    </a:cubicBezTo>
                    <a:cubicBezTo>
                      <a:pt x="5080" y="34290"/>
                      <a:pt x="5080" y="33020"/>
                      <a:pt x="5080" y="33020"/>
                    </a:cubicBezTo>
                    <a:cubicBezTo>
                      <a:pt x="5080" y="33020"/>
                      <a:pt x="5080" y="30480"/>
                      <a:pt x="5080" y="29210"/>
                    </a:cubicBezTo>
                    <a:cubicBezTo>
                      <a:pt x="6350" y="29210"/>
                      <a:pt x="6350" y="26670"/>
                      <a:pt x="6350" y="26670"/>
                    </a:cubicBezTo>
                    <a:cubicBezTo>
                      <a:pt x="6350" y="26670"/>
                      <a:pt x="7620" y="25400"/>
                      <a:pt x="7620" y="24130"/>
                    </a:cubicBezTo>
                    <a:cubicBezTo>
                      <a:pt x="7620" y="24130"/>
                      <a:pt x="8890" y="21590"/>
                      <a:pt x="8890" y="21590"/>
                    </a:cubicBezTo>
                    <a:cubicBezTo>
                      <a:pt x="8890" y="21590"/>
                      <a:pt x="10160" y="20320"/>
                      <a:pt x="11430" y="20320"/>
                    </a:cubicBezTo>
                    <a:cubicBezTo>
                      <a:pt x="11430" y="19050"/>
                      <a:pt x="12700" y="17780"/>
                      <a:pt x="12700" y="17780"/>
                    </a:cubicBezTo>
                    <a:cubicBezTo>
                      <a:pt x="12700" y="17780"/>
                      <a:pt x="13970" y="16510"/>
                      <a:pt x="15240" y="16510"/>
                    </a:cubicBezTo>
                    <a:cubicBezTo>
                      <a:pt x="16510" y="15240"/>
                      <a:pt x="17780" y="13970"/>
                      <a:pt x="17780" y="13970"/>
                    </a:cubicBezTo>
                    <a:cubicBezTo>
                      <a:pt x="17780" y="13970"/>
                      <a:pt x="19050" y="13970"/>
                      <a:pt x="20320" y="13970"/>
                    </a:cubicBezTo>
                    <a:cubicBezTo>
                      <a:pt x="21590" y="12700"/>
                      <a:pt x="22860" y="12700"/>
                      <a:pt x="22860" y="12700"/>
                    </a:cubicBezTo>
                    <a:cubicBezTo>
                      <a:pt x="22860" y="12700"/>
                      <a:pt x="25400" y="12700"/>
                      <a:pt x="25400" y="12700"/>
                    </a:cubicBezTo>
                    <a:cubicBezTo>
                      <a:pt x="26670" y="11430"/>
                      <a:pt x="29210" y="11430"/>
                      <a:pt x="29210" y="11430"/>
                    </a:cubicBezTo>
                    <a:cubicBezTo>
                      <a:pt x="29210" y="11430"/>
                      <a:pt x="44450" y="16510"/>
                      <a:pt x="48260" y="17780"/>
                    </a:cubicBezTo>
                    <a:cubicBezTo>
                      <a:pt x="49530" y="17780"/>
                      <a:pt x="50800" y="19050"/>
                      <a:pt x="52070" y="19050"/>
                    </a:cubicBezTo>
                    <a:cubicBezTo>
                      <a:pt x="53340" y="19050"/>
                      <a:pt x="53340" y="17780"/>
                      <a:pt x="53340" y="16510"/>
                    </a:cubicBezTo>
                    <a:cubicBezTo>
                      <a:pt x="53340" y="15240"/>
                      <a:pt x="54610" y="13970"/>
                      <a:pt x="54610" y="13970"/>
                    </a:cubicBezTo>
                    <a:cubicBezTo>
                      <a:pt x="54610" y="13970"/>
                      <a:pt x="55880" y="12700"/>
                      <a:pt x="57150" y="11430"/>
                    </a:cubicBezTo>
                    <a:cubicBezTo>
                      <a:pt x="57150" y="11430"/>
                      <a:pt x="58420" y="10160"/>
                      <a:pt x="58420" y="10160"/>
                    </a:cubicBezTo>
                    <a:cubicBezTo>
                      <a:pt x="58420" y="10160"/>
                      <a:pt x="59690" y="8890"/>
                      <a:pt x="60960" y="7620"/>
                    </a:cubicBezTo>
                    <a:cubicBezTo>
                      <a:pt x="60960" y="7620"/>
                      <a:pt x="63500" y="6350"/>
                      <a:pt x="63500" y="6350"/>
                    </a:cubicBezTo>
                    <a:cubicBezTo>
                      <a:pt x="63500" y="6350"/>
                      <a:pt x="64770" y="6350"/>
                      <a:pt x="66040" y="5080"/>
                    </a:cubicBezTo>
                    <a:cubicBezTo>
                      <a:pt x="67310" y="5080"/>
                      <a:pt x="68580" y="5080"/>
                      <a:pt x="68580" y="5080"/>
                    </a:cubicBezTo>
                    <a:cubicBezTo>
                      <a:pt x="68580" y="5080"/>
                      <a:pt x="69850" y="3810"/>
                      <a:pt x="71120" y="3810"/>
                    </a:cubicBezTo>
                    <a:cubicBezTo>
                      <a:pt x="72390" y="3810"/>
                      <a:pt x="73660" y="3810"/>
                      <a:pt x="73660" y="3810"/>
                    </a:cubicBezTo>
                    <a:cubicBezTo>
                      <a:pt x="74930" y="3810"/>
                      <a:pt x="88900" y="2540"/>
                      <a:pt x="93980" y="2540"/>
                    </a:cubicBezTo>
                    <a:cubicBezTo>
                      <a:pt x="95250" y="2540"/>
                      <a:pt x="97790" y="3810"/>
                      <a:pt x="99060" y="3810"/>
                    </a:cubicBezTo>
                    <a:cubicBezTo>
                      <a:pt x="99060" y="3810"/>
                      <a:pt x="100330" y="2540"/>
                      <a:pt x="100330" y="2540"/>
                    </a:cubicBezTo>
                    <a:cubicBezTo>
                      <a:pt x="100330" y="2540"/>
                      <a:pt x="101600" y="2540"/>
                      <a:pt x="102870" y="1270"/>
                    </a:cubicBezTo>
                    <a:cubicBezTo>
                      <a:pt x="102870" y="1270"/>
                      <a:pt x="102870" y="1270"/>
                      <a:pt x="104140" y="1270"/>
                    </a:cubicBezTo>
                    <a:cubicBezTo>
                      <a:pt x="104140" y="1270"/>
                      <a:pt x="104140" y="0"/>
                      <a:pt x="105410" y="0"/>
                    </a:cubicBezTo>
                    <a:cubicBezTo>
                      <a:pt x="105410" y="0"/>
                      <a:pt x="106680" y="0"/>
                      <a:pt x="107950" y="0"/>
                    </a:cubicBezTo>
                    <a:cubicBezTo>
                      <a:pt x="109220" y="0"/>
                      <a:pt x="110490" y="0"/>
                      <a:pt x="110490" y="0"/>
                    </a:cubicBezTo>
                    <a:cubicBezTo>
                      <a:pt x="110490" y="0"/>
                      <a:pt x="125730" y="3810"/>
                      <a:pt x="129540" y="5080"/>
                    </a:cubicBezTo>
                    <a:cubicBezTo>
                      <a:pt x="132080" y="6350"/>
                      <a:pt x="132080" y="7620"/>
                      <a:pt x="134620" y="8890"/>
                    </a:cubicBezTo>
                    <a:cubicBezTo>
                      <a:pt x="137160" y="11430"/>
                      <a:pt x="140970" y="12700"/>
                      <a:pt x="143510" y="13970"/>
                    </a:cubicBezTo>
                    <a:cubicBezTo>
                      <a:pt x="148590" y="17780"/>
                      <a:pt x="154940" y="22860"/>
                      <a:pt x="157480" y="29210"/>
                    </a:cubicBezTo>
                    <a:cubicBezTo>
                      <a:pt x="160020" y="34290"/>
                      <a:pt x="160020" y="41910"/>
                      <a:pt x="160020" y="48260"/>
                    </a:cubicBezTo>
                    <a:cubicBezTo>
                      <a:pt x="160020" y="54610"/>
                      <a:pt x="160020" y="62230"/>
                      <a:pt x="158750" y="67310"/>
                    </a:cubicBezTo>
                    <a:cubicBezTo>
                      <a:pt x="158750" y="71120"/>
                      <a:pt x="156210" y="73660"/>
                      <a:pt x="156210" y="76200"/>
                    </a:cubicBezTo>
                    <a:cubicBezTo>
                      <a:pt x="156210" y="78740"/>
                      <a:pt x="156210" y="78740"/>
                      <a:pt x="154940" y="81280"/>
                    </a:cubicBezTo>
                    <a:cubicBezTo>
                      <a:pt x="154940" y="83820"/>
                      <a:pt x="153670" y="91440"/>
                      <a:pt x="154940" y="97790"/>
                    </a:cubicBezTo>
                    <a:cubicBezTo>
                      <a:pt x="156210" y="102870"/>
                      <a:pt x="161290" y="109220"/>
                      <a:pt x="163830" y="115570"/>
                    </a:cubicBezTo>
                    <a:cubicBezTo>
                      <a:pt x="165100" y="120650"/>
                      <a:pt x="165100" y="128270"/>
                      <a:pt x="165100" y="134620"/>
                    </a:cubicBezTo>
                    <a:cubicBezTo>
                      <a:pt x="166370" y="140970"/>
                      <a:pt x="167640" y="147320"/>
                      <a:pt x="167640" y="153670"/>
                    </a:cubicBezTo>
                    <a:cubicBezTo>
                      <a:pt x="168910" y="161290"/>
                      <a:pt x="170180" y="167640"/>
                      <a:pt x="171450" y="175260"/>
                    </a:cubicBezTo>
                    <a:cubicBezTo>
                      <a:pt x="172720" y="181610"/>
                      <a:pt x="176530" y="187960"/>
                      <a:pt x="173990" y="194310"/>
                    </a:cubicBezTo>
                    <a:cubicBezTo>
                      <a:pt x="171450" y="201930"/>
                      <a:pt x="160020" y="217170"/>
                      <a:pt x="151130" y="219710"/>
                    </a:cubicBezTo>
                    <a:cubicBezTo>
                      <a:pt x="144780" y="222250"/>
                      <a:pt x="134620" y="218440"/>
                      <a:pt x="130810" y="217170"/>
                    </a:cubicBezTo>
                    <a:cubicBezTo>
                      <a:pt x="129540" y="217170"/>
                      <a:pt x="129540" y="215900"/>
                      <a:pt x="128270" y="215900"/>
                    </a:cubicBezTo>
                    <a:cubicBezTo>
                      <a:pt x="128270" y="215900"/>
                      <a:pt x="127000" y="214630"/>
                      <a:pt x="125730" y="213360"/>
                    </a:cubicBezTo>
                    <a:cubicBezTo>
                      <a:pt x="125730" y="213360"/>
                      <a:pt x="123190" y="212090"/>
                      <a:pt x="123190" y="212090"/>
                    </a:cubicBezTo>
                    <a:cubicBezTo>
                      <a:pt x="123190" y="212090"/>
                      <a:pt x="123190" y="212090"/>
                      <a:pt x="121920" y="210820"/>
                    </a:cubicBezTo>
                    <a:cubicBezTo>
                      <a:pt x="120650" y="209550"/>
                      <a:pt x="111760" y="209550"/>
                      <a:pt x="106680" y="207010"/>
                    </a:cubicBezTo>
                    <a:cubicBezTo>
                      <a:pt x="100330" y="205740"/>
                      <a:pt x="92710" y="201930"/>
                      <a:pt x="87630" y="199390"/>
                    </a:cubicBezTo>
                    <a:cubicBezTo>
                      <a:pt x="83820" y="198120"/>
                      <a:pt x="82550" y="194310"/>
                      <a:pt x="78740" y="194310"/>
                    </a:cubicBezTo>
                    <a:cubicBezTo>
                      <a:pt x="73660" y="193040"/>
                      <a:pt x="66040" y="199390"/>
                      <a:pt x="58420" y="199390"/>
                    </a:cubicBezTo>
                    <a:cubicBezTo>
                      <a:pt x="50800" y="200660"/>
                      <a:pt x="41910" y="200660"/>
                      <a:pt x="34290" y="198120"/>
                    </a:cubicBezTo>
                    <a:cubicBezTo>
                      <a:pt x="29210" y="195580"/>
                      <a:pt x="22860" y="190500"/>
                      <a:pt x="19050" y="185420"/>
                    </a:cubicBezTo>
                    <a:cubicBezTo>
                      <a:pt x="15240" y="180340"/>
                      <a:pt x="13970" y="172720"/>
                      <a:pt x="12700" y="166370"/>
                    </a:cubicBezTo>
                    <a:cubicBezTo>
                      <a:pt x="10160" y="160020"/>
                      <a:pt x="10160" y="153670"/>
                      <a:pt x="8890" y="147320"/>
                    </a:cubicBezTo>
                    <a:cubicBezTo>
                      <a:pt x="7620" y="140970"/>
                      <a:pt x="2540" y="130810"/>
                      <a:pt x="5080" y="128270"/>
                    </a:cubicBezTo>
                    <a:cubicBezTo>
                      <a:pt x="6350" y="127000"/>
                      <a:pt x="12700" y="130810"/>
                      <a:pt x="12700" y="129540"/>
                    </a:cubicBezTo>
                    <a:cubicBezTo>
                      <a:pt x="12700" y="129540"/>
                      <a:pt x="11430" y="129540"/>
                      <a:pt x="11430" y="128270"/>
                    </a:cubicBezTo>
                    <a:cubicBezTo>
                      <a:pt x="10160" y="127000"/>
                      <a:pt x="10160" y="127000"/>
                      <a:pt x="10160" y="127000"/>
                    </a:cubicBezTo>
                    <a:cubicBezTo>
                      <a:pt x="8890" y="127000"/>
                      <a:pt x="7620" y="125730"/>
                      <a:pt x="7620" y="125730"/>
                    </a:cubicBezTo>
                    <a:cubicBezTo>
                      <a:pt x="7620" y="125730"/>
                      <a:pt x="6350" y="124460"/>
                      <a:pt x="6350" y="123190"/>
                    </a:cubicBezTo>
                    <a:cubicBezTo>
                      <a:pt x="5080" y="123190"/>
                      <a:pt x="3810" y="121920"/>
                      <a:pt x="3810" y="120650"/>
                    </a:cubicBezTo>
                    <a:cubicBezTo>
                      <a:pt x="3810" y="120650"/>
                      <a:pt x="3810" y="119380"/>
                      <a:pt x="2540" y="119380"/>
                    </a:cubicBezTo>
                    <a:cubicBezTo>
                      <a:pt x="2540" y="118110"/>
                      <a:pt x="1270" y="118110"/>
                      <a:pt x="1270" y="118110"/>
                    </a:cubicBezTo>
                    <a:cubicBezTo>
                      <a:pt x="1270" y="118110"/>
                      <a:pt x="2540" y="118110"/>
                      <a:pt x="2540" y="118110"/>
                    </a:cubicBezTo>
                    <a:cubicBezTo>
                      <a:pt x="2540" y="116840"/>
                      <a:pt x="1270" y="115570"/>
                      <a:pt x="1270" y="115570"/>
                    </a:cubicBezTo>
                    <a:cubicBezTo>
                      <a:pt x="1270" y="115570"/>
                      <a:pt x="1270" y="114300"/>
                      <a:pt x="1270" y="113030"/>
                    </a:cubicBezTo>
                    <a:cubicBezTo>
                      <a:pt x="1270" y="113030"/>
                      <a:pt x="0" y="110490"/>
                      <a:pt x="0" y="110490"/>
                    </a:cubicBezTo>
                  </a:path>
                </a:pathLst>
              </a:custGeom>
              <a:solidFill>
                <a:srgbClr val="E7191F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37" name="Group 174"/>
            <p:cNvGrpSpPr/>
            <p:nvPr/>
          </p:nvGrpSpPr>
          <p:grpSpPr>
            <a:xfrm>
              <a:off x="1950720" y="3233738"/>
              <a:ext cx="551498" cy="418147"/>
              <a:chOff x="0" y="0"/>
              <a:chExt cx="735330" cy="557530"/>
            </a:xfrm>
          </p:grpSpPr>
          <p:sp>
            <p:nvSpPr>
              <p:cNvPr id="370" name="Freeform 175"/>
              <p:cNvSpPr/>
              <p:nvPr/>
            </p:nvSpPr>
            <p:spPr>
              <a:xfrm>
                <a:off x="50800" y="48260"/>
                <a:ext cx="63627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6270" h="457200">
                    <a:moveTo>
                      <a:pt x="0" y="143510"/>
                    </a:moveTo>
                    <a:cubicBezTo>
                      <a:pt x="0" y="143510"/>
                      <a:pt x="0" y="140970"/>
                      <a:pt x="1270" y="140970"/>
                    </a:cubicBezTo>
                    <a:cubicBezTo>
                      <a:pt x="1270" y="139700"/>
                      <a:pt x="1270" y="137160"/>
                      <a:pt x="1270" y="137160"/>
                    </a:cubicBezTo>
                    <a:cubicBezTo>
                      <a:pt x="1270" y="137160"/>
                      <a:pt x="2540" y="135890"/>
                      <a:pt x="2540" y="134620"/>
                    </a:cubicBezTo>
                    <a:cubicBezTo>
                      <a:pt x="2540" y="134620"/>
                      <a:pt x="3810" y="132080"/>
                      <a:pt x="3810" y="132080"/>
                    </a:cubicBezTo>
                    <a:cubicBezTo>
                      <a:pt x="3810" y="132080"/>
                      <a:pt x="5080" y="130810"/>
                      <a:pt x="6350" y="130810"/>
                    </a:cubicBezTo>
                    <a:cubicBezTo>
                      <a:pt x="6350" y="129540"/>
                      <a:pt x="7620" y="128270"/>
                      <a:pt x="7620" y="128270"/>
                    </a:cubicBezTo>
                    <a:cubicBezTo>
                      <a:pt x="7620" y="128270"/>
                      <a:pt x="8890" y="127000"/>
                      <a:pt x="10160" y="127000"/>
                    </a:cubicBezTo>
                    <a:cubicBezTo>
                      <a:pt x="10160" y="125730"/>
                      <a:pt x="12700" y="124460"/>
                      <a:pt x="12700" y="124460"/>
                    </a:cubicBezTo>
                    <a:cubicBezTo>
                      <a:pt x="12700" y="124460"/>
                      <a:pt x="13970" y="124460"/>
                      <a:pt x="15240" y="124460"/>
                    </a:cubicBezTo>
                    <a:cubicBezTo>
                      <a:pt x="15240" y="123190"/>
                      <a:pt x="16510" y="123190"/>
                      <a:pt x="16510" y="123190"/>
                    </a:cubicBezTo>
                    <a:cubicBezTo>
                      <a:pt x="17780" y="121920"/>
                      <a:pt x="17780" y="119380"/>
                      <a:pt x="19050" y="118110"/>
                    </a:cubicBezTo>
                    <a:cubicBezTo>
                      <a:pt x="21590" y="113030"/>
                      <a:pt x="26670" y="106680"/>
                      <a:pt x="29210" y="100330"/>
                    </a:cubicBezTo>
                    <a:cubicBezTo>
                      <a:pt x="30480" y="93980"/>
                      <a:pt x="27940" y="87630"/>
                      <a:pt x="27940" y="81280"/>
                    </a:cubicBezTo>
                    <a:cubicBezTo>
                      <a:pt x="27940" y="74930"/>
                      <a:pt x="27940" y="68580"/>
                      <a:pt x="27940" y="62230"/>
                    </a:cubicBezTo>
                    <a:cubicBezTo>
                      <a:pt x="26670" y="55880"/>
                      <a:pt x="26670" y="49530"/>
                      <a:pt x="26670" y="41910"/>
                    </a:cubicBezTo>
                    <a:cubicBezTo>
                      <a:pt x="27940" y="35560"/>
                      <a:pt x="29210" y="27940"/>
                      <a:pt x="31750" y="21590"/>
                    </a:cubicBezTo>
                    <a:cubicBezTo>
                      <a:pt x="35560" y="15240"/>
                      <a:pt x="39370" y="8890"/>
                      <a:pt x="45720" y="5080"/>
                    </a:cubicBezTo>
                    <a:cubicBezTo>
                      <a:pt x="52070" y="2540"/>
                      <a:pt x="63500" y="1270"/>
                      <a:pt x="69850" y="2540"/>
                    </a:cubicBezTo>
                    <a:cubicBezTo>
                      <a:pt x="73660" y="2540"/>
                      <a:pt x="76200" y="6350"/>
                      <a:pt x="78740" y="7620"/>
                    </a:cubicBezTo>
                    <a:cubicBezTo>
                      <a:pt x="80010" y="7620"/>
                      <a:pt x="80010" y="7620"/>
                      <a:pt x="82550" y="7620"/>
                    </a:cubicBezTo>
                    <a:cubicBezTo>
                      <a:pt x="86360" y="7620"/>
                      <a:pt x="96520" y="5080"/>
                      <a:pt x="102870" y="5080"/>
                    </a:cubicBezTo>
                    <a:cubicBezTo>
                      <a:pt x="109220" y="3810"/>
                      <a:pt x="115570" y="2540"/>
                      <a:pt x="123190" y="2540"/>
                    </a:cubicBezTo>
                    <a:cubicBezTo>
                      <a:pt x="129540" y="2540"/>
                      <a:pt x="137160" y="0"/>
                      <a:pt x="143510" y="2540"/>
                    </a:cubicBezTo>
                    <a:cubicBezTo>
                      <a:pt x="149860" y="5080"/>
                      <a:pt x="156210" y="10160"/>
                      <a:pt x="161290" y="16510"/>
                    </a:cubicBezTo>
                    <a:cubicBezTo>
                      <a:pt x="166370" y="21590"/>
                      <a:pt x="167640" y="27940"/>
                      <a:pt x="171450" y="34290"/>
                    </a:cubicBezTo>
                    <a:cubicBezTo>
                      <a:pt x="175260" y="39370"/>
                      <a:pt x="180340" y="44450"/>
                      <a:pt x="182880" y="49530"/>
                    </a:cubicBezTo>
                    <a:cubicBezTo>
                      <a:pt x="185420" y="54610"/>
                      <a:pt x="185420" y="63500"/>
                      <a:pt x="185420" y="63500"/>
                    </a:cubicBezTo>
                    <a:cubicBezTo>
                      <a:pt x="186690" y="63500"/>
                      <a:pt x="198120" y="68580"/>
                      <a:pt x="204470" y="68580"/>
                    </a:cubicBezTo>
                    <a:cubicBezTo>
                      <a:pt x="210820" y="68580"/>
                      <a:pt x="224790" y="66040"/>
                      <a:pt x="224790" y="66040"/>
                    </a:cubicBezTo>
                    <a:cubicBezTo>
                      <a:pt x="224790" y="66040"/>
                      <a:pt x="226060" y="66040"/>
                      <a:pt x="227330" y="66040"/>
                    </a:cubicBezTo>
                    <a:cubicBezTo>
                      <a:pt x="228600" y="66040"/>
                      <a:pt x="229870" y="66040"/>
                      <a:pt x="229870" y="66040"/>
                    </a:cubicBezTo>
                    <a:cubicBezTo>
                      <a:pt x="229870" y="66040"/>
                      <a:pt x="231140" y="67310"/>
                      <a:pt x="232410" y="67310"/>
                    </a:cubicBezTo>
                    <a:cubicBezTo>
                      <a:pt x="233680" y="67310"/>
                      <a:pt x="234950" y="68580"/>
                      <a:pt x="234950" y="68580"/>
                    </a:cubicBezTo>
                    <a:cubicBezTo>
                      <a:pt x="234950" y="68580"/>
                      <a:pt x="236220" y="68580"/>
                      <a:pt x="237490" y="69850"/>
                    </a:cubicBezTo>
                    <a:cubicBezTo>
                      <a:pt x="238760" y="69850"/>
                      <a:pt x="245110" y="63500"/>
                      <a:pt x="248920" y="63500"/>
                    </a:cubicBezTo>
                    <a:cubicBezTo>
                      <a:pt x="255270" y="62230"/>
                      <a:pt x="264160" y="64770"/>
                      <a:pt x="267970" y="67310"/>
                    </a:cubicBezTo>
                    <a:cubicBezTo>
                      <a:pt x="271780" y="69850"/>
                      <a:pt x="273050" y="76200"/>
                      <a:pt x="275590" y="76200"/>
                    </a:cubicBezTo>
                    <a:cubicBezTo>
                      <a:pt x="280670" y="77470"/>
                      <a:pt x="287020" y="66040"/>
                      <a:pt x="293370" y="66040"/>
                    </a:cubicBezTo>
                    <a:cubicBezTo>
                      <a:pt x="298450" y="64770"/>
                      <a:pt x="304800" y="71120"/>
                      <a:pt x="311150" y="74930"/>
                    </a:cubicBezTo>
                    <a:cubicBezTo>
                      <a:pt x="317500" y="77470"/>
                      <a:pt x="323850" y="82550"/>
                      <a:pt x="328930" y="86360"/>
                    </a:cubicBezTo>
                    <a:cubicBezTo>
                      <a:pt x="335280" y="90170"/>
                      <a:pt x="340360" y="92710"/>
                      <a:pt x="346710" y="96520"/>
                    </a:cubicBezTo>
                    <a:cubicBezTo>
                      <a:pt x="351790" y="99060"/>
                      <a:pt x="359410" y="102870"/>
                      <a:pt x="364490" y="105410"/>
                    </a:cubicBezTo>
                    <a:cubicBezTo>
                      <a:pt x="365760" y="107950"/>
                      <a:pt x="367030" y="110490"/>
                      <a:pt x="369570" y="111760"/>
                    </a:cubicBezTo>
                    <a:cubicBezTo>
                      <a:pt x="369570" y="111760"/>
                      <a:pt x="370840" y="110490"/>
                      <a:pt x="370840" y="110490"/>
                    </a:cubicBezTo>
                    <a:cubicBezTo>
                      <a:pt x="370840" y="110490"/>
                      <a:pt x="373380" y="110490"/>
                      <a:pt x="373380" y="110490"/>
                    </a:cubicBezTo>
                    <a:cubicBezTo>
                      <a:pt x="374650" y="110490"/>
                      <a:pt x="377190" y="110490"/>
                      <a:pt x="377190" y="110490"/>
                    </a:cubicBezTo>
                    <a:cubicBezTo>
                      <a:pt x="377190" y="110490"/>
                      <a:pt x="389890" y="113030"/>
                      <a:pt x="396240" y="114300"/>
                    </a:cubicBezTo>
                    <a:cubicBezTo>
                      <a:pt x="401320" y="116840"/>
                      <a:pt x="406400" y="120650"/>
                      <a:pt x="410210" y="120650"/>
                    </a:cubicBezTo>
                    <a:cubicBezTo>
                      <a:pt x="412750" y="121920"/>
                      <a:pt x="414020" y="120650"/>
                      <a:pt x="416560" y="121920"/>
                    </a:cubicBezTo>
                    <a:cubicBezTo>
                      <a:pt x="420370" y="121920"/>
                      <a:pt x="427990" y="129540"/>
                      <a:pt x="431800" y="128270"/>
                    </a:cubicBezTo>
                    <a:cubicBezTo>
                      <a:pt x="434340" y="128270"/>
                      <a:pt x="434340" y="124460"/>
                      <a:pt x="436880" y="123190"/>
                    </a:cubicBezTo>
                    <a:cubicBezTo>
                      <a:pt x="441960" y="121920"/>
                      <a:pt x="453390" y="125730"/>
                      <a:pt x="458470" y="125730"/>
                    </a:cubicBezTo>
                    <a:cubicBezTo>
                      <a:pt x="462280" y="125730"/>
                      <a:pt x="466090" y="125730"/>
                      <a:pt x="467360" y="123190"/>
                    </a:cubicBezTo>
                    <a:cubicBezTo>
                      <a:pt x="468630" y="121920"/>
                      <a:pt x="467360" y="118110"/>
                      <a:pt x="468630" y="115570"/>
                    </a:cubicBezTo>
                    <a:cubicBezTo>
                      <a:pt x="472440" y="111760"/>
                      <a:pt x="481330" y="107950"/>
                      <a:pt x="487680" y="106680"/>
                    </a:cubicBezTo>
                    <a:cubicBezTo>
                      <a:pt x="494030" y="105410"/>
                      <a:pt x="502920" y="105410"/>
                      <a:pt x="508000" y="107950"/>
                    </a:cubicBezTo>
                    <a:cubicBezTo>
                      <a:pt x="513080" y="109220"/>
                      <a:pt x="515620" y="114300"/>
                      <a:pt x="519430" y="115570"/>
                    </a:cubicBezTo>
                    <a:cubicBezTo>
                      <a:pt x="521970" y="116840"/>
                      <a:pt x="523240" y="116840"/>
                      <a:pt x="525780" y="118110"/>
                    </a:cubicBezTo>
                    <a:cubicBezTo>
                      <a:pt x="529590" y="119380"/>
                      <a:pt x="537210" y="124460"/>
                      <a:pt x="541020" y="129540"/>
                    </a:cubicBezTo>
                    <a:cubicBezTo>
                      <a:pt x="544830" y="134620"/>
                      <a:pt x="542290" y="146050"/>
                      <a:pt x="547370" y="149860"/>
                    </a:cubicBezTo>
                    <a:cubicBezTo>
                      <a:pt x="551180" y="153670"/>
                      <a:pt x="560070" y="151130"/>
                      <a:pt x="566420" y="154940"/>
                    </a:cubicBezTo>
                    <a:cubicBezTo>
                      <a:pt x="571500" y="157480"/>
                      <a:pt x="579120" y="163830"/>
                      <a:pt x="581660" y="167640"/>
                    </a:cubicBezTo>
                    <a:cubicBezTo>
                      <a:pt x="584200" y="171450"/>
                      <a:pt x="582930" y="176530"/>
                      <a:pt x="584200" y="177800"/>
                    </a:cubicBezTo>
                    <a:cubicBezTo>
                      <a:pt x="585470" y="179070"/>
                      <a:pt x="585470" y="179070"/>
                      <a:pt x="586740" y="180340"/>
                    </a:cubicBezTo>
                    <a:cubicBezTo>
                      <a:pt x="586740" y="180340"/>
                      <a:pt x="588010" y="181610"/>
                      <a:pt x="588010" y="181610"/>
                    </a:cubicBezTo>
                    <a:cubicBezTo>
                      <a:pt x="589280" y="181610"/>
                      <a:pt x="589280" y="182880"/>
                      <a:pt x="590550" y="184150"/>
                    </a:cubicBezTo>
                    <a:cubicBezTo>
                      <a:pt x="590550" y="185420"/>
                      <a:pt x="591820" y="186690"/>
                      <a:pt x="591820" y="186690"/>
                    </a:cubicBezTo>
                    <a:cubicBezTo>
                      <a:pt x="591820" y="186690"/>
                      <a:pt x="593090" y="187960"/>
                      <a:pt x="593090" y="189230"/>
                    </a:cubicBezTo>
                    <a:cubicBezTo>
                      <a:pt x="593090" y="190500"/>
                      <a:pt x="594360" y="191770"/>
                      <a:pt x="594360" y="191770"/>
                    </a:cubicBezTo>
                    <a:cubicBezTo>
                      <a:pt x="594360" y="191770"/>
                      <a:pt x="594360" y="194310"/>
                      <a:pt x="594360" y="194310"/>
                    </a:cubicBezTo>
                    <a:cubicBezTo>
                      <a:pt x="594360" y="195580"/>
                      <a:pt x="594360" y="196850"/>
                      <a:pt x="594360" y="198120"/>
                    </a:cubicBezTo>
                    <a:cubicBezTo>
                      <a:pt x="594360" y="198120"/>
                      <a:pt x="599440" y="209550"/>
                      <a:pt x="600710" y="215900"/>
                    </a:cubicBezTo>
                    <a:cubicBezTo>
                      <a:pt x="601980" y="222250"/>
                      <a:pt x="601980" y="228600"/>
                      <a:pt x="603250" y="234950"/>
                    </a:cubicBezTo>
                    <a:cubicBezTo>
                      <a:pt x="604520" y="241300"/>
                      <a:pt x="605790" y="247650"/>
                      <a:pt x="607060" y="254000"/>
                    </a:cubicBezTo>
                    <a:cubicBezTo>
                      <a:pt x="609600" y="260350"/>
                      <a:pt x="610870" y="266700"/>
                      <a:pt x="612140" y="273050"/>
                    </a:cubicBezTo>
                    <a:cubicBezTo>
                      <a:pt x="613410" y="279400"/>
                      <a:pt x="614680" y="287020"/>
                      <a:pt x="615950" y="293370"/>
                    </a:cubicBezTo>
                    <a:cubicBezTo>
                      <a:pt x="617220" y="299720"/>
                      <a:pt x="619760" y="311150"/>
                      <a:pt x="619760" y="312420"/>
                    </a:cubicBezTo>
                    <a:cubicBezTo>
                      <a:pt x="619760" y="313690"/>
                      <a:pt x="623570" y="318770"/>
                      <a:pt x="624840" y="322580"/>
                    </a:cubicBezTo>
                    <a:cubicBezTo>
                      <a:pt x="627380" y="327660"/>
                      <a:pt x="632460" y="335280"/>
                      <a:pt x="633730" y="341630"/>
                    </a:cubicBezTo>
                    <a:cubicBezTo>
                      <a:pt x="635000" y="347980"/>
                      <a:pt x="636270" y="356870"/>
                      <a:pt x="632460" y="361950"/>
                    </a:cubicBezTo>
                    <a:cubicBezTo>
                      <a:pt x="628650" y="367030"/>
                      <a:pt x="613410" y="370840"/>
                      <a:pt x="610870" y="373380"/>
                    </a:cubicBezTo>
                    <a:cubicBezTo>
                      <a:pt x="609600" y="373380"/>
                      <a:pt x="610870" y="374650"/>
                      <a:pt x="609600" y="374650"/>
                    </a:cubicBezTo>
                    <a:cubicBezTo>
                      <a:pt x="608330" y="377190"/>
                      <a:pt x="600710" y="383540"/>
                      <a:pt x="596900" y="388620"/>
                    </a:cubicBezTo>
                    <a:cubicBezTo>
                      <a:pt x="591820" y="394970"/>
                      <a:pt x="591820" y="402590"/>
                      <a:pt x="586740" y="408940"/>
                    </a:cubicBezTo>
                    <a:cubicBezTo>
                      <a:pt x="581660" y="414020"/>
                      <a:pt x="572770" y="421640"/>
                      <a:pt x="566420" y="422910"/>
                    </a:cubicBezTo>
                    <a:cubicBezTo>
                      <a:pt x="561340" y="422910"/>
                      <a:pt x="557530" y="419100"/>
                      <a:pt x="553720" y="419100"/>
                    </a:cubicBezTo>
                    <a:cubicBezTo>
                      <a:pt x="552450" y="420370"/>
                      <a:pt x="552450" y="421640"/>
                      <a:pt x="549910" y="422910"/>
                    </a:cubicBezTo>
                    <a:cubicBezTo>
                      <a:pt x="546100" y="425450"/>
                      <a:pt x="535940" y="429260"/>
                      <a:pt x="533400" y="433070"/>
                    </a:cubicBezTo>
                    <a:cubicBezTo>
                      <a:pt x="530860" y="434340"/>
                      <a:pt x="529590" y="436880"/>
                      <a:pt x="528320" y="438150"/>
                    </a:cubicBezTo>
                    <a:cubicBezTo>
                      <a:pt x="528320" y="438150"/>
                      <a:pt x="528320" y="439420"/>
                      <a:pt x="528320" y="439420"/>
                    </a:cubicBezTo>
                    <a:cubicBezTo>
                      <a:pt x="528320" y="440690"/>
                      <a:pt x="527050" y="441960"/>
                      <a:pt x="527050" y="441960"/>
                    </a:cubicBezTo>
                    <a:cubicBezTo>
                      <a:pt x="527050" y="441960"/>
                      <a:pt x="525780" y="443230"/>
                      <a:pt x="525780" y="444500"/>
                    </a:cubicBezTo>
                    <a:cubicBezTo>
                      <a:pt x="524510" y="445770"/>
                      <a:pt x="524510" y="447040"/>
                      <a:pt x="524510" y="447040"/>
                    </a:cubicBezTo>
                    <a:cubicBezTo>
                      <a:pt x="524510" y="447040"/>
                      <a:pt x="521970" y="448310"/>
                      <a:pt x="521970" y="448310"/>
                    </a:cubicBezTo>
                    <a:cubicBezTo>
                      <a:pt x="520700" y="449580"/>
                      <a:pt x="519430" y="450850"/>
                      <a:pt x="519430" y="450850"/>
                    </a:cubicBezTo>
                    <a:cubicBezTo>
                      <a:pt x="519430" y="450850"/>
                      <a:pt x="518160" y="452120"/>
                      <a:pt x="516890" y="452120"/>
                    </a:cubicBezTo>
                    <a:cubicBezTo>
                      <a:pt x="516890" y="452120"/>
                      <a:pt x="514350" y="453390"/>
                      <a:pt x="514350" y="453390"/>
                    </a:cubicBezTo>
                    <a:cubicBezTo>
                      <a:pt x="514350" y="453390"/>
                      <a:pt x="513080" y="453390"/>
                      <a:pt x="511810" y="453390"/>
                    </a:cubicBezTo>
                    <a:cubicBezTo>
                      <a:pt x="510540" y="454660"/>
                      <a:pt x="509270" y="454660"/>
                      <a:pt x="509270" y="454660"/>
                    </a:cubicBezTo>
                    <a:cubicBezTo>
                      <a:pt x="509270" y="454660"/>
                      <a:pt x="506730" y="454660"/>
                      <a:pt x="506730" y="454660"/>
                    </a:cubicBezTo>
                    <a:cubicBezTo>
                      <a:pt x="505460" y="454660"/>
                      <a:pt x="505460" y="454660"/>
                      <a:pt x="505460" y="454660"/>
                    </a:cubicBezTo>
                    <a:cubicBezTo>
                      <a:pt x="505460" y="454660"/>
                      <a:pt x="504190" y="455930"/>
                      <a:pt x="504190" y="455930"/>
                    </a:cubicBezTo>
                    <a:cubicBezTo>
                      <a:pt x="504190" y="455930"/>
                      <a:pt x="501650" y="455930"/>
                      <a:pt x="501650" y="455930"/>
                    </a:cubicBezTo>
                    <a:cubicBezTo>
                      <a:pt x="500380" y="455930"/>
                      <a:pt x="497840" y="457200"/>
                      <a:pt x="497840" y="457200"/>
                    </a:cubicBezTo>
                    <a:cubicBezTo>
                      <a:pt x="497840" y="457200"/>
                      <a:pt x="496570" y="457200"/>
                      <a:pt x="495300" y="457200"/>
                    </a:cubicBezTo>
                    <a:cubicBezTo>
                      <a:pt x="494030" y="457200"/>
                      <a:pt x="492760" y="457200"/>
                      <a:pt x="492760" y="457200"/>
                    </a:cubicBezTo>
                    <a:cubicBezTo>
                      <a:pt x="492760" y="457200"/>
                      <a:pt x="491490" y="455930"/>
                      <a:pt x="490220" y="455930"/>
                    </a:cubicBezTo>
                    <a:cubicBezTo>
                      <a:pt x="488950" y="455930"/>
                      <a:pt x="487680" y="455930"/>
                      <a:pt x="487680" y="455930"/>
                    </a:cubicBezTo>
                    <a:cubicBezTo>
                      <a:pt x="487680" y="455930"/>
                      <a:pt x="485140" y="454660"/>
                      <a:pt x="485140" y="453390"/>
                    </a:cubicBezTo>
                    <a:cubicBezTo>
                      <a:pt x="483870" y="453390"/>
                      <a:pt x="482600" y="452120"/>
                      <a:pt x="482600" y="452120"/>
                    </a:cubicBezTo>
                    <a:cubicBezTo>
                      <a:pt x="482600" y="452120"/>
                      <a:pt x="481330" y="450850"/>
                      <a:pt x="480060" y="450850"/>
                    </a:cubicBezTo>
                    <a:cubicBezTo>
                      <a:pt x="478790" y="449580"/>
                      <a:pt x="477520" y="448310"/>
                      <a:pt x="477520" y="448310"/>
                    </a:cubicBezTo>
                    <a:cubicBezTo>
                      <a:pt x="477520" y="448310"/>
                      <a:pt x="474980" y="440690"/>
                      <a:pt x="471170" y="435610"/>
                    </a:cubicBezTo>
                    <a:cubicBezTo>
                      <a:pt x="468630" y="431800"/>
                      <a:pt x="463550" y="425450"/>
                      <a:pt x="458470" y="421640"/>
                    </a:cubicBezTo>
                    <a:cubicBezTo>
                      <a:pt x="454660" y="416560"/>
                      <a:pt x="449580" y="411480"/>
                      <a:pt x="444500" y="408940"/>
                    </a:cubicBezTo>
                    <a:cubicBezTo>
                      <a:pt x="439420" y="405130"/>
                      <a:pt x="431800" y="403860"/>
                      <a:pt x="426720" y="400050"/>
                    </a:cubicBezTo>
                    <a:cubicBezTo>
                      <a:pt x="421640" y="396240"/>
                      <a:pt x="416560" y="391160"/>
                      <a:pt x="412750" y="386080"/>
                    </a:cubicBezTo>
                    <a:cubicBezTo>
                      <a:pt x="408940" y="381000"/>
                      <a:pt x="406400" y="374650"/>
                      <a:pt x="402590" y="369570"/>
                    </a:cubicBezTo>
                    <a:cubicBezTo>
                      <a:pt x="398780" y="365760"/>
                      <a:pt x="392430" y="361950"/>
                      <a:pt x="387350" y="358140"/>
                    </a:cubicBezTo>
                    <a:cubicBezTo>
                      <a:pt x="382270" y="353060"/>
                      <a:pt x="375920" y="346710"/>
                      <a:pt x="373380" y="342900"/>
                    </a:cubicBezTo>
                    <a:cubicBezTo>
                      <a:pt x="373380" y="340360"/>
                      <a:pt x="373380" y="339090"/>
                      <a:pt x="373380" y="337820"/>
                    </a:cubicBezTo>
                    <a:cubicBezTo>
                      <a:pt x="372110" y="334010"/>
                      <a:pt x="368300" y="330200"/>
                      <a:pt x="364490" y="327660"/>
                    </a:cubicBezTo>
                    <a:cubicBezTo>
                      <a:pt x="359410" y="323850"/>
                      <a:pt x="350520" y="320040"/>
                      <a:pt x="347980" y="318770"/>
                    </a:cubicBezTo>
                    <a:cubicBezTo>
                      <a:pt x="345440" y="318770"/>
                      <a:pt x="345440" y="320040"/>
                      <a:pt x="344170" y="320040"/>
                    </a:cubicBezTo>
                    <a:cubicBezTo>
                      <a:pt x="340360" y="318770"/>
                      <a:pt x="335280" y="309880"/>
                      <a:pt x="330200" y="307340"/>
                    </a:cubicBezTo>
                    <a:cubicBezTo>
                      <a:pt x="323850" y="304800"/>
                      <a:pt x="317500" y="306070"/>
                      <a:pt x="312420" y="304800"/>
                    </a:cubicBezTo>
                    <a:cubicBezTo>
                      <a:pt x="304800" y="303530"/>
                      <a:pt x="297180" y="299720"/>
                      <a:pt x="290830" y="297180"/>
                    </a:cubicBezTo>
                    <a:cubicBezTo>
                      <a:pt x="284480" y="294640"/>
                      <a:pt x="278130" y="293370"/>
                      <a:pt x="274320" y="289560"/>
                    </a:cubicBezTo>
                    <a:cubicBezTo>
                      <a:pt x="267970" y="284480"/>
                      <a:pt x="264160" y="275590"/>
                      <a:pt x="260350" y="269240"/>
                    </a:cubicBezTo>
                    <a:cubicBezTo>
                      <a:pt x="255270" y="264160"/>
                      <a:pt x="251460" y="260350"/>
                      <a:pt x="247650" y="255270"/>
                    </a:cubicBezTo>
                    <a:cubicBezTo>
                      <a:pt x="242570" y="250190"/>
                      <a:pt x="236220" y="245110"/>
                      <a:pt x="233680" y="241300"/>
                    </a:cubicBezTo>
                    <a:cubicBezTo>
                      <a:pt x="231140" y="238760"/>
                      <a:pt x="228600" y="233680"/>
                      <a:pt x="228600" y="233680"/>
                    </a:cubicBezTo>
                    <a:cubicBezTo>
                      <a:pt x="227330" y="233680"/>
                      <a:pt x="227330" y="233680"/>
                      <a:pt x="227330" y="233680"/>
                    </a:cubicBezTo>
                    <a:cubicBezTo>
                      <a:pt x="227330" y="233680"/>
                      <a:pt x="213360" y="228600"/>
                      <a:pt x="207010" y="226060"/>
                    </a:cubicBezTo>
                    <a:cubicBezTo>
                      <a:pt x="200660" y="224790"/>
                      <a:pt x="190500" y="219710"/>
                      <a:pt x="189230" y="220980"/>
                    </a:cubicBezTo>
                    <a:cubicBezTo>
                      <a:pt x="189230" y="220980"/>
                      <a:pt x="186690" y="223520"/>
                      <a:pt x="186690" y="223520"/>
                    </a:cubicBezTo>
                    <a:cubicBezTo>
                      <a:pt x="186690" y="223520"/>
                      <a:pt x="185420" y="224790"/>
                      <a:pt x="185420" y="224790"/>
                    </a:cubicBezTo>
                    <a:cubicBezTo>
                      <a:pt x="184150" y="224790"/>
                      <a:pt x="182880" y="226060"/>
                      <a:pt x="182880" y="226060"/>
                    </a:cubicBezTo>
                    <a:cubicBezTo>
                      <a:pt x="182880" y="226060"/>
                      <a:pt x="180340" y="227330"/>
                      <a:pt x="180340" y="227330"/>
                    </a:cubicBezTo>
                    <a:cubicBezTo>
                      <a:pt x="179070" y="228600"/>
                      <a:pt x="177800" y="228600"/>
                      <a:pt x="177800" y="228600"/>
                    </a:cubicBezTo>
                    <a:cubicBezTo>
                      <a:pt x="177800" y="228600"/>
                      <a:pt x="167640" y="237490"/>
                      <a:pt x="162560" y="241300"/>
                    </a:cubicBezTo>
                    <a:cubicBezTo>
                      <a:pt x="160020" y="243840"/>
                      <a:pt x="153670" y="246380"/>
                      <a:pt x="153670" y="246380"/>
                    </a:cubicBezTo>
                    <a:cubicBezTo>
                      <a:pt x="153670" y="246380"/>
                      <a:pt x="151130" y="246380"/>
                      <a:pt x="151130" y="246380"/>
                    </a:cubicBezTo>
                    <a:cubicBezTo>
                      <a:pt x="149860" y="246380"/>
                      <a:pt x="148590" y="247650"/>
                      <a:pt x="148590" y="247650"/>
                    </a:cubicBezTo>
                    <a:cubicBezTo>
                      <a:pt x="148590" y="247650"/>
                      <a:pt x="146050" y="247650"/>
                      <a:pt x="144780" y="247650"/>
                    </a:cubicBezTo>
                    <a:cubicBezTo>
                      <a:pt x="144780" y="247650"/>
                      <a:pt x="142240" y="247650"/>
                      <a:pt x="142240" y="247650"/>
                    </a:cubicBezTo>
                    <a:cubicBezTo>
                      <a:pt x="142240" y="247650"/>
                      <a:pt x="140970" y="246380"/>
                      <a:pt x="140970" y="246380"/>
                    </a:cubicBezTo>
                    <a:cubicBezTo>
                      <a:pt x="139700" y="246380"/>
                      <a:pt x="139700" y="246380"/>
                      <a:pt x="139700" y="246380"/>
                    </a:cubicBezTo>
                    <a:cubicBezTo>
                      <a:pt x="139700" y="246380"/>
                      <a:pt x="138430" y="246380"/>
                      <a:pt x="138430" y="246380"/>
                    </a:cubicBezTo>
                    <a:cubicBezTo>
                      <a:pt x="138430" y="246380"/>
                      <a:pt x="135890" y="246380"/>
                      <a:pt x="134620" y="246380"/>
                    </a:cubicBezTo>
                    <a:cubicBezTo>
                      <a:pt x="134620" y="246380"/>
                      <a:pt x="132080" y="245110"/>
                      <a:pt x="132080" y="245110"/>
                    </a:cubicBezTo>
                    <a:cubicBezTo>
                      <a:pt x="132080" y="245110"/>
                      <a:pt x="129540" y="245110"/>
                      <a:pt x="129540" y="243840"/>
                    </a:cubicBezTo>
                    <a:cubicBezTo>
                      <a:pt x="129540" y="243840"/>
                      <a:pt x="127000" y="247650"/>
                      <a:pt x="125730" y="248920"/>
                    </a:cubicBezTo>
                    <a:cubicBezTo>
                      <a:pt x="121920" y="252730"/>
                      <a:pt x="115570" y="260350"/>
                      <a:pt x="111760" y="264160"/>
                    </a:cubicBezTo>
                    <a:cubicBezTo>
                      <a:pt x="109220" y="266700"/>
                      <a:pt x="105410" y="266700"/>
                      <a:pt x="104140" y="267970"/>
                    </a:cubicBezTo>
                    <a:cubicBezTo>
                      <a:pt x="102870" y="269240"/>
                      <a:pt x="101600" y="271780"/>
                      <a:pt x="101600" y="270510"/>
                    </a:cubicBezTo>
                    <a:cubicBezTo>
                      <a:pt x="101600" y="270510"/>
                      <a:pt x="102870" y="269240"/>
                      <a:pt x="102870" y="269240"/>
                    </a:cubicBezTo>
                    <a:cubicBezTo>
                      <a:pt x="102870" y="269240"/>
                      <a:pt x="96520" y="273050"/>
                      <a:pt x="96520" y="274320"/>
                    </a:cubicBezTo>
                    <a:cubicBezTo>
                      <a:pt x="96520" y="274320"/>
                      <a:pt x="93980" y="274320"/>
                      <a:pt x="92710" y="274320"/>
                    </a:cubicBezTo>
                    <a:cubicBezTo>
                      <a:pt x="92710" y="274320"/>
                      <a:pt x="90170" y="274320"/>
                      <a:pt x="90170" y="274320"/>
                    </a:cubicBezTo>
                    <a:cubicBezTo>
                      <a:pt x="90170" y="274320"/>
                      <a:pt x="87630" y="274320"/>
                      <a:pt x="87630" y="274320"/>
                    </a:cubicBezTo>
                    <a:cubicBezTo>
                      <a:pt x="87630" y="274320"/>
                      <a:pt x="87630" y="274320"/>
                      <a:pt x="86360" y="274320"/>
                    </a:cubicBezTo>
                    <a:cubicBezTo>
                      <a:pt x="85090" y="274320"/>
                      <a:pt x="81280" y="283210"/>
                      <a:pt x="77470" y="287020"/>
                    </a:cubicBezTo>
                    <a:cubicBezTo>
                      <a:pt x="72390" y="290830"/>
                      <a:pt x="62230" y="297180"/>
                      <a:pt x="58420" y="295910"/>
                    </a:cubicBezTo>
                    <a:cubicBezTo>
                      <a:pt x="54610" y="294640"/>
                      <a:pt x="50800" y="287020"/>
                      <a:pt x="49530" y="287020"/>
                    </a:cubicBezTo>
                    <a:cubicBezTo>
                      <a:pt x="49530" y="285750"/>
                      <a:pt x="49530" y="287020"/>
                      <a:pt x="49530" y="287020"/>
                    </a:cubicBezTo>
                    <a:cubicBezTo>
                      <a:pt x="48260" y="287020"/>
                      <a:pt x="46990" y="287020"/>
                      <a:pt x="46990" y="287020"/>
                    </a:cubicBezTo>
                    <a:cubicBezTo>
                      <a:pt x="46990" y="287020"/>
                      <a:pt x="44450" y="287020"/>
                      <a:pt x="44450" y="287020"/>
                    </a:cubicBezTo>
                    <a:cubicBezTo>
                      <a:pt x="43180" y="287020"/>
                      <a:pt x="40640" y="287020"/>
                      <a:pt x="40640" y="287020"/>
                    </a:cubicBezTo>
                    <a:cubicBezTo>
                      <a:pt x="40640" y="287020"/>
                      <a:pt x="39370" y="287020"/>
                      <a:pt x="38100" y="287020"/>
                    </a:cubicBezTo>
                    <a:cubicBezTo>
                      <a:pt x="36830" y="287020"/>
                      <a:pt x="35560" y="285750"/>
                      <a:pt x="35560" y="285750"/>
                    </a:cubicBezTo>
                    <a:cubicBezTo>
                      <a:pt x="35560" y="285750"/>
                      <a:pt x="34290" y="285750"/>
                      <a:pt x="33020" y="284480"/>
                    </a:cubicBezTo>
                    <a:cubicBezTo>
                      <a:pt x="31750" y="284480"/>
                      <a:pt x="30480" y="283210"/>
                      <a:pt x="30480" y="283210"/>
                    </a:cubicBezTo>
                    <a:cubicBezTo>
                      <a:pt x="30480" y="283210"/>
                      <a:pt x="29210" y="281940"/>
                      <a:pt x="27940" y="281940"/>
                    </a:cubicBezTo>
                    <a:cubicBezTo>
                      <a:pt x="27940" y="280670"/>
                      <a:pt x="26670" y="279400"/>
                      <a:pt x="26670" y="279400"/>
                    </a:cubicBezTo>
                    <a:cubicBezTo>
                      <a:pt x="26670" y="279400"/>
                      <a:pt x="25400" y="278130"/>
                      <a:pt x="24130" y="278130"/>
                    </a:cubicBezTo>
                    <a:cubicBezTo>
                      <a:pt x="24130" y="276860"/>
                      <a:pt x="22860" y="275590"/>
                      <a:pt x="22860" y="275590"/>
                    </a:cubicBezTo>
                    <a:cubicBezTo>
                      <a:pt x="22860" y="275590"/>
                      <a:pt x="21590" y="273050"/>
                      <a:pt x="21590" y="273050"/>
                    </a:cubicBezTo>
                    <a:cubicBezTo>
                      <a:pt x="21590" y="271780"/>
                      <a:pt x="20320" y="270510"/>
                      <a:pt x="20320" y="270510"/>
                    </a:cubicBezTo>
                    <a:cubicBezTo>
                      <a:pt x="20320" y="270510"/>
                      <a:pt x="20320" y="267970"/>
                      <a:pt x="20320" y="266700"/>
                    </a:cubicBezTo>
                    <a:cubicBezTo>
                      <a:pt x="20320" y="266700"/>
                      <a:pt x="20320" y="264160"/>
                      <a:pt x="20320" y="264160"/>
                    </a:cubicBezTo>
                    <a:cubicBezTo>
                      <a:pt x="20320" y="264160"/>
                      <a:pt x="20320" y="262890"/>
                      <a:pt x="20320" y="261620"/>
                    </a:cubicBezTo>
                    <a:cubicBezTo>
                      <a:pt x="20320" y="260350"/>
                      <a:pt x="20320" y="259080"/>
                      <a:pt x="20320" y="259080"/>
                    </a:cubicBezTo>
                    <a:cubicBezTo>
                      <a:pt x="20320" y="259080"/>
                      <a:pt x="21590" y="256540"/>
                      <a:pt x="21590" y="256540"/>
                    </a:cubicBezTo>
                    <a:cubicBezTo>
                      <a:pt x="21590" y="255270"/>
                      <a:pt x="22860" y="254000"/>
                      <a:pt x="22860" y="254000"/>
                    </a:cubicBezTo>
                    <a:cubicBezTo>
                      <a:pt x="22860" y="252730"/>
                      <a:pt x="27940" y="246380"/>
                      <a:pt x="30480" y="243840"/>
                    </a:cubicBezTo>
                    <a:cubicBezTo>
                      <a:pt x="33020" y="240030"/>
                      <a:pt x="36830" y="237490"/>
                      <a:pt x="39370" y="233680"/>
                    </a:cubicBezTo>
                    <a:cubicBezTo>
                      <a:pt x="41910" y="229870"/>
                      <a:pt x="44450" y="226060"/>
                      <a:pt x="45720" y="222250"/>
                    </a:cubicBezTo>
                    <a:cubicBezTo>
                      <a:pt x="48260" y="217170"/>
                      <a:pt x="48260" y="209550"/>
                      <a:pt x="49530" y="203200"/>
                    </a:cubicBezTo>
                    <a:cubicBezTo>
                      <a:pt x="49530" y="196850"/>
                      <a:pt x="52070" y="189230"/>
                      <a:pt x="49530" y="184150"/>
                    </a:cubicBezTo>
                    <a:cubicBezTo>
                      <a:pt x="48260" y="177800"/>
                      <a:pt x="38100" y="171450"/>
                      <a:pt x="36830" y="168910"/>
                    </a:cubicBezTo>
                    <a:cubicBezTo>
                      <a:pt x="36830" y="167640"/>
                      <a:pt x="38100" y="166370"/>
                      <a:pt x="36830" y="166370"/>
                    </a:cubicBezTo>
                    <a:cubicBezTo>
                      <a:pt x="36830" y="166370"/>
                      <a:pt x="35560" y="166370"/>
                      <a:pt x="34290" y="166370"/>
                    </a:cubicBezTo>
                    <a:cubicBezTo>
                      <a:pt x="31750" y="167640"/>
                      <a:pt x="24130" y="168910"/>
                      <a:pt x="24130" y="168910"/>
                    </a:cubicBezTo>
                    <a:cubicBezTo>
                      <a:pt x="24130" y="168910"/>
                      <a:pt x="21590" y="168910"/>
                      <a:pt x="20320" y="168910"/>
                    </a:cubicBezTo>
                    <a:cubicBezTo>
                      <a:pt x="20320" y="168910"/>
                      <a:pt x="17780" y="168910"/>
                      <a:pt x="17780" y="168910"/>
                    </a:cubicBezTo>
                    <a:cubicBezTo>
                      <a:pt x="17780" y="168910"/>
                      <a:pt x="16510" y="167640"/>
                      <a:pt x="15240" y="167640"/>
                    </a:cubicBezTo>
                    <a:cubicBezTo>
                      <a:pt x="13970" y="167640"/>
                      <a:pt x="12700" y="166370"/>
                      <a:pt x="12700" y="166370"/>
                    </a:cubicBezTo>
                    <a:cubicBezTo>
                      <a:pt x="12700" y="166370"/>
                      <a:pt x="11430" y="165100"/>
                      <a:pt x="10160" y="165100"/>
                    </a:cubicBezTo>
                    <a:cubicBezTo>
                      <a:pt x="10160" y="163830"/>
                      <a:pt x="7620" y="163830"/>
                      <a:pt x="7620" y="163830"/>
                    </a:cubicBezTo>
                    <a:cubicBezTo>
                      <a:pt x="7620" y="163830"/>
                      <a:pt x="6350" y="161290"/>
                      <a:pt x="6350" y="161290"/>
                    </a:cubicBezTo>
                    <a:cubicBezTo>
                      <a:pt x="5080" y="160020"/>
                      <a:pt x="3810" y="158750"/>
                      <a:pt x="3810" y="158750"/>
                    </a:cubicBezTo>
                    <a:cubicBezTo>
                      <a:pt x="3810" y="158750"/>
                      <a:pt x="3810" y="157480"/>
                      <a:pt x="2540" y="156210"/>
                    </a:cubicBezTo>
                    <a:cubicBezTo>
                      <a:pt x="2540" y="156210"/>
                      <a:pt x="1270" y="153670"/>
                      <a:pt x="1270" y="153670"/>
                    </a:cubicBezTo>
                    <a:cubicBezTo>
                      <a:pt x="1270" y="153670"/>
                      <a:pt x="1270" y="152400"/>
                      <a:pt x="1270" y="151130"/>
                    </a:cubicBezTo>
                    <a:cubicBezTo>
                      <a:pt x="1270" y="151130"/>
                      <a:pt x="0" y="148590"/>
                      <a:pt x="0" y="148590"/>
                    </a:cubicBezTo>
                    <a:cubicBezTo>
                      <a:pt x="0" y="148590"/>
                      <a:pt x="0" y="147320"/>
                      <a:pt x="0" y="146050"/>
                    </a:cubicBezTo>
                    <a:cubicBezTo>
                      <a:pt x="0" y="144780"/>
                      <a:pt x="0" y="143510"/>
                      <a:pt x="0" y="143510"/>
                    </a:cubicBezTo>
                    <a:moveTo>
                      <a:pt x="66040" y="289560"/>
                    </a:moveTo>
                    <a:cubicBezTo>
                      <a:pt x="81280" y="274320"/>
                      <a:pt x="78740" y="271780"/>
                      <a:pt x="77470" y="271780"/>
                    </a:cubicBezTo>
                    <a:cubicBezTo>
                      <a:pt x="74930" y="271780"/>
                      <a:pt x="66040" y="289560"/>
                      <a:pt x="66040" y="289560"/>
                    </a:cubicBezTo>
                    <a:moveTo>
                      <a:pt x="529590" y="433070"/>
                    </a:moveTo>
                    <a:cubicBezTo>
                      <a:pt x="529590" y="433070"/>
                      <a:pt x="529590" y="431800"/>
                      <a:pt x="529590" y="431800"/>
                    </a:cubicBezTo>
                    <a:cubicBezTo>
                      <a:pt x="529590" y="431800"/>
                      <a:pt x="529590" y="433070"/>
                      <a:pt x="529590" y="433070"/>
                    </a:cubicBezTo>
                  </a:path>
                </a:pathLst>
              </a:custGeom>
              <a:solidFill>
                <a:srgbClr val="E7191F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38" name="Group 176"/>
            <p:cNvGrpSpPr/>
            <p:nvPr/>
          </p:nvGrpSpPr>
          <p:grpSpPr>
            <a:xfrm>
              <a:off x="922020" y="5034915"/>
              <a:ext cx="643890" cy="677228"/>
              <a:chOff x="0" y="0"/>
              <a:chExt cx="858520" cy="902970"/>
            </a:xfrm>
          </p:grpSpPr>
          <p:sp>
            <p:nvSpPr>
              <p:cNvPr id="369" name="Freeform 177"/>
              <p:cNvSpPr/>
              <p:nvPr/>
            </p:nvSpPr>
            <p:spPr>
              <a:xfrm>
                <a:off x="50800" y="49530"/>
                <a:ext cx="756920" cy="801370"/>
              </a:xfrm>
              <a:custGeom>
                <a:avLst/>
                <a:gdLst/>
                <a:ahLst/>
                <a:cxnLst/>
                <a:rect l="l" t="t" r="r" b="b"/>
                <a:pathLst>
                  <a:path w="756920" h="801370">
                    <a:moveTo>
                      <a:pt x="0" y="450850"/>
                    </a:moveTo>
                    <a:cubicBezTo>
                      <a:pt x="17780" y="427990"/>
                      <a:pt x="22860" y="426720"/>
                      <a:pt x="24130" y="426720"/>
                    </a:cubicBezTo>
                    <a:cubicBezTo>
                      <a:pt x="24130" y="425450"/>
                      <a:pt x="24130" y="425450"/>
                      <a:pt x="24130" y="425450"/>
                    </a:cubicBezTo>
                    <a:cubicBezTo>
                      <a:pt x="26670" y="422910"/>
                      <a:pt x="36830" y="414020"/>
                      <a:pt x="39370" y="410210"/>
                    </a:cubicBezTo>
                    <a:cubicBezTo>
                      <a:pt x="40640" y="407670"/>
                      <a:pt x="43180" y="405130"/>
                      <a:pt x="41910" y="403860"/>
                    </a:cubicBezTo>
                    <a:cubicBezTo>
                      <a:pt x="41910" y="403860"/>
                      <a:pt x="39370" y="402590"/>
                      <a:pt x="39370" y="402590"/>
                    </a:cubicBezTo>
                    <a:cubicBezTo>
                      <a:pt x="38100" y="402590"/>
                      <a:pt x="36830" y="401320"/>
                      <a:pt x="36830" y="401320"/>
                    </a:cubicBezTo>
                    <a:cubicBezTo>
                      <a:pt x="36830" y="401320"/>
                      <a:pt x="35560" y="400050"/>
                      <a:pt x="34290" y="398780"/>
                    </a:cubicBezTo>
                    <a:cubicBezTo>
                      <a:pt x="34290" y="398780"/>
                      <a:pt x="33020" y="397510"/>
                      <a:pt x="33020" y="397510"/>
                    </a:cubicBezTo>
                    <a:cubicBezTo>
                      <a:pt x="31750" y="397510"/>
                      <a:pt x="31750" y="396240"/>
                      <a:pt x="30480" y="394970"/>
                    </a:cubicBezTo>
                    <a:cubicBezTo>
                      <a:pt x="30480" y="393700"/>
                      <a:pt x="29210" y="392430"/>
                      <a:pt x="29210" y="392430"/>
                    </a:cubicBezTo>
                    <a:cubicBezTo>
                      <a:pt x="29210" y="392430"/>
                      <a:pt x="29210" y="391160"/>
                      <a:pt x="27940" y="389890"/>
                    </a:cubicBezTo>
                    <a:cubicBezTo>
                      <a:pt x="27940" y="388620"/>
                      <a:pt x="27940" y="387350"/>
                      <a:pt x="27940" y="387350"/>
                    </a:cubicBezTo>
                    <a:cubicBezTo>
                      <a:pt x="27940" y="387350"/>
                      <a:pt x="26670" y="384810"/>
                      <a:pt x="26670" y="384810"/>
                    </a:cubicBezTo>
                    <a:cubicBezTo>
                      <a:pt x="26670" y="383540"/>
                      <a:pt x="26670" y="383540"/>
                      <a:pt x="26670" y="383540"/>
                    </a:cubicBezTo>
                    <a:cubicBezTo>
                      <a:pt x="26670" y="382270"/>
                      <a:pt x="26670" y="382270"/>
                      <a:pt x="26670" y="381000"/>
                    </a:cubicBezTo>
                    <a:cubicBezTo>
                      <a:pt x="25400" y="381000"/>
                      <a:pt x="25400" y="378460"/>
                      <a:pt x="25400" y="378460"/>
                    </a:cubicBezTo>
                    <a:cubicBezTo>
                      <a:pt x="25400" y="378460"/>
                      <a:pt x="25400" y="377190"/>
                      <a:pt x="25400" y="375920"/>
                    </a:cubicBezTo>
                    <a:cubicBezTo>
                      <a:pt x="25400" y="374650"/>
                      <a:pt x="24130" y="373380"/>
                      <a:pt x="24130" y="373380"/>
                    </a:cubicBezTo>
                    <a:cubicBezTo>
                      <a:pt x="24130" y="373380"/>
                      <a:pt x="25400" y="370840"/>
                      <a:pt x="25400" y="370840"/>
                    </a:cubicBezTo>
                    <a:cubicBezTo>
                      <a:pt x="25400" y="369570"/>
                      <a:pt x="25400" y="367030"/>
                      <a:pt x="25400" y="367030"/>
                    </a:cubicBezTo>
                    <a:cubicBezTo>
                      <a:pt x="26670" y="364490"/>
                      <a:pt x="27940" y="355600"/>
                      <a:pt x="27940" y="353060"/>
                    </a:cubicBezTo>
                    <a:cubicBezTo>
                      <a:pt x="27940" y="351790"/>
                      <a:pt x="27940" y="353060"/>
                      <a:pt x="27940" y="351790"/>
                    </a:cubicBezTo>
                    <a:cubicBezTo>
                      <a:pt x="29210" y="349250"/>
                      <a:pt x="29210" y="341630"/>
                      <a:pt x="30480" y="335280"/>
                    </a:cubicBezTo>
                    <a:cubicBezTo>
                      <a:pt x="30480" y="328930"/>
                      <a:pt x="33020" y="322580"/>
                      <a:pt x="35560" y="316230"/>
                    </a:cubicBezTo>
                    <a:cubicBezTo>
                      <a:pt x="36830" y="309880"/>
                      <a:pt x="39370" y="303530"/>
                      <a:pt x="40640" y="297180"/>
                    </a:cubicBezTo>
                    <a:cubicBezTo>
                      <a:pt x="43180" y="289560"/>
                      <a:pt x="44450" y="283210"/>
                      <a:pt x="46990" y="276860"/>
                    </a:cubicBezTo>
                    <a:cubicBezTo>
                      <a:pt x="49530" y="270510"/>
                      <a:pt x="54610" y="261620"/>
                      <a:pt x="57150" y="257810"/>
                    </a:cubicBezTo>
                    <a:cubicBezTo>
                      <a:pt x="58420" y="255270"/>
                      <a:pt x="59690" y="254000"/>
                      <a:pt x="60960" y="252730"/>
                    </a:cubicBezTo>
                    <a:cubicBezTo>
                      <a:pt x="60960" y="251460"/>
                      <a:pt x="60960" y="248920"/>
                      <a:pt x="60960" y="246380"/>
                    </a:cubicBezTo>
                    <a:cubicBezTo>
                      <a:pt x="59690" y="245110"/>
                      <a:pt x="58420" y="243840"/>
                      <a:pt x="55880" y="241300"/>
                    </a:cubicBezTo>
                    <a:cubicBezTo>
                      <a:pt x="54610" y="238760"/>
                      <a:pt x="50800" y="231140"/>
                      <a:pt x="50800" y="231140"/>
                    </a:cubicBezTo>
                    <a:cubicBezTo>
                      <a:pt x="50800" y="231140"/>
                      <a:pt x="50800" y="229870"/>
                      <a:pt x="50800" y="228600"/>
                    </a:cubicBezTo>
                    <a:cubicBezTo>
                      <a:pt x="50800" y="227330"/>
                      <a:pt x="50800" y="226060"/>
                      <a:pt x="50800" y="226060"/>
                    </a:cubicBezTo>
                    <a:cubicBezTo>
                      <a:pt x="50800" y="226060"/>
                      <a:pt x="50800" y="223520"/>
                      <a:pt x="50800" y="223520"/>
                    </a:cubicBezTo>
                    <a:cubicBezTo>
                      <a:pt x="50800" y="222250"/>
                      <a:pt x="50800" y="219710"/>
                      <a:pt x="50800" y="219710"/>
                    </a:cubicBezTo>
                    <a:cubicBezTo>
                      <a:pt x="50800" y="219710"/>
                      <a:pt x="52070" y="218440"/>
                      <a:pt x="52070" y="217170"/>
                    </a:cubicBezTo>
                    <a:cubicBezTo>
                      <a:pt x="52070" y="217170"/>
                      <a:pt x="53340" y="214630"/>
                      <a:pt x="53340" y="214630"/>
                    </a:cubicBezTo>
                    <a:cubicBezTo>
                      <a:pt x="53340" y="214630"/>
                      <a:pt x="54610" y="213360"/>
                      <a:pt x="54610" y="212090"/>
                    </a:cubicBezTo>
                    <a:cubicBezTo>
                      <a:pt x="55880" y="212090"/>
                      <a:pt x="57150" y="210820"/>
                      <a:pt x="57150" y="210820"/>
                    </a:cubicBezTo>
                    <a:cubicBezTo>
                      <a:pt x="57150" y="210820"/>
                      <a:pt x="58420" y="209550"/>
                      <a:pt x="58420" y="208280"/>
                    </a:cubicBezTo>
                    <a:cubicBezTo>
                      <a:pt x="59690" y="208280"/>
                      <a:pt x="60960" y="207010"/>
                      <a:pt x="60960" y="207010"/>
                    </a:cubicBezTo>
                    <a:cubicBezTo>
                      <a:pt x="60960" y="207010"/>
                      <a:pt x="62230" y="205740"/>
                      <a:pt x="63500" y="205740"/>
                    </a:cubicBezTo>
                    <a:cubicBezTo>
                      <a:pt x="64770" y="204470"/>
                      <a:pt x="66040" y="204470"/>
                      <a:pt x="66040" y="204470"/>
                    </a:cubicBezTo>
                    <a:cubicBezTo>
                      <a:pt x="66040" y="204470"/>
                      <a:pt x="68580" y="204470"/>
                      <a:pt x="68580" y="203200"/>
                    </a:cubicBezTo>
                    <a:cubicBezTo>
                      <a:pt x="69850" y="203200"/>
                      <a:pt x="71120" y="203200"/>
                      <a:pt x="71120" y="203200"/>
                    </a:cubicBezTo>
                    <a:cubicBezTo>
                      <a:pt x="71120" y="203200"/>
                      <a:pt x="73660" y="203200"/>
                      <a:pt x="74930" y="203200"/>
                    </a:cubicBezTo>
                    <a:cubicBezTo>
                      <a:pt x="74930" y="203200"/>
                      <a:pt x="77470" y="203200"/>
                      <a:pt x="77470" y="203200"/>
                    </a:cubicBezTo>
                    <a:cubicBezTo>
                      <a:pt x="77470" y="203200"/>
                      <a:pt x="77470" y="203200"/>
                      <a:pt x="78740" y="203200"/>
                    </a:cubicBezTo>
                    <a:cubicBezTo>
                      <a:pt x="80010" y="203200"/>
                      <a:pt x="81280" y="200660"/>
                      <a:pt x="82550" y="200660"/>
                    </a:cubicBezTo>
                    <a:cubicBezTo>
                      <a:pt x="87630" y="199390"/>
                      <a:pt x="95250" y="204470"/>
                      <a:pt x="101600" y="205740"/>
                    </a:cubicBezTo>
                    <a:cubicBezTo>
                      <a:pt x="107950" y="207010"/>
                      <a:pt x="115570" y="207010"/>
                      <a:pt x="121920" y="207010"/>
                    </a:cubicBezTo>
                    <a:cubicBezTo>
                      <a:pt x="125730" y="205740"/>
                      <a:pt x="132080" y="205740"/>
                      <a:pt x="133350" y="203200"/>
                    </a:cubicBezTo>
                    <a:cubicBezTo>
                      <a:pt x="134620" y="200660"/>
                      <a:pt x="130810" y="194310"/>
                      <a:pt x="129540" y="191770"/>
                    </a:cubicBezTo>
                    <a:cubicBezTo>
                      <a:pt x="129540" y="187960"/>
                      <a:pt x="132080" y="185420"/>
                      <a:pt x="132080" y="182880"/>
                    </a:cubicBezTo>
                    <a:cubicBezTo>
                      <a:pt x="132080" y="180340"/>
                      <a:pt x="127000" y="176530"/>
                      <a:pt x="127000" y="172720"/>
                    </a:cubicBezTo>
                    <a:cubicBezTo>
                      <a:pt x="127000" y="166370"/>
                      <a:pt x="129540" y="158750"/>
                      <a:pt x="133350" y="152400"/>
                    </a:cubicBezTo>
                    <a:cubicBezTo>
                      <a:pt x="137160" y="146050"/>
                      <a:pt x="143510" y="139700"/>
                      <a:pt x="148590" y="137160"/>
                    </a:cubicBezTo>
                    <a:cubicBezTo>
                      <a:pt x="151130" y="134620"/>
                      <a:pt x="154940" y="135890"/>
                      <a:pt x="157480" y="134620"/>
                    </a:cubicBezTo>
                    <a:cubicBezTo>
                      <a:pt x="157480" y="133350"/>
                      <a:pt x="157480" y="133350"/>
                      <a:pt x="158750" y="132080"/>
                    </a:cubicBezTo>
                    <a:cubicBezTo>
                      <a:pt x="161290" y="129540"/>
                      <a:pt x="170180" y="120650"/>
                      <a:pt x="175260" y="119380"/>
                    </a:cubicBezTo>
                    <a:cubicBezTo>
                      <a:pt x="176530" y="118110"/>
                      <a:pt x="180340" y="119380"/>
                      <a:pt x="181610" y="118110"/>
                    </a:cubicBezTo>
                    <a:cubicBezTo>
                      <a:pt x="181610" y="118110"/>
                      <a:pt x="181610" y="116840"/>
                      <a:pt x="181610" y="116840"/>
                    </a:cubicBezTo>
                    <a:cubicBezTo>
                      <a:pt x="181610" y="116840"/>
                      <a:pt x="181610" y="115570"/>
                      <a:pt x="181610" y="114300"/>
                    </a:cubicBezTo>
                    <a:cubicBezTo>
                      <a:pt x="181610" y="113030"/>
                      <a:pt x="182880" y="111760"/>
                      <a:pt x="182880" y="111760"/>
                    </a:cubicBezTo>
                    <a:cubicBezTo>
                      <a:pt x="184150" y="110490"/>
                      <a:pt x="198120" y="101600"/>
                      <a:pt x="200660" y="99060"/>
                    </a:cubicBezTo>
                    <a:cubicBezTo>
                      <a:pt x="201930" y="97790"/>
                      <a:pt x="203200" y="96520"/>
                      <a:pt x="203200" y="96520"/>
                    </a:cubicBezTo>
                    <a:cubicBezTo>
                      <a:pt x="203200" y="95250"/>
                      <a:pt x="200660" y="93980"/>
                      <a:pt x="199390" y="93980"/>
                    </a:cubicBezTo>
                    <a:cubicBezTo>
                      <a:pt x="196850" y="93980"/>
                      <a:pt x="189230" y="97790"/>
                      <a:pt x="189230" y="97790"/>
                    </a:cubicBezTo>
                    <a:cubicBezTo>
                      <a:pt x="189230" y="97790"/>
                      <a:pt x="186690" y="97790"/>
                      <a:pt x="186690" y="97790"/>
                    </a:cubicBezTo>
                    <a:cubicBezTo>
                      <a:pt x="185420" y="97790"/>
                      <a:pt x="184150" y="97790"/>
                      <a:pt x="184150" y="97790"/>
                    </a:cubicBezTo>
                    <a:cubicBezTo>
                      <a:pt x="182880" y="97790"/>
                      <a:pt x="181610" y="96520"/>
                      <a:pt x="180340" y="96520"/>
                    </a:cubicBezTo>
                    <a:cubicBezTo>
                      <a:pt x="180340" y="96520"/>
                      <a:pt x="177800" y="95250"/>
                      <a:pt x="177800" y="95250"/>
                    </a:cubicBezTo>
                    <a:cubicBezTo>
                      <a:pt x="177800" y="95250"/>
                      <a:pt x="176530" y="93980"/>
                      <a:pt x="175260" y="93980"/>
                    </a:cubicBezTo>
                    <a:cubicBezTo>
                      <a:pt x="175260" y="92710"/>
                      <a:pt x="173990" y="92710"/>
                      <a:pt x="173990" y="92710"/>
                    </a:cubicBezTo>
                    <a:cubicBezTo>
                      <a:pt x="173990" y="92710"/>
                      <a:pt x="172720" y="90170"/>
                      <a:pt x="171450" y="90170"/>
                    </a:cubicBezTo>
                    <a:cubicBezTo>
                      <a:pt x="171450" y="88900"/>
                      <a:pt x="170180" y="87630"/>
                      <a:pt x="170180" y="87630"/>
                    </a:cubicBezTo>
                    <a:cubicBezTo>
                      <a:pt x="170180" y="87630"/>
                      <a:pt x="168910" y="86360"/>
                      <a:pt x="168910" y="85090"/>
                    </a:cubicBezTo>
                    <a:cubicBezTo>
                      <a:pt x="167640" y="85090"/>
                      <a:pt x="167640" y="82550"/>
                      <a:pt x="167640" y="82550"/>
                    </a:cubicBezTo>
                    <a:cubicBezTo>
                      <a:pt x="167640" y="82550"/>
                      <a:pt x="166370" y="81280"/>
                      <a:pt x="166370" y="80010"/>
                    </a:cubicBezTo>
                    <a:cubicBezTo>
                      <a:pt x="166370" y="78740"/>
                      <a:pt x="165100" y="77470"/>
                      <a:pt x="165100" y="77470"/>
                    </a:cubicBezTo>
                    <a:cubicBezTo>
                      <a:pt x="165100" y="77470"/>
                      <a:pt x="165100" y="74930"/>
                      <a:pt x="165100" y="74930"/>
                    </a:cubicBezTo>
                    <a:cubicBezTo>
                      <a:pt x="165100" y="73660"/>
                      <a:pt x="165100" y="71120"/>
                      <a:pt x="165100" y="71120"/>
                    </a:cubicBezTo>
                    <a:cubicBezTo>
                      <a:pt x="165100" y="71120"/>
                      <a:pt x="166370" y="69850"/>
                      <a:pt x="166370" y="68580"/>
                    </a:cubicBezTo>
                    <a:cubicBezTo>
                      <a:pt x="166370" y="67310"/>
                      <a:pt x="167640" y="66040"/>
                      <a:pt x="167640" y="66040"/>
                    </a:cubicBezTo>
                    <a:cubicBezTo>
                      <a:pt x="167640" y="66040"/>
                      <a:pt x="167640" y="64770"/>
                      <a:pt x="168910" y="63500"/>
                    </a:cubicBezTo>
                    <a:cubicBezTo>
                      <a:pt x="168910" y="62230"/>
                      <a:pt x="170180" y="60960"/>
                      <a:pt x="170180" y="60960"/>
                    </a:cubicBezTo>
                    <a:cubicBezTo>
                      <a:pt x="170180" y="60960"/>
                      <a:pt x="171450" y="59690"/>
                      <a:pt x="171450" y="58420"/>
                    </a:cubicBezTo>
                    <a:cubicBezTo>
                      <a:pt x="172720" y="58420"/>
                      <a:pt x="173990" y="57150"/>
                      <a:pt x="173990" y="57150"/>
                    </a:cubicBezTo>
                    <a:cubicBezTo>
                      <a:pt x="173990" y="57150"/>
                      <a:pt x="175260" y="55880"/>
                      <a:pt x="175260" y="54610"/>
                    </a:cubicBezTo>
                    <a:cubicBezTo>
                      <a:pt x="176530" y="54610"/>
                      <a:pt x="177800" y="53340"/>
                      <a:pt x="177800" y="53340"/>
                    </a:cubicBezTo>
                    <a:cubicBezTo>
                      <a:pt x="177800" y="53340"/>
                      <a:pt x="180340" y="52070"/>
                      <a:pt x="180340" y="52070"/>
                    </a:cubicBezTo>
                    <a:cubicBezTo>
                      <a:pt x="181610" y="52070"/>
                      <a:pt x="181610" y="52070"/>
                      <a:pt x="181610" y="52070"/>
                    </a:cubicBezTo>
                    <a:cubicBezTo>
                      <a:pt x="182880" y="52070"/>
                      <a:pt x="187960" y="41910"/>
                      <a:pt x="189230" y="40640"/>
                    </a:cubicBezTo>
                    <a:cubicBezTo>
                      <a:pt x="190500" y="39370"/>
                      <a:pt x="190500" y="39370"/>
                      <a:pt x="191770" y="38100"/>
                    </a:cubicBezTo>
                    <a:cubicBezTo>
                      <a:pt x="193040" y="35560"/>
                      <a:pt x="194310" y="26670"/>
                      <a:pt x="198120" y="22860"/>
                    </a:cubicBezTo>
                    <a:cubicBezTo>
                      <a:pt x="201930" y="19050"/>
                      <a:pt x="213360" y="16510"/>
                      <a:pt x="213360" y="16510"/>
                    </a:cubicBezTo>
                    <a:cubicBezTo>
                      <a:pt x="213360" y="16510"/>
                      <a:pt x="215900" y="16510"/>
                      <a:pt x="215900" y="16510"/>
                    </a:cubicBezTo>
                    <a:cubicBezTo>
                      <a:pt x="217170" y="16510"/>
                      <a:pt x="218440" y="16510"/>
                      <a:pt x="219710" y="16510"/>
                    </a:cubicBezTo>
                    <a:cubicBezTo>
                      <a:pt x="219710" y="16510"/>
                      <a:pt x="219710" y="17780"/>
                      <a:pt x="220980" y="17780"/>
                    </a:cubicBezTo>
                    <a:cubicBezTo>
                      <a:pt x="222250" y="17780"/>
                      <a:pt x="226060" y="11430"/>
                      <a:pt x="231140" y="8890"/>
                    </a:cubicBezTo>
                    <a:cubicBezTo>
                      <a:pt x="236220" y="5080"/>
                      <a:pt x="243840" y="1270"/>
                      <a:pt x="250190" y="1270"/>
                    </a:cubicBezTo>
                    <a:cubicBezTo>
                      <a:pt x="256540" y="0"/>
                      <a:pt x="266700" y="1270"/>
                      <a:pt x="269240" y="1270"/>
                    </a:cubicBezTo>
                    <a:cubicBezTo>
                      <a:pt x="270510" y="2540"/>
                      <a:pt x="270510" y="2540"/>
                      <a:pt x="271780" y="2540"/>
                    </a:cubicBezTo>
                    <a:cubicBezTo>
                      <a:pt x="273050" y="2540"/>
                      <a:pt x="275590" y="1270"/>
                      <a:pt x="278130" y="2540"/>
                    </a:cubicBezTo>
                    <a:cubicBezTo>
                      <a:pt x="283210" y="3810"/>
                      <a:pt x="292100" y="12700"/>
                      <a:pt x="294640" y="15240"/>
                    </a:cubicBezTo>
                    <a:cubicBezTo>
                      <a:pt x="294640" y="15240"/>
                      <a:pt x="294640" y="15240"/>
                      <a:pt x="295910" y="16510"/>
                    </a:cubicBezTo>
                    <a:cubicBezTo>
                      <a:pt x="298450" y="16510"/>
                      <a:pt x="309880" y="2540"/>
                      <a:pt x="317500" y="2540"/>
                    </a:cubicBezTo>
                    <a:cubicBezTo>
                      <a:pt x="323850" y="1270"/>
                      <a:pt x="331470" y="3810"/>
                      <a:pt x="335280" y="7620"/>
                    </a:cubicBezTo>
                    <a:cubicBezTo>
                      <a:pt x="340360" y="11430"/>
                      <a:pt x="340360" y="26670"/>
                      <a:pt x="345440" y="29210"/>
                    </a:cubicBezTo>
                    <a:cubicBezTo>
                      <a:pt x="350520" y="31750"/>
                      <a:pt x="360680" y="24130"/>
                      <a:pt x="368300" y="22860"/>
                    </a:cubicBezTo>
                    <a:cubicBezTo>
                      <a:pt x="374650" y="22860"/>
                      <a:pt x="381000" y="24130"/>
                      <a:pt x="387350" y="25400"/>
                    </a:cubicBezTo>
                    <a:cubicBezTo>
                      <a:pt x="394970" y="27940"/>
                      <a:pt x="402590" y="30480"/>
                      <a:pt x="407670" y="34290"/>
                    </a:cubicBezTo>
                    <a:cubicBezTo>
                      <a:pt x="412750" y="39370"/>
                      <a:pt x="417830" y="44450"/>
                      <a:pt x="420370" y="49530"/>
                    </a:cubicBezTo>
                    <a:cubicBezTo>
                      <a:pt x="422910" y="55880"/>
                      <a:pt x="422910" y="64770"/>
                      <a:pt x="424180" y="71120"/>
                    </a:cubicBezTo>
                    <a:cubicBezTo>
                      <a:pt x="424180" y="77470"/>
                      <a:pt x="426720" y="83820"/>
                      <a:pt x="427990" y="90170"/>
                    </a:cubicBezTo>
                    <a:cubicBezTo>
                      <a:pt x="429260" y="97790"/>
                      <a:pt x="429260" y="104140"/>
                      <a:pt x="431800" y="110490"/>
                    </a:cubicBezTo>
                    <a:cubicBezTo>
                      <a:pt x="433070" y="116840"/>
                      <a:pt x="436880" y="123190"/>
                      <a:pt x="439420" y="129540"/>
                    </a:cubicBezTo>
                    <a:cubicBezTo>
                      <a:pt x="441960" y="135890"/>
                      <a:pt x="443230" y="143510"/>
                      <a:pt x="445770" y="148590"/>
                    </a:cubicBezTo>
                    <a:cubicBezTo>
                      <a:pt x="447040" y="149860"/>
                      <a:pt x="448310" y="152400"/>
                      <a:pt x="449580" y="152400"/>
                    </a:cubicBezTo>
                    <a:cubicBezTo>
                      <a:pt x="452120" y="154940"/>
                      <a:pt x="455930" y="153670"/>
                      <a:pt x="458470" y="154940"/>
                    </a:cubicBezTo>
                    <a:cubicBezTo>
                      <a:pt x="463550" y="158750"/>
                      <a:pt x="473710" y="168910"/>
                      <a:pt x="473710" y="173990"/>
                    </a:cubicBezTo>
                    <a:cubicBezTo>
                      <a:pt x="473710" y="177800"/>
                      <a:pt x="463550" y="180340"/>
                      <a:pt x="462280" y="185420"/>
                    </a:cubicBezTo>
                    <a:cubicBezTo>
                      <a:pt x="458470" y="189230"/>
                      <a:pt x="461010" y="196850"/>
                      <a:pt x="458470" y="201930"/>
                    </a:cubicBezTo>
                    <a:cubicBezTo>
                      <a:pt x="455930" y="208280"/>
                      <a:pt x="452120" y="214630"/>
                      <a:pt x="448310" y="219710"/>
                    </a:cubicBezTo>
                    <a:cubicBezTo>
                      <a:pt x="444500" y="223520"/>
                      <a:pt x="440690" y="226060"/>
                      <a:pt x="438150" y="229870"/>
                    </a:cubicBezTo>
                    <a:cubicBezTo>
                      <a:pt x="436880" y="233680"/>
                      <a:pt x="435610" y="236220"/>
                      <a:pt x="435610" y="240030"/>
                    </a:cubicBezTo>
                    <a:cubicBezTo>
                      <a:pt x="435610" y="243840"/>
                      <a:pt x="435610" y="248920"/>
                      <a:pt x="438150" y="252730"/>
                    </a:cubicBezTo>
                    <a:cubicBezTo>
                      <a:pt x="439420" y="259080"/>
                      <a:pt x="443230" y="266700"/>
                      <a:pt x="448310" y="271780"/>
                    </a:cubicBezTo>
                    <a:cubicBezTo>
                      <a:pt x="452120" y="275590"/>
                      <a:pt x="459740" y="278130"/>
                      <a:pt x="464820" y="281940"/>
                    </a:cubicBezTo>
                    <a:cubicBezTo>
                      <a:pt x="467360" y="284480"/>
                      <a:pt x="467360" y="288290"/>
                      <a:pt x="469900" y="289560"/>
                    </a:cubicBezTo>
                    <a:cubicBezTo>
                      <a:pt x="472440" y="289560"/>
                      <a:pt x="476250" y="285750"/>
                      <a:pt x="480060" y="287020"/>
                    </a:cubicBezTo>
                    <a:cubicBezTo>
                      <a:pt x="485140" y="288290"/>
                      <a:pt x="488950" y="306070"/>
                      <a:pt x="494030" y="307340"/>
                    </a:cubicBezTo>
                    <a:cubicBezTo>
                      <a:pt x="499110" y="307340"/>
                      <a:pt x="505460" y="297180"/>
                      <a:pt x="510540" y="297180"/>
                    </a:cubicBezTo>
                    <a:cubicBezTo>
                      <a:pt x="516890" y="297180"/>
                      <a:pt x="523240" y="306070"/>
                      <a:pt x="528320" y="306070"/>
                    </a:cubicBezTo>
                    <a:cubicBezTo>
                      <a:pt x="532130" y="307340"/>
                      <a:pt x="533400" y="303530"/>
                      <a:pt x="537210" y="302260"/>
                    </a:cubicBezTo>
                    <a:cubicBezTo>
                      <a:pt x="542290" y="300990"/>
                      <a:pt x="549910" y="299720"/>
                      <a:pt x="556260" y="299720"/>
                    </a:cubicBezTo>
                    <a:cubicBezTo>
                      <a:pt x="562610" y="299720"/>
                      <a:pt x="570230" y="304800"/>
                      <a:pt x="575310" y="302260"/>
                    </a:cubicBezTo>
                    <a:cubicBezTo>
                      <a:pt x="581660" y="300990"/>
                      <a:pt x="590550" y="289560"/>
                      <a:pt x="590550" y="289560"/>
                    </a:cubicBezTo>
                    <a:cubicBezTo>
                      <a:pt x="590550" y="289560"/>
                      <a:pt x="591820" y="288290"/>
                      <a:pt x="593090" y="287020"/>
                    </a:cubicBezTo>
                    <a:cubicBezTo>
                      <a:pt x="593090" y="287020"/>
                      <a:pt x="594360" y="285750"/>
                      <a:pt x="594360" y="285750"/>
                    </a:cubicBezTo>
                    <a:cubicBezTo>
                      <a:pt x="594360" y="285750"/>
                      <a:pt x="595630" y="284480"/>
                      <a:pt x="596900" y="284480"/>
                    </a:cubicBezTo>
                    <a:cubicBezTo>
                      <a:pt x="598170" y="283210"/>
                      <a:pt x="599440" y="281940"/>
                      <a:pt x="599440" y="281940"/>
                    </a:cubicBezTo>
                    <a:cubicBezTo>
                      <a:pt x="599440" y="281940"/>
                      <a:pt x="601980" y="281940"/>
                      <a:pt x="601980" y="281940"/>
                    </a:cubicBezTo>
                    <a:cubicBezTo>
                      <a:pt x="601980" y="281940"/>
                      <a:pt x="603250" y="281940"/>
                      <a:pt x="603250" y="281940"/>
                    </a:cubicBezTo>
                    <a:cubicBezTo>
                      <a:pt x="604520" y="280670"/>
                      <a:pt x="601980" y="274320"/>
                      <a:pt x="604520" y="270510"/>
                    </a:cubicBezTo>
                    <a:cubicBezTo>
                      <a:pt x="608330" y="262890"/>
                      <a:pt x="631190" y="252730"/>
                      <a:pt x="641350" y="251460"/>
                    </a:cubicBezTo>
                    <a:cubicBezTo>
                      <a:pt x="648970" y="251460"/>
                      <a:pt x="654050" y="256540"/>
                      <a:pt x="660400" y="255270"/>
                    </a:cubicBezTo>
                    <a:cubicBezTo>
                      <a:pt x="666750" y="254000"/>
                      <a:pt x="674370" y="245110"/>
                      <a:pt x="678180" y="242570"/>
                    </a:cubicBezTo>
                    <a:cubicBezTo>
                      <a:pt x="679450" y="242570"/>
                      <a:pt x="680720" y="242570"/>
                      <a:pt x="680720" y="241300"/>
                    </a:cubicBezTo>
                    <a:cubicBezTo>
                      <a:pt x="681990" y="241300"/>
                      <a:pt x="681990" y="241300"/>
                      <a:pt x="681990" y="240030"/>
                    </a:cubicBezTo>
                    <a:cubicBezTo>
                      <a:pt x="683260" y="240030"/>
                      <a:pt x="684530" y="238760"/>
                      <a:pt x="684530" y="238760"/>
                    </a:cubicBezTo>
                    <a:cubicBezTo>
                      <a:pt x="684530" y="238760"/>
                      <a:pt x="685800" y="237490"/>
                      <a:pt x="687070" y="237490"/>
                    </a:cubicBezTo>
                    <a:cubicBezTo>
                      <a:pt x="687070" y="236220"/>
                      <a:pt x="688340" y="234950"/>
                      <a:pt x="688340" y="234950"/>
                    </a:cubicBezTo>
                    <a:cubicBezTo>
                      <a:pt x="689610" y="234950"/>
                      <a:pt x="690880" y="234950"/>
                      <a:pt x="692150" y="234950"/>
                    </a:cubicBezTo>
                    <a:cubicBezTo>
                      <a:pt x="692150" y="234950"/>
                      <a:pt x="694690" y="233680"/>
                      <a:pt x="694690" y="233680"/>
                    </a:cubicBezTo>
                    <a:cubicBezTo>
                      <a:pt x="694690" y="233680"/>
                      <a:pt x="695960" y="233680"/>
                      <a:pt x="697230" y="233680"/>
                    </a:cubicBezTo>
                    <a:cubicBezTo>
                      <a:pt x="698500" y="233680"/>
                      <a:pt x="699770" y="233680"/>
                      <a:pt x="699770" y="233680"/>
                    </a:cubicBezTo>
                    <a:cubicBezTo>
                      <a:pt x="699770" y="233680"/>
                      <a:pt x="701040" y="233680"/>
                      <a:pt x="702310" y="233680"/>
                    </a:cubicBezTo>
                    <a:cubicBezTo>
                      <a:pt x="704850" y="233680"/>
                      <a:pt x="713740" y="224790"/>
                      <a:pt x="718820" y="222250"/>
                    </a:cubicBezTo>
                    <a:cubicBezTo>
                      <a:pt x="721360" y="220980"/>
                      <a:pt x="726440" y="219710"/>
                      <a:pt x="726440" y="219710"/>
                    </a:cubicBezTo>
                    <a:cubicBezTo>
                      <a:pt x="726440" y="219710"/>
                      <a:pt x="727710" y="219710"/>
                      <a:pt x="728980" y="219710"/>
                    </a:cubicBezTo>
                    <a:cubicBezTo>
                      <a:pt x="730250" y="219710"/>
                      <a:pt x="731520" y="219710"/>
                      <a:pt x="731520" y="219710"/>
                    </a:cubicBezTo>
                    <a:cubicBezTo>
                      <a:pt x="731520" y="219710"/>
                      <a:pt x="734060" y="219710"/>
                      <a:pt x="735330" y="220980"/>
                    </a:cubicBezTo>
                    <a:cubicBezTo>
                      <a:pt x="735330" y="220980"/>
                      <a:pt x="737870" y="220980"/>
                      <a:pt x="737870" y="220980"/>
                    </a:cubicBezTo>
                    <a:cubicBezTo>
                      <a:pt x="737870" y="220980"/>
                      <a:pt x="739140" y="222250"/>
                      <a:pt x="740410" y="222250"/>
                    </a:cubicBezTo>
                    <a:cubicBezTo>
                      <a:pt x="740410" y="223520"/>
                      <a:pt x="742950" y="224790"/>
                      <a:pt x="742950" y="224790"/>
                    </a:cubicBezTo>
                    <a:cubicBezTo>
                      <a:pt x="742950" y="224790"/>
                      <a:pt x="744220" y="226060"/>
                      <a:pt x="744220" y="226060"/>
                    </a:cubicBezTo>
                    <a:cubicBezTo>
                      <a:pt x="745490" y="227330"/>
                      <a:pt x="746760" y="228600"/>
                      <a:pt x="746760" y="228600"/>
                    </a:cubicBezTo>
                    <a:cubicBezTo>
                      <a:pt x="746760" y="228600"/>
                      <a:pt x="748030" y="229870"/>
                      <a:pt x="748030" y="231140"/>
                    </a:cubicBezTo>
                    <a:cubicBezTo>
                      <a:pt x="748030" y="231140"/>
                      <a:pt x="749300" y="233680"/>
                      <a:pt x="749300" y="233680"/>
                    </a:cubicBezTo>
                    <a:cubicBezTo>
                      <a:pt x="749300" y="233680"/>
                      <a:pt x="750570" y="234950"/>
                      <a:pt x="750570" y="236220"/>
                    </a:cubicBezTo>
                    <a:cubicBezTo>
                      <a:pt x="750570" y="236220"/>
                      <a:pt x="751840" y="238760"/>
                      <a:pt x="751840" y="238760"/>
                    </a:cubicBezTo>
                    <a:cubicBezTo>
                      <a:pt x="751840" y="238760"/>
                      <a:pt x="751840" y="240030"/>
                      <a:pt x="751840" y="241300"/>
                    </a:cubicBezTo>
                    <a:cubicBezTo>
                      <a:pt x="751840" y="242570"/>
                      <a:pt x="751840" y="243840"/>
                      <a:pt x="751840" y="243840"/>
                    </a:cubicBezTo>
                    <a:cubicBezTo>
                      <a:pt x="751840" y="243840"/>
                      <a:pt x="751840" y="246380"/>
                      <a:pt x="750570" y="247650"/>
                    </a:cubicBezTo>
                    <a:cubicBezTo>
                      <a:pt x="750570" y="247650"/>
                      <a:pt x="750570" y="250190"/>
                      <a:pt x="750570" y="250190"/>
                    </a:cubicBezTo>
                    <a:cubicBezTo>
                      <a:pt x="750570" y="250190"/>
                      <a:pt x="750570" y="251460"/>
                      <a:pt x="749300" y="252730"/>
                    </a:cubicBezTo>
                    <a:cubicBezTo>
                      <a:pt x="749300" y="254000"/>
                      <a:pt x="748030" y="255270"/>
                      <a:pt x="748030" y="255270"/>
                    </a:cubicBezTo>
                    <a:cubicBezTo>
                      <a:pt x="748030" y="255270"/>
                      <a:pt x="746760" y="256540"/>
                      <a:pt x="746760" y="257810"/>
                    </a:cubicBezTo>
                    <a:cubicBezTo>
                      <a:pt x="745490" y="257810"/>
                      <a:pt x="745490" y="259080"/>
                      <a:pt x="745490" y="259080"/>
                    </a:cubicBezTo>
                    <a:cubicBezTo>
                      <a:pt x="745490" y="259080"/>
                      <a:pt x="744220" y="260350"/>
                      <a:pt x="744220" y="260350"/>
                    </a:cubicBezTo>
                    <a:cubicBezTo>
                      <a:pt x="744220" y="260350"/>
                      <a:pt x="744220" y="261620"/>
                      <a:pt x="744220" y="261620"/>
                    </a:cubicBezTo>
                    <a:cubicBezTo>
                      <a:pt x="742950" y="265430"/>
                      <a:pt x="739140" y="274320"/>
                      <a:pt x="737870" y="280670"/>
                    </a:cubicBezTo>
                    <a:cubicBezTo>
                      <a:pt x="736600" y="287020"/>
                      <a:pt x="735330" y="293370"/>
                      <a:pt x="734060" y="299720"/>
                    </a:cubicBezTo>
                    <a:cubicBezTo>
                      <a:pt x="732790" y="306070"/>
                      <a:pt x="731520" y="314960"/>
                      <a:pt x="730250" y="320040"/>
                    </a:cubicBezTo>
                    <a:cubicBezTo>
                      <a:pt x="730250" y="322580"/>
                      <a:pt x="728980" y="325120"/>
                      <a:pt x="728980" y="325120"/>
                    </a:cubicBezTo>
                    <a:cubicBezTo>
                      <a:pt x="730250" y="325120"/>
                      <a:pt x="730250" y="325120"/>
                      <a:pt x="730250" y="325120"/>
                    </a:cubicBezTo>
                    <a:cubicBezTo>
                      <a:pt x="730250" y="325120"/>
                      <a:pt x="732790" y="326390"/>
                      <a:pt x="732790" y="326390"/>
                    </a:cubicBezTo>
                    <a:cubicBezTo>
                      <a:pt x="732790" y="326390"/>
                      <a:pt x="734060" y="326390"/>
                      <a:pt x="735330" y="327660"/>
                    </a:cubicBezTo>
                    <a:cubicBezTo>
                      <a:pt x="736600" y="327660"/>
                      <a:pt x="737870" y="328930"/>
                      <a:pt x="737870" y="328930"/>
                    </a:cubicBezTo>
                    <a:cubicBezTo>
                      <a:pt x="737870" y="328930"/>
                      <a:pt x="739140" y="330200"/>
                      <a:pt x="740410" y="330200"/>
                    </a:cubicBezTo>
                    <a:cubicBezTo>
                      <a:pt x="740410" y="330200"/>
                      <a:pt x="740410" y="331470"/>
                      <a:pt x="740410" y="331470"/>
                    </a:cubicBezTo>
                    <a:cubicBezTo>
                      <a:pt x="741680" y="331470"/>
                      <a:pt x="742950" y="331470"/>
                      <a:pt x="744220" y="332740"/>
                    </a:cubicBezTo>
                    <a:cubicBezTo>
                      <a:pt x="746760" y="335280"/>
                      <a:pt x="755650" y="344170"/>
                      <a:pt x="755650" y="349250"/>
                    </a:cubicBezTo>
                    <a:cubicBezTo>
                      <a:pt x="756920" y="354330"/>
                      <a:pt x="751840" y="359410"/>
                      <a:pt x="751840" y="363220"/>
                    </a:cubicBezTo>
                    <a:cubicBezTo>
                      <a:pt x="750570" y="368300"/>
                      <a:pt x="753110" y="373380"/>
                      <a:pt x="750570" y="377190"/>
                    </a:cubicBezTo>
                    <a:cubicBezTo>
                      <a:pt x="748030" y="382270"/>
                      <a:pt x="734060" y="382270"/>
                      <a:pt x="731520" y="386080"/>
                    </a:cubicBezTo>
                    <a:cubicBezTo>
                      <a:pt x="730250" y="388620"/>
                      <a:pt x="734060" y="391160"/>
                      <a:pt x="732790" y="394970"/>
                    </a:cubicBezTo>
                    <a:cubicBezTo>
                      <a:pt x="732790" y="398780"/>
                      <a:pt x="720090" y="411480"/>
                      <a:pt x="720090" y="411480"/>
                    </a:cubicBezTo>
                    <a:cubicBezTo>
                      <a:pt x="720090" y="411480"/>
                      <a:pt x="721360" y="411480"/>
                      <a:pt x="721360" y="411480"/>
                    </a:cubicBezTo>
                    <a:cubicBezTo>
                      <a:pt x="721360" y="411480"/>
                      <a:pt x="711200" y="424180"/>
                      <a:pt x="707390" y="429260"/>
                    </a:cubicBezTo>
                    <a:cubicBezTo>
                      <a:pt x="702310" y="434340"/>
                      <a:pt x="697230" y="439420"/>
                      <a:pt x="692150" y="443230"/>
                    </a:cubicBezTo>
                    <a:cubicBezTo>
                      <a:pt x="687070" y="445770"/>
                      <a:pt x="679450" y="447040"/>
                      <a:pt x="673100" y="448310"/>
                    </a:cubicBezTo>
                    <a:cubicBezTo>
                      <a:pt x="666750" y="450850"/>
                      <a:pt x="659130" y="450850"/>
                      <a:pt x="654050" y="454660"/>
                    </a:cubicBezTo>
                    <a:cubicBezTo>
                      <a:pt x="648970" y="458470"/>
                      <a:pt x="646430" y="466090"/>
                      <a:pt x="642620" y="472440"/>
                    </a:cubicBezTo>
                    <a:cubicBezTo>
                      <a:pt x="640080" y="478790"/>
                      <a:pt x="638810" y="485140"/>
                      <a:pt x="636270" y="491490"/>
                    </a:cubicBezTo>
                    <a:cubicBezTo>
                      <a:pt x="633730" y="497840"/>
                      <a:pt x="631190" y="509270"/>
                      <a:pt x="627380" y="510540"/>
                    </a:cubicBezTo>
                    <a:cubicBezTo>
                      <a:pt x="624840" y="511810"/>
                      <a:pt x="619760" y="508000"/>
                      <a:pt x="619760" y="508000"/>
                    </a:cubicBezTo>
                    <a:cubicBezTo>
                      <a:pt x="618490" y="508000"/>
                      <a:pt x="619760" y="510540"/>
                      <a:pt x="619760" y="510540"/>
                    </a:cubicBezTo>
                    <a:cubicBezTo>
                      <a:pt x="619760" y="510540"/>
                      <a:pt x="618490" y="511810"/>
                      <a:pt x="618490" y="513080"/>
                    </a:cubicBezTo>
                    <a:cubicBezTo>
                      <a:pt x="618490" y="514350"/>
                      <a:pt x="617220" y="515620"/>
                      <a:pt x="617220" y="515620"/>
                    </a:cubicBezTo>
                    <a:cubicBezTo>
                      <a:pt x="617220" y="515620"/>
                      <a:pt x="615950" y="516890"/>
                      <a:pt x="615950" y="518160"/>
                    </a:cubicBezTo>
                    <a:cubicBezTo>
                      <a:pt x="615950" y="518160"/>
                      <a:pt x="615950" y="519430"/>
                      <a:pt x="614680" y="519430"/>
                    </a:cubicBezTo>
                    <a:cubicBezTo>
                      <a:pt x="614680" y="521970"/>
                      <a:pt x="614680" y="532130"/>
                      <a:pt x="614680" y="538480"/>
                    </a:cubicBezTo>
                    <a:cubicBezTo>
                      <a:pt x="613410" y="544830"/>
                      <a:pt x="613410" y="552450"/>
                      <a:pt x="612140" y="558800"/>
                    </a:cubicBezTo>
                    <a:cubicBezTo>
                      <a:pt x="610870" y="565150"/>
                      <a:pt x="609600" y="571500"/>
                      <a:pt x="607060" y="579120"/>
                    </a:cubicBezTo>
                    <a:cubicBezTo>
                      <a:pt x="605790" y="585470"/>
                      <a:pt x="603250" y="591820"/>
                      <a:pt x="600710" y="596900"/>
                    </a:cubicBezTo>
                    <a:cubicBezTo>
                      <a:pt x="598170" y="603250"/>
                      <a:pt x="594360" y="608330"/>
                      <a:pt x="590550" y="614680"/>
                    </a:cubicBezTo>
                    <a:cubicBezTo>
                      <a:pt x="585470" y="619760"/>
                      <a:pt x="580390" y="626110"/>
                      <a:pt x="575310" y="631190"/>
                    </a:cubicBezTo>
                    <a:cubicBezTo>
                      <a:pt x="571500" y="635000"/>
                      <a:pt x="565150" y="638810"/>
                      <a:pt x="561340" y="642620"/>
                    </a:cubicBezTo>
                    <a:cubicBezTo>
                      <a:pt x="557530" y="646430"/>
                      <a:pt x="554990" y="650240"/>
                      <a:pt x="551180" y="652780"/>
                    </a:cubicBezTo>
                    <a:cubicBezTo>
                      <a:pt x="547370" y="656590"/>
                      <a:pt x="541020" y="660400"/>
                      <a:pt x="534670" y="662940"/>
                    </a:cubicBezTo>
                    <a:cubicBezTo>
                      <a:pt x="528320" y="666750"/>
                      <a:pt x="521970" y="669290"/>
                      <a:pt x="514350" y="670560"/>
                    </a:cubicBezTo>
                    <a:cubicBezTo>
                      <a:pt x="508000" y="670560"/>
                      <a:pt x="499110" y="668020"/>
                      <a:pt x="495300" y="666750"/>
                    </a:cubicBezTo>
                    <a:cubicBezTo>
                      <a:pt x="494030" y="666750"/>
                      <a:pt x="492760" y="665480"/>
                      <a:pt x="492760" y="665480"/>
                    </a:cubicBezTo>
                    <a:cubicBezTo>
                      <a:pt x="492760" y="665480"/>
                      <a:pt x="491490" y="665480"/>
                      <a:pt x="491490" y="665480"/>
                    </a:cubicBezTo>
                    <a:cubicBezTo>
                      <a:pt x="490220" y="666750"/>
                      <a:pt x="487680" y="668020"/>
                      <a:pt x="486410" y="669290"/>
                    </a:cubicBezTo>
                    <a:cubicBezTo>
                      <a:pt x="485140" y="671830"/>
                      <a:pt x="483870" y="675640"/>
                      <a:pt x="482600" y="679450"/>
                    </a:cubicBezTo>
                    <a:cubicBezTo>
                      <a:pt x="481330" y="684530"/>
                      <a:pt x="480060" y="692150"/>
                      <a:pt x="478790" y="698500"/>
                    </a:cubicBezTo>
                    <a:cubicBezTo>
                      <a:pt x="476250" y="704850"/>
                      <a:pt x="473710" y="711200"/>
                      <a:pt x="471170" y="717550"/>
                    </a:cubicBezTo>
                    <a:cubicBezTo>
                      <a:pt x="469900" y="723900"/>
                      <a:pt x="466090" y="731520"/>
                      <a:pt x="466090" y="737870"/>
                    </a:cubicBezTo>
                    <a:cubicBezTo>
                      <a:pt x="466090" y="742950"/>
                      <a:pt x="469900" y="753110"/>
                      <a:pt x="471170" y="754380"/>
                    </a:cubicBezTo>
                    <a:cubicBezTo>
                      <a:pt x="471170" y="754380"/>
                      <a:pt x="471170" y="754380"/>
                      <a:pt x="472440" y="754380"/>
                    </a:cubicBezTo>
                    <a:cubicBezTo>
                      <a:pt x="472440" y="754380"/>
                      <a:pt x="474980" y="754380"/>
                      <a:pt x="474980" y="754380"/>
                    </a:cubicBezTo>
                    <a:cubicBezTo>
                      <a:pt x="474980" y="754380"/>
                      <a:pt x="476250" y="755650"/>
                      <a:pt x="477520" y="755650"/>
                    </a:cubicBezTo>
                    <a:cubicBezTo>
                      <a:pt x="478790" y="755650"/>
                      <a:pt x="480060" y="756920"/>
                      <a:pt x="480060" y="756920"/>
                    </a:cubicBezTo>
                    <a:cubicBezTo>
                      <a:pt x="480060" y="756920"/>
                      <a:pt x="481330" y="758190"/>
                      <a:pt x="482600" y="758190"/>
                    </a:cubicBezTo>
                    <a:cubicBezTo>
                      <a:pt x="482600" y="758190"/>
                      <a:pt x="485140" y="759460"/>
                      <a:pt x="485140" y="759460"/>
                    </a:cubicBezTo>
                    <a:cubicBezTo>
                      <a:pt x="485140" y="759460"/>
                      <a:pt x="486410" y="760730"/>
                      <a:pt x="486410" y="762000"/>
                    </a:cubicBezTo>
                    <a:cubicBezTo>
                      <a:pt x="487680" y="762000"/>
                      <a:pt x="488950" y="764540"/>
                      <a:pt x="488950" y="764540"/>
                    </a:cubicBezTo>
                    <a:cubicBezTo>
                      <a:pt x="488950" y="764540"/>
                      <a:pt x="488950" y="765810"/>
                      <a:pt x="490220" y="767080"/>
                    </a:cubicBezTo>
                    <a:cubicBezTo>
                      <a:pt x="490220" y="767080"/>
                      <a:pt x="491490" y="769620"/>
                      <a:pt x="491490" y="769620"/>
                    </a:cubicBezTo>
                    <a:cubicBezTo>
                      <a:pt x="491490" y="769620"/>
                      <a:pt x="491490" y="770890"/>
                      <a:pt x="491490" y="772160"/>
                    </a:cubicBezTo>
                    <a:cubicBezTo>
                      <a:pt x="492760" y="772160"/>
                      <a:pt x="492760" y="774700"/>
                      <a:pt x="492760" y="774700"/>
                    </a:cubicBezTo>
                    <a:cubicBezTo>
                      <a:pt x="492760" y="774700"/>
                      <a:pt x="492760" y="775970"/>
                      <a:pt x="492760" y="777240"/>
                    </a:cubicBezTo>
                    <a:cubicBezTo>
                      <a:pt x="492760" y="778510"/>
                      <a:pt x="492760" y="779780"/>
                      <a:pt x="492760" y="779780"/>
                    </a:cubicBezTo>
                    <a:cubicBezTo>
                      <a:pt x="492760" y="779780"/>
                      <a:pt x="492760" y="782320"/>
                      <a:pt x="491490" y="783590"/>
                    </a:cubicBezTo>
                    <a:cubicBezTo>
                      <a:pt x="491490" y="783590"/>
                      <a:pt x="491490" y="786130"/>
                      <a:pt x="491490" y="786130"/>
                    </a:cubicBezTo>
                    <a:cubicBezTo>
                      <a:pt x="491490" y="786130"/>
                      <a:pt x="490220" y="787400"/>
                      <a:pt x="490220" y="788670"/>
                    </a:cubicBezTo>
                    <a:cubicBezTo>
                      <a:pt x="488950" y="788670"/>
                      <a:pt x="488950" y="791210"/>
                      <a:pt x="488950" y="791210"/>
                    </a:cubicBezTo>
                    <a:cubicBezTo>
                      <a:pt x="488950" y="791210"/>
                      <a:pt x="487680" y="792480"/>
                      <a:pt x="486410" y="792480"/>
                    </a:cubicBezTo>
                    <a:cubicBezTo>
                      <a:pt x="486410" y="793750"/>
                      <a:pt x="485140" y="795020"/>
                      <a:pt x="485140" y="795020"/>
                    </a:cubicBezTo>
                    <a:cubicBezTo>
                      <a:pt x="485140" y="795020"/>
                      <a:pt x="482600" y="796290"/>
                      <a:pt x="482600" y="796290"/>
                    </a:cubicBezTo>
                    <a:cubicBezTo>
                      <a:pt x="481330" y="797560"/>
                      <a:pt x="480060" y="798830"/>
                      <a:pt x="480060" y="798830"/>
                    </a:cubicBezTo>
                    <a:cubicBezTo>
                      <a:pt x="480060" y="798830"/>
                      <a:pt x="478790" y="798830"/>
                      <a:pt x="477520" y="798830"/>
                    </a:cubicBezTo>
                    <a:cubicBezTo>
                      <a:pt x="476250" y="800100"/>
                      <a:pt x="474980" y="800100"/>
                      <a:pt x="474980" y="800100"/>
                    </a:cubicBezTo>
                    <a:cubicBezTo>
                      <a:pt x="474980" y="800100"/>
                      <a:pt x="472440" y="800100"/>
                      <a:pt x="472440" y="801370"/>
                    </a:cubicBezTo>
                    <a:cubicBezTo>
                      <a:pt x="471170" y="801370"/>
                      <a:pt x="468630" y="801370"/>
                      <a:pt x="468630" y="801370"/>
                    </a:cubicBezTo>
                    <a:cubicBezTo>
                      <a:pt x="468630" y="801370"/>
                      <a:pt x="454660" y="798830"/>
                      <a:pt x="448310" y="796290"/>
                    </a:cubicBezTo>
                    <a:cubicBezTo>
                      <a:pt x="441960" y="792480"/>
                      <a:pt x="434340" y="788670"/>
                      <a:pt x="430530" y="783590"/>
                    </a:cubicBezTo>
                    <a:cubicBezTo>
                      <a:pt x="426720" y="779780"/>
                      <a:pt x="422910" y="770890"/>
                      <a:pt x="421640" y="770890"/>
                    </a:cubicBezTo>
                    <a:cubicBezTo>
                      <a:pt x="420370" y="769620"/>
                      <a:pt x="420370" y="770890"/>
                      <a:pt x="420370" y="770890"/>
                    </a:cubicBezTo>
                    <a:cubicBezTo>
                      <a:pt x="420370" y="770890"/>
                      <a:pt x="417830" y="770890"/>
                      <a:pt x="417830" y="770890"/>
                    </a:cubicBezTo>
                    <a:cubicBezTo>
                      <a:pt x="416560" y="770890"/>
                      <a:pt x="414020" y="770890"/>
                      <a:pt x="414020" y="770890"/>
                    </a:cubicBezTo>
                    <a:cubicBezTo>
                      <a:pt x="414020" y="770890"/>
                      <a:pt x="412750" y="770890"/>
                      <a:pt x="411480" y="769620"/>
                    </a:cubicBezTo>
                    <a:cubicBezTo>
                      <a:pt x="410210" y="769620"/>
                      <a:pt x="408940" y="769620"/>
                      <a:pt x="408940" y="769620"/>
                    </a:cubicBezTo>
                    <a:cubicBezTo>
                      <a:pt x="408940" y="769620"/>
                      <a:pt x="407670" y="768350"/>
                      <a:pt x="406400" y="768350"/>
                    </a:cubicBezTo>
                    <a:cubicBezTo>
                      <a:pt x="405130" y="768350"/>
                      <a:pt x="403860" y="767080"/>
                      <a:pt x="403860" y="767080"/>
                    </a:cubicBezTo>
                    <a:cubicBezTo>
                      <a:pt x="403860" y="767080"/>
                      <a:pt x="403860" y="765810"/>
                      <a:pt x="402590" y="765810"/>
                    </a:cubicBezTo>
                    <a:cubicBezTo>
                      <a:pt x="401320" y="765810"/>
                      <a:pt x="394970" y="772160"/>
                      <a:pt x="389890" y="774700"/>
                    </a:cubicBezTo>
                    <a:cubicBezTo>
                      <a:pt x="384810" y="775970"/>
                      <a:pt x="378460" y="777240"/>
                      <a:pt x="370840" y="778510"/>
                    </a:cubicBezTo>
                    <a:cubicBezTo>
                      <a:pt x="363220" y="778510"/>
                      <a:pt x="351790" y="779780"/>
                      <a:pt x="344170" y="777240"/>
                    </a:cubicBezTo>
                    <a:cubicBezTo>
                      <a:pt x="337820" y="774700"/>
                      <a:pt x="334010" y="768350"/>
                      <a:pt x="330200" y="764540"/>
                    </a:cubicBezTo>
                    <a:cubicBezTo>
                      <a:pt x="325120" y="759460"/>
                      <a:pt x="320040" y="753110"/>
                      <a:pt x="314960" y="748030"/>
                    </a:cubicBezTo>
                    <a:cubicBezTo>
                      <a:pt x="311150" y="742950"/>
                      <a:pt x="307340" y="737870"/>
                      <a:pt x="303530" y="732790"/>
                    </a:cubicBezTo>
                    <a:cubicBezTo>
                      <a:pt x="298450" y="727710"/>
                      <a:pt x="294640" y="722630"/>
                      <a:pt x="292100" y="716280"/>
                    </a:cubicBezTo>
                    <a:cubicBezTo>
                      <a:pt x="288290" y="708660"/>
                      <a:pt x="285750" y="701040"/>
                      <a:pt x="283210" y="693420"/>
                    </a:cubicBezTo>
                    <a:cubicBezTo>
                      <a:pt x="280670" y="687070"/>
                      <a:pt x="279400" y="680720"/>
                      <a:pt x="276860" y="674370"/>
                    </a:cubicBezTo>
                    <a:cubicBezTo>
                      <a:pt x="274320" y="668020"/>
                      <a:pt x="271780" y="662940"/>
                      <a:pt x="269240" y="656590"/>
                    </a:cubicBezTo>
                    <a:cubicBezTo>
                      <a:pt x="266700" y="651510"/>
                      <a:pt x="264160" y="643890"/>
                      <a:pt x="262890" y="638810"/>
                    </a:cubicBezTo>
                    <a:cubicBezTo>
                      <a:pt x="261620" y="632460"/>
                      <a:pt x="261620" y="624840"/>
                      <a:pt x="259080" y="622300"/>
                    </a:cubicBezTo>
                    <a:cubicBezTo>
                      <a:pt x="256540" y="621030"/>
                      <a:pt x="254000" y="622300"/>
                      <a:pt x="251460" y="619760"/>
                    </a:cubicBezTo>
                    <a:cubicBezTo>
                      <a:pt x="247650" y="617220"/>
                      <a:pt x="241300" y="605790"/>
                      <a:pt x="240030" y="604520"/>
                    </a:cubicBezTo>
                    <a:cubicBezTo>
                      <a:pt x="240030" y="603250"/>
                      <a:pt x="240030" y="603250"/>
                      <a:pt x="240030" y="603250"/>
                    </a:cubicBezTo>
                    <a:cubicBezTo>
                      <a:pt x="238760" y="603250"/>
                      <a:pt x="238760" y="603250"/>
                      <a:pt x="237490" y="603250"/>
                    </a:cubicBezTo>
                    <a:cubicBezTo>
                      <a:pt x="236220" y="603250"/>
                      <a:pt x="234950" y="604520"/>
                      <a:pt x="234950" y="604520"/>
                    </a:cubicBezTo>
                    <a:cubicBezTo>
                      <a:pt x="234950" y="604520"/>
                      <a:pt x="232410" y="603250"/>
                      <a:pt x="232410" y="603250"/>
                    </a:cubicBezTo>
                    <a:cubicBezTo>
                      <a:pt x="231140" y="603250"/>
                      <a:pt x="228600" y="603250"/>
                      <a:pt x="228600" y="603250"/>
                    </a:cubicBezTo>
                    <a:cubicBezTo>
                      <a:pt x="228600" y="603250"/>
                      <a:pt x="226060" y="601980"/>
                      <a:pt x="226060" y="601980"/>
                    </a:cubicBezTo>
                    <a:cubicBezTo>
                      <a:pt x="226060" y="601980"/>
                      <a:pt x="223520" y="603250"/>
                      <a:pt x="223520" y="603250"/>
                    </a:cubicBezTo>
                    <a:cubicBezTo>
                      <a:pt x="223520" y="603250"/>
                      <a:pt x="213360" y="601980"/>
                      <a:pt x="208280" y="600710"/>
                    </a:cubicBezTo>
                    <a:cubicBezTo>
                      <a:pt x="201930" y="599440"/>
                      <a:pt x="193040" y="596900"/>
                      <a:pt x="189230" y="594360"/>
                    </a:cubicBezTo>
                    <a:cubicBezTo>
                      <a:pt x="186690" y="591820"/>
                      <a:pt x="186690" y="588010"/>
                      <a:pt x="184150" y="586740"/>
                    </a:cubicBezTo>
                    <a:cubicBezTo>
                      <a:pt x="184150" y="586740"/>
                      <a:pt x="182880" y="586740"/>
                      <a:pt x="181610" y="586740"/>
                    </a:cubicBezTo>
                    <a:cubicBezTo>
                      <a:pt x="181610" y="586740"/>
                      <a:pt x="181610" y="589280"/>
                      <a:pt x="180340" y="590550"/>
                    </a:cubicBezTo>
                    <a:cubicBezTo>
                      <a:pt x="179070" y="595630"/>
                      <a:pt x="177800" y="607060"/>
                      <a:pt x="172720" y="610870"/>
                    </a:cubicBezTo>
                    <a:cubicBezTo>
                      <a:pt x="166370" y="615950"/>
                      <a:pt x="152400" y="618490"/>
                      <a:pt x="146050" y="615950"/>
                    </a:cubicBezTo>
                    <a:cubicBezTo>
                      <a:pt x="140970" y="614680"/>
                      <a:pt x="137160" y="601980"/>
                      <a:pt x="134620" y="601980"/>
                    </a:cubicBezTo>
                    <a:cubicBezTo>
                      <a:pt x="133350" y="600710"/>
                      <a:pt x="132080" y="601980"/>
                      <a:pt x="132080" y="601980"/>
                    </a:cubicBezTo>
                    <a:cubicBezTo>
                      <a:pt x="132080" y="601980"/>
                      <a:pt x="129540" y="600710"/>
                      <a:pt x="129540" y="600710"/>
                    </a:cubicBezTo>
                    <a:cubicBezTo>
                      <a:pt x="128270" y="600710"/>
                      <a:pt x="127000" y="600710"/>
                      <a:pt x="127000" y="600710"/>
                    </a:cubicBezTo>
                    <a:cubicBezTo>
                      <a:pt x="127000" y="600710"/>
                      <a:pt x="124460" y="599440"/>
                      <a:pt x="124460" y="599440"/>
                    </a:cubicBezTo>
                    <a:cubicBezTo>
                      <a:pt x="123190" y="599440"/>
                      <a:pt x="121920" y="598170"/>
                      <a:pt x="121920" y="598170"/>
                    </a:cubicBezTo>
                    <a:cubicBezTo>
                      <a:pt x="120650" y="598170"/>
                      <a:pt x="120650" y="599440"/>
                      <a:pt x="120650" y="599440"/>
                    </a:cubicBezTo>
                    <a:cubicBezTo>
                      <a:pt x="120650" y="599440"/>
                      <a:pt x="119380" y="599440"/>
                      <a:pt x="118110" y="600710"/>
                    </a:cubicBezTo>
                    <a:cubicBezTo>
                      <a:pt x="116840" y="601980"/>
                      <a:pt x="115570" y="604520"/>
                      <a:pt x="114300" y="605790"/>
                    </a:cubicBezTo>
                    <a:cubicBezTo>
                      <a:pt x="111760" y="607060"/>
                      <a:pt x="105410" y="609600"/>
                      <a:pt x="104140" y="610870"/>
                    </a:cubicBezTo>
                    <a:cubicBezTo>
                      <a:pt x="102870" y="610870"/>
                      <a:pt x="102870" y="610870"/>
                      <a:pt x="102870" y="610870"/>
                    </a:cubicBezTo>
                    <a:cubicBezTo>
                      <a:pt x="102870" y="610870"/>
                      <a:pt x="97790" y="614680"/>
                      <a:pt x="95250" y="614680"/>
                    </a:cubicBezTo>
                    <a:cubicBezTo>
                      <a:pt x="91440" y="613410"/>
                      <a:pt x="86360" y="604520"/>
                      <a:pt x="85090" y="603250"/>
                    </a:cubicBezTo>
                    <a:cubicBezTo>
                      <a:pt x="83820" y="601980"/>
                      <a:pt x="82550" y="601980"/>
                      <a:pt x="82550" y="601980"/>
                    </a:cubicBezTo>
                    <a:cubicBezTo>
                      <a:pt x="82550" y="601980"/>
                      <a:pt x="81280" y="600710"/>
                      <a:pt x="80010" y="599440"/>
                    </a:cubicBezTo>
                    <a:cubicBezTo>
                      <a:pt x="80010" y="598170"/>
                      <a:pt x="78740" y="596900"/>
                      <a:pt x="78740" y="596900"/>
                    </a:cubicBezTo>
                    <a:cubicBezTo>
                      <a:pt x="78740" y="596900"/>
                      <a:pt x="78740" y="596900"/>
                      <a:pt x="77470" y="595630"/>
                    </a:cubicBezTo>
                    <a:cubicBezTo>
                      <a:pt x="76200" y="594360"/>
                      <a:pt x="71120" y="590550"/>
                      <a:pt x="71120" y="589280"/>
                    </a:cubicBezTo>
                    <a:cubicBezTo>
                      <a:pt x="71120" y="586740"/>
                      <a:pt x="73660" y="585470"/>
                      <a:pt x="74930" y="584200"/>
                    </a:cubicBezTo>
                    <a:cubicBezTo>
                      <a:pt x="74930" y="584200"/>
                      <a:pt x="74930" y="582930"/>
                      <a:pt x="74930" y="582930"/>
                    </a:cubicBezTo>
                    <a:cubicBezTo>
                      <a:pt x="74930" y="582930"/>
                      <a:pt x="74930" y="584200"/>
                      <a:pt x="74930" y="582930"/>
                    </a:cubicBezTo>
                    <a:cubicBezTo>
                      <a:pt x="74930" y="582930"/>
                      <a:pt x="74930" y="581660"/>
                      <a:pt x="74930" y="580390"/>
                    </a:cubicBezTo>
                    <a:cubicBezTo>
                      <a:pt x="74930" y="580390"/>
                      <a:pt x="74930" y="579120"/>
                      <a:pt x="74930" y="577850"/>
                    </a:cubicBezTo>
                    <a:cubicBezTo>
                      <a:pt x="74930" y="577850"/>
                      <a:pt x="76200" y="575310"/>
                      <a:pt x="76200" y="575310"/>
                    </a:cubicBezTo>
                    <a:cubicBezTo>
                      <a:pt x="76200" y="575310"/>
                      <a:pt x="77470" y="574040"/>
                      <a:pt x="77470" y="572770"/>
                    </a:cubicBezTo>
                    <a:cubicBezTo>
                      <a:pt x="77470" y="572770"/>
                      <a:pt x="77470" y="572770"/>
                      <a:pt x="77470" y="571500"/>
                    </a:cubicBezTo>
                    <a:cubicBezTo>
                      <a:pt x="78740" y="570230"/>
                      <a:pt x="78740" y="566420"/>
                      <a:pt x="80010" y="563880"/>
                    </a:cubicBezTo>
                    <a:cubicBezTo>
                      <a:pt x="81280" y="558800"/>
                      <a:pt x="88900" y="551180"/>
                      <a:pt x="88900" y="544830"/>
                    </a:cubicBezTo>
                    <a:cubicBezTo>
                      <a:pt x="87630" y="538480"/>
                      <a:pt x="80010" y="533400"/>
                      <a:pt x="74930" y="528320"/>
                    </a:cubicBezTo>
                    <a:cubicBezTo>
                      <a:pt x="71120" y="521970"/>
                      <a:pt x="66040" y="516890"/>
                      <a:pt x="62230" y="511810"/>
                    </a:cubicBezTo>
                    <a:cubicBezTo>
                      <a:pt x="58420" y="506730"/>
                      <a:pt x="55880" y="500380"/>
                      <a:pt x="50800" y="496570"/>
                    </a:cubicBezTo>
                    <a:cubicBezTo>
                      <a:pt x="45720" y="492760"/>
                      <a:pt x="38100" y="487680"/>
                      <a:pt x="33020" y="487680"/>
                    </a:cubicBezTo>
                    <a:cubicBezTo>
                      <a:pt x="30480" y="486410"/>
                      <a:pt x="26670" y="487680"/>
                      <a:pt x="26670" y="487680"/>
                    </a:cubicBezTo>
                    <a:cubicBezTo>
                      <a:pt x="26670" y="487680"/>
                      <a:pt x="25400" y="487680"/>
                      <a:pt x="24130" y="487680"/>
                    </a:cubicBezTo>
                    <a:cubicBezTo>
                      <a:pt x="22860" y="487680"/>
                      <a:pt x="21590" y="487680"/>
                      <a:pt x="21590" y="487680"/>
                    </a:cubicBezTo>
                    <a:cubicBezTo>
                      <a:pt x="21590" y="487680"/>
                      <a:pt x="19050" y="486410"/>
                      <a:pt x="19050" y="486410"/>
                    </a:cubicBezTo>
                    <a:cubicBezTo>
                      <a:pt x="17780" y="486410"/>
                      <a:pt x="15240" y="485140"/>
                      <a:pt x="15240" y="485140"/>
                    </a:cubicBezTo>
                    <a:cubicBezTo>
                      <a:pt x="15240" y="485140"/>
                      <a:pt x="13970" y="483870"/>
                      <a:pt x="13970" y="483870"/>
                    </a:cubicBezTo>
                    <a:cubicBezTo>
                      <a:pt x="12700" y="482600"/>
                      <a:pt x="11430" y="481330"/>
                      <a:pt x="11430" y="481330"/>
                    </a:cubicBezTo>
                    <a:cubicBezTo>
                      <a:pt x="11430" y="481330"/>
                      <a:pt x="10160" y="480060"/>
                      <a:pt x="8890" y="480060"/>
                    </a:cubicBezTo>
                    <a:cubicBezTo>
                      <a:pt x="8890" y="478790"/>
                      <a:pt x="7620" y="477520"/>
                      <a:pt x="7620" y="477520"/>
                    </a:cubicBezTo>
                    <a:cubicBezTo>
                      <a:pt x="7620" y="477520"/>
                      <a:pt x="6350" y="476250"/>
                      <a:pt x="6350" y="474980"/>
                    </a:cubicBezTo>
                    <a:cubicBezTo>
                      <a:pt x="5080" y="473710"/>
                      <a:pt x="5080" y="472440"/>
                      <a:pt x="5080" y="472440"/>
                    </a:cubicBezTo>
                    <a:cubicBezTo>
                      <a:pt x="5080" y="472440"/>
                      <a:pt x="3810" y="471170"/>
                      <a:pt x="3810" y="469900"/>
                    </a:cubicBezTo>
                    <a:cubicBezTo>
                      <a:pt x="3810" y="468630"/>
                      <a:pt x="3810" y="467360"/>
                      <a:pt x="3810" y="467360"/>
                    </a:cubicBezTo>
                    <a:cubicBezTo>
                      <a:pt x="3810" y="467360"/>
                      <a:pt x="3810" y="464820"/>
                      <a:pt x="3810" y="464820"/>
                    </a:cubicBezTo>
                    <a:cubicBezTo>
                      <a:pt x="3810" y="463550"/>
                      <a:pt x="3810" y="461010"/>
                      <a:pt x="3810" y="461010"/>
                    </a:cubicBezTo>
                    <a:cubicBezTo>
                      <a:pt x="3810" y="461010"/>
                      <a:pt x="3810" y="459740"/>
                      <a:pt x="3810" y="458470"/>
                    </a:cubicBezTo>
                    <a:cubicBezTo>
                      <a:pt x="3810" y="457200"/>
                      <a:pt x="0" y="450850"/>
                      <a:pt x="0" y="450850"/>
                    </a:cubicBezTo>
                    <a:moveTo>
                      <a:pt x="255270" y="53340"/>
                    </a:moveTo>
                    <a:cubicBezTo>
                      <a:pt x="271780" y="55880"/>
                      <a:pt x="257810" y="50800"/>
                      <a:pt x="256540" y="52070"/>
                    </a:cubicBezTo>
                    <a:cubicBezTo>
                      <a:pt x="255270" y="52070"/>
                      <a:pt x="255270" y="53340"/>
                      <a:pt x="255270" y="53340"/>
                    </a:cubicBezTo>
                    <a:moveTo>
                      <a:pt x="702310" y="417830"/>
                    </a:moveTo>
                    <a:cubicBezTo>
                      <a:pt x="703580" y="417830"/>
                      <a:pt x="716280" y="414020"/>
                      <a:pt x="716280" y="412750"/>
                    </a:cubicBezTo>
                    <a:cubicBezTo>
                      <a:pt x="716280" y="412750"/>
                      <a:pt x="715010" y="411480"/>
                      <a:pt x="713740" y="411480"/>
                    </a:cubicBezTo>
                    <a:cubicBezTo>
                      <a:pt x="713740" y="412750"/>
                      <a:pt x="712470" y="412750"/>
                      <a:pt x="712470" y="412750"/>
                    </a:cubicBezTo>
                    <a:cubicBezTo>
                      <a:pt x="712470" y="412750"/>
                      <a:pt x="711200" y="414020"/>
                      <a:pt x="709930" y="414020"/>
                    </a:cubicBezTo>
                    <a:cubicBezTo>
                      <a:pt x="709930" y="415290"/>
                      <a:pt x="708660" y="416560"/>
                      <a:pt x="708660" y="416560"/>
                    </a:cubicBezTo>
                    <a:cubicBezTo>
                      <a:pt x="708660" y="416560"/>
                      <a:pt x="706120" y="416560"/>
                      <a:pt x="704850" y="416560"/>
                    </a:cubicBezTo>
                    <a:cubicBezTo>
                      <a:pt x="704850" y="416560"/>
                      <a:pt x="702310" y="417830"/>
                      <a:pt x="702310" y="417830"/>
                    </a:cubicBezTo>
                  </a:path>
                </a:pathLst>
              </a:custGeom>
              <a:solidFill>
                <a:srgbClr val="E7191F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39" name="Group 178"/>
            <p:cNvGrpSpPr/>
            <p:nvPr/>
          </p:nvGrpSpPr>
          <p:grpSpPr>
            <a:xfrm>
              <a:off x="2068830" y="3028950"/>
              <a:ext cx="495300" cy="424815"/>
              <a:chOff x="0" y="0"/>
              <a:chExt cx="660400" cy="566420"/>
            </a:xfrm>
          </p:grpSpPr>
          <p:sp>
            <p:nvSpPr>
              <p:cNvPr id="368" name="Freeform 179"/>
              <p:cNvSpPr/>
              <p:nvPr/>
            </p:nvSpPr>
            <p:spPr>
              <a:xfrm>
                <a:off x="50800" y="50800"/>
                <a:ext cx="55880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558800" h="463550">
                    <a:moveTo>
                      <a:pt x="0" y="287020"/>
                    </a:moveTo>
                    <a:cubicBezTo>
                      <a:pt x="6350" y="262890"/>
                      <a:pt x="10160" y="257810"/>
                      <a:pt x="13970" y="252730"/>
                    </a:cubicBezTo>
                    <a:cubicBezTo>
                      <a:pt x="17780" y="246380"/>
                      <a:pt x="20320" y="240030"/>
                      <a:pt x="25400" y="234950"/>
                    </a:cubicBezTo>
                    <a:cubicBezTo>
                      <a:pt x="30480" y="228600"/>
                      <a:pt x="38100" y="223520"/>
                      <a:pt x="44450" y="220980"/>
                    </a:cubicBezTo>
                    <a:cubicBezTo>
                      <a:pt x="52070" y="218440"/>
                      <a:pt x="59690" y="217170"/>
                      <a:pt x="67310" y="215900"/>
                    </a:cubicBezTo>
                    <a:cubicBezTo>
                      <a:pt x="74930" y="215900"/>
                      <a:pt x="82550" y="214630"/>
                      <a:pt x="87630" y="215900"/>
                    </a:cubicBezTo>
                    <a:cubicBezTo>
                      <a:pt x="90170" y="217170"/>
                      <a:pt x="92710" y="219710"/>
                      <a:pt x="93980" y="220980"/>
                    </a:cubicBezTo>
                    <a:cubicBezTo>
                      <a:pt x="93980" y="220980"/>
                      <a:pt x="93980" y="219710"/>
                      <a:pt x="93980" y="219710"/>
                    </a:cubicBezTo>
                    <a:cubicBezTo>
                      <a:pt x="93980" y="219710"/>
                      <a:pt x="97790" y="219710"/>
                      <a:pt x="97790" y="219710"/>
                    </a:cubicBezTo>
                    <a:cubicBezTo>
                      <a:pt x="97790" y="219710"/>
                      <a:pt x="97790" y="219710"/>
                      <a:pt x="99060" y="219710"/>
                    </a:cubicBezTo>
                    <a:cubicBezTo>
                      <a:pt x="100330" y="218440"/>
                      <a:pt x="99060" y="209550"/>
                      <a:pt x="99060" y="203200"/>
                    </a:cubicBezTo>
                    <a:cubicBezTo>
                      <a:pt x="100330" y="196850"/>
                      <a:pt x="100330" y="189230"/>
                      <a:pt x="101600" y="182880"/>
                    </a:cubicBezTo>
                    <a:cubicBezTo>
                      <a:pt x="102870" y="176530"/>
                      <a:pt x="102870" y="168910"/>
                      <a:pt x="106680" y="163830"/>
                    </a:cubicBezTo>
                    <a:cubicBezTo>
                      <a:pt x="109220" y="158750"/>
                      <a:pt x="115570" y="154940"/>
                      <a:pt x="119380" y="149860"/>
                    </a:cubicBezTo>
                    <a:cubicBezTo>
                      <a:pt x="124460" y="144780"/>
                      <a:pt x="127000" y="137160"/>
                      <a:pt x="132080" y="132080"/>
                    </a:cubicBezTo>
                    <a:cubicBezTo>
                      <a:pt x="135890" y="127000"/>
                      <a:pt x="143510" y="123190"/>
                      <a:pt x="149860" y="120650"/>
                    </a:cubicBezTo>
                    <a:cubicBezTo>
                      <a:pt x="156210" y="118110"/>
                      <a:pt x="162560" y="118110"/>
                      <a:pt x="170180" y="116840"/>
                    </a:cubicBezTo>
                    <a:cubicBezTo>
                      <a:pt x="176530" y="115570"/>
                      <a:pt x="184150" y="113030"/>
                      <a:pt x="191770" y="113030"/>
                    </a:cubicBezTo>
                    <a:cubicBezTo>
                      <a:pt x="198120" y="114300"/>
                      <a:pt x="204470" y="120650"/>
                      <a:pt x="209550" y="119380"/>
                    </a:cubicBezTo>
                    <a:cubicBezTo>
                      <a:pt x="214630" y="118110"/>
                      <a:pt x="219710" y="110490"/>
                      <a:pt x="222250" y="106680"/>
                    </a:cubicBezTo>
                    <a:cubicBezTo>
                      <a:pt x="223520" y="104140"/>
                      <a:pt x="226060" y="102870"/>
                      <a:pt x="224790" y="100330"/>
                    </a:cubicBezTo>
                    <a:cubicBezTo>
                      <a:pt x="224790" y="97790"/>
                      <a:pt x="218440" y="96520"/>
                      <a:pt x="215900" y="92710"/>
                    </a:cubicBezTo>
                    <a:cubicBezTo>
                      <a:pt x="210820" y="88900"/>
                      <a:pt x="207010" y="81280"/>
                      <a:pt x="203200" y="74930"/>
                    </a:cubicBezTo>
                    <a:cubicBezTo>
                      <a:pt x="199390" y="69850"/>
                      <a:pt x="195580" y="63500"/>
                      <a:pt x="190500" y="57150"/>
                    </a:cubicBezTo>
                    <a:cubicBezTo>
                      <a:pt x="186690" y="52070"/>
                      <a:pt x="180340" y="44450"/>
                      <a:pt x="179070" y="40640"/>
                    </a:cubicBezTo>
                    <a:cubicBezTo>
                      <a:pt x="179070" y="40640"/>
                      <a:pt x="179070" y="39370"/>
                      <a:pt x="177800" y="39370"/>
                    </a:cubicBezTo>
                    <a:cubicBezTo>
                      <a:pt x="177800" y="39370"/>
                      <a:pt x="177800" y="38100"/>
                      <a:pt x="177800" y="38100"/>
                    </a:cubicBezTo>
                    <a:cubicBezTo>
                      <a:pt x="177800" y="38100"/>
                      <a:pt x="176530" y="36830"/>
                      <a:pt x="175260" y="35560"/>
                    </a:cubicBezTo>
                    <a:cubicBezTo>
                      <a:pt x="175260" y="35560"/>
                      <a:pt x="173990" y="34290"/>
                      <a:pt x="173990" y="33020"/>
                    </a:cubicBezTo>
                    <a:cubicBezTo>
                      <a:pt x="173990" y="33020"/>
                      <a:pt x="173990" y="31750"/>
                      <a:pt x="172720" y="30480"/>
                    </a:cubicBezTo>
                    <a:cubicBezTo>
                      <a:pt x="172720" y="30480"/>
                      <a:pt x="172720" y="27940"/>
                      <a:pt x="172720" y="27940"/>
                    </a:cubicBezTo>
                    <a:cubicBezTo>
                      <a:pt x="172720" y="27940"/>
                      <a:pt x="171450" y="26670"/>
                      <a:pt x="171450" y="25400"/>
                    </a:cubicBezTo>
                    <a:cubicBezTo>
                      <a:pt x="171450" y="25400"/>
                      <a:pt x="171450" y="24130"/>
                      <a:pt x="171450" y="24130"/>
                    </a:cubicBezTo>
                    <a:cubicBezTo>
                      <a:pt x="171450" y="24130"/>
                      <a:pt x="171450" y="22860"/>
                      <a:pt x="171450" y="22860"/>
                    </a:cubicBezTo>
                    <a:cubicBezTo>
                      <a:pt x="171450" y="22860"/>
                      <a:pt x="171450" y="20320"/>
                      <a:pt x="171450" y="20320"/>
                    </a:cubicBezTo>
                    <a:cubicBezTo>
                      <a:pt x="171450" y="19050"/>
                      <a:pt x="172720" y="16510"/>
                      <a:pt x="172720" y="16510"/>
                    </a:cubicBezTo>
                    <a:cubicBezTo>
                      <a:pt x="172720" y="16510"/>
                      <a:pt x="172720" y="15240"/>
                      <a:pt x="173990" y="13970"/>
                    </a:cubicBezTo>
                    <a:cubicBezTo>
                      <a:pt x="173990" y="13970"/>
                      <a:pt x="173990" y="11430"/>
                      <a:pt x="173990" y="11430"/>
                    </a:cubicBezTo>
                    <a:cubicBezTo>
                      <a:pt x="173990" y="11430"/>
                      <a:pt x="175260" y="10160"/>
                      <a:pt x="176530" y="8890"/>
                    </a:cubicBezTo>
                    <a:cubicBezTo>
                      <a:pt x="176530" y="8890"/>
                      <a:pt x="177800" y="7620"/>
                      <a:pt x="177800" y="6350"/>
                    </a:cubicBezTo>
                    <a:cubicBezTo>
                      <a:pt x="177800" y="6350"/>
                      <a:pt x="179070" y="6350"/>
                      <a:pt x="180340" y="5080"/>
                    </a:cubicBezTo>
                    <a:cubicBezTo>
                      <a:pt x="180340" y="5080"/>
                      <a:pt x="181610" y="3810"/>
                      <a:pt x="181610" y="3810"/>
                    </a:cubicBezTo>
                    <a:cubicBezTo>
                      <a:pt x="181610" y="3810"/>
                      <a:pt x="184150" y="2540"/>
                      <a:pt x="184150" y="2540"/>
                    </a:cubicBezTo>
                    <a:cubicBezTo>
                      <a:pt x="185420" y="1270"/>
                      <a:pt x="186690" y="1270"/>
                      <a:pt x="186690" y="1270"/>
                    </a:cubicBezTo>
                    <a:cubicBezTo>
                      <a:pt x="186690" y="1270"/>
                      <a:pt x="189230" y="0"/>
                      <a:pt x="190500" y="0"/>
                    </a:cubicBezTo>
                    <a:cubicBezTo>
                      <a:pt x="190500" y="0"/>
                      <a:pt x="193040" y="0"/>
                      <a:pt x="193040" y="0"/>
                    </a:cubicBezTo>
                    <a:cubicBezTo>
                      <a:pt x="193040" y="0"/>
                      <a:pt x="194310" y="0"/>
                      <a:pt x="195580" y="0"/>
                    </a:cubicBezTo>
                    <a:cubicBezTo>
                      <a:pt x="196850" y="0"/>
                      <a:pt x="198120" y="0"/>
                      <a:pt x="198120" y="0"/>
                    </a:cubicBezTo>
                    <a:cubicBezTo>
                      <a:pt x="198120" y="0"/>
                      <a:pt x="200660" y="0"/>
                      <a:pt x="200660" y="0"/>
                    </a:cubicBezTo>
                    <a:cubicBezTo>
                      <a:pt x="201930" y="0"/>
                      <a:pt x="204470" y="1270"/>
                      <a:pt x="204470" y="1270"/>
                    </a:cubicBezTo>
                    <a:cubicBezTo>
                      <a:pt x="204470" y="1270"/>
                      <a:pt x="213360" y="6350"/>
                      <a:pt x="217170" y="8890"/>
                    </a:cubicBezTo>
                    <a:cubicBezTo>
                      <a:pt x="220980" y="13970"/>
                      <a:pt x="224790" y="20320"/>
                      <a:pt x="228600" y="25400"/>
                    </a:cubicBezTo>
                    <a:cubicBezTo>
                      <a:pt x="232410" y="30480"/>
                      <a:pt x="240030" y="41910"/>
                      <a:pt x="240030" y="41910"/>
                    </a:cubicBezTo>
                    <a:cubicBezTo>
                      <a:pt x="241300" y="40640"/>
                      <a:pt x="231140" y="25400"/>
                      <a:pt x="233680" y="22860"/>
                    </a:cubicBezTo>
                    <a:cubicBezTo>
                      <a:pt x="236220" y="19050"/>
                      <a:pt x="250190" y="22860"/>
                      <a:pt x="257810" y="25400"/>
                    </a:cubicBezTo>
                    <a:cubicBezTo>
                      <a:pt x="264160" y="29210"/>
                      <a:pt x="270510" y="36830"/>
                      <a:pt x="273050" y="40640"/>
                    </a:cubicBezTo>
                    <a:cubicBezTo>
                      <a:pt x="274320" y="41910"/>
                      <a:pt x="274320" y="41910"/>
                      <a:pt x="275590" y="43180"/>
                    </a:cubicBezTo>
                    <a:cubicBezTo>
                      <a:pt x="279400" y="46990"/>
                      <a:pt x="292100" y="50800"/>
                      <a:pt x="297180" y="55880"/>
                    </a:cubicBezTo>
                    <a:cubicBezTo>
                      <a:pt x="302260" y="59690"/>
                      <a:pt x="304800" y="68580"/>
                      <a:pt x="309880" y="71120"/>
                    </a:cubicBezTo>
                    <a:cubicBezTo>
                      <a:pt x="316230" y="74930"/>
                      <a:pt x="325120" y="74930"/>
                      <a:pt x="330200" y="77470"/>
                    </a:cubicBezTo>
                    <a:cubicBezTo>
                      <a:pt x="334010" y="80010"/>
                      <a:pt x="337820" y="85090"/>
                      <a:pt x="339090" y="85090"/>
                    </a:cubicBezTo>
                    <a:cubicBezTo>
                      <a:pt x="339090" y="85090"/>
                      <a:pt x="337820" y="83820"/>
                      <a:pt x="337820" y="83820"/>
                    </a:cubicBezTo>
                    <a:cubicBezTo>
                      <a:pt x="339090" y="83820"/>
                      <a:pt x="339090" y="85090"/>
                      <a:pt x="340360" y="85090"/>
                    </a:cubicBezTo>
                    <a:cubicBezTo>
                      <a:pt x="342900" y="83820"/>
                      <a:pt x="349250" y="50800"/>
                      <a:pt x="356870" y="48260"/>
                    </a:cubicBezTo>
                    <a:cubicBezTo>
                      <a:pt x="363220" y="45720"/>
                      <a:pt x="373380" y="54610"/>
                      <a:pt x="377190" y="58420"/>
                    </a:cubicBezTo>
                    <a:cubicBezTo>
                      <a:pt x="379730" y="60960"/>
                      <a:pt x="379730" y="66040"/>
                      <a:pt x="379730" y="66040"/>
                    </a:cubicBezTo>
                    <a:cubicBezTo>
                      <a:pt x="379730" y="67310"/>
                      <a:pt x="374650" y="62230"/>
                      <a:pt x="374650" y="62230"/>
                    </a:cubicBezTo>
                    <a:cubicBezTo>
                      <a:pt x="374650" y="62230"/>
                      <a:pt x="379730" y="66040"/>
                      <a:pt x="379730" y="66040"/>
                    </a:cubicBezTo>
                    <a:cubicBezTo>
                      <a:pt x="379730" y="67310"/>
                      <a:pt x="379730" y="67310"/>
                      <a:pt x="379730" y="67310"/>
                    </a:cubicBezTo>
                    <a:cubicBezTo>
                      <a:pt x="381000" y="68580"/>
                      <a:pt x="387350" y="73660"/>
                      <a:pt x="387350" y="73660"/>
                    </a:cubicBezTo>
                    <a:cubicBezTo>
                      <a:pt x="387350" y="73660"/>
                      <a:pt x="386080" y="73660"/>
                      <a:pt x="386080" y="73660"/>
                    </a:cubicBezTo>
                    <a:cubicBezTo>
                      <a:pt x="386080" y="73660"/>
                      <a:pt x="389890" y="77470"/>
                      <a:pt x="389890" y="77470"/>
                    </a:cubicBezTo>
                    <a:cubicBezTo>
                      <a:pt x="389890" y="76200"/>
                      <a:pt x="387350" y="74930"/>
                      <a:pt x="386080" y="73660"/>
                    </a:cubicBezTo>
                    <a:cubicBezTo>
                      <a:pt x="384810" y="71120"/>
                      <a:pt x="378460" y="66040"/>
                      <a:pt x="379730" y="64770"/>
                    </a:cubicBezTo>
                    <a:cubicBezTo>
                      <a:pt x="379730" y="63500"/>
                      <a:pt x="392430" y="68580"/>
                      <a:pt x="393700" y="67310"/>
                    </a:cubicBezTo>
                    <a:cubicBezTo>
                      <a:pt x="394970" y="66040"/>
                      <a:pt x="394970" y="66040"/>
                      <a:pt x="394970" y="64770"/>
                    </a:cubicBezTo>
                    <a:cubicBezTo>
                      <a:pt x="396240" y="60960"/>
                      <a:pt x="396240" y="49530"/>
                      <a:pt x="397510" y="49530"/>
                    </a:cubicBezTo>
                    <a:cubicBezTo>
                      <a:pt x="398780" y="49530"/>
                      <a:pt x="398780" y="50800"/>
                      <a:pt x="398780" y="50800"/>
                    </a:cubicBezTo>
                    <a:cubicBezTo>
                      <a:pt x="401320" y="50800"/>
                      <a:pt x="400050" y="40640"/>
                      <a:pt x="403860" y="36830"/>
                    </a:cubicBezTo>
                    <a:cubicBezTo>
                      <a:pt x="407670" y="31750"/>
                      <a:pt x="415290" y="25400"/>
                      <a:pt x="420370" y="26670"/>
                    </a:cubicBezTo>
                    <a:cubicBezTo>
                      <a:pt x="427990" y="26670"/>
                      <a:pt x="439420" y="46990"/>
                      <a:pt x="441960" y="46990"/>
                    </a:cubicBezTo>
                    <a:cubicBezTo>
                      <a:pt x="441960" y="46990"/>
                      <a:pt x="441960" y="45720"/>
                      <a:pt x="441960" y="45720"/>
                    </a:cubicBezTo>
                    <a:cubicBezTo>
                      <a:pt x="443230" y="44450"/>
                      <a:pt x="443230" y="43180"/>
                      <a:pt x="443230" y="43180"/>
                    </a:cubicBezTo>
                    <a:cubicBezTo>
                      <a:pt x="443230" y="43180"/>
                      <a:pt x="444500" y="40640"/>
                      <a:pt x="445770" y="40640"/>
                    </a:cubicBezTo>
                    <a:cubicBezTo>
                      <a:pt x="445770" y="39370"/>
                      <a:pt x="447040" y="38100"/>
                      <a:pt x="447040" y="38100"/>
                    </a:cubicBezTo>
                    <a:cubicBezTo>
                      <a:pt x="447040" y="38100"/>
                      <a:pt x="448310" y="36830"/>
                      <a:pt x="449580" y="36830"/>
                    </a:cubicBezTo>
                    <a:cubicBezTo>
                      <a:pt x="450850" y="35560"/>
                      <a:pt x="452120" y="34290"/>
                      <a:pt x="452120" y="34290"/>
                    </a:cubicBezTo>
                    <a:cubicBezTo>
                      <a:pt x="452120" y="34290"/>
                      <a:pt x="453390" y="34290"/>
                      <a:pt x="454660" y="34290"/>
                    </a:cubicBezTo>
                    <a:cubicBezTo>
                      <a:pt x="455930" y="33020"/>
                      <a:pt x="457200" y="33020"/>
                      <a:pt x="457200" y="33020"/>
                    </a:cubicBezTo>
                    <a:cubicBezTo>
                      <a:pt x="457200" y="33020"/>
                      <a:pt x="458470" y="31750"/>
                      <a:pt x="459740" y="31750"/>
                    </a:cubicBezTo>
                    <a:cubicBezTo>
                      <a:pt x="461010" y="31750"/>
                      <a:pt x="462280" y="31750"/>
                      <a:pt x="462280" y="31750"/>
                    </a:cubicBezTo>
                    <a:cubicBezTo>
                      <a:pt x="462280" y="31750"/>
                      <a:pt x="464820" y="31750"/>
                      <a:pt x="466090" y="31750"/>
                    </a:cubicBezTo>
                    <a:cubicBezTo>
                      <a:pt x="466090" y="31750"/>
                      <a:pt x="468630" y="31750"/>
                      <a:pt x="468630" y="31750"/>
                    </a:cubicBezTo>
                    <a:cubicBezTo>
                      <a:pt x="468630" y="31750"/>
                      <a:pt x="469900" y="33020"/>
                      <a:pt x="471170" y="33020"/>
                    </a:cubicBezTo>
                    <a:cubicBezTo>
                      <a:pt x="472440" y="33020"/>
                      <a:pt x="473710" y="34290"/>
                      <a:pt x="473710" y="34290"/>
                    </a:cubicBezTo>
                    <a:cubicBezTo>
                      <a:pt x="473710" y="34290"/>
                      <a:pt x="474980" y="34290"/>
                      <a:pt x="476250" y="35560"/>
                    </a:cubicBezTo>
                    <a:cubicBezTo>
                      <a:pt x="477520" y="35560"/>
                      <a:pt x="478790" y="36830"/>
                      <a:pt x="478790" y="36830"/>
                    </a:cubicBezTo>
                    <a:cubicBezTo>
                      <a:pt x="478790" y="36830"/>
                      <a:pt x="480060" y="38100"/>
                      <a:pt x="480060" y="39370"/>
                    </a:cubicBezTo>
                    <a:cubicBezTo>
                      <a:pt x="481330" y="39370"/>
                      <a:pt x="482600" y="40640"/>
                      <a:pt x="482600" y="40640"/>
                    </a:cubicBezTo>
                    <a:cubicBezTo>
                      <a:pt x="482600" y="40640"/>
                      <a:pt x="483870" y="43180"/>
                      <a:pt x="483870" y="43180"/>
                    </a:cubicBezTo>
                    <a:cubicBezTo>
                      <a:pt x="483870" y="44450"/>
                      <a:pt x="485140" y="45720"/>
                      <a:pt x="485140" y="45720"/>
                    </a:cubicBezTo>
                    <a:cubicBezTo>
                      <a:pt x="485140" y="45720"/>
                      <a:pt x="486410" y="48260"/>
                      <a:pt x="486410" y="48260"/>
                    </a:cubicBezTo>
                    <a:cubicBezTo>
                      <a:pt x="486410" y="49530"/>
                      <a:pt x="486410" y="50800"/>
                      <a:pt x="486410" y="50800"/>
                    </a:cubicBezTo>
                    <a:cubicBezTo>
                      <a:pt x="486410" y="50800"/>
                      <a:pt x="486410" y="52070"/>
                      <a:pt x="486410" y="52070"/>
                    </a:cubicBezTo>
                    <a:cubicBezTo>
                      <a:pt x="486410" y="52070"/>
                      <a:pt x="487680" y="52070"/>
                      <a:pt x="487680" y="52070"/>
                    </a:cubicBezTo>
                    <a:cubicBezTo>
                      <a:pt x="487680" y="52070"/>
                      <a:pt x="488950" y="53340"/>
                      <a:pt x="488950" y="54610"/>
                    </a:cubicBezTo>
                    <a:cubicBezTo>
                      <a:pt x="488950" y="55880"/>
                      <a:pt x="490220" y="57150"/>
                      <a:pt x="490220" y="57150"/>
                    </a:cubicBezTo>
                    <a:cubicBezTo>
                      <a:pt x="490220" y="57150"/>
                      <a:pt x="490220" y="59690"/>
                      <a:pt x="491490" y="59690"/>
                    </a:cubicBezTo>
                    <a:cubicBezTo>
                      <a:pt x="491490" y="60960"/>
                      <a:pt x="491490" y="62230"/>
                      <a:pt x="491490" y="62230"/>
                    </a:cubicBezTo>
                    <a:cubicBezTo>
                      <a:pt x="491490" y="62230"/>
                      <a:pt x="491490" y="64770"/>
                      <a:pt x="491490" y="66040"/>
                    </a:cubicBezTo>
                    <a:cubicBezTo>
                      <a:pt x="491490" y="66040"/>
                      <a:pt x="491490" y="68580"/>
                      <a:pt x="491490" y="68580"/>
                    </a:cubicBezTo>
                    <a:cubicBezTo>
                      <a:pt x="491490" y="68580"/>
                      <a:pt x="491490" y="69850"/>
                      <a:pt x="491490" y="71120"/>
                    </a:cubicBezTo>
                    <a:cubicBezTo>
                      <a:pt x="490220" y="72390"/>
                      <a:pt x="490220" y="73660"/>
                      <a:pt x="490220" y="73660"/>
                    </a:cubicBezTo>
                    <a:cubicBezTo>
                      <a:pt x="490220" y="73660"/>
                      <a:pt x="488950" y="76200"/>
                      <a:pt x="488950" y="76200"/>
                    </a:cubicBezTo>
                    <a:cubicBezTo>
                      <a:pt x="488950" y="77470"/>
                      <a:pt x="487680" y="78740"/>
                      <a:pt x="487680" y="78740"/>
                    </a:cubicBezTo>
                    <a:cubicBezTo>
                      <a:pt x="487680" y="78740"/>
                      <a:pt x="486410" y="80010"/>
                      <a:pt x="485140" y="81280"/>
                    </a:cubicBezTo>
                    <a:cubicBezTo>
                      <a:pt x="485140" y="81280"/>
                      <a:pt x="483870" y="83820"/>
                      <a:pt x="483870" y="83820"/>
                    </a:cubicBezTo>
                    <a:cubicBezTo>
                      <a:pt x="483870" y="83820"/>
                      <a:pt x="481330" y="85090"/>
                      <a:pt x="481330" y="85090"/>
                    </a:cubicBezTo>
                    <a:cubicBezTo>
                      <a:pt x="480060" y="86360"/>
                      <a:pt x="480060" y="91440"/>
                      <a:pt x="477520" y="93980"/>
                    </a:cubicBezTo>
                    <a:cubicBezTo>
                      <a:pt x="476250" y="100330"/>
                      <a:pt x="471170" y="109220"/>
                      <a:pt x="468630" y="113030"/>
                    </a:cubicBezTo>
                    <a:cubicBezTo>
                      <a:pt x="467360" y="114300"/>
                      <a:pt x="464820" y="115570"/>
                      <a:pt x="466090" y="116840"/>
                    </a:cubicBezTo>
                    <a:cubicBezTo>
                      <a:pt x="466090" y="118110"/>
                      <a:pt x="473710" y="120650"/>
                      <a:pt x="477520" y="123190"/>
                    </a:cubicBezTo>
                    <a:cubicBezTo>
                      <a:pt x="482600" y="127000"/>
                      <a:pt x="491490" y="135890"/>
                      <a:pt x="494030" y="137160"/>
                    </a:cubicBezTo>
                    <a:cubicBezTo>
                      <a:pt x="494030" y="137160"/>
                      <a:pt x="495300" y="138430"/>
                      <a:pt x="495300" y="138430"/>
                    </a:cubicBezTo>
                    <a:cubicBezTo>
                      <a:pt x="495300" y="138430"/>
                      <a:pt x="496570" y="138430"/>
                      <a:pt x="496570" y="139700"/>
                    </a:cubicBezTo>
                    <a:cubicBezTo>
                      <a:pt x="497840" y="139700"/>
                      <a:pt x="499110" y="140970"/>
                      <a:pt x="499110" y="140970"/>
                    </a:cubicBezTo>
                    <a:cubicBezTo>
                      <a:pt x="499110" y="140970"/>
                      <a:pt x="500380" y="143510"/>
                      <a:pt x="500380" y="143510"/>
                    </a:cubicBezTo>
                    <a:cubicBezTo>
                      <a:pt x="501650" y="144780"/>
                      <a:pt x="502920" y="146050"/>
                      <a:pt x="502920" y="146050"/>
                    </a:cubicBezTo>
                    <a:cubicBezTo>
                      <a:pt x="502920" y="146050"/>
                      <a:pt x="502920" y="147320"/>
                      <a:pt x="502920" y="148590"/>
                    </a:cubicBezTo>
                    <a:cubicBezTo>
                      <a:pt x="504190" y="149860"/>
                      <a:pt x="504190" y="151130"/>
                      <a:pt x="504190" y="151130"/>
                    </a:cubicBezTo>
                    <a:cubicBezTo>
                      <a:pt x="504190" y="151130"/>
                      <a:pt x="505460" y="153670"/>
                      <a:pt x="505460" y="153670"/>
                    </a:cubicBezTo>
                    <a:cubicBezTo>
                      <a:pt x="505460" y="154940"/>
                      <a:pt x="505460" y="157480"/>
                      <a:pt x="505460" y="157480"/>
                    </a:cubicBezTo>
                    <a:cubicBezTo>
                      <a:pt x="505460" y="157480"/>
                      <a:pt x="505460" y="158750"/>
                      <a:pt x="505460" y="158750"/>
                    </a:cubicBezTo>
                    <a:cubicBezTo>
                      <a:pt x="505460" y="160020"/>
                      <a:pt x="508000" y="160020"/>
                      <a:pt x="508000" y="160020"/>
                    </a:cubicBezTo>
                    <a:cubicBezTo>
                      <a:pt x="508000" y="160020"/>
                      <a:pt x="508000" y="161290"/>
                      <a:pt x="508000" y="161290"/>
                    </a:cubicBezTo>
                    <a:cubicBezTo>
                      <a:pt x="509270" y="161290"/>
                      <a:pt x="519430" y="160020"/>
                      <a:pt x="524510" y="162560"/>
                    </a:cubicBezTo>
                    <a:cubicBezTo>
                      <a:pt x="528320" y="163830"/>
                      <a:pt x="532130" y="168910"/>
                      <a:pt x="534670" y="171450"/>
                    </a:cubicBezTo>
                    <a:cubicBezTo>
                      <a:pt x="538480" y="173990"/>
                      <a:pt x="541020" y="173990"/>
                      <a:pt x="544830" y="177800"/>
                    </a:cubicBezTo>
                    <a:cubicBezTo>
                      <a:pt x="548640" y="181610"/>
                      <a:pt x="557530" y="187960"/>
                      <a:pt x="558800" y="193040"/>
                    </a:cubicBezTo>
                    <a:cubicBezTo>
                      <a:pt x="558800" y="199390"/>
                      <a:pt x="548640" y="212090"/>
                      <a:pt x="548640" y="213360"/>
                    </a:cubicBezTo>
                    <a:cubicBezTo>
                      <a:pt x="548640" y="213360"/>
                      <a:pt x="548640" y="214630"/>
                      <a:pt x="548640" y="214630"/>
                    </a:cubicBezTo>
                    <a:cubicBezTo>
                      <a:pt x="547370" y="215900"/>
                      <a:pt x="542290" y="224790"/>
                      <a:pt x="537210" y="229870"/>
                    </a:cubicBezTo>
                    <a:cubicBezTo>
                      <a:pt x="533400" y="233680"/>
                      <a:pt x="527050" y="237490"/>
                      <a:pt x="520700" y="240030"/>
                    </a:cubicBezTo>
                    <a:cubicBezTo>
                      <a:pt x="515620" y="242570"/>
                      <a:pt x="508000" y="243840"/>
                      <a:pt x="501650" y="245110"/>
                    </a:cubicBezTo>
                    <a:cubicBezTo>
                      <a:pt x="496570" y="245110"/>
                      <a:pt x="492760" y="243840"/>
                      <a:pt x="487680" y="245110"/>
                    </a:cubicBezTo>
                    <a:cubicBezTo>
                      <a:pt x="482600" y="246380"/>
                      <a:pt x="477520" y="250190"/>
                      <a:pt x="472440" y="254000"/>
                    </a:cubicBezTo>
                    <a:cubicBezTo>
                      <a:pt x="467360" y="257810"/>
                      <a:pt x="461010" y="262890"/>
                      <a:pt x="457200" y="267970"/>
                    </a:cubicBezTo>
                    <a:cubicBezTo>
                      <a:pt x="453390" y="271780"/>
                      <a:pt x="449580" y="278130"/>
                      <a:pt x="447040" y="284480"/>
                    </a:cubicBezTo>
                    <a:cubicBezTo>
                      <a:pt x="444500" y="290830"/>
                      <a:pt x="443230" y="297180"/>
                      <a:pt x="441960" y="303530"/>
                    </a:cubicBezTo>
                    <a:cubicBezTo>
                      <a:pt x="440690" y="309880"/>
                      <a:pt x="440690" y="317500"/>
                      <a:pt x="439420" y="323850"/>
                    </a:cubicBezTo>
                    <a:cubicBezTo>
                      <a:pt x="438150" y="330200"/>
                      <a:pt x="436880" y="336550"/>
                      <a:pt x="436880" y="342900"/>
                    </a:cubicBezTo>
                    <a:cubicBezTo>
                      <a:pt x="436880" y="349250"/>
                      <a:pt x="436880" y="356870"/>
                      <a:pt x="439420" y="363220"/>
                    </a:cubicBezTo>
                    <a:cubicBezTo>
                      <a:pt x="441960" y="368300"/>
                      <a:pt x="448310" y="373380"/>
                      <a:pt x="453390" y="377190"/>
                    </a:cubicBezTo>
                    <a:cubicBezTo>
                      <a:pt x="458470" y="381000"/>
                      <a:pt x="464820" y="383540"/>
                      <a:pt x="468630" y="388620"/>
                    </a:cubicBezTo>
                    <a:cubicBezTo>
                      <a:pt x="472440" y="393700"/>
                      <a:pt x="474980" y="400050"/>
                      <a:pt x="474980" y="406400"/>
                    </a:cubicBezTo>
                    <a:cubicBezTo>
                      <a:pt x="476250" y="412750"/>
                      <a:pt x="472440" y="420370"/>
                      <a:pt x="471170" y="426720"/>
                    </a:cubicBezTo>
                    <a:cubicBezTo>
                      <a:pt x="469900" y="433070"/>
                      <a:pt x="468630" y="440690"/>
                      <a:pt x="466090" y="445770"/>
                    </a:cubicBezTo>
                    <a:cubicBezTo>
                      <a:pt x="464820" y="449580"/>
                      <a:pt x="462280" y="454660"/>
                      <a:pt x="462280" y="454660"/>
                    </a:cubicBezTo>
                    <a:cubicBezTo>
                      <a:pt x="462280" y="454660"/>
                      <a:pt x="461010" y="455930"/>
                      <a:pt x="461010" y="457200"/>
                    </a:cubicBezTo>
                    <a:cubicBezTo>
                      <a:pt x="459740" y="457200"/>
                      <a:pt x="458470" y="458470"/>
                      <a:pt x="458470" y="458470"/>
                    </a:cubicBezTo>
                    <a:cubicBezTo>
                      <a:pt x="458470" y="458470"/>
                      <a:pt x="457200" y="459740"/>
                      <a:pt x="455930" y="459740"/>
                    </a:cubicBezTo>
                    <a:cubicBezTo>
                      <a:pt x="454660" y="461010"/>
                      <a:pt x="453390" y="462280"/>
                      <a:pt x="453390" y="462280"/>
                    </a:cubicBezTo>
                    <a:cubicBezTo>
                      <a:pt x="453390" y="462280"/>
                      <a:pt x="452120" y="462280"/>
                      <a:pt x="450850" y="462280"/>
                    </a:cubicBezTo>
                    <a:cubicBezTo>
                      <a:pt x="449580" y="463550"/>
                      <a:pt x="448310" y="463550"/>
                      <a:pt x="448310" y="463550"/>
                    </a:cubicBezTo>
                    <a:cubicBezTo>
                      <a:pt x="448310" y="463550"/>
                      <a:pt x="445770" y="463550"/>
                      <a:pt x="445770" y="463550"/>
                    </a:cubicBezTo>
                    <a:cubicBezTo>
                      <a:pt x="444500" y="463550"/>
                      <a:pt x="443230" y="463550"/>
                      <a:pt x="441960" y="463550"/>
                    </a:cubicBezTo>
                    <a:cubicBezTo>
                      <a:pt x="441960" y="463550"/>
                      <a:pt x="440690" y="463550"/>
                      <a:pt x="439420" y="463550"/>
                    </a:cubicBezTo>
                    <a:cubicBezTo>
                      <a:pt x="439420" y="463550"/>
                      <a:pt x="436880" y="463550"/>
                      <a:pt x="436880" y="463550"/>
                    </a:cubicBezTo>
                    <a:cubicBezTo>
                      <a:pt x="436880" y="463550"/>
                      <a:pt x="435610" y="462280"/>
                      <a:pt x="434340" y="462280"/>
                    </a:cubicBezTo>
                    <a:cubicBezTo>
                      <a:pt x="433070" y="462280"/>
                      <a:pt x="431800" y="461010"/>
                      <a:pt x="431800" y="461010"/>
                    </a:cubicBezTo>
                    <a:cubicBezTo>
                      <a:pt x="431800" y="461010"/>
                      <a:pt x="430530" y="459740"/>
                      <a:pt x="429260" y="459740"/>
                    </a:cubicBezTo>
                    <a:cubicBezTo>
                      <a:pt x="427990" y="458470"/>
                      <a:pt x="426720" y="457200"/>
                      <a:pt x="426720" y="457200"/>
                    </a:cubicBezTo>
                    <a:cubicBezTo>
                      <a:pt x="426720" y="457200"/>
                      <a:pt x="425450" y="455930"/>
                      <a:pt x="425450" y="454660"/>
                    </a:cubicBezTo>
                    <a:cubicBezTo>
                      <a:pt x="424180" y="454660"/>
                      <a:pt x="422910" y="453390"/>
                      <a:pt x="422910" y="453390"/>
                    </a:cubicBezTo>
                    <a:cubicBezTo>
                      <a:pt x="422910" y="453390"/>
                      <a:pt x="422910" y="450850"/>
                      <a:pt x="421640" y="450850"/>
                    </a:cubicBezTo>
                    <a:cubicBezTo>
                      <a:pt x="421640" y="449580"/>
                      <a:pt x="421640" y="448310"/>
                      <a:pt x="421640" y="448310"/>
                    </a:cubicBezTo>
                    <a:cubicBezTo>
                      <a:pt x="421640" y="448310"/>
                      <a:pt x="420370" y="445770"/>
                      <a:pt x="420370" y="444500"/>
                    </a:cubicBezTo>
                    <a:cubicBezTo>
                      <a:pt x="420370" y="444500"/>
                      <a:pt x="420370" y="441960"/>
                      <a:pt x="420370" y="441960"/>
                    </a:cubicBezTo>
                    <a:cubicBezTo>
                      <a:pt x="420370" y="441960"/>
                      <a:pt x="420370" y="440690"/>
                      <a:pt x="420370" y="439420"/>
                    </a:cubicBezTo>
                    <a:cubicBezTo>
                      <a:pt x="420370" y="438150"/>
                      <a:pt x="420370" y="436880"/>
                      <a:pt x="420370" y="436880"/>
                    </a:cubicBezTo>
                    <a:cubicBezTo>
                      <a:pt x="420370" y="436880"/>
                      <a:pt x="420370" y="434340"/>
                      <a:pt x="420370" y="434340"/>
                    </a:cubicBezTo>
                    <a:cubicBezTo>
                      <a:pt x="421640" y="433070"/>
                      <a:pt x="421640" y="431800"/>
                      <a:pt x="421640" y="430530"/>
                    </a:cubicBezTo>
                    <a:cubicBezTo>
                      <a:pt x="421640" y="430530"/>
                      <a:pt x="422910" y="430530"/>
                      <a:pt x="422910" y="429260"/>
                    </a:cubicBezTo>
                    <a:cubicBezTo>
                      <a:pt x="422910" y="427990"/>
                      <a:pt x="424180" y="426720"/>
                      <a:pt x="424180" y="425450"/>
                    </a:cubicBezTo>
                    <a:cubicBezTo>
                      <a:pt x="422910" y="424180"/>
                      <a:pt x="416560" y="421640"/>
                      <a:pt x="415290" y="421640"/>
                    </a:cubicBezTo>
                    <a:cubicBezTo>
                      <a:pt x="414020" y="421640"/>
                      <a:pt x="412750" y="422910"/>
                      <a:pt x="412750" y="422910"/>
                    </a:cubicBezTo>
                    <a:cubicBezTo>
                      <a:pt x="412750" y="422910"/>
                      <a:pt x="410210" y="422910"/>
                      <a:pt x="408940" y="422910"/>
                    </a:cubicBezTo>
                    <a:cubicBezTo>
                      <a:pt x="408940" y="422910"/>
                      <a:pt x="407670" y="422910"/>
                      <a:pt x="406400" y="422910"/>
                    </a:cubicBezTo>
                    <a:cubicBezTo>
                      <a:pt x="406400" y="422910"/>
                      <a:pt x="405130" y="422910"/>
                      <a:pt x="405130" y="422910"/>
                    </a:cubicBezTo>
                    <a:cubicBezTo>
                      <a:pt x="405130" y="422910"/>
                      <a:pt x="403860" y="422910"/>
                      <a:pt x="403860" y="422910"/>
                    </a:cubicBezTo>
                    <a:cubicBezTo>
                      <a:pt x="403860" y="422910"/>
                      <a:pt x="402590" y="422910"/>
                      <a:pt x="401320" y="421640"/>
                    </a:cubicBezTo>
                    <a:cubicBezTo>
                      <a:pt x="400050" y="421640"/>
                      <a:pt x="398780" y="421640"/>
                      <a:pt x="398780" y="421640"/>
                    </a:cubicBezTo>
                    <a:cubicBezTo>
                      <a:pt x="398780" y="421640"/>
                      <a:pt x="396240" y="420370"/>
                      <a:pt x="396240" y="420370"/>
                    </a:cubicBezTo>
                    <a:cubicBezTo>
                      <a:pt x="394970" y="420370"/>
                      <a:pt x="394970" y="419100"/>
                      <a:pt x="393700" y="419100"/>
                    </a:cubicBezTo>
                    <a:cubicBezTo>
                      <a:pt x="392430" y="419100"/>
                      <a:pt x="389890" y="417830"/>
                      <a:pt x="386080" y="417830"/>
                    </a:cubicBezTo>
                    <a:cubicBezTo>
                      <a:pt x="381000" y="415290"/>
                      <a:pt x="373380" y="414020"/>
                      <a:pt x="367030" y="411480"/>
                    </a:cubicBezTo>
                    <a:cubicBezTo>
                      <a:pt x="360680" y="407670"/>
                      <a:pt x="351790" y="401320"/>
                      <a:pt x="349250" y="398780"/>
                    </a:cubicBezTo>
                    <a:cubicBezTo>
                      <a:pt x="347980" y="397510"/>
                      <a:pt x="349250" y="394970"/>
                      <a:pt x="347980" y="394970"/>
                    </a:cubicBezTo>
                    <a:cubicBezTo>
                      <a:pt x="347980" y="394970"/>
                      <a:pt x="346710" y="394970"/>
                      <a:pt x="345440" y="396240"/>
                    </a:cubicBezTo>
                    <a:cubicBezTo>
                      <a:pt x="344170" y="396240"/>
                      <a:pt x="342900" y="396240"/>
                      <a:pt x="342900" y="396240"/>
                    </a:cubicBezTo>
                    <a:cubicBezTo>
                      <a:pt x="342900" y="396240"/>
                      <a:pt x="341630" y="396240"/>
                      <a:pt x="340360" y="396240"/>
                    </a:cubicBezTo>
                    <a:cubicBezTo>
                      <a:pt x="339090" y="396240"/>
                      <a:pt x="337820" y="396240"/>
                      <a:pt x="337820" y="396240"/>
                    </a:cubicBezTo>
                    <a:cubicBezTo>
                      <a:pt x="337820" y="396240"/>
                      <a:pt x="335280" y="396240"/>
                      <a:pt x="335280" y="396240"/>
                    </a:cubicBezTo>
                    <a:cubicBezTo>
                      <a:pt x="334010" y="396240"/>
                      <a:pt x="331470" y="394970"/>
                      <a:pt x="331470" y="394970"/>
                    </a:cubicBezTo>
                    <a:cubicBezTo>
                      <a:pt x="331470" y="394970"/>
                      <a:pt x="330200" y="394970"/>
                      <a:pt x="330200" y="393700"/>
                    </a:cubicBezTo>
                    <a:cubicBezTo>
                      <a:pt x="328930" y="393700"/>
                      <a:pt x="327660" y="392430"/>
                      <a:pt x="327660" y="392430"/>
                    </a:cubicBezTo>
                    <a:cubicBezTo>
                      <a:pt x="327660" y="392430"/>
                      <a:pt x="325120" y="392430"/>
                      <a:pt x="325120" y="391160"/>
                    </a:cubicBezTo>
                    <a:cubicBezTo>
                      <a:pt x="323850" y="391160"/>
                      <a:pt x="322580" y="389890"/>
                      <a:pt x="322580" y="389890"/>
                    </a:cubicBezTo>
                    <a:cubicBezTo>
                      <a:pt x="322580" y="389890"/>
                      <a:pt x="322580" y="387350"/>
                      <a:pt x="321310" y="387350"/>
                    </a:cubicBezTo>
                    <a:cubicBezTo>
                      <a:pt x="321310" y="387350"/>
                      <a:pt x="321310" y="387350"/>
                      <a:pt x="320040" y="387350"/>
                    </a:cubicBezTo>
                    <a:cubicBezTo>
                      <a:pt x="320040" y="387350"/>
                      <a:pt x="317500" y="388620"/>
                      <a:pt x="317500" y="388620"/>
                    </a:cubicBezTo>
                    <a:cubicBezTo>
                      <a:pt x="317500" y="388620"/>
                      <a:pt x="316230" y="387350"/>
                      <a:pt x="316230" y="387350"/>
                    </a:cubicBezTo>
                    <a:cubicBezTo>
                      <a:pt x="314960" y="387350"/>
                      <a:pt x="314960" y="388620"/>
                      <a:pt x="314960" y="388620"/>
                    </a:cubicBezTo>
                    <a:cubicBezTo>
                      <a:pt x="314960" y="388620"/>
                      <a:pt x="313690" y="389890"/>
                      <a:pt x="312420" y="389890"/>
                    </a:cubicBezTo>
                    <a:cubicBezTo>
                      <a:pt x="312420" y="391160"/>
                      <a:pt x="311150" y="392430"/>
                      <a:pt x="311150" y="392430"/>
                    </a:cubicBezTo>
                    <a:cubicBezTo>
                      <a:pt x="311150" y="392430"/>
                      <a:pt x="308610" y="392430"/>
                      <a:pt x="308610" y="393700"/>
                    </a:cubicBezTo>
                    <a:cubicBezTo>
                      <a:pt x="307340" y="393700"/>
                      <a:pt x="306070" y="394970"/>
                      <a:pt x="306070" y="394970"/>
                    </a:cubicBezTo>
                    <a:cubicBezTo>
                      <a:pt x="306070" y="394970"/>
                      <a:pt x="304800" y="394970"/>
                      <a:pt x="303530" y="394970"/>
                    </a:cubicBezTo>
                    <a:cubicBezTo>
                      <a:pt x="302260" y="394970"/>
                      <a:pt x="302260" y="394970"/>
                      <a:pt x="300990" y="394970"/>
                    </a:cubicBezTo>
                    <a:cubicBezTo>
                      <a:pt x="300990" y="396240"/>
                      <a:pt x="300990" y="396240"/>
                      <a:pt x="300990" y="396240"/>
                    </a:cubicBezTo>
                    <a:cubicBezTo>
                      <a:pt x="300990" y="396240"/>
                      <a:pt x="298450" y="397510"/>
                      <a:pt x="298450" y="397510"/>
                    </a:cubicBezTo>
                    <a:cubicBezTo>
                      <a:pt x="298450" y="397510"/>
                      <a:pt x="297180" y="398780"/>
                      <a:pt x="297180" y="400050"/>
                    </a:cubicBezTo>
                    <a:cubicBezTo>
                      <a:pt x="295910" y="400050"/>
                      <a:pt x="294640" y="401320"/>
                      <a:pt x="294640" y="401320"/>
                    </a:cubicBezTo>
                    <a:cubicBezTo>
                      <a:pt x="294640" y="401320"/>
                      <a:pt x="292100" y="401320"/>
                      <a:pt x="292100" y="402590"/>
                    </a:cubicBezTo>
                    <a:cubicBezTo>
                      <a:pt x="290830" y="402590"/>
                      <a:pt x="289560" y="403860"/>
                      <a:pt x="289560" y="403860"/>
                    </a:cubicBezTo>
                    <a:cubicBezTo>
                      <a:pt x="289560" y="403860"/>
                      <a:pt x="287020" y="403860"/>
                      <a:pt x="285750" y="403860"/>
                    </a:cubicBezTo>
                    <a:cubicBezTo>
                      <a:pt x="285750" y="403860"/>
                      <a:pt x="283210" y="403860"/>
                      <a:pt x="283210" y="403860"/>
                    </a:cubicBezTo>
                    <a:cubicBezTo>
                      <a:pt x="283210" y="403860"/>
                      <a:pt x="279400" y="403860"/>
                      <a:pt x="275590" y="403860"/>
                    </a:cubicBezTo>
                    <a:cubicBezTo>
                      <a:pt x="270510" y="403860"/>
                      <a:pt x="262890" y="403860"/>
                      <a:pt x="256540" y="403860"/>
                    </a:cubicBezTo>
                    <a:cubicBezTo>
                      <a:pt x="250190" y="402590"/>
                      <a:pt x="243840" y="402590"/>
                      <a:pt x="237490" y="400050"/>
                    </a:cubicBezTo>
                    <a:cubicBezTo>
                      <a:pt x="231140" y="398780"/>
                      <a:pt x="224790" y="397510"/>
                      <a:pt x="219710" y="394970"/>
                    </a:cubicBezTo>
                    <a:cubicBezTo>
                      <a:pt x="213360" y="392430"/>
                      <a:pt x="208280" y="387350"/>
                      <a:pt x="203200" y="383540"/>
                    </a:cubicBezTo>
                    <a:cubicBezTo>
                      <a:pt x="196850" y="379730"/>
                      <a:pt x="190500" y="373380"/>
                      <a:pt x="187960" y="372110"/>
                    </a:cubicBezTo>
                    <a:cubicBezTo>
                      <a:pt x="186690" y="370840"/>
                      <a:pt x="186690" y="370840"/>
                      <a:pt x="185420" y="370840"/>
                    </a:cubicBezTo>
                    <a:cubicBezTo>
                      <a:pt x="184150" y="370840"/>
                      <a:pt x="181610" y="370840"/>
                      <a:pt x="180340" y="369570"/>
                    </a:cubicBezTo>
                    <a:cubicBezTo>
                      <a:pt x="179070" y="369570"/>
                      <a:pt x="179070" y="368300"/>
                      <a:pt x="177800" y="367030"/>
                    </a:cubicBezTo>
                    <a:cubicBezTo>
                      <a:pt x="176530" y="364490"/>
                      <a:pt x="173990" y="363220"/>
                      <a:pt x="170180" y="361950"/>
                    </a:cubicBezTo>
                    <a:cubicBezTo>
                      <a:pt x="165100" y="360680"/>
                      <a:pt x="157480" y="359410"/>
                      <a:pt x="151130" y="358140"/>
                    </a:cubicBezTo>
                    <a:cubicBezTo>
                      <a:pt x="144780" y="356870"/>
                      <a:pt x="134620" y="354330"/>
                      <a:pt x="130810" y="354330"/>
                    </a:cubicBezTo>
                    <a:cubicBezTo>
                      <a:pt x="129540" y="353060"/>
                      <a:pt x="129540" y="353060"/>
                      <a:pt x="128270" y="353060"/>
                    </a:cubicBezTo>
                    <a:cubicBezTo>
                      <a:pt x="125730" y="351790"/>
                      <a:pt x="116840" y="350520"/>
                      <a:pt x="110490" y="349250"/>
                    </a:cubicBezTo>
                    <a:cubicBezTo>
                      <a:pt x="104140" y="347980"/>
                      <a:pt x="97790" y="345440"/>
                      <a:pt x="91440" y="344170"/>
                    </a:cubicBezTo>
                    <a:cubicBezTo>
                      <a:pt x="85090" y="342900"/>
                      <a:pt x="78740" y="341630"/>
                      <a:pt x="72390" y="341630"/>
                    </a:cubicBezTo>
                    <a:cubicBezTo>
                      <a:pt x="66040" y="341630"/>
                      <a:pt x="59690" y="341630"/>
                      <a:pt x="53340" y="341630"/>
                    </a:cubicBezTo>
                    <a:cubicBezTo>
                      <a:pt x="46990" y="340360"/>
                      <a:pt x="39370" y="340360"/>
                      <a:pt x="33020" y="337820"/>
                    </a:cubicBezTo>
                    <a:cubicBezTo>
                      <a:pt x="26670" y="335280"/>
                      <a:pt x="20320" y="331470"/>
                      <a:pt x="16510" y="326390"/>
                    </a:cubicBezTo>
                    <a:cubicBezTo>
                      <a:pt x="11430" y="321310"/>
                      <a:pt x="8890" y="313690"/>
                      <a:pt x="6350" y="307340"/>
                    </a:cubicBezTo>
                    <a:cubicBezTo>
                      <a:pt x="3810" y="300990"/>
                      <a:pt x="0" y="287020"/>
                      <a:pt x="0" y="287020"/>
                    </a:cubicBezTo>
                    <a:moveTo>
                      <a:pt x="39370" y="295910"/>
                    </a:moveTo>
                    <a:cubicBezTo>
                      <a:pt x="54610" y="306070"/>
                      <a:pt x="43180" y="292100"/>
                      <a:pt x="40640" y="293370"/>
                    </a:cubicBezTo>
                    <a:cubicBezTo>
                      <a:pt x="40640" y="293370"/>
                      <a:pt x="39370" y="295910"/>
                      <a:pt x="39370" y="295910"/>
                    </a:cubicBezTo>
                    <a:moveTo>
                      <a:pt x="41910" y="292100"/>
                    </a:moveTo>
                    <a:cubicBezTo>
                      <a:pt x="55880" y="307340"/>
                      <a:pt x="55880" y="307340"/>
                      <a:pt x="57150" y="307340"/>
                    </a:cubicBezTo>
                    <a:cubicBezTo>
                      <a:pt x="57150" y="307340"/>
                      <a:pt x="41910" y="292100"/>
                      <a:pt x="41910" y="292100"/>
                    </a:cubicBezTo>
                    <a:moveTo>
                      <a:pt x="41910" y="290830"/>
                    </a:moveTo>
                    <a:cubicBezTo>
                      <a:pt x="50800" y="292100"/>
                      <a:pt x="49530" y="290830"/>
                      <a:pt x="49530" y="290830"/>
                    </a:cubicBezTo>
                    <a:cubicBezTo>
                      <a:pt x="49530" y="290830"/>
                      <a:pt x="49530" y="289560"/>
                      <a:pt x="49530" y="288290"/>
                    </a:cubicBezTo>
                    <a:cubicBezTo>
                      <a:pt x="48260" y="287020"/>
                      <a:pt x="48260" y="285750"/>
                      <a:pt x="48260" y="285750"/>
                    </a:cubicBezTo>
                    <a:cubicBezTo>
                      <a:pt x="48260" y="285750"/>
                      <a:pt x="48260" y="284480"/>
                      <a:pt x="48260" y="284480"/>
                    </a:cubicBezTo>
                    <a:cubicBezTo>
                      <a:pt x="48260" y="284480"/>
                      <a:pt x="41910" y="290830"/>
                      <a:pt x="41910" y="290830"/>
                    </a:cubicBezTo>
                    <a:moveTo>
                      <a:pt x="190500" y="46990"/>
                    </a:moveTo>
                    <a:cubicBezTo>
                      <a:pt x="198120" y="55880"/>
                      <a:pt x="198120" y="55880"/>
                      <a:pt x="198120" y="55880"/>
                    </a:cubicBezTo>
                    <a:cubicBezTo>
                      <a:pt x="198120" y="55880"/>
                      <a:pt x="193040" y="49530"/>
                      <a:pt x="191770" y="48260"/>
                    </a:cubicBezTo>
                    <a:cubicBezTo>
                      <a:pt x="191770" y="46990"/>
                      <a:pt x="190500" y="46990"/>
                      <a:pt x="190500" y="46990"/>
                    </a:cubicBezTo>
                    <a:moveTo>
                      <a:pt x="194310" y="50800"/>
                    </a:moveTo>
                    <a:cubicBezTo>
                      <a:pt x="200660" y="58420"/>
                      <a:pt x="200660" y="58420"/>
                      <a:pt x="200660" y="58420"/>
                    </a:cubicBezTo>
                    <a:cubicBezTo>
                      <a:pt x="200660" y="58420"/>
                      <a:pt x="194310" y="50800"/>
                      <a:pt x="194310" y="50800"/>
                    </a:cubicBezTo>
                    <a:moveTo>
                      <a:pt x="199390" y="58420"/>
                    </a:moveTo>
                    <a:cubicBezTo>
                      <a:pt x="203200" y="62230"/>
                      <a:pt x="200660" y="59690"/>
                      <a:pt x="200660" y="58420"/>
                    </a:cubicBezTo>
                    <a:cubicBezTo>
                      <a:pt x="199390" y="58420"/>
                      <a:pt x="199390" y="58420"/>
                      <a:pt x="199390" y="58420"/>
                    </a:cubicBezTo>
                    <a:moveTo>
                      <a:pt x="373380" y="60960"/>
                    </a:moveTo>
                    <a:cubicBezTo>
                      <a:pt x="381000" y="68580"/>
                      <a:pt x="381000" y="68580"/>
                      <a:pt x="381000" y="68580"/>
                    </a:cubicBezTo>
                    <a:cubicBezTo>
                      <a:pt x="379730" y="68580"/>
                      <a:pt x="379730" y="67310"/>
                      <a:pt x="378460" y="66040"/>
                    </a:cubicBezTo>
                    <a:cubicBezTo>
                      <a:pt x="377190" y="64770"/>
                      <a:pt x="373380" y="60960"/>
                      <a:pt x="373380" y="60960"/>
                    </a:cubicBezTo>
                    <a:moveTo>
                      <a:pt x="379730" y="68580"/>
                    </a:moveTo>
                    <a:cubicBezTo>
                      <a:pt x="381000" y="68580"/>
                      <a:pt x="382270" y="69850"/>
                      <a:pt x="382270" y="71120"/>
                    </a:cubicBezTo>
                    <a:cubicBezTo>
                      <a:pt x="383540" y="72390"/>
                      <a:pt x="387350" y="74930"/>
                      <a:pt x="387350" y="74930"/>
                    </a:cubicBezTo>
                    <a:cubicBezTo>
                      <a:pt x="387350" y="74930"/>
                      <a:pt x="379730" y="68580"/>
                      <a:pt x="379730" y="68580"/>
                    </a:cubicBezTo>
                    <a:moveTo>
                      <a:pt x="381000" y="68580"/>
                    </a:moveTo>
                    <a:cubicBezTo>
                      <a:pt x="381000" y="69850"/>
                      <a:pt x="381000" y="69850"/>
                      <a:pt x="381000" y="69850"/>
                    </a:cubicBezTo>
                    <a:cubicBezTo>
                      <a:pt x="381000" y="69850"/>
                      <a:pt x="381000" y="68580"/>
                      <a:pt x="381000" y="68580"/>
                    </a:cubicBezTo>
                    <a:moveTo>
                      <a:pt x="381000" y="69850"/>
                    </a:moveTo>
                    <a:cubicBezTo>
                      <a:pt x="388620" y="77470"/>
                      <a:pt x="383540" y="72390"/>
                      <a:pt x="382270" y="71120"/>
                    </a:cubicBezTo>
                    <a:cubicBezTo>
                      <a:pt x="382270" y="69850"/>
                      <a:pt x="381000" y="69850"/>
                      <a:pt x="381000" y="69850"/>
                    </a:cubicBezTo>
                    <a:moveTo>
                      <a:pt x="382270" y="64770"/>
                    </a:moveTo>
                    <a:cubicBezTo>
                      <a:pt x="389890" y="76200"/>
                      <a:pt x="389890" y="76200"/>
                      <a:pt x="389890" y="76200"/>
                    </a:cubicBezTo>
                    <a:cubicBezTo>
                      <a:pt x="389890" y="74930"/>
                      <a:pt x="382270" y="64770"/>
                      <a:pt x="382270" y="64770"/>
                    </a:cubicBezTo>
                    <a:moveTo>
                      <a:pt x="391160" y="77470"/>
                    </a:moveTo>
                    <a:cubicBezTo>
                      <a:pt x="391160" y="78740"/>
                      <a:pt x="391160" y="78740"/>
                      <a:pt x="392430" y="78740"/>
                    </a:cubicBezTo>
                    <a:cubicBezTo>
                      <a:pt x="392430" y="78740"/>
                      <a:pt x="391160" y="77470"/>
                      <a:pt x="391160" y="77470"/>
                    </a:cubicBezTo>
                    <a:moveTo>
                      <a:pt x="260350" y="24130"/>
                    </a:moveTo>
                    <a:cubicBezTo>
                      <a:pt x="274320" y="40640"/>
                      <a:pt x="273050" y="40640"/>
                      <a:pt x="273050" y="40640"/>
                    </a:cubicBezTo>
                    <a:cubicBezTo>
                      <a:pt x="273050" y="39370"/>
                      <a:pt x="260350" y="24130"/>
                      <a:pt x="260350" y="24130"/>
                    </a:cubicBezTo>
                    <a:moveTo>
                      <a:pt x="379730" y="66040"/>
                    </a:moveTo>
                    <a:cubicBezTo>
                      <a:pt x="386080" y="73660"/>
                      <a:pt x="386080" y="73660"/>
                      <a:pt x="386080" y="73660"/>
                    </a:cubicBezTo>
                    <a:cubicBezTo>
                      <a:pt x="386080" y="73660"/>
                      <a:pt x="379730" y="67310"/>
                      <a:pt x="379730" y="66040"/>
                    </a:cubicBezTo>
                  </a:path>
                </a:pathLst>
              </a:custGeom>
              <a:solidFill>
                <a:srgbClr val="E7191F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0" name="Group 180"/>
            <p:cNvGrpSpPr/>
            <p:nvPr/>
          </p:nvGrpSpPr>
          <p:grpSpPr>
            <a:xfrm>
              <a:off x="3327083" y="1985010"/>
              <a:ext cx="434340" cy="378142"/>
              <a:chOff x="0" y="0"/>
              <a:chExt cx="579120" cy="504190"/>
            </a:xfrm>
          </p:grpSpPr>
          <p:sp>
            <p:nvSpPr>
              <p:cNvPr id="367" name="Freeform 181"/>
              <p:cNvSpPr/>
              <p:nvPr/>
            </p:nvSpPr>
            <p:spPr>
              <a:xfrm>
                <a:off x="50800" y="50800"/>
                <a:ext cx="477520" cy="401320"/>
              </a:xfrm>
              <a:custGeom>
                <a:avLst/>
                <a:gdLst/>
                <a:ahLst/>
                <a:cxnLst/>
                <a:rect l="l" t="t" r="r" b="b"/>
                <a:pathLst>
                  <a:path w="477520" h="401320">
                    <a:moveTo>
                      <a:pt x="0" y="49530"/>
                    </a:moveTo>
                    <a:cubicBezTo>
                      <a:pt x="7620" y="22860"/>
                      <a:pt x="13970" y="19050"/>
                      <a:pt x="20320" y="16510"/>
                    </a:cubicBezTo>
                    <a:cubicBezTo>
                      <a:pt x="25400" y="12700"/>
                      <a:pt x="31750" y="11430"/>
                      <a:pt x="38100" y="11430"/>
                    </a:cubicBezTo>
                    <a:cubicBezTo>
                      <a:pt x="44450" y="10160"/>
                      <a:pt x="55880" y="13970"/>
                      <a:pt x="58420" y="13970"/>
                    </a:cubicBezTo>
                    <a:cubicBezTo>
                      <a:pt x="59690" y="13970"/>
                      <a:pt x="59690" y="12700"/>
                      <a:pt x="59690" y="12700"/>
                    </a:cubicBezTo>
                    <a:cubicBezTo>
                      <a:pt x="59690" y="12700"/>
                      <a:pt x="58420" y="13970"/>
                      <a:pt x="58420" y="13970"/>
                    </a:cubicBezTo>
                    <a:cubicBezTo>
                      <a:pt x="58420" y="13970"/>
                      <a:pt x="62230" y="13970"/>
                      <a:pt x="62230" y="13970"/>
                    </a:cubicBezTo>
                    <a:cubicBezTo>
                      <a:pt x="62230" y="15240"/>
                      <a:pt x="57150" y="17780"/>
                      <a:pt x="54610" y="20320"/>
                    </a:cubicBezTo>
                    <a:cubicBezTo>
                      <a:pt x="52070" y="22860"/>
                      <a:pt x="48260" y="27940"/>
                      <a:pt x="48260" y="29210"/>
                    </a:cubicBezTo>
                    <a:cubicBezTo>
                      <a:pt x="49530" y="29210"/>
                      <a:pt x="62230" y="17780"/>
                      <a:pt x="63500" y="15240"/>
                    </a:cubicBezTo>
                    <a:cubicBezTo>
                      <a:pt x="64770" y="13970"/>
                      <a:pt x="64770" y="12700"/>
                      <a:pt x="64770" y="12700"/>
                    </a:cubicBezTo>
                    <a:cubicBezTo>
                      <a:pt x="64770" y="12700"/>
                      <a:pt x="66040" y="10160"/>
                      <a:pt x="66040" y="10160"/>
                    </a:cubicBezTo>
                    <a:cubicBezTo>
                      <a:pt x="67310" y="8890"/>
                      <a:pt x="68580" y="7620"/>
                      <a:pt x="68580" y="7620"/>
                    </a:cubicBezTo>
                    <a:cubicBezTo>
                      <a:pt x="68580" y="7620"/>
                      <a:pt x="69850" y="6350"/>
                      <a:pt x="69850" y="5080"/>
                    </a:cubicBezTo>
                    <a:cubicBezTo>
                      <a:pt x="71120" y="5080"/>
                      <a:pt x="72390" y="3810"/>
                      <a:pt x="72390" y="3810"/>
                    </a:cubicBezTo>
                    <a:cubicBezTo>
                      <a:pt x="72390" y="3810"/>
                      <a:pt x="73660" y="2540"/>
                      <a:pt x="74930" y="2540"/>
                    </a:cubicBezTo>
                    <a:cubicBezTo>
                      <a:pt x="76200" y="1270"/>
                      <a:pt x="77470" y="1270"/>
                      <a:pt x="77470" y="1270"/>
                    </a:cubicBezTo>
                    <a:cubicBezTo>
                      <a:pt x="77470" y="1270"/>
                      <a:pt x="78740" y="0"/>
                      <a:pt x="80010" y="0"/>
                    </a:cubicBezTo>
                    <a:cubicBezTo>
                      <a:pt x="81280" y="0"/>
                      <a:pt x="82550" y="0"/>
                      <a:pt x="82550" y="0"/>
                    </a:cubicBezTo>
                    <a:cubicBezTo>
                      <a:pt x="82550" y="0"/>
                      <a:pt x="85090" y="0"/>
                      <a:pt x="85090" y="0"/>
                    </a:cubicBezTo>
                    <a:cubicBezTo>
                      <a:pt x="86360" y="0"/>
                      <a:pt x="88900" y="0"/>
                      <a:pt x="88900" y="0"/>
                    </a:cubicBezTo>
                    <a:cubicBezTo>
                      <a:pt x="88900" y="0"/>
                      <a:pt x="90170" y="0"/>
                      <a:pt x="91440" y="0"/>
                    </a:cubicBezTo>
                    <a:cubicBezTo>
                      <a:pt x="92710" y="0"/>
                      <a:pt x="93980" y="1270"/>
                      <a:pt x="93980" y="1270"/>
                    </a:cubicBezTo>
                    <a:cubicBezTo>
                      <a:pt x="93980" y="1270"/>
                      <a:pt x="95250" y="1270"/>
                      <a:pt x="96520" y="2540"/>
                    </a:cubicBezTo>
                    <a:cubicBezTo>
                      <a:pt x="97790" y="2540"/>
                      <a:pt x="99060" y="3810"/>
                      <a:pt x="99060" y="3810"/>
                    </a:cubicBezTo>
                    <a:cubicBezTo>
                      <a:pt x="99060" y="3810"/>
                      <a:pt x="100330" y="5080"/>
                      <a:pt x="101600" y="5080"/>
                    </a:cubicBezTo>
                    <a:cubicBezTo>
                      <a:pt x="101600" y="6350"/>
                      <a:pt x="102870" y="7620"/>
                      <a:pt x="102870" y="7620"/>
                    </a:cubicBezTo>
                    <a:cubicBezTo>
                      <a:pt x="102870" y="7620"/>
                      <a:pt x="104140" y="8890"/>
                      <a:pt x="105410" y="8890"/>
                    </a:cubicBezTo>
                    <a:cubicBezTo>
                      <a:pt x="105410" y="10160"/>
                      <a:pt x="106680" y="11430"/>
                      <a:pt x="106680" y="11430"/>
                    </a:cubicBezTo>
                    <a:cubicBezTo>
                      <a:pt x="106680" y="11430"/>
                      <a:pt x="107950" y="13970"/>
                      <a:pt x="107950" y="13970"/>
                    </a:cubicBezTo>
                    <a:cubicBezTo>
                      <a:pt x="107950" y="15240"/>
                      <a:pt x="107950" y="16510"/>
                      <a:pt x="109220" y="16510"/>
                    </a:cubicBezTo>
                    <a:cubicBezTo>
                      <a:pt x="110490" y="17780"/>
                      <a:pt x="114300" y="19050"/>
                      <a:pt x="116840" y="19050"/>
                    </a:cubicBezTo>
                    <a:cubicBezTo>
                      <a:pt x="120650" y="19050"/>
                      <a:pt x="123190" y="15240"/>
                      <a:pt x="127000" y="15240"/>
                    </a:cubicBezTo>
                    <a:cubicBezTo>
                      <a:pt x="133350" y="13970"/>
                      <a:pt x="142240" y="13970"/>
                      <a:pt x="148590" y="15240"/>
                    </a:cubicBezTo>
                    <a:cubicBezTo>
                      <a:pt x="154940" y="16510"/>
                      <a:pt x="162560" y="19050"/>
                      <a:pt x="168910" y="20320"/>
                    </a:cubicBezTo>
                    <a:cubicBezTo>
                      <a:pt x="175260" y="21590"/>
                      <a:pt x="181610" y="21590"/>
                      <a:pt x="187960" y="22860"/>
                    </a:cubicBezTo>
                    <a:cubicBezTo>
                      <a:pt x="194310" y="22860"/>
                      <a:pt x="203200" y="24130"/>
                      <a:pt x="209550" y="25400"/>
                    </a:cubicBezTo>
                    <a:cubicBezTo>
                      <a:pt x="213360" y="25400"/>
                      <a:pt x="217170" y="26670"/>
                      <a:pt x="220980" y="26670"/>
                    </a:cubicBezTo>
                    <a:cubicBezTo>
                      <a:pt x="226060" y="26670"/>
                      <a:pt x="232410" y="22860"/>
                      <a:pt x="236220" y="24130"/>
                    </a:cubicBezTo>
                    <a:cubicBezTo>
                      <a:pt x="240030" y="25400"/>
                      <a:pt x="242570" y="30480"/>
                      <a:pt x="245110" y="31750"/>
                    </a:cubicBezTo>
                    <a:cubicBezTo>
                      <a:pt x="246380" y="33020"/>
                      <a:pt x="247650" y="33020"/>
                      <a:pt x="248920" y="33020"/>
                    </a:cubicBezTo>
                    <a:cubicBezTo>
                      <a:pt x="252730" y="33020"/>
                      <a:pt x="259080" y="35560"/>
                      <a:pt x="260350" y="35560"/>
                    </a:cubicBezTo>
                    <a:cubicBezTo>
                      <a:pt x="261620" y="34290"/>
                      <a:pt x="262890" y="33020"/>
                      <a:pt x="262890" y="33020"/>
                    </a:cubicBezTo>
                    <a:cubicBezTo>
                      <a:pt x="262890" y="33020"/>
                      <a:pt x="264160" y="31750"/>
                      <a:pt x="265430" y="31750"/>
                    </a:cubicBezTo>
                    <a:cubicBezTo>
                      <a:pt x="265430" y="30480"/>
                      <a:pt x="266700" y="29210"/>
                      <a:pt x="266700" y="29210"/>
                    </a:cubicBezTo>
                    <a:cubicBezTo>
                      <a:pt x="266700" y="29210"/>
                      <a:pt x="269240" y="29210"/>
                      <a:pt x="269240" y="27940"/>
                    </a:cubicBezTo>
                    <a:cubicBezTo>
                      <a:pt x="270510" y="27940"/>
                      <a:pt x="271780" y="26670"/>
                      <a:pt x="271780" y="26670"/>
                    </a:cubicBezTo>
                    <a:cubicBezTo>
                      <a:pt x="271780" y="26670"/>
                      <a:pt x="274320" y="26670"/>
                      <a:pt x="275590" y="26670"/>
                    </a:cubicBezTo>
                    <a:cubicBezTo>
                      <a:pt x="275590" y="26670"/>
                      <a:pt x="278130" y="26670"/>
                      <a:pt x="278130" y="26670"/>
                    </a:cubicBezTo>
                    <a:cubicBezTo>
                      <a:pt x="278130" y="26670"/>
                      <a:pt x="279400" y="26670"/>
                      <a:pt x="280670" y="26670"/>
                    </a:cubicBezTo>
                    <a:cubicBezTo>
                      <a:pt x="281940" y="26670"/>
                      <a:pt x="283210" y="26670"/>
                      <a:pt x="283210" y="26670"/>
                    </a:cubicBezTo>
                    <a:cubicBezTo>
                      <a:pt x="283210" y="26670"/>
                      <a:pt x="285750" y="26670"/>
                      <a:pt x="285750" y="26670"/>
                    </a:cubicBezTo>
                    <a:cubicBezTo>
                      <a:pt x="287020" y="27940"/>
                      <a:pt x="289560" y="27940"/>
                      <a:pt x="289560" y="27940"/>
                    </a:cubicBezTo>
                    <a:cubicBezTo>
                      <a:pt x="289560" y="27940"/>
                      <a:pt x="302260" y="35560"/>
                      <a:pt x="306070" y="39370"/>
                    </a:cubicBezTo>
                    <a:cubicBezTo>
                      <a:pt x="311150" y="44450"/>
                      <a:pt x="314960" y="50800"/>
                      <a:pt x="318770" y="53340"/>
                    </a:cubicBezTo>
                    <a:cubicBezTo>
                      <a:pt x="320040" y="55880"/>
                      <a:pt x="321310" y="54610"/>
                      <a:pt x="323850" y="55880"/>
                    </a:cubicBezTo>
                    <a:cubicBezTo>
                      <a:pt x="325120" y="57150"/>
                      <a:pt x="323850" y="62230"/>
                      <a:pt x="326390" y="62230"/>
                    </a:cubicBezTo>
                    <a:cubicBezTo>
                      <a:pt x="330200" y="64770"/>
                      <a:pt x="341630" y="57150"/>
                      <a:pt x="346710" y="58420"/>
                    </a:cubicBezTo>
                    <a:cubicBezTo>
                      <a:pt x="353060" y="59690"/>
                      <a:pt x="358140" y="66040"/>
                      <a:pt x="361950" y="71120"/>
                    </a:cubicBezTo>
                    <a:cubicBezTo>
                      <a:pt x="365760" y="74930"/>
                      <a:pt x="368300" y="82550"/>
                      <a:pt x="369570" y="87630"/>
                    </a:cubicBezTo>
                    <a:cubicBezTo>
                      <a:pt x="372110" y="93980"/>
                      <a:pt x="372110" y="101600"/>
                      <a:pt x="372110" y="107950"/>
                    </a:cubicBezTo>
                    <a:cubicBezTo>
                      <a:pt x="373380" y="114300"/>
                      <a:pt x="373380" y="120650"/>
                      <a:pt x="373380" y="127000"/>
                    </a:cubicBezTo>
                    <a:cubicBezTo>
                      <a:pt x="373380" y="134620"/>
                      <a:pt x="372110" y="140970"/>
                      <a:pt x="370840" y="147320"/>
                    </a:cubicBezTo>
                    <a:cubicBezTo>
                      <a:pt x="369570" y="153670"/>
                      <a:pt x="367030" y="160020"/>
                      <a:pt x="364490" y="166370"/>
                    </a:cubicBezTo>
                    <a:cubicBezTo>
                      <a:pt x="363220" y="172720"/>
                      <a:pt x="361950" y="179070"/>
                      <a:pt x="361950" y="185420"/>
                    </a:cubicBezTo>
                    <a:cubicBezTo>
                      <a:pt x="363220" y="191770"/>
                      <a:pt x="365760" y="198120"/>
                      <a:pt x="368300" y="204470"/>
                    </a:cubicBezTo>
                    <a:cubicBezTo>
                      <a:pt x="370840" y="210820"/>
                      <a:pt x="373380" y="217170"/>
                      <a:pt x="377190" y="222250"/>
                    </a:cubicBezTo>
                    <a:cubicBezTo>
                      <a:pt x="381000" y="227330"/>
                      <a:pt x="388620" y="229870"/>
                      <a:pt x="392430" y="234950"/>
                    </a:cubicBezTo>
                    <a:cubicBezTo>
                      <a:pt x="397510" y="238760"/>
                      <a:pt x="402590" y="243840"/>
                      <a:pt x="406400" y="248920"/>
                    </a:cubicBezTo>
                    <a:cubicBezTo>
                      <a:pt x="410210" y="254000"/>
                      <a:pt x="412750" y="261620"/>
                      <a:pt x="417830" y="266700"/>
                    </a:cubicBezTo>
                    <a:cubicBezTo>
                      <a:pt x="421640" y="271780"/>
                      <a:pt x="429260" y="274320"/>
                      <a:pt x="433070" y="279400"/>
                    </a:cubicBezTo>
                    <a:cubicBezTo>
                      <a:pt x="438150" y="284480"/>
                      <a:pt x="440690" y="290830"/>
                      <a:pt x="444500" y="295910"/>
                    </a:cubicBezTo>
                    <a:cubicBezTo>
                      <a:pt x="448310" y="300990"/>
                      <a:pt x="453390" y="306070"/>
                      <a:pt x="457200" y="311150"/>
                    </a:cubicBezTo>
                    <a:cubicBezTo>
                      <a:pt x="462280" y="316230"/>
                      <a:pt x="467360" y="320040"/>
                      <a:pt x="471170" y="326390"/>
                    </a:cubicBezTo>
                    <a:cubicBezTo>
                      <a:pt x="474980" y="331470"/>
                      <a:pt x="477520" y="339090"/>
                      <a:pt x="477520" y="345440"/>
                    </a:cubicBezTo>
                    <a:cubicBezTo>
                      <a:pt x="476250" y="353060"/>
                      <a:pt x="469900" y="364490"/>
                      <a:pt x="463550" y="368300"/>
                    </a:cubicBezTo>
                    <a:cubicBezTo>
                      <a:pt x="459740" y="370840"/>
                      <a:pt x="454660" y="368300"/>
                      <a:pt x="449580" y="370840"/>
                    </a:cubicBezTo>
                    <a:cubicBezTo>
                      <a:pt x="445770" y="373380"/>
                      <a:pt x="443230" y="379730"/>
                      <a:pt x="439420" y="382270"/>
                    </a:cubicBezTo>
                    <a:cubicBezTo>
                      <a:pt x="434340" y="386080"/>
                      <a:pt x="426720" y="388620"/>
                      <a:pt x="421640" y="389890"/>
                    </a:cubicBezTo>
                    <a:cubicBezTo>
                      <a:pt x="415290" y="392430"/>
                      <a:pt x="408940" y="393700"/>
                      <a:pt x="402590" y="394970"/>
                    </a:cubicBezTo>
                    <a:cubicBezTo>
                      <a:pt x="396240" y="397510"/>
                      <a:pt x="389890" y="398780"/>
                      <a:pt x="383540" y="398780"/>
                    </a:cubicBezTo>
                    <a:cubicBezTo>
                      <a:pt x="377190" y="400050"/>
                      <a:pt x="370840" y="401320"/>
                      <a:pt x="364490" y="401320"/>
                    </a:cubicBezTo>
                    <a:cubicBezTo>
                      <a:pt x="358140" y="401320"/>
                      <a:pt x="350520" y="401320"/>
                      <a:pt x="344170" y="400050"/>
                    </a:cubicBezTo>
                    <a:cubicBezTo>
                      <a:pt x="337820" y="398780"/>
                      <a:pt x="331470" y="397510"/>
                      <a:pt x="325120" y="396240"/>
                    </a:cubicBezTo>
                    <a:cubicBezTo>
                      <a:pt x="318770" y="393700"/>
                      <a:pt x="312420" y="391160"/>
                      <a:pt x="306070" y="388620"/>
                    </a:cubicBezTo>
                    <a:cubicBezTo>
                      <a:pt x="299720" y="386080"/>
                      <a:pt x="292100" y="384810"/>
                      <a:pt x="287020" y="379730"/>
                    </a:cubicBezTo>
                    <a:cubicBezTo>
                      <a:pt x="281940" y="375920"/>
                      <a:pt x="278130" y="370840"/>
                      <a:pt x="274320" y="365760"/>
                    </a:cubicBezTo>
                    <a:cubicBezTo>
                      <a:pt x="269240" y="361950"/>
                      <a:pt x="264160" y="356870"/>
                      <a:pt x="259080" y="353060"/>
                    </a:cubicBezTo>
                    <a:cubicBezTo>
                      <a:pt x="254000" y="349250"/>
                      <a:pt x="247650" y="346710"/>
                      <a:pt x="242570" y="342900"/>
                    </a:cubicBezTo>
                    <a:cubicBezTo>
                      <a:pt x="237490" y="340360"/>
                      <a:pt x="231140" y="336550"/>
                      <a:pt x="226060" y="334010"/>
                    </a:cubicBezTo>
                    <a:cubicBezTo>
                      <a:pt x="219710" y="331470"/>
                      <a:pt x="213360" y="330200"/>
                      <a:pt x="207010" y="330200"/>
                    </a:cubicBezTo>
                    <a:cubicBezTo>
                      <a:pt x="200660" y="328930"/>
                      <a:pt x="193040" y="330200"/>
                      <a:pt x="186690" y="330200"/>
                    </a:cubicBezTo>
                    <a:cubicBezTo>
                      <a:pt x="180340" y="328930"/>
                      <a:pt x="173990" y="330200"/>
                      <a:pt x="167640" y="328930"/>
                    </a:cubicBezTo>
                    <a:cubicBezTo>
                      <a:pt x="161290" y="327660"/>
                      <a:pt x="154940" y="326390"/>
                      <a:pt x="148590" y="323850"/>
                    </a:cubicBezTo>
                    <a:cubicBezTo>
                      <a:pt x="140970" y="321310"/>
                      <a:pt x="133350" y="316230"/>
                      <a:pt x="128270" y="311150"/>
                    </a:cubicBezTo>
                    <a:cubicBezTo>
                      <a:pt x="121920" y="306070"/>
                      <a:pt x="118110" y="302260"/>
                      <a:pt x="114300" y="295910"/>
                    </a:cubicBezTo>
                    <a:cubicBezTo>
                      <a:pt x="111760" y="290830"/>
                      <a:pt x="111760" y="283210"/>
                      <a:pt x="110490" y="276860"/>
                    </a:cubicBezTo>
                    <a:cubicBezTo>
                      <a:pt x="109220" y="270510"/>
                      <a:pt x="104140" y="262890"/>
                      <a:pt x="106680" y="256540"/>
                    </a:cubicBezTo>
                    <a:cubicBezTo>
                      <a:pt x="109220" y="251460"/>
                      <a:pt x="123190" y="243840"/>
                      <a:pt x="123190" y="242570"/>
                    </a:cubicBezTo>
                    <a:cubicBezTo>
                      <a:pt x="123190" y="242570"/>
                      <a:pt x="111760" y="250190"/>
                      <a:pt x="106680" y="252730"/>
                    </a:cubicBezTo>
                    <a:cubicBezTo>
                      <a:pt x="102870" y="255270"/>
                      <a:pt x="97790" y="257810"/>
                      <a:pt x="97790" y="257810"/>
                    </a:cubicBezTo>
                    <a:cubicBezTo>
                      <a:pt x="97790" y="257810"/>
                      <a:pt x="95250" y="257810"/>
                      <a:pt x="95250" y="257810"/>
                    </a:cubicBezTo>
                    <a:cubicBezTo>
                      <a:pt x="93980" y="257810"/>
                      <a:pt x="92710" y="257810"/>
                      <a:pt x="92710" y="257810"/>
                    </a:cubicBezTo>
                    <a:cubicBezTo>
                      <a:pt x="92710" y="257810"/>
                      <a:pt x="92710" y="257810"/>
                      <a:pt x="91440" y="257810"/>
                    </a:cubicBezTo>
                    <a:cubicBezTo>
                      <a:pt x="91440" y="257810"/>
                      <a:pt x="90170" y="257810"/>
                      <a:pt x="88900" y="257810"/>
                    </a:cubicBezTo>
                    <a:cubicBezTo>
                      <a:pt x="88900" y="257810"/>
                      <a:pt x="86360" y="256540"/>
                      <a:pt x="86360" y="256540"/>
                    </a:cubicBezTo>
                    <a:cubicBezTo>
                      <a:pt x="86360" y="256540"/>
                      <a:pt x="85090" y="256540"/>
                      <a:pt x="83820" y="256540"/>
                    </a:cubicBezTo>
                    <a:cubicBezTo>
                      <a:pt x="82550" y="255270"/>
                      <a:pt x="81280" y="255270"/>
                      <a:pt x="81280" y="255270"/>
                    </a:cubicBezTo>
                    <a:cubicBezTo>
                      <a:pt x="81280" y="255270"/>
                      <a:pt x="80010" y="254000"/>
                      <a:pt x="78740" y="252730"/>
                    </a:cubicBezTo>
                    <a:cubicBezTo>
                      <a:pt x="78740" y="252730"/>
                      <a:pt x="77470" y="251460"/>
                      <a:pt x="76200" y="251460"/>
                    </a:cubicBezTo>
                    <a:cubicBezTo>
                      <a:pt x="76200" y="251460"/>
                      <a:pt x="76200" y="250190"/>
                      <a:pt x="74930" y="248920"/>
                    </a:cubicBezTo>
                    <a:cubicBezTo>
                      <a:pt x="74930" y="247650"/>
                      <a:pt x="73660" y="246380"/>
                      <a:pt x="73660" y="246380"/>
                    </a:cubicBezTo>
                    <a:cubicBezTo>
                      <a:pt x="73660" y="246380"/>
                      <a:pt x="72390" y="245110"/>
                      <a:pt x="72390" y="243840"/>
                    </a:cubicBezTo>
                    <a:cubicBezTo>
                      <a:pt x="72390" y="243840"/>
                      <a:pt x="71120" y="241300"/>
                      <a:pt x="71120" y="241300"/>
                    </a:cubicBezTo>
                    <a:cubicBezTo>
                      <a:pt x="71120" y="241300"/>
                      <a:pt x="71120" y="240030"/>
                      <a:pt x="71120" y="238760"/>
                    </a:cubicBezTo>
                    <a:cubicBezTo>
                      <a:pt x="69850" y="237490"/>
                      <a:pt x="69850" y="236220"/>
                      <a:pt x="69850" y="236220"/>
                    </a:cubicBezTo>
                    <a:cubicBezTo>
                      <a:pt x="69850" y="236220"/>
                      <a:pt x="69850" y="234950"/>
                      <a:pt x="69850" y="234950"/>
                    </a:cubicBezTo>
                    <a:cubicBezTo>
                      <a:pt x="69850" y="234950"/>
                      <a:pt x="69850" y="222250"/>
                      <a:pt x="69850" y="215900"/>
                    </a:cubicBezTo>
                    <a:cubicBezTo>
                      <a:pt x="68580" y="208280"/>
                      <a:pt x="67310" y="201930"/>
                      <a:pt x="66040" y="195580"/>
                    </a:cubicBezTo>
                    <a:cubicBezTo>
                      <a:pt x="63500" y="189230"/>
                      <a:pt x="62230" y="182880"/>
                      <a:pt x="59690" y="176530"/>
                    </a:cubicBezTo>
                    <a:cubicBezTo>
                      <a:pt x="57150" y="170180"/>
                      <a:pt x="54610" y="163830"/>
                      <a:pt x="52070" y="157480"/>
                    </a:cubicBezTo>
                    <a:cubicBezTo>
                      <a:pt x="50800" y="151130"/>
                      <a:pt x="48260" y="143510"/>
                      <a:pt x="45720" y="137160"/>
                    </a:cubicBezTo>
                    <a:cubicBezTo>
                      <a:pt x="43180" y="130810"/>
                      <a:pt x="38100" y="124460"/>
                      <a:pt x="34290" y="119380"/>
                    </a:cubicBezTo>
                    <a:cubicBezTo>
                      <a:pt x="31750" y="113030"/>
                      <a:pt x="27940" y="107950"/>
                      <a:pt x="25400" y="102870"/>
                    </a:cubicBezTo>
                    <a:cubicBezTo>
                      <a:pt x="22860" y="96520"/>
                      <a:pt x="20320" y="90170"/>
                      <a:pt x="17780" y="83820"/>
                    </a:cubicBezTo>
                    <a:cubicBezTo>
                      <a:pt x="13970" y="78740"/>
                      <a:pt x="8890" y="73660"/>
                      <a:pt x="6350" y="68580"/>
                    </a:cubicBezTo>
                    <a:cubicBezTo>
                      <a:pt x="3810" y="62230"/>
                      <a:pt x="0" y="49530"/>
                      <a:pt x="0" y="49530"/>
                    </a:cubicBezTo>
                    <a:moveTo>
                      <a:pt x="46990" y="48260"/>
                    </a:moveTo>
                    <a:cubicBezTo>
                      <a:pt x="53340" y="57150"/>
                      <a:pt x="53340" y="57150"/>
                      <a:pt x="53340" y="57150"/>
                    </a:cubicBezTo>
                    <a:cubicBezTo>
                      <a:pt x="53340" y="57150"/>
                      <a:pt x="53340" y="55880"/>
                      <a:pt x="53340" y="55880"/>
                    </a:cubicBezTo>
                    <a:cubicBezTo>
                      <a:pt x="53340" y="54610"/>
                      <a:pt x="46990" y="48260"/>
                      <a:pt x="46990" y="48260"/>
                    </a:cubicBezTo>
                    <a:moveTo>
                      <a:pt x="114300" y="199390"/>
                    </a:moveTo>
                    <a:cubicBezTo>
                      <a:pt x="115570" y="201930"/>
                      <a:pt x="115570" y="201930"/>
                      <a:pt x="115570" y="201930"/>
                    </a:cubicBezTo>
                    <a:cubicBezTo>
                      <a:pt x="115570" y="200660"/>
                      <a:pt x="114300" y="199390"/>
                      <a:pt x="114300" y="199390"/>
                    </a:cubicBezTo>
                  </a:path>
                </a:pathLst>
              </a:custGeom>
              <a:solidFill>
                <a:srgbClr val="E7191F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1" name="Group 182"/>
            <p:cNvGrpSpPr/>
            <p:nvPr/>
          </p:nvGrpSpPr>
          <p:grpSpPr>
            <a:xfrm>
              <a:off x="1153477" y="2002155"/>
              <a:ext cx="529590" cy="507682"/>
              <a:chOff x="0" y="0"/>
              <a:chExt cx="706120" cy="676910"/>
            </a:xfrm>
          </p:grpSpPr>
          <p:sp>
            <p:nvSpPr>
              <p:cNvPr id="366" name="Freeform 183"/>
              <p:cNvSpPr/>
              <p:nvPr/>
            </p:nvSpPr>
            <p:spPr>
              <a:xfrm>
                <a:off x="50800" y="50800"/>
                <a:ext cx="604520" cy="575310"/>
              </a:xfrm>
              <a:custGeom>
                <a:avLst/>
                <a:gdLst/>
                <a:ahLst/>
                <a:cxnLst/>
                <a:rect l="l" t="t" r="r" b="b"/>
                <a:pathLst>
                  <a:path w="604520" h="575310">
                    <a:moveTo>
                      <a:pt x="0" y="237490"/>
                    </a:moveTo>
                    <a:cubicBezTo>
                      <a:pt x="0" y="233680"/>
                      <a:pt x="1270" y="232410"/>
                      <a:pt x="1270" y="232410"/>
                    </a:cubicBezTo>
                    <a:cubicBezTo>
                      <a:pt x="1270" y="232410"/>
                      <a:pt x="1270" y="231140"/>
                      <a:pt x="1270" y="229870"/>
                    </a:cubicBezTo>
                    <a:cubicBezTo>
                      <a:pt x="2540" y="228600"/>
                      <a:pt x="2540" y="227330"/>
                      <a:pt x="2540" y="227330"/>
                    </a:cubicBezTo>
                    <a:cubicBezTo>
                      <a:pt x="2540" y="227330"/>
                      <a:pt x="3810" y="224790"/>
                      <a:pt x="3810" y="224790"/>
                    </a:cubicBezTo>
                    <a:cubicBezTo>
                      <a:pt x="5080" y="223520"/>
                      <a:pt x="6350" y="222250"/>
                      <a:pt x="6350" y="222250"/>
                    </a:cubicBezTo>
                    <a:cubicBezTo>
                      <a:pt x="6350" y="222250"/>
                      <a:pt x="7620" y="220980"/>
                      <a:pt x="7620" y="220980"/>
                    </a:cubicBezTo>
                    <a:cubicBezTo>
                      <a:pt x="8890" y="219710"/>
                      <a:pt x="10160" y="218440"/>
                      <a:pt x="10160" y="218440"/>
                    </a:cubicBezTo>
                    <a:cubicBezTo>
                      <a:pt x="10160" y="218440"/>
                      <a:pt x="11430" y="217170"/>
                      <a:pt x="12700" y="217170"/>
                    </a:cubicBezTo>
                    <a:cubicBezTo>
                      <a:pt x="13970" y="217170"/>
                      <a:pt x="15240" y="215900"/>
                      <a:pt x="15240" y="215900"/>
                    </a:cubicBezTo>
                    <a:cubicBezTo>
                      <a:pt x="15240" y="215900"/>
                      <a:pt x="16510" y="215900"/>
                      <a:pt x="17780" y="214630"/>
                    </a:cubicBezTo>
                    <a:cubicBezTo>
                      <a:pt x="19050" y="214630"/>
                      <a:pt x="20320" y="214630"/>
                      <a:pt x="20320" y="214630"/>
                    </a:cubicBezTo>
                    <a:cubicBezTo>
                      <a:pt x="20320" y="214630"/>
                      <a:pt x="22860" y="214630"/>
                      <a:pt x="24130" y="214630"/>
                    </a:cubicBezTo>
                    <a:cubicBezTo>
                      <a:pt x="24130" y="214630"/>
                      <a:pt x="26670" y="214630"/>
                      <a:pt x="26670" y="214630"/>
                    </a:cubicBezTo>
                    <a:cubicBezTo>
                      <a:pt x="26670" y="214630"/>
                      <a:pt x="27940" y="214630"/>
                      <a:pt x="29210" y="214630"/>
                    </a:cubicBezTo>
                    <a:cubicBezTo>
                      <a:pt x="30480" y="215900"/>
                      <a:pt x="31750" y="215900"/>
                      <a:pt x="31750" y="215900"/>
                    </a:cubicBezTo>
                    <a:cubicBezTo>
                      <a:pt x="31750" y="215900"/>
                      <a:pt x="34290" y="217170"/>
                      <a:pt x="34290" y="217170"/>
                    </a:cubicBezTo>
                    <a:cubicBezTo>
                      <a:pt x="35560" y="217170"/>
                      <a:pt x="36830" y="218440"/>
                      <a:pt x="36830" y="218440"/>
                    </a:cubicBezTo>
                    <a:cubicBezTo>
                      <a:pt x="36830" y="218440"/>
                      <a:pt x="38100" y="219710"/>
                      <a:pt x="39370" y="220980"/>
                    </a:cubicBezTo>
                    <a:cubicBezTo>
                      <a:pt x="39370" y="220980"/>
                      <a:pt x="41910" y="222250"/>
                      <a:pt x="41910" y="222250"/>
                    </a:cubicBezTo>
                    <a:cubicBezTo>
                      <a:pt x="41910" y="222250"/>
                      <a:pt x="41910" y="223520"/>
                      <a:pt x="43180" y="224790"/>
                    </a:cubicBezTo>
                    <a:cubicBezTo>
                      <a:pt x="43180" y="224790"/>
                      <a:pt x="44450" y="227330"/>
                      <a:pt x="44450" y="227330"/>
                    </a:cubicBezTo>
                    <a:cubicBezTo>
                      <a:pt x="44450" y="227330"/>
                      <a:pt x="45720" y="228600"/>
                      <a:pt x="45720" y="229870"/>
                    </a:cubicBezTo>
                    <a:cubicBezTo>
                      <a:pt x="45720" y="231140"/>
                      <a:pt x="46990" y="232410"/>
                      <a:pt x="46990" y="232410"/>
                    </a:cubicBezTo>
                    <a:cubicBezTo>
                      <a:pt x="46990" y="232410"/>
                      <a:pt x="46990" y="233680"/>
                      <a:pt x="46990" y="234950"/>
                    </a:cubicBezTo>
                    <a:cubicBezTo>
                      <a:pt x="46990" y="236220"/>
                      <a:pt x="46990" y="237490"/>
                      <a:pt x="46990" y="237490"/>
                    </a:cubicBezTo>
                    <a:cubicBezTo>
                      <a:pt x="48260" y="237490"/>
                      <a:pt x="48260" y="228600"/>
                      <a:pt x="50800" y="227330"/>
                    </a:cubicBezTo>
                    <a:cubicBezTo>
                      <a:pt x="54610" y="226060"/>
                      <a:pt x="66040" y="233680"/>
                      <a:pt x="68580" y="234950"/>
                    </a:cubicBezTo>
                    <a:cubicBezTo>
                      <a:pt x="69850" y="236220"/>
                      <a:pt x="69850" y="236220"/>
                      <a:pt x="71120" y="237490"/>
                    </a:cubicBezTo>
                    <a:cubicBezTo>
                      <a:pt x="73660" y="237490"/>
                      <a:pt x="83820" y="238760"/>
                      <a:pt x="87630" y="236220"/>
                    </a:cubicBezTo>
                    <a:cubicBezTo>
                      <a:pt x="93980" y="233680"/>
                      <a:pt x="97790" y="226060"/>
                      <a:pt x="102870" y="220980"/>
                    </a:cubicBezTo>
                    <a:cubicBezTo>
                      <a:pt x="106680" y="215900"/>
                      <a:pt x="109220" y="210820"/>
                      <a:pt x="114300" y="205740"/>
                    </a:cubicBezTo>
                    <a:cubicBezTo>
                      <a:pt x="119380" y="201930"/>
                      <a:pt x="124460" y="198120"/>
                      <a:pt x="129540" y="194310"/>
                    </a:cubicBezTo>
                    <a:cubicBezTo>
                      <a:pt x="133350" y="189230"/>
                      <a:pt x="137160" y="182880"/>
                      <a:pt x="140970" y="177800"/>
                    </a:cubicBezTo>
                    <a:cubicBezTo>
                      <a:pt x="144780" y="172720"/>
                      <a:pt x="152400" y="168910"/>
                      <a:pt x="154940" y="162560"/>
                    </a:cubicBezTo>
                    <a:cubicBezTo>
                      <a:pt x="156210" y="157480"/>
                      <a:pt x="153670" y="149860"/>
                      <a:pt x="153670" y="143510"/>
                    </a:cubicBezTo>
                    <a:cubicBezTo>
                      <a:pt x="153670" y="137160"/>
                      <a:pt x="153670" y="130810"/>
                      <a:pt x="154940" y="124460"/>
                    </a:cubicBezTo>
                    <a:cubicBezTo>
                      <a:pt x="157480" y="118110"/>
                      <a:pt x="162560" y="110490"/>
                      <a:pt x="165100" y="104140"/>
                    </a:cubicBezTo>
                    <a:cubicBezTo>
                      <a:pt x="167640" y="97790"/>
                      <a:pt x="170180" y="90170"/>
                      <a:pt x="171450" y="87630"/>
                    </a:cubicBezTo>
                    <a:cubicBezTo>
                      <a:pt x="171450" y="86360"/>
                      <a:pt x="171450" y="85090"/>
                      <a:pt x="171450" y="85090"/>
                    </a:cubicBezTo>
                    <a:cubicBezTo>
                      <a:pt x="171450" y="85090"/>
                      <a:pt x="171450" y="86360"/>
                      <a:pt x="171450" y="86360"/>
                    </a:cubicBezTo>
                    <a:cubicBezTo>
                      <a:pt x="171450" y="86360"/>
                      <a:pt x="171450" y="83820"/>
                      <a:pt x="171450" y="82550"/>
                    </a:cubicBezTo>
                    <a:cubicBezTo>
                      <a:pt x="172720" y="82550"/>
                      <a:pt x="172720" y="80010"/>
                      <a:pt x="172720" y="80010"/>
                    </a:cubicBezTo>
                    <a:cubicBezTo>
                      <a:pt x="172720" y="80010"/>
                      <a:pt x="172720" y="78740"/>
                      <a:pt x="173990" y="77470"/>
                    </a:cubicBezTo>
                    <a:cubicBezTo>
                      <a:pt x="173990" y="76200"/>
                      <a:pt x="173990" y="74930"/>
                      <a:pt x="173990" y="74930"/>
                    </a:cubicBezTo>
                    <a:cubicBezTo>
                      <a:pt x="173990" y="74930"/>
                      <a:pt x="175260" y="73660"/>
                      <a:pt x="176530" y="72390"/>
                    </a:cubicBezTo>
                    <a:cubicBezTo>
                      <a:pt x="176530" y="72390"/>
                      <a:pt x="177800" y="71120"/>
                      <a:pt x="177800" y="69850"/>
                    </a:cubicBezTo>
                    <a:cubicBezTo>
                      <a:pt x="177800" y="69850"/>
                      <a:pt x="179070" y="69850"/>
                      <a:pt x="180340" y="68580"/>
                    </a:cubicBezTo>
                    <a:cubicBezTo>
                      <a:pt x="180340" y="68580"/>
                      <a:pt x="181610" y="67310"/>
                      <a:pt x="181610" y="67310"/>
                    </a:cubicBezTo>
                    <a:cubicBezTo>
                      <a:pt x="181610" y="67310"/>
                      <a:pt x="184150" y="66040"/>
                      <a:pt x="184150" y="66040"/>
                    </a:cubicBezTo>
                    <a:cubicBezTo>
                      <a:pt x="185420" y="64770"/>
                      <a:pt x="186690" y="64770"/>
                      <a:pt x="186690" y="64770"/>
                    </a:cubicBezTo>
                    <a:cubicBezTo>
                      <a:pt x="186690" y="64770"/>
                      <a:pt x="187960" y="64770"/>
                      <a:pt x="187960" y="63500"/>
                    </a:cubicBezTo>
                    <a:cubicBezTo>
                      <a:pt x="187960" y="63500"/>
                      <a:pt x="186690" y="60960"/>
                      <a:pt x="186690" y="60960"/>
                    </a:cubicBezTo>
                    <a:cubicBezTo>
                      <a:pt x="186690" y="60960"/>
                      <a:pt x="186690" y="59690"/>
                      <a:pt x="187960" y="58420"/>
                    </a:cubicBezTo>
                    <a:cubicBezTo>
                      <a:pt x="187960" y="57150"/>
                      <a:pt x="187960" y="55880"/>
                      <a:pt x="187960" y="55880"/>
                    </a:cubicBezTo>
                    <a:cubicBezTo>
                      <a:pt x="187960" y="55880"/>
                      <a:pt x="187960" y="53340"/>
                      <a:pt x="189230" y="53340"/>
                    </a:cubicBezTo>
                    <a:cubicBezTo>
                      <a:pt x="189230" y="52070"/>
                      <a:pt x="189230" y="50800"/>
                      <a:pt x="189230" y="49530"/>
                    </a:cubicBezTo>
                    <a:cubicBezTo>
                      <a:pt x="189230" y="49530"/>
                      <a:pt x="190500" y="48260"/>
                      <a:pt x="191770" y="48260"/>
                    </a:cubicBezTo>
                    <a:cubicBezTo>
                      <a:pt x="191770" y="46990"/>
                      <a:pt x="193040" y="45720"/>
                      <a:pt x="193040" y="45720"/>
                    </a:cubicBezTo>
                    <a:cubicBezTo>
                      <a:pt x="193040" y="45720"/>
                      <a:pt x="194310" y="44450"/>
                      <a:pt x="195580" y="43180"/>
                    </a:cubicBezTo>
                    <a:cubicBezTo>
                      <a:pt x="195580" y="43180"/>
                      <a:pt x="196850" y="41910"/>
                      <a:pt x="196850" y="41910"/>
                    </a:cubicBezTo>
                    <a:cubicBezTo>
                      <a:pt x="196850" y="41910"/>
                      <a:pt x="199390" y="40640"/>
                      <a:pt x="199390" y="40640"/>
                    </a:cubicBezTo>
                    <a:cubicBezTo>
                      <a:pt x="200660" y="39370"/>
                      <a:pt x="201930" y="39370"/>
                      <a:pt x="201930" y="39370"/>
                    </a:cubicBezTo>
                    <a:cubicBezTo>
                      <a:pt x="201930" y="39370"/>
                      <a:pt x="204470" y="38100"/>
                      <a:pt x="204470" y="38100"/>
                    </a:cubicBezTo>
                    <a:cubicBezTo>
                      <a:pt x="205740" y="38100"/>
                      <a:pt x="208280" y="38100"/>
                      <a:pt x="208280" y="38100"/>
                    </a:cubicBezTo>
                    <a:cubicBezTo>
                      <a:pt x="208280" y="38100"/>
                      <a:pt x="209550" y="38100"/>
                      <a:pt x="210820" y="38100"/>
                    </a:cubicBezTo>
                    <a:cubicBezTo>
                      <a:pt x="212090" y="38100"/>
                      <a:pt x="213360" y="38100"/>
                      <a:pt x="213360" y="38100"/>
                    </a:cubicBezTo>
                    <a:cubicBezTo>
                      <a:pt x="213360" y="38100"/>
                      <a:pt x="215900" y="38100"/>
                      <a:pt x="215900" y="38100"/>
                    </a:cubicBezTo>
                    <a:cubicBezTo>
                      <a:pt x="217170" y="38100"/>
                      <a:pt x="218440" y="39370"/>
                      <a:pt x="218440" y="39370"/>
                    </a:cubicBezTo>
                    <a:cubicBezTo>
                      <a:pt x="218440" y="39370"/>
                      <a:pt x="219710" y="39370"/>
                      <a:pt x="219710" y="39370"/>
                    </a:cubicBezTo>
                    <a:cubicBezTo>
                      <a:pt x="219710" y="38100"/>
                      <a:pt x="226060" y="34290"/>
                      <a:pt x="228600" y="33020"/>
                    </a:cubicBezTo>
                    <a:cubicBezTo>
                      <a:pt x="231140" y="31750"/>
                      <a:pt x="232410" y="31750"/>
                      <a:pt x="232410" y="30480"/>
                    </a:cubicBezTo>
                    <a:cubicBezTo>
                      <a:pt x="233680" y="27940"/>
                      <a:pt x="228600" y="24130"/>
                      <a:pt x="229870" y="21590"/>
                    </a:cubicBezTo>
                    <a:cubicBezTo>
                      <a:pt x="231140" y="16510"/>
                      <a:pt x="245110" y="11430"/>
                      <a:pt x="251460" y="8890"/>
                    </a:cubicBezTo>
                    <a:cubicBezTo>
                      <a:pt x="254000" y="7620"/>
                      <a:pt x="259080" y="6350"/>
                      <a:pt x="259080" y="5080"/>
                    </a:cubicBezTo>
                    <a:cubicBezTo>
                      <a:pt x="259080" y="5080"/>
                      <a:pt x="257810" y="3810"/>
                      <a:pt x="257810" y="3810"/>
                    </a:cubicBezTo>
                    <a:cubicBezTo>
                      <a:pt x="257810" y="2540"/>
                      <a:pt x="261620" y="3810"/>
                      <a:pt x="264160" y="3810"/>
                    </a:cubicBezTo>
                    <a:cubicBezTo>
                      <a:pt x="266700" y="2540"/>
                      <a:pt x="267970" y="1270"/>
                      <a:pt x="270510" y="0"/>
                    </a:cubicBezTo>
                    <a:cubicBezTo>
                      <a:pt x="274320" y="0"/>
                      <a:pt x="283210" y="1270"/>
                      <a:pt x="289560" y="2540"/>
                    </a:cubicBezTo>
                    <a:cubicBezTo>
                      <a:pt x="295910" y="3810"/>
                      <a:pt x="303530" y="7620"/>
                      <a:pt x="308610" y="8890"/>
                    </a:cubicBezTo>
                    <a:cubicBezTo>
                      <a:pt x="311150" y="10160"/>
                      <a:pt x="312420" y="12700"/>
                      <a:pt x="314960" y="12700"/>
                    </a:cubicBezTo>
                    <a:cubicBezTo>
                      <a:pt x="318770" y="11430"/>
                      <a:pt x="321310" y="5080"/>
                      <a:pt x="323850" y="5080"/>
                    </a:cubicBezTo>
                    <a:cubicBezTo>
                      <a:pt x="328930" y="5080"/>
                      <a:pt x="339090" y="15240"/>
                      <a:pt x="341630" y="19050"/>
                    </a:cubicBezTo>
                    <a:cubicBezTo>
                      <a:pt x="342900" y="21590"/>
                      <a:pt x="344170" y="22860"/>
                      <a:pt x="345440" y="24130"/>
                    </a:cubicBezTo>
                    <a:cubicBezTo>
                      <a:pt x="346710" y="26670"/>
                      <a:pt x="349250" y="27940"/>
                      <a:pt x="350520" y="31750"/>
                    </a:cubicBezTo>
                    <a:cubicBezTo>
                      <a:pt x="354330" y="35560"/>
                      <a:pt x="356870" y="43180"/>
                      <a:pt x="359410" y="48260"/>
                    </a:cubicBezTo>
                    <a:cubicBezTo>
                      <a:pt x="361950" y="54610"/>
                      <a:pt x="364490" y="60960"/>
                      <a:pt x="368300" y="64770"/>
                    </a:cubicBezTo>
                    <a:cubicBezTo>
                      <a:pt x="370840" y="68580"/>
                      <a:pt x="373380" y="71120"/>
                      <a:pt x="375920" y="72390"/>
                    </a:cubicBezTo>
                    <a:cubicBezTo>
                      <a:pt x="381000" y="74930"/>
                      <a:pt x="387350" y="76200"/>
                      <a:pt x="393700" y="77470"/>
                    </a:cubicBezTo>
                    <a:cubicBezTo>
                      <a:pt x="400050" y="78740"/>
                      <a:pt x="406400" y="77470"/>
                      <a:pt x="412750" y="78740"/>
                    </a:cubicBezTo>
                    <a:cubicBezTo>
                      <a:pt x="420370" y="78740"/>
                      <a:pt x="427990" y="80010"/>
                      <a:pt x="434340" y="82550"/>
                    </a:cubicBezTo>
                    <a:cubicBezTo>
                      <a:pt x="440690" y="85090"/>
                      <a:pt x="449580" y="88900"/>
                      <a:pt x="453390" y="93980"/>
                    </a:cubicBezTo>
                    <a:cubicBezTo>
                      <a:pt x="457200" y="99060"/>
                      <a:pt x="459740" y="107950"/>
                      <a:pt x="459740" y="111760"/>
                    </a:cubicBezTo>
                    <a:cubicBezTo>
                      <a:pt x="459740" y="114300"/>
                      <a:pt x="457200" y="116840"/>
                      <a:pt x="457200" y="118110"/>
                    </a:cubicBezTo>
                    <a:cubicBezTo>
                      <a:pt x="457200" y="120650"/>
                      <a:pt x="459740" y="123190"/>
                      <a:pt x="459740" y="123190"/>
                    </a:cubicBezTo>
                    <a:cubicBezTo>
                      <a:pt x="461010" y="123190"/>
                      <a:pt x="462280" y="120650"/>
                      <a:pt x="462280" y="119380"/>
                    </a:cubicBezTo>
                    <a:cubicBezTo>
                      <a:pt x="464820" y="115570"/>
                      <a:pt x="466090" y="105410"/>
                      <a:pt x="471170" y="101600"/>
                    </a:cubicBezTo>
                    <a:cubicBezTo>
                      <a:pt x="476250" y="96520"/>
                      <a:pt x="487680" y="93980"/>
                      <a:pt x="495300" y="95250"/>
                    </a:cubicBezTo>
                    <a:cubicBezTo>
                      <a:pt x="501650" y="95250"/>
                      <a:pt x="508000" y="101600"/>
                      <a:pt x="513080" y="106680"/>
                    </a:cubicBezTo>
                    <a:cubicBezTo>
                      <a:pt x="516890" y="111760"/>
                      <a:pt x="519430" y="119380"/>
                      <a:pt x="520700" y="125730"/>
                    </a:cubicBezTo>
                    <a:cubicBezTo>
                      <a:pt x="521970" y="132080"/>
                      <a:pt x="521970" y="139700"/>
                      <a:pt x="523240" y="146050"/>
                    </a:cubicBezTo>
                    <a:cubicBezTo>
                      <a:pt x="523240" y="151130"/>
                      <a:pt x="521970" y="158750"/>
                      <a:pt x="525780" y="162560"/>
                    </a:cubicBezTo>
                    <a:cubicBezTo>
                      <a:pt x="528320" y="165100"/>
                      <a:pt x="537210" y="161290"/>
                      <a:pt x="542290" y="162560"/>
                    </a:cubicBezTo>
                    <a:cubicBezTo>
                      <a:pt x="546100" y="165100"/>
                      <a:pt x="548640" y="172720"/>
                      <a:pt x="549910" y="172720"/>
                    </a:cubicBezTo>
                    <a:cubicBezTo>
                      <a:pt x="549910" y="173990"/>
                      <a:pt x="549910" y="173990"/>
                      <a:pt x="549910" y="173990"/>
                    </a:cubicBezTo>
                    <a:cubicBezTo>
                      <a:pt x="549910" y="173990"/>
                      <a:pt x="551180" y="173990"/>
                      <a:pt x="551180" y="173990"/>
                    </a:cubicBezTo>
                    <a:cubicBezTo>
                      <a:pt x="551180" y="173990"/>
                      <a:pt x="552450" y="172720"/>
                      <a:pt x="552450" y="172720"/>
                    </a:cubicBezTo>
                    <a:cubicBezTo>
                      <a:pt x="552450" y="172720"/>
                      <a:pt x="554990" y="172720"/>
                      <a:pt x="554990" y="171450"/>
                    </a:cubicBezTo>
                    <a:cubicBezTo>
                      <a:pt x="556260" y="171450"/>
                      <a:pt x="557530" y="170180"/>
                      <a:pt x="557530" y="170180"/>
                    </a:cubicBezTo>
                    <a:cubicBezTo>
                      <a:pt x="557530" y="170180"/>
                      <a:pt x="558800" y="168910"/>
                      <a:pt x="560070" y="168910"/>
                    </a:cubicBezTo>
                    <a:cubicBezTo>
                      <a:pt x="561340" y="167640"/>
                      <a:pt x="562610" y="167640"/>
                      <a:pt x="562610" y="167640"/>
                    </a:cubicBezTo>
                    <a:cubicBezTo>
                      <a:pt x="562610" y="167640"/>
                      <a:pt x="565150" y="167640"/>
                      <a:pt x="565150" y="166370"/>
                    </a:cubicBezTo>
                    <a:cubicBezTo>
                      <a:pt x="566420" y="166370"/>
                      <a:pt x="567690" y="166370"/>
                      <a:pt x="568960" y="166370"/>
                    </a:cubicBezTo>
                    <a:cubicBezTo>
                      <a:pt x="568960" y="166370"/>
                      <a:pt x="570230" y="166370"/>
                      <a:pt x="571500" y="166370"/>
                    </a:cubicBezTo>
                    <a:cubicBezTo>
                      <a:pt x="572770" y="166370"/>
                      <a:pt x="574040" y="166370"/>
                      <a:pt x="574040" y="166370"/>
                    </a:cubicBezTo>
                    <a:cubicBezTo>
                      <a:pt x="574040" y="166370"/>
                      <a:pt x="575310" y="167640"/>
                      <a:pt x="576580" y="167640"/>
                    </a:cubicBezTo>
                    <a:cubicBezTo>
                      <a:pt x="577850" y="167640"/>
                      <a:pt x="579120" y="168910"/>
                      <a:pt x="579120" y="168910"/>
                    </a:cubicBezTo>
                    <a:cubicBezTo>
                      <a:pt x="579120" y="168910"/>
                      <a:pt x="581660" y="168910"/>
                      <a:pt x="581660" y="170180"/>
                    </a:cubicBezTo>
                    <a:cubicBezTo>
                      <a:pt x="582930" y="170180"/>
                      <a:pt x="584200" y="171450"/>
                      <a:pt x="584200" y="171450"/>
                    </a:cubicBezTo>
                    <a:cubicBezTo>
                      <a:pt x="584200" y="171450"/>
                      <a:pt x="585470" y="172720"/>
                      <a:pt x="586740" y="173990"/>
                    </a:cubicBezTo>
                    <a:cubicBezTo>
                      <a:pt x="586740" y="173990"/>
                      <a:pt x="588010" y="175260"/>
                      <a:pt x="588010" y="175260"/>
                    </a:cubicBezTo>
                    <a:cubicBezTo>
                      <a:pt x="588010" y="175260"/>
                      <a:pt x="589280" y="176530"/>
                      <a:pt x="590550" y="177800"/>
                    </a:cubicBezTo>
                    <a:cubicBezTo>
                      <a:pt x="590550" y="179070"/>
                      <a:pt x="591820" y="180340"/>
                      <a:pt x="591820" y="180340"/>
                    </a:cubicBezTo>
                    <a:cubicBezTo>
                      <a:pt x="591820" y="180340"/>
                      <a:pt x="591820" y="181610"/>
                      <a:pt x="591820" y="182880"/>
                    </a:cubicBezTo>
                    <a:cubicBezTo>
                      <a:pt x="593090" y="184150"/>
                      <a:pt x="593090" y="185420"/>
                      <a:pt x="593090" y="185420"/>
                    </a:cubicBezTo>
                    <a:cubicBezTo>
                      <a:pt x="593090" y="185420"/>
                      <a:pt x="593090" y="187960"/>
                      <a:pt x="593090" y="189230"/>
                    </a:cubicBezTo>
                    <a:cubicBezTo>
                      <a:pt x="593090" y="189230"/>
                      <a:pt x="593090" y="191770"/>
                      <a:pt x="593090" y="191770"/>
                    </a:cubicBezTo>
                    <a:cubicBezTo>
                      <a:pt x="593090" y="191770"/>
                      <a:pt x="593090" y="193040"/>
                      <a:pt x="593090" y="194310"/>
                    </a:cubicBezTo>
                    <a:cubicBezTo>
                      <a:pt x="593090" y="195580"/>
                      <a:pt x="593090" y="196850"/>
                      <a:pt x="593090" y="196850"/>
                    </a:cubicBezTo>
                    <a:cubicBezTo>
                      <a:pt x="593090" y="196850"/>
                      <a:pt x="591820" y="199390"/>
                      <a:pt x="591820" y="199390"/>
                    </a:cubicBezTo>
                    <a:cubicBezTo>
                      <a:pt x="590550" y="200660"/>
                      <a:pt x="590550" y="201930"/>
                      <a:pt x="590550" y="201930"/>
                    </a:cubicBezTo>
                    <a:cubicBezTo>
                      <a:pt x="590550" y="201930"/>
                      <a:pt x="589280" y="204470"/>
                      <a:pt x="588010" y="204470"/>
                    </a:cubicBezTo>
                    <a:cubicBezTo>
                      <a:pt x="588010" y="205740"/>
                      <a:pt x="586740" y="207010"/>
                      <a:pt x="586740" y="207010"/>
                    </a:cubicBezTo>
                    <a:cubicBezTo>
                      <a:pt x="586740" y="207010"/>
                      <a:pt x="584200" y="222250"/>
                      <a:pt x="581660" y="228600"/>
                    </a:cubicBezTo>
                    <a:cubicBezTo>
                      <a:pt x="580390" y="234950"/>
                      <a:pt x="576580" y="240030"/>
                      <a:pt x="575310" y="246380"/>
                    </a:cubicBezTo>
                    <a:cubicBezTo>
                      <a:pt x="572770" y="252730"/>
                      <a:pt x="570230" y="257810"/>
                      <a:pt x="568960" y="264160"/>
                    </a:cubicBezTo>
                    <a:cubicBezTo>
                      <a:pt x="567690" y="270510"/>
                      <a:pt x="566420" y="276860"/>
                      <a:pt x="567690" y="283210"/>
                    </a:cubicBezTo>
                    <a:cubicBezTo>
                      <a:pt x="568960" y="290830"/>
                      <a:pt x="575310" y="298450"/>
                      <a:pt x="579120" y="306070"/>
                    </a:cubicBezTo>
                    <a:cubicBezTo>
                      <a:pt x="581660" y="312420"/>
                      <a:pt x="584200" y="317500"/>
                      <a:pt x="585470" y="323850"/>
                    </a:cubicBezTo>
                    <a:cubicBezTo>
                      <a:pt x="588010" y="330200"/>
                      <a:pt x="588010" y="336550"/>
                      <a:pt x="589280" y="342900"/>
                    </a:cubicBezTo>
                    <a:cubicBezTo>
                      <a:pt x="590550" y="349250"/>
                      <a:pt x="589280" y="356870"/>
                      <a:pt x="591820" y="361950"/>
                    </a:cubicBezTo>
                    <a:cubicBezTo>
                      <a:pt x="594360" y="369570"/>
                      <a:pt x="601980" y="375920"/>
                      <a:pt x="603250" y="382270"/>
                    </a:cubicBezTo>
                    <a:cubicBezTo>
                      <a:pt x="604520" y="388620"/>
                      <a:pt x="604520" y="396240"/>
                      <a:pt x="601980" y="401320"/>
                    </a:cubicBezTo>
                    <a:cubicBezTo>
                      <a:pt x="599440" y="406400"/>
                      <a:pt x="594360" y="408940"/>
                      <a:pt x="591820" y="412750"/>
                    </a:cubicBezTo>
                    <a:cubicBezTo>
                      <a:pt x="590550" y="414020"/>
                      <a:pt x="589280" y="417830"/>
                      <a:pt x="588010" y="417830"/>
                    </a:cubicBezTo>
                    <a:cubicBezTo>
                      <a:pt x="588010" y="417830"/>
                      <a:pt x="590550" y="414020"/>
                      <a:pt x="590550" y="414020"/>
                    </a:cubicBezTo>
                    <a:cubicBezTo>
                      <a:pt x="590550" y="414020"/>
                      <a:pt x="588010" y="417830"/>
                      <a:pt x="588010" y="417830"/>
                    </a:cubicBezTo>
                    <a:cubicBezTo>
                      <a:pt x="588010" y="417830"/>
                      <a:pt x="589280" y="414020"/>
                      <a:pt x="590550" y="412750"/>
                    </a:cubicBezTo>
                    <a:cubicBezTo>
                      <a:pt x="591820" y="411480"/>
                      <a:pt x="593090" y="408940"/>
                      <a:pt x="595630" y="407670"/>
                    </a:cubicBezTo>
                    <a:cubicBezTo>
                      <a:pt x="596900" y="405130"/>
                      <a:pt x="600710" y="398780"/>
                      <a:pt x="600710" y="398780"/>
                    </a:cubicBezTo>
                    <a:cubicBezTo>
                      <a:pt x="600710" y="398780"/>
                      <a:pt x="596900" y="402590"/>
                      <a:pt x="596900" y="402590"/>
                    </a:cubicBezTo>
                    <a:cubicBezTo>
                      <a:pt x="596900" y="402590"/>
                      <a:pt x="599440" y="398780"/>
                      <a:pt x="599440" y="398780"/>
                    </a:cubicBezTo>
                    <a:cubicBezTo>
                      <a:pt x="599440" y="398780"/>
                      <a:pt x="598170" y="401320"/>
                      <a:pt x="596900" y="403860"/>
                    </a:cubicBezTo>
                    <a:cubicBezTo>
                      <a:pt x="594360" y="406400"/>
                      <a:pt x="590550" y="411480"/>
                      <a:pt x="586740" y="415290"/>
                    </a:cubicBezTo>
                    <a:cubicBezTo>
                      <a:pt x="581660" y="420370"/>
                      <a:pt x="575310" y="424180"/>
                      <a:pt x="570230" y="429260"/>
                    </a:cubicBezTo>
                    <a:cubicBezTo>
                      <a:pt x="566420" y="435610"/>
                      <a:pt x="565150" y="441960"/>
                      <a:pt x="561340" y="447040"/>
                    </a:cubicBezTo>
                    <a:cubicBezTo>
                      <a:pt x="556260" y="453390"/>
                      <a:pt x="552450" y="459740"/>
                      <a:pt x="547370" y="462280"/>
                    </a:cubicBezTo>
                    <a:cubicBezTo>
                      <a:pt x="541020" y="466090"/>
                      <a:pt x="533400" y="467360"/>
                      <a:pt x="528320" y="468630"/>
                    </a:cubicBezTo>
                    <a:cubicBezTo>
                      <a:pt x="524510" y="468630"/>
                      <a:pt x="519430" y="464820"/>
                      <a:pt x="516890" y="466090"/>
                    </a:cubicBezTo>
                    <a:cubicBezTo>
                      <a:pt x="513080" y="467360"/>
                      <a:pt x="514350" y="476250"/>
                      <a:pt x="511810" y="482600"/>
                    </a:cubicBezTo>
                    <a:cubicBezTo>
                      <a:pt x="510540" y="487680"/>
                      <a:pt x="506730" y="494030"/>
                      <a:pt x="504190" y="499110"/>
                    </a:cubicBezTo>
                    <a:cubicBezTo>
                      <a:pt x="500380" y="505460"/>
                      <a:pt x="497840" y="510540"/>
                      <a:pt x="494030" y="516890"/>
                    </a:cubicBezTo>
                    <a:cubicBezTo>
                      <a:pt x="491490" y="521970"/>
                      <a:pt x="488950" y="528320"/>
                      <a:pt x="485140" y="533400"/>
                    </a:cubicBezTo>
                    <a:cubicBezTo>
                      <a:pt x="481330" y="539750"/>
                      <a:pt x="477520" y="547370"/>
                      <a:pt x="473710" y="551180"/>
                    </a:cubicBezTo>
                    <a:cubicBezTo>
                      <a:pt x="469900" y="554990"/>
                      <a:pt x="466090" y="557530"/>
                      <a:pt x="464820" y="558800"/>
                    </a:cubicBezTo>
                    <a:cubicBezTo>
                      <a:pt x="463550" y="560070"/>
                      <a:pt x="463550" y="560070"/>
                      <a:pt x="463550" y="561340"/>
                    </a:cubicBezTo>
                    <a:cubicBezTo>
                      <a:pt x="462280" y="561340"/>
                      <a:pt x="461010" y="562610"/>
                      <a:pt x="461010" y="562610"/>
                    </a:cubicBezTo>
                    <a:cubicBezTo>
                      <a:pt x="461010" y="562610"/>
                      <a:pt x="459740" y="563880"/>
                      <a:pt x="459740" y="565150"/>
                    </a:cubicBezTo>
                    <a:cubicBezTo>
                      <a:pt x="458470" y="565150"/>
                      <a:pt x="457200" y="566420"/>
                      <a:pt x="457200" y="566420"/>
                    </a:cubicBezTo>
                    <a:cubicBezTo>
                      <a:pt x="457200" y="566420"/>
                      <a:pt x="454660" y="567690"/>
                      <a:pt x="454660" y="567690"/>
                    </a:cubicBezTo>
                    <a:cubicBezTo>
                      <a:pt x="453390" y="567690"/>
                      <a:pt x="452120" y="568960"/>
                      <a:pt x="452120" y="568960"/>
                    </a:cubicBezTo>
                    <a:cubicBezTo>
                      <a:pt x="452120" y="568960"/>
                      <a:pt x="450850" y="568960"/>
                      <a:pt x="449580" y="568960"/>
                    </a:cubicBezTo>
                    <a:cubicBezTo>
                      <a:pt x="447040" y="570230"/>
                      <a:pt x="440690" y="574040"/>
                      <a:pt x="434340" y="574040"/>
                    </a:cubicBezTo>
                    <a:cubicBezTo>
                      <a:pt x="429260" y="575310"/>
                      <a:pt x="421640" y="575310"/>
                      <a:pt x="415290" y="575310"/>
                    </a:cubicBezTo>
                    <a:cubicBezTo>
                      <a:pt x="408940" y="575310"/>
                      <a:pt x="402590" y="574040"/>
                      <a:pt x="394970" y="574040"/>
                    </a:cubicBezTo>
                    <a:cubicBezTo>
                      <a:pt x="388620" y="574040"/>
                      <a:pt x="382270" y="572770"/>
                      <a:pt x="374650" y="572770"/>
                    </a:cubicBezTo>
                    <a:cubicBezTo>
                      <a:pt x="368300" y="571500"/>
                      <a:pt x="361950" y="572770"/>
                      <a:pt x="355600" y="570230"/>
                    </a:cubicBezTo>
                    <a:cubicBezTo>
                      <a:pt x="349250" y="568960"/>
                      <a:pt x="342900" y="566420"/>
                      <a:pt x="336550" y="562610"/>
                    </a:cubicBezTo>
                    <a:cubicBezTo>
                      <a:pt x="331470" y="557530"/>
                      <a:pt x="322580" y="544830"/>
                      <a:pt x="321310" y="544830"/>
                    </a:cubicBezTo>
                    <a:cubicBezTo>
                      <a:pt x="321310" y="543560"/>
                      <a:pt x="321310" y="543560"/>
                      <a:pt x="321310" y="544830"/>
                    </a:cubicBezTo>
                    <a:cubicBezTo>
                      <a:pt x="320040" y="544830"/>
                      <a:pt x="335280" y="562610"/>
                      <a:pt x="334010" y="565150"/>
                    </a:cubicBezTo>
                    <a:cubicBezTo>
                      <a:pt x="332740" y="567690"/>
                      <a:pt x="321310" y="562610"/>
                      <a:pt x="313690" y="561340"/>
                    </a:cubicBezTo>
                    <a:cubicBezTo>
                      <a:pt x="308610" y="560070"/>
                      <a:pt x="302260" y="554990"/>
                      <a:pt x="295910" y="554990"/>
                    </a:cubicBezTo>
                    <a:cubicBezTo>
                      <a:pt x="289560" y="554990"/>
                      <a:pt x="283210" y="561340"/>
                      <a:pt x="276860" y="561340"/>
                    </a:cubicBezTo>
                    <a:cubicBezTo>
                      <a:pt x="269240" y="562610"/>
                      <a:pt x="261620" y="561340"/>
                      <a:pt x="254000" y="561340"/>
                    </a:cubicBezTo>
                    <a:cubicBezTo>
                      <a:pt x="247650" y="561340"/>
                      <a:pt x="240030" y="561340"/>
                      <a:pt x="233680" y="560070"/>
                    </a:cubicBezTo>
                    <a:cubicBezTo>
                      <a:pt x="227330" y="560070"/>
                      <a:pt x="219710" y="557530"/>
                      <a:pt x="214630" y="556260"/>
                    </a:cubicBezTo>
                    <a:cubicBezTo>
                      <a:pt x="212090" y="554990"/>
                      <a:pt x="208280" y="551180"/>
                      <a:pt x="207010" y="551180"/>
                    </a:cubicBezTo>
                    <a:cubicBezTo>
                      <a:pt x="205740" y="551180"/>
                      <a:pt x="205740" y="552450"/>
                      <a:pt x="204470" y="552450"/>
                    </a:cubicBezTo>
                    <a:cubicBezTo>
                      <a:pt x="201930" y="553720"/>
                      <a:pt x="185420" y="561340"/>
                      <a:pt x="185420" y="560070"/>
                    </a:cubicBezTo>
                    <a:cubicBezTo>
                      <a:pt x="184150" y="558800"/>
                      <a:pt x="194310" y="548640"/>
                      <a:pt x="195580" y="544830"/>
                    </a:cubicBezTo>
                    <a:cubicBezTo>
                      <a:pt x="195580" y="542290"/>
                      <a:pt x="193040" y="538480"/>
                      <a:pt x="191770" y="538480"/>
                    </a:cubicBezTo>
                    <a:cubicBezTo>
                      <a:pt x="191770" y="538480"/>
                      <a:pt x="191770" y="539750"/>
                      <a:pt x="191770" y="539750"/>
                    </a:cubicBezTo>
                    <a:cubicBezTo>
                      <a:pt x="191770" y="539750"/>
                      <a:pt x="190500" y="541020"/>
                      <a:pt x="190500" y="541020"/>
                    </a:cubicBezTo>
                    <a:cubicBezTo>
                      <a:pt x="190500" y="541020"/>
                      <a:pt x="189230" y="542290"/>
                      <a:pt x="187960" y="543560"/>
                    </a:cubicBezTo>
                    <a:cubicBezTo>
                      <a:pt x="187960" y="543560"/>
                      <a:pt x="185420" y="544830"/>
                      <a:pt x="185420" y="544830"/>
                    </a:cubicBezTo>
                    <a:cubicBezTo>
                      <a:pt x="185420" y="544830"/>
                      <a:pt x="184150" y="546100"/>
                      <a:pt x="182880" y="546100"/>
                    </a:cubicBezTo>
                    <a:cubicBezTo>
                      <a:pt x="182880" y="547370"/>
                      <a:pt x="181610" y="548640"/>
                      <a:pt x="180340" y="548640"/>
                    </a:cubicBezTo>
                    <a:cubicBezTo>
                      <a:pt x="180340" y="548640"/>
                      <a:pt x="179070" y="561340"/>
                      <a:pt x="176530" y="562610"/>
                    </a:cubicBezTo>
                    <a:cubicBezTo>
                      <a:pt x="172720" y="562610"/>
                      <a:pt x="166370" y="551180"/>
                      <a:pt x="162560" y="548640"/>
                    </a:cubicBezTo>
                    <a:cubicBezTo>
                      <a:pt x="160020" y="547370"/>
                      <a:pt x="157480" y="547370"/>
                      <a:pt x="156210" y="548640"/>
                    </a:cubicBezTo>
                    <a:cubicBezTo>
                      <a:pt x="156210" y="548640"/>
                      <a:pt x="156210" y="549910"/>
                      <a:pt x="154940" y="549910"/>
                    </a:cubicBezTo>
                    <a:cubicBezTo>
                      <a:pt x="153670" y="549910"/>
                      <a:pt x="148590" y="547370"/>
                      <a:pt x="144780" y="546100"/>
                    </a:cubicBezTo>
                    <a:cubicBezTo>
                      <a:pt x="140970" y="543560"/>
                      <a:pt x="134620" y="543560"/>
                      <a:pt x="133350" y="541020"/>
                    </a:cubicBezTo>
                    <a:cubicBezTo>
                      <a:pt x="132080" y="541020"/>
                      <a:pt x="132080" y="539750"/>
                      <a:pt x="132080" y="539750"/>
                    </a:cubicBezTo>
                    <a:cubicBezTo>
                      <a:pt x="132080" y="538480"/>
                      <a:pt x="130810" y="538480"/>
                      <a:pt x="129540" y="537210"/>
                    </a:cubicBezTo>
                    <a:cubicBezTo>
                      <a:pt x="129540" y="537210"/>
                      <a:pt x="129540" y="535940"/>
                      <a:pt x="128270" y="535940"/>
                    </a:cubicBezTo>
                    <a:cubicBezTo>
                      <a:pt x="127000" y="535940"/>
                      <a:pt x="123190" y="541020"/>
                      <a:pt x="119380" y="542290"/>
                    </a:cubicBezTo>
                    <a:cubicBezTo>
                      <a:pt x="114300" y="544830"/>
                      <a:pt x="105410" y="547370"/>
                      <a:pt x="99060" y="547370"/>
                    </a:cubicBezTo>
                    <a:cubicBezTo>
                      <a:pt x="92710" y="548640"/>
                      <a:pt x="86360" y="549910"/>
                      <a:pt x="80010" y="546100"/>
                    </a:cubicBezTo>
                    <a:cubicBezTo>
                      <a:pt x="71120" y="541020"/>
                      <a:pt x="58420" y="521970"/>
                      <a:pt x="57150" y="511810"/>
                    </a:cubicBezTo>
                    <a:cubicBezTo>
                      <a:pt x="55880" y="505460"/>
                      <a:pt x="60960" y="500380"/>
                      <a:pt x="64770" y="495300"/>
                    </a:cubicBezTo>
                    <a:cubicBezTo>
                      <a:pt x="68580" y="487680"/>
                      <a:pt x="85090" y="474980"/>
                      <a:pt x="83820" y="473710"/>
                    </a:cubicBezTo>
                    <a:cubicBezTo>
                      <a:pt x="82550" y="473710"/>
                      <a:pt x="68580" y="483870"/>
                      <a:pt x="66040" y="482600"/>
                    </a:cubicBezTo>
                    <a:cubicBezTo>
                      <a:pt x="64770" y="481330"/>
                      <a:pt x="69850" y="469900"/>
                      <a:pt x="72390" y="464820"/>
                    </a:cubicBezTo>
                    <a:cubicBezTo>
                      <a:pt x="74930" y="458470"/>
                      <a:pt x="82550" y="450850"/>
                      <a:pt x="81280" y="447040"/>
                    </a:cubicBezTo>
                    <a:cubicBezTo>
                      <a:pt x="80010" y="443230"/>
                      <a:pt x="68580" y="443230"/>
                      <a:pt x="63500" y="439420"/>
                    </a:cubicBezTo>
                    <a:cubicBezTo>
                      <a:pt x="58420" y="435610"/>
                      <a:pt x="53340" y="430530"/>
                      <a:pt x="50800" y="425450"/>
                    </a:cubicBezTo>
                    <a:cubicBezTo>
                      <a:pt x="48260" y="419100"/>
                      <a:pt x="46990" y="411480"/>
                      <a:pt x="46990" y="403860"/>
                    </a:cubicBezTo>
                    <a:cubicBezTo>
                      <a:pt x="46990" y="397510"/>
                      <a:pt x="49530" y="392430"/>
                      <a:pt x="50800" y="386080"/>
                    </a:cubicBezTo>
                    <a:cubicBezTo>
                      <a:pt x="50800" y="379730"/>
                      <a:pt x="52070" y="372110"/>
                      <a:pt x="50800" y="365760"/>
                    </a:cubicBezTo>
                    <a:cubicBezTo>
                      <a:pt x="49530" y="359410"/>
                      <a:pt x="43180" y="354330"/>
                      <a:pt x="41910" y="347980"/>
                    </a:cubicBezTo>
                    <a:cubicBezTo>
                      <a:pt x="41910" y="341630"/>
                      <a:pt x="48260" y="335280"/>
                      <a:pt x="48260" y="328930"/>
                    </a:cubicBezTo>
                    <a:cubicBezTo>
                      <a:pt x="46990" y="322580"/>
                      <a:pt x="40640" y="318770"/>
                      <a:pt x="38100" y="312420"/>
                    </a:cubicBezTo>
                    <a:cubicBezTo>
                      <a:pt x="34290" y="304800"/>
                      <a:pt x="33020" y="297180"/>
                      <a:pt x="30480" y="289560"/>
                    </a:cubicBezTo>
                    <a:cubicBezTo>
                      <a:pt x="26670" y="281940"/>
                      <a:pt x="24130" y="275590"/>
                      <a:pt x="20320" y="269240"/>
                    </a:cubicBezTo>
                    <a:cubicBezTo>
                      <a:pt x="16510" y="264160"/>
                      <a:pt x="10160" y="261620"/>
                      <a:pt x="7620" y="255270"/>
                    </a:cubicBezTo>
                    <a:cubicBezTo>
                      <a:pt x="3810" y="250190"/>
                      <a:pt x="0" y="237490"/>
                      <a:pt x="0" y="237490"/>
                    </a:cubicBezTo>
                    <a:moveTo>
                      <a:pt x="132080" y="539750"/>
                    </a:moveTo>
                    <a:cubicBezTo>
                      <a:pt x="134620" y="542290"/>
                      <a:pt x="137160" y="542290"/>
                      <a:pt x="137160" y="542290"/>
                    </a:cubicBezTo>
                    <a:cubicBezTo>
                      <a:pt x="137160" y="542290"/>
                      <a:pt x="135890" y="541020"/>
                      <a:pt x="134620" y="541020"/>
                    </a:cubicBezTo>
                    <a:cubicBezTo>
                      <a:pt x="133350" y="541020"/>
                      <a:pt x="132080" y="539750"/>
                      <a:pt x="132080" y="539750"/>
                    </a:cubicBezTo>
                    <a:moveTo>
                      <a:pt x="200660" y="143510"/>
                    </a:moveTo>
                    <a:cubicBezTo>
                      <a:pt x="201930" y="157480"/>
                      <a:pt x="201930" y="157480"/>
                      <a:pt x="201930" y="157480"/>
                    </a:cubicBezTo>
                    <a:cubicBezTo>
                      <a:pt x="201930" y="157480"/>
                      <a:pt x="203200" y="156210"/>
                      <a:pt x="203200" y="154940"/>
                    </a:cubicBezTo>
                    <a:cubicBezTo>
                      <a:pt x="204470" y="153670"/>
                      <a:pt x="205740" y="149860"/>
                      <a:pt x="205740" y="148590"/>
                    </a:cubicBezTo>
                    <a:cubicBezTo>
                      <a:pt x="205740" y="147320"/>
                      <a:pt x="205740" y="147320"/>
                      <a:pt x="205740" y="147320"/>
                    </a:cubicBezTo>
                    <a:cubicBezTo>
                      <a:pt x="205740" y="147320"/>
                      <a:pt x="205740" y="144780"/>
                      <a:pt x="205740" y="144780"/>
                    </a:cubicBezTo>
                    <a:cubicBezTo>
                      <a:pt x="205740" y="144780"/>
                      <a:pt x="207010" y="143510"/>
                      <a:pt x="207010" y="143510"/>
                    </a:cubicBezTo>
                    <a:cubicBezTo>
                      <a:pt x="207010" y="143510"/>
                      <a:pt x="201930" y="142240"/>
                      <a:pt x="200660" y="142240"/>
                    </a:cubicBezTo>
                    <a:cubicBezTo>
                      <a:pt x="200660" y="142240"/>
                      <a:pt x="200660" y="143510"/>
                      <a:pt x="200660" y="143510"/>
                    </a:cubicBezTo>
                    <a:moveTo>
                      <a:pt x="223520" y="41910"/>
                    </a:moveTo>
                    <a:cubicBezTo>
                      <a:pt x="224790" y="41910"/>
                      <a:pt x="232410" y="33020"/>
                      <a:pt x="233680" y="31750"/>
                    </a:cubicBezTo>
                    <a:cubicBezTo>
                      <a:pt x="233680" y="31750"/>
                      <a:pt x="233680" y="31750"/>
                      <a:pt x="232410" y="31750"/>
                    </a:cubicBezTo>
                    <a:cubicBezTo>
                      <a:pt x="232410" y="31750"/>
                      <a:pt x="223520" y="41910"/>
                      <a:pt x="223520" y="41910"/>
                    </a:cubicBezTo>
                    <a:moveTo>
                      <a:pt x="224790" y="41910"/>
                    </a:moveTo>
                    <a:cubicBezTo>
                      <a:pt x="226060" y="43180"/>
                      <a:pt x="226060" y="43180"/>
                      <a:pt x="226060" y="43180"/>
                    </a:cubicBezTo>
                    <a:cubicBezTo>
                      <a:pt x="227330" y="43180"/>
                      <a:pt x="234950" y="39370"/>
                      <a:pt x="234950" y="36830"/>
                    </a:cubicBezTo>
                    <a:cubicBezTo>
                      <a:pt x="236220" y="35560"/>
                      <a:pt x="234950" y="33020"/>
                      <a:pt x="233680" y="31750"/>
                    </a:cubicBezTo>
                    <a:cubicBezTo>
                      <a:pt x="231140" y="31750"/>
                      <a:pt x="224790" y="41910"/>
                      <a:pt x="224790" y="41910"/>
                    </a:cubicBezTo>
                    <a:moveTo>
                      <a:pt x="229870" y="511810"/>
                    </a:moveTo>
                    <a:cubicBezTo>
                      <a:pt x="242570" y="519430"/>
                      <a:pt x="242570" y="519430"/>
                      <a:pt x="242570" y="519430"/>
                    </a:cubicBezTo>
                    <a:cubicBezTo>
                      <a:pt x="242570" y="518160"/>
                      <a:pt x="240030" y="510540"/>
                      <a:pt x="237490" y="509270"/>
                    </a:cubicBezTo>
                    <a:cubicBezTo>
                      <a:pt x="234950" y="509270"/>
                      <a:pt x="229870" y="511810"/>
                      <a:pt x="229870" y="511810"/>
                    </a:cubicBezTo>
                    <a:moveTo>
                      <a:pt x="233680" y="527050"/>
                    </a:moveTo>
                    <a:cubicBezTo>
                      <a:pt x="233680" y="527050"/>
                      <a:pt x="232410" y="527050"/>
                      <a:pt x="233680" y="527050"/>
                    </a:cubicBezTo>
                    <a:moveTo>
                      <a:pt x="233680" y="54610"/>
                    </a:moveTo>
                    <a:cubicBezTo>
                      <a:pt x="233680" y="55880"/>
                      <a:pt x="233680" y="55880"/>
                      <a:pt x="233680" y="55880"/>
                    </a:cubicBezTo>
                    <a:cubicBezTo>
                      <a:pt x="233680" y="55880"/>
                      <a:pt x="233680" y="57150"/>
                      <a:pt x="233680" y="58420"/>
                    </a:cubicBezTo>
                    <a:cubicBezTo>
                      <a:pt x="233680" y="59690"/>
                      <a:pt x="233680" y="60960"/>
                      <a:pt x="233680" y="60960"/>
                    </a:cubicBezTo>
                    <a:cubicBezTo>
                      <a:pt x="234950" y="60960"/>
                      <a:pt x="234950" y="57150"/>
                      <a:pt x="233680" y="55880"/>
                    </a:cubicBezTo>
                    <a:cubicBezTo>
                      <a:pt x="233680" y="55880"/>
                      <a:pt x="233680" y="54610"/>
                      <a:pt x="233680" y="54610"/>
                    </a:cubicBezTo>
                    <a:moveTo>
                      <a:pt x="259080" y="63500"/>
                    </a:moveTo>
                    <a:cubicBezTo>
                      <a:pt x="262890" y="60960"/>
                      <a:pt x="260350" y="62230"/>
                      <a:pt x="259080" y="63500"/>
                    </a:cubicBezTo>
                    <a:moveTo>
                      <a:pt x="361950" y="537210"/>
                    </a:moveTo>
                    <a:cubicBezTo>
                      <a:pt x="367030" y="542290"/>
                      <a:pt x="364490" y="538480"/>
                      <a:pt x="363220" y="538480"/>
                    </a:cubicBezTo>
                    <a:cubicBezTo>
                      <a:pt x="363220" y="538480"/>
                      <a:pt x="361950" y="537210"/>
                      <a:pt x="361950" y="537210"/>
                    </a:cubicBezTo>
                    <a:moveTo>
                      <a:pt x="334010" y="7620"/>
                    </a:moveTo>
                    <a:cubicBezTo>
                      <a:pt x="347980" y="24130"/>
                      <a:pt x="346710" y="22860"/>
                      <a:pt x="345440" y="21590"/>
                    </a:cubicBezTo>
                    <a:cubicBezTo>
                      <a:pt x="342900" y="19050"/>
                      <a:pt x="334010" y="7620"/>
                      <a:pt x="334010" y="7620"/>
                    </a:cubicBezTo>
                    <a:moveTo>
                      <a:pt x="335280" y="10160"/>
                    </a:moveTo>
                    <a:cubicBezTo>
                      <a:pt x="344170" y="21590"/>
                      <a:pt x="342900" y="20320"/>
                      <a:pt x="341630" y="19050"/>
                    </a:cubicBezTo>
                    <a:cubicBezTo>
                      <a:pt x="340360" y="17780"/>
                      <a:pt x="335280" y="10160"/>
                      <a:pt x="335280" y="10160"/>
                    </a:cubicBezTo>
                    <a:moveTo>
                      <a:pt x="344170" y="21590"/>
                    </a:moveTo>
                    <a:cubicBezTo>
                      <a:pt x="345440" y="22860"/>
                      <a:pt x="347980" y="26670"/>
                      <a:pt x="347980" y="26670"/>
                    </a:cubicBezTo>
                    <a:cubicBezTo>
                      <a:pt x="347980" y="26670"/>
                      <a:pt x="344170" y="21590"/>
                      <a:pt x="344170" y="21590"/>
                    </a:cubicBezTo>
                    <a:moveTo>
                      <a:pt x="585470" y="419100"/>
                    </a:moveTo>
                    <a:cubicBezTo>
                      <a:pt x="596900" y="402590"/>
                      <a:pt x="596900" y="402590"/>
                      <a:pt x="596900" y="402590"/>
                    </a:cubicBezTo>
                    <a:cubicBezTo>
                      <a:pt x="596900" y="402590"/>
                      <a:pt x="593090" y="410210"/>
                      <a:pt x="590550" y="412750"/>
                    </a:cubicBezTo>
                    <a:cubicBezTo>
                      <a:pt x="589280" y="415290"/>
                      <a:pt x="585470" y="419100"/>
                      <a:pt x="585470" y="419100"/>
                    </a:cubicBezTo>
                  </a:path>
                </a:pathLst>
              </a:custGeom>
              <a:solidFill>
                <a:srgbClr val="E7191F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2" name="Group 184"/>
            <p:cNvGrpSpPr/>
            <p:nvPr/>
          </p:nvGrpSpPr>
          <p:grpSpPr>
            <a:xfrm>
              <a:off x="1305877" y="1595438"/>
              <a:ext cx="401955" cy="556260"/>
              <a:chOff x="0" y="0"/>
              <a:chExt cx="535940" cy="741680"/>
            </a:xfrm>
          </p:grpSpPr>
          <p:sp>
            <p:nvSpPr>
              <p:cNvPr id="365" name="Freeform 185"/>
              <p:cNvSpPr/>
              <p:nvPr/>
            </p:nvSpPr>
            <p:spPr>
              <a:xfrm>
                <a:off x="49530" y="49530"/>
                <a:ext cx="435610" cy="64262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642620">
                    <a:moveTo>
                      <a:pt x="1270" y="373380"/>
                    </a:moveTo>
                    <a:cubicBezTo>
                      <a:pt x="19050" y="350520"/>
                      <a:pt x="25400" y="349250"/>
                      <a:pt x="31750" y="345440"/>
                    </a:cubicBezTo>
                    <a:cubicBezTo>
                      <a:pt x="38100" y="342900"/>
                      <a:pt x="45720" y="342900"/>
                      <a:pt x="49530" y="337820"/>
                    </a:cubicBezTo>
                    <a:cubicBezTo>
                      <a:pt x="53340" y="334010"/>
                      <a:pt x="54610" y="323850"/>
                      <a:pt x="57150" y="318770"/>
                    </a:cubicBezTo>
                    <a:cubicBezTo>
                      <a:pt x="58420" y="313690"/>
                      <a:pt x="58420" y="311150"/>
                      <a:pt x="59690" y="307340"/>
                    </a:cubicBezTo>
                    <a:cubicBezTo>
                      <a:pt x="59690" y="302260"/>
                      <a:pt x="60960" y="298450"/>
                      <a:pt x="60960" y="293370"/>
                    </a:cubicBezTo>
                    <a:cubicBezTo>
                      <a:pt x="62230" y="287020"/>
                      <a:pt x="63500" y="273050"/>
                      <a:pt x="63500" y="273050"/>
                    </a:cubicBezTo>
                    <a:cubicBezTo>
                      <a:pt x="63500" y="273050"/>
                      <a:pt x="64770" y="271780"/>
                      <a:pt x="64770" y="270510"/>
                    </a:cubicBezTo>
                    <a:cubicBezTo>
                      <a:pt x="64770" y="269240"/>
                      <a:pt x="62230" y="260350"/>
                      <a:pt x="60960" y="255270"/>
                    </a:cubicBezTo>
                    <a:cubicBezTo>
                      <a:pt x="58420" y="248920"/>
                      <a:pt x="55880" y="241300"/>
                      <a:pt x="53340" y="234950"/>
                    </a:cubicBezTo>
                    <a:cubicBezTo>
                      <a:pt x="52070" y="228600"/>
                      <a:pt x="49530" y="223520"/>
                      <a:pt x="46990" y="217170"/>
                    </a:cubicBezTo>
                    <a:cubicBezTo>
                      <a:pt x="45720" y="210820"/>
                      <a:pt x="41910" y="204470"/>
                      <a:pt x="41910" y="196850"/>
                    </a:cubicBezTo>
                    <a:cubicBezTo>
                      <a:pt x="40640" y="190500"/>
                      <a:pt x="41910" y="182880"/>
                      <a:pt x="41910" y="176530"/>
                    </a:cubicBezTo>
                    <a:cubicBezTo>
                      <a:pt x="41910" y="168910"/>
                      <a:pt x="41910" y="160020"/>
                      <a:pt x="43180" y="152400"/>
                    </a:cubicBezTo>
                    <a:cubicBezTo>
                      <a:pt x="43180" y="146050"/>
                      <a:pt x="44450" y="139700"/>
                      <a:pt x="45720" y="133350"/>
                    </a:cubicBezTo>
                    <a:cubicBezTo>
                      <a:pt x="46990" y="127000"/>
                      <a:pt x="48260" y="120650"/>
                      <a:pt x="50800" y="114300"/>
                    </a:cubicBezTo>
                    <a:cubicBezTo>
                      <a:pt x="52070" y="107950"/>
                      <a:pt x="54610" y="100330"/>
                      <a:pt x="57150" y="93980"/>
                    </a:cubicBezTo>
                    <a:cubicBezTo>
                      <a:pt x="58420" y="87630"/>
                      <a:pt x="60960" y="80010"/>
                      <a:pt x="63500" y="73660"/>
                    </a:cubicBezTo>
                    <a:cubicBezTo>
                      <a:pt x="66040" y="68580"/>
                      <a:pt x="69850" y="62230"/>
                      <a:pt x="72390" y="57150"/>
                    </a:cubicBezTo>
                    <a:cubicBezTo>
                      <a:pt x="76200" y="50800"/>
                      <a:pt x="80010" y="44450"/>
                      <a:pt x="82550" y="38100"/>
                    </a:cubicBezTo>
                    <a:cubicBezTo>
                      <a:pt x="86360" y="33020"/>
                      <a:pt x="90170" y="27940"/>
                      <a:pt x="93980" y="22860"/>
                    </a:cubicBezTo>
                    <a:cubicBezTo>
                      <a:pt x="99060" y="16510"/>
                      <a:pt x="102870" y="10160"/>
                      <a:pt x="109220" y="6350"/>
                    </a:cubicBezTo>
                    <a:cubicBezTo>
                      <a:pt x="114300" y="2540"/>
                      <a:pt x="124460" y="0"/>
                      <a:pt x="130810" y="1270"/>
                    </a:cubicBezTo>
                    <a:cubicBezTo>
                      <a:pt x="137160" y="2540"/>
                      <a:pt x="142240" y="7620"/>
                      <a:pt x="148590" y="10160"/>
                    </a:cubicBezTo>
                    <a:cubicBezTo>
                      <a:pt x="153670" y="13970"/>
                      <a:pt x="160020" y="16510"/>
                      <a:pt x="165100" y="21590"/>
                    </a:cubicBezTo>
                    <a:cubicBezTo>
                      <a:pt x="168910" y="25400"/>
                      <a:pt x="171450" y="31750"/>
                      <a:pt x="175260" y="36830"/>
                    </a:cubicBezTo>
                    <a:cubicBezTo>
                      <a:pt x="179070" y="41910"/>
                      <a:pt x="180340" y="50800"/>
                      <a:pt x="184150" y="52070"/>
                    </a:cubicBezTo>
                    <a:cubicBezTo>
                      <a:pt x="186690" y="53340"/>
                      <a:pt x="190500" y="50800"/>
                      <a:pt x="193040" y="50800"/>
                    </a:cubicBezTo>
                    <a:cubicBezTo>
                      <a:pt x="198120" y="52070"/>
                      <a:pt x="207010" y="62230"/>
                      <a:pt x="208280" y="63500"/>
                    </a:cubicBezTo>
                    <a:cubicBezTo>
                      <a:pt x="208280" y="63500"/>
                      <a:pt x="209550" y="63500"/>
                      <a:pt x="209550" y="63500"/>
                    </a:cubicBezTo>
                    <a:cubicBezTo>
                      <a:pt x="209550" y="63500"/>
                      <a:pt x="210820" y="63500"/>
                      <a:pt x="212090" y="64770"/>
                    </a:cubicBezTo>
                    <a:cubicBezTo>
                      <a:pt x="212090" y="64770"/>
                      <a:pt x="214630" y="64770"/>
                      <a:pt x="214630" y="64770"/>
                    </a:cubicBezTo>
                    <a:cubicBezTo>
                      <a:pt x="214630" y="64770"/>
                      <a:pt x="215900" y="66040"/>
                      <a:pt x="215900" y="67310"/>
                    </a:cubicBezTo>
                    <a:cubicBezTo>
                      <a:pt x="217170" y="67310"/>
                      <a:pt x="218440" y="68580"/>
                      <a:pt x="218440" y="68580"/>
                    </a:cubicBezTo>
                    <a:cubicBezTo>
                      <a:pt x="218440" y="68580"/>
                      <a:pt x="219710" y="69850"/>
                      <a:pt x="220980" y="71120"/>
                    </a:cubicBezTo>
                    <a:cubicBezTo>
                      <a:pt x="220980" y="71120"/>
                      <a:pt x="222250" y="72390"/>
                      <a:pt x="222250" y="72390"/>
                    </a:cubicBezTo>
                    <a:cubicBezTo>
                      <a:pt x="222250" y="72390"/>
                      <a:pt x="222250" y="73660"/>
                      <a:pt x="222250" y="73660"/>
                    </a:cubicBezTo>
                    <a:cubicBezTo>
                      <a:pt x="223520" y="73660"/>
                      <a:pt x="227330" y="62230"/>
                      <a:pt x="227330" y="60960"/>
                    </a:cubicBezTo>
                    <a:cubicBezTo>
                      <a:pt x="227330" y="59690"/>
                      <a:pt x="227330" y="59690"/>
                      <a:pt x="227330" y="59690"/>
                    </a:cubicBezTo>
                    <a:cubicBezTo>
                      <a:pt x="227330" y="58420"/>
                      <a:pt x="228600" y="57150"/>
                      <a:pt x="228600" y="57150"/>
                    </a:cubicBezTo>
                    <a:cubicBezTo>
                      <a:pt x="228600" y="55880"/>
                      <a:pt x="228600" y="53340"/>
                      <a:pt x="228600" y="53340"/>
                    </a:cubicBezTo>
                    <a:cubicBezTo>
                      <a:pt x="228600" y="53340"/>
                      <a:pt x="228600" y="52070"/>
                      <a:pt x="229870" y="50800"/>
                    </a:cubicBezTo>
                    <a:cubicBezTo>
                      <a:pt x="229870" y="50800"/>
                      <a:pt x="231140" y="48260"/>
                      <a:pt x="231140" y="48260"/>
                    </a:cubicBezTo>
                    <a:cubicBezTo>
                      <a:pt x="231140" y="48260"/>
                      <a:pt x="231140" y="46990"/>
                      <a:pt x="232410" y="45720"/>
                    </a:cubicBezTo>
                    <a:cubicBezTo>
                      <a:pt x="232410" y="45720"/>
                      <a:pt x="233680" y="44450"/>
                      <a:pt x="233680" y="44450"/>
                    </a:cubicBezTo>
                    <a:cubicBezTo>
                      <a:pt x="233680" y="44450"/>
                      <a:pt x="234950" y="43180"/>
                      <a:pt x="236220" y="41910"/>
                    </a:cubicBezTo>
                    <a:cubicBezTo>
                      <a:pt x="236220" y="41910"/>
                      <a:pt x="237490" y="40640"/>
                      <a:pt x="237490" y="40640"/>
                    </a:cubicBezTo>
                    <a:cubicBezTo>
                      <a:pt x="237490" y="40640"/>
                      <a:pt x="240030" y="39370"/>
                      <a:pt x="240030" y="39370"/>
                    </a:cubicBezTo>
                    <a:cubicBezTo>
                      <a:pt x="241300" y="38100"/>
                      <a:pt x="242570" y="38100"/>
                      <a:pt x="242570" y="38100"/>
                    </a:cubicBezTo>
                    <a:cubicBezTo>
                      <a:pt x="242570" y="38100"/>
                      <a:pt x="243840" y="38100"/>
                      <a:pt x="243840" y="36830"/>
                    </a:cubicBezTo>
                    <a:cubicBezTo>
                      <a:pt x="246380" y="36830"/>
                      <a:pt x="250190" y="27940"/>
                      <a:pt x="254000" y="24130"/>
                    </a:cubicBezTo>
                    <a:cubicBezTo>
                      <a:pt x="259080" y="19050"/>
                      <a:pt x="267970" y="13970"/>
                      <a:pt x="273050" y="12700"/>
                    </a:cubicBezTo>
                    <a:cubicBezTo>
                      <a:pt x="279400" y="12700"/>
                      <a:pt x="285750" y="20320"/>
                      <a:pt x="289560" y="19050"/>
                    </a:cubicBezTo>
                    <a:cubicBezTo>
                      <a:pt x="290830" y="17780"/>
                      <a:pt x="290830" y="13970"/>
                      <a:pt x="293370" y="12700"/>
                    </a:cubicBezTo>
                    <a:cubicBezTo>
                      <a:pt x="297180" y="10160"/>
                      <a:pt x="309880" y="11430"/>
                      <a:pt x="316230" y="13970"/>
                    </a:cubicBezTo>
                    <a:cubicBezTo>
                      <a:pt x="322580" y="16510"/>
                      <a:pt x="330200" y="21590"/>
                      <a:pt x="334010" y="27940"/>
                    </a:cubicBezTo>
                    <a:cubicBezTo>
                      <a:pt x="337820" y="33020"/>
                      <a:pt x="337820" y="40640"/>
                      <a:pt x="339090" y="45720"/>
                    </a:cubicBezTo>
                    <a:cubicBezTo>
                      <a:pt x="341630" y="52070"/>
                      <a:pt x="344170" y="59690"/>
                      <a:pt x="347980" y="64770"/>
                    </a:cubicBezTo>
                    <a:cubicBezTo>
                      <a:pt x="351790" y="69850"/>
                      <a:pt x="359410" y="72390"/>
                      <a:pt x="361950" y="77470"/>
                    </a:cubicBezTo>
                    <a:cubicBezTo>
                      <a:pt x="365760" y="83820"/>
                      <a:pt x="367030" y="93980"/>
                      <a:pt x="365760" y="100330"/>
                    </a:cubicBezTo>
                    <a:cubicBezTo>
                      <a:pt x="364490" y="106680"/>
                      <a:pt x="359410" y="111760"/>
                      <a:pt x="355600" y="116840"/>
                    </a:cubicBezTo>
                    <a:cubicBezTo>
                      <a:pt x="351790" y="121920"/>
                      <a:pt x="346710" y="125730"/>
                      <a:pt x="342900" y="130810"/>
                    </a:cubicBezTo>
                    <a:cubicBezTo>
                      <a:pt x="339090" y="135890"/>
                      <a:pt x="336550" y="142240"/>
                      <a:pt x="334010" y="148590"/>
                    </a:cubicBezTo>
                    <a:cubicBezTo>
                      <a:pt x="331470" y="153670"/>
                      <a:pt x="331470" y="161290"/>
                      <a:pt x="328930" y="167640"/>
                    </a:cubicBezTo>
                    <a:cubicBezTo>
                      <a:pt x="327660" y="173990"/>
                      <a:pt x="322580" y="184150"/>
                      <a:pt x="325120" y="186690"/>
                    </a:cubicBezTo>
                    <a:cubicBezTo>
                      <a:pt x="326390" y="187960"/>
                      <a:pt x="328930" y="185420"/>
                      <a:pt x="331470" y="185420"/>
                    </a:cubicBezTo>
                    <a:cubicBezTo>
                      <a:pt x="335280" y="186690"/>
                      <a:pt x="341630" y="193040"/>
                      <a:pt x="346710" y="198120"/>
                    </a:cubicBezTo>
                    <a:cubicBezTo>
                      <a:pt x="350520" y="201930"/>
                      <a:pt x="354330" y="208280"/>
                      <a:pt x="356870" y="213360"/>
                    </a:cubicBezTo>
                    <a:cubicBezTo>
                      <a:pt x="360680" y="218440"/>
                      <a:pt x="361950" y="224790"/>
                      <a:pt x="364490" y="231140"/>
                    </a:cubicBezTo>
                    <a:cubicBezTo>
                      <a:pt x="367030" y="237490"/>
                      <a:pt x="368300" y="243840"/>
                      <a:pt x="370840" y="250190"/>
                    </a:cubicBezTo>
                    <a:cubicBezTo>
                      <a:pt x="373380" y="256540"/>
                      <a:pt x="377190" y="262890"/>
                      <a:pt x="378460" y="269240"/>
                    </a:cubicBezTo>
                    <a:cubicBezTo>
                      <a:pt x="379730" y="276860"/>
                      <a:pt x="379730" y="287020"/>
                      <a:pt x="378460" y="293370"/>
                    </a:cubicBezTo>
                    <a:cubicBezTo>
                      <a:pt x="375920" y="300990"/>
                      <a:pt x="370840" y="306070"/>
                      <a:pt x="367030" y="311150"/>
                    </a:cubicBezTo>
                    <a:cubicBezTo>
                      <a:pt x="363220" y="317500"/>
                      <a:pt x="358140" y="322580"/>
                      <a:pt x="356870" y="328930"/>
                    </a:cubicBezTo>
                    <a:cubicBezTo>
                      <a:pt x="354330" y="335280"/>
                      <a:pt x="355600" y="342900"/>
                      <a:pt x="355600" y="349250"/>
                    </a:cubicBezTo>
                    <a:cubicBezTo>
                      <a:pt x="355600" y="356870"/>
                      <a:pt x="356870" y="364490"/>
                      <a:pt x="354330" y="370840"/>
                    </a:cubicBezTo>
                    <a:cubicBezTo>
                      <a:pt x="353060" y="377190"/>
                      <a:pt x="345440" y="386080"/>
                      <a:pt x="344170" y="387350"/>
                    </a:cubicBezTo>
                    <a:cubicBezTo>
                      <a:pt x="344170" y="387350"/>
                      <a:pt x="344170" y="387350"/>
                      <a:pt x="342900" y="387350"/>
                    </a:cubicBezTo>
                    <a:cubicBezTo>
                      <a:pt x="342900" y="388620"/>
                      <a:pt x="344170" y="389890"/>
                      <a:pt x="344170" y="392430"/>
                    </a:cubicBezTo>
                    <a:cubicBezTo>
                      <a:pt x="345440" y="396240"/>
                      <a:pt x="349250" y="407670"/>
                      <a:pt x="349250" y="412750"/>
                    </a:cubicBezTo>
                    <a:cubicBezTo>
                      <a:pt x="349250" y="415290"/>
                      <a:pt x="347980" y="417830"/>
                      <a:pt x="349250" y="420370"/>
                    </a:cubicBezTo>
                    <a:cubicBezTo>
                      <a:pt x="349250" y="422910"/>
                      <a:pt x="351790" y="424180"/>
                      <a:pt x="353060" y="426720"/>
                    </a:cubicBezTo>
                    <a:cubicBezTo>
                      <a:pt x="355600" y="431800"/>
                      <a:pt x="360680" y="436880"/>
                      <a:pt x="364490" y="443230"/>
                    </a:cubicBezTo>
                    <a:cubicBezTo>
                      <a:pt x="368300" y="449580"/>
                      <a:pt x="370840" y="462280"/>
                      <a:pt x="377190" y="464820"/>
                    </a:cubicBezTo>
                    <a:cubicBezTo>
                      <a:pt x="382270" y="466090"/>
                      <a:pt x="388620" y="457200"/>
                      <a:pt x="394970" y="458470"/>
                    </a:cubicBezTo>
                    <a:cubicBezTo>
                      <a:pt x="401320" y="458470"/>
                      <a:pt x="406400" y="464820"/>
                      <a:pt x="412750" y="468630"/>
                    </a:cubicBezTo>
                    <a:cubicBezTo>
                      <a:pt x="417830" y="473710"/>
                      <a:pt x="425450" y="478790"/>
                      <a:pt x="429260" y="483870"/>
                    </a:cubicBezTo>
                    <a:cubicBezTo>
                      <a:pt x="433070" y="490220"/>
                      <a:pt x="434340" y="496570"/>
                      <a:pt x="435610" y="502920"/>
                    </a:cubicBezTo>
                    <a:cubicBezTo>
                      <a:pt x="435610" y="509270"/>
                      <a:pt x="434340" y="516890"/>
                      <a:pt x="430530" y="523240"/>
                    </a:cubicBezTo>
                    <a:cubicBezTo>
                      <a:pt x="427990" y="528320"/>
                      <a:pt x="421640" y="533400"/>
                      <a:pt x="416560" y="537210"/>
                    </a:cubicBezTo>
                    <a:cubicBezTo>
                      <a:pt x="411480" y="539750"/>
                      <a:pt x="403860" y="541020"/>
                      <a:pt x="397510" y="541020"/>
                    </a:cubicBezTo>
                    <a:cubicBezTo>
                      <a:pt x="391160" y="541020"/>
                      <a:pt x="384810" y="535940"/>
                      <a:pt x="378460" y="537210"/>
                    </a:cubicBezTo>
                    <a:cubicBezTo>
                      <a:pt x="373380" y="539750"/>
                      <a:pt x="369570" y="547370"/>
                      <a:pt x="364490" y="551180"/>
                    </a:cubicBezTo>
                    <a:cubicBezTo>
                      <a:pt x="359410" y="556260"/>
                      <a:pt x="355600" y="561340"/>
                      <a:pt x="350520" y="565150"/>
                    </a:cubicBezTo>
                    <a:cubicBezTo>
                      <a:pt x="344170" y="570230"/>
                      <a:pt x="337820" y="574040"/>
                      <a:pt x="332740" y="577850"/>
                    </a:cubicBezTo>
                    <a:cubicBezTo>
                      <a:pt x="327660" y="582930"/>
                      <a:pt x="321310" y="586740"/>
                      <a:pt x="316230" y="590550"/>
                    </a:cubicBezTo>
                    <a:cubicBezTo>
                      <a:pt x="312420" y="595630"/>
                      <a:pt x="307340" y="600710"/>
                      <a:pt x="303530" y="605790"/>
                    </a:cubicBezTo>
                    <a:cubicBezTo>
                      <a:pt x="298450" y="610870"/>
                      <a:pt x="294640" y="615950"/>
                      <a:pt x="290830" y="619760"/>
                    </a:cubicBezTo>
                    <a:cubicBezTo>
                      <a:pt x="287020" y="622300"/>
                      <a:pt x="284480" y="623570"/>
                      <a:pt x="281940" y="626110"/>
                    </a:cubicBezTo>
                    <a:cubicBezTo>
                      <a:pt x="278130" y="629920"/>
                      <a:pt x="276860" y="638810"/>
                      <a:pt x="271780" y="640080"/>
                    </a:cubicBezTo>
                    <a:cubicBezTo>
                      <a:pt x="264160" y="642620"/>
                      <a:pt x="243840" y="632460"/>
                      <a:pt x="240030" y="628650"/>
                    </a:cubicBezTo>
                    <a:cubicBezTo>
                      <a:pt x="237490" y="627380"/>
                      <a:pt x="238760" y="624840"/>
                      <a:pt x="237490" y="623570"/>
                    </a:cubicBezTo>
                    <a:cubicBezTo>
                      <a:pt x="237490" y="623570"/>
                      <a:pt x="234950" y="623570"/>
                      <a:pt x="233680" y="623570"/>
                    </a:cubicBezTo>
                    <a:cubicBezTo>
                      <a:pt x="228600" y="623570"/>
                      <a:pt x="219710" y="623570"/>
                      <a:pt x="213360" y="623570"/>
                    </a:cubicBezTo>
                    <a:cubicBezTo>
                      <a:pt x="207010" y="622300"/>
                      <a:pt x="200660" y="621030"/>
                      <a:pt x="195580" y="618490"/>
                    </a:cubicBezTo>
                    <a:cubicBezTo>
                      <a:pt x="189230" y="615950"/>
                      <a:pt x="182880" y="612140"/>
                      <a:pt x="177800" y="608330"/>
                    </a:cubicBezTo>
                    <a:cubicBezTo>
                      <a:pt x="172720" y="603250"/>
                      <a:pt x="166370" y="598170"/>
                      <a:pt x="162560" y="591820"/>
                    </a:cubicBezTo>
                    <a:cubicBezTo>
                      <a:pt x="158750" y="585470"/>
                      <a:pt x="157480" y="576580"/>
                      <a:pt x="154940" y="570230"/>
                    </a:cubicBezTo>
                    <a:cubicBezTo>
                      <a:pt x="151130" y="563880"/>
                      <a:pt x="144780" y="557530"/>
                      <a:pt x="143510" y="553720"/>
                    </a:cubicBezTo>
                    <a:cubicBezTo>
                      <a:pt x="142240" y="552450"/>
                      <a:pt x="142240" y="552450"/>
                      <a:pt x="142240" y="551180"/>
                    </a:cubicBezTo>
                    <a:cubicBezTo>
                      <a:pt x="140970" y="549910"/>
                      <a:pt x="140970" y="549910"/>
                      <a:pt x="139700" y="548640"/>
                    </a:cubicBezTo>
                    <a:cubicBezTo>
                      <a:pt x="139700" y="548640"/>
                      <a:pt x="139700" y="546100"/>
                      <a:pt x="138430" y="544830"/>
                    </a:cubicBezTo>
                    <a:cubicBezTo>
                      <a:pt x="135890" y="543560"/>
                      <a:pt x="128270" y="548640"/>
                      <a:pt x="123190" y="548640"/>
                    </a:cubicBezTo>
                    <a:cubicBezTo>
                      <a:pt x="118110" y="547370"/>
                      <a:pt x="110490" y="544830"/>
                      <a:pt x="105410" y="541020"/>
                    </a:cubicBezTo>
                    <a:cubicBezTo>
                      <a:pt x="100330" y="537210"/>
                      <a:pt x="96520" y="532130"/>
                      <a:pt x="91440" y="527050"/>
                    </a:cubicBezTo>
                    <a:cubicBezTo>
                      <a:pt x="87630" y="521970"/>
                      <a:pt x="83820" y="515620"/>
                      <a:pt x="80010" y="510540"/>
                    </a:cubicBezTo>
                    <a:cubicBezTo>
                      <a:pt x="76200" y="505460"/>
                      <a:pt x="72390" y="501650"/>
                      <a:pt x="68580" y="496570"/>
                    </a:cubicBezTo>
                    <a:cubicBezTo>
                      <a:pt x="64770" y="491490"/>
                      <a:pt x="59690" y="486410"/>
                      <a:pt x="57150" y="480060"/>
                    </a:cubicBezTo>
                    <a:cubicBezTo>
                      <a:pt x="53340" y="473710"/>
                      <a:pt x="49530" y="467360"/>
                      <a:pt x="46990" y="461010"/>
                    </a:cubicBezTo>
                    <a:cubicBezTo>
                      <a:pt x="43180" y="454660"/>
                      <a:pt x="39370" y="449580"/>
                      <a:pt x="38100" y="443230"/>
                    </a:cubicBezTo>
                    <a:cubicBezTo>
                      <a:pt x="36830" y="436880"/>
                      <a:pt x="36830" y="425450"/>
                      <a:pt x="35560" y="424180"/>
                    </a:cubicBezTo>
                    <a:cubicBezTo>
                      <a:pt x="35560" y="424180"/>
                      <a:pt x="34290" y="422910"/>
                      <a:pt x="34290" y="421640"/>
                    </a:cubicBezTo>
                    <a:cubicBezTo>
                      <a:pt x="33020" y="421640"/>
                      <a:pt x="33020" y="421640"/>
                      <a:pt x="31750" y="421640"/>
                    </a:cubicBezTo>
                    <a:cubicBezTo>
                      <a:pt x="29210" y="420370"/>
                      <a:pt x="19050" y="416560"/>
                      <a:pt x="15240" y="411480"/>
                    </a:cubicBezTo>
                    <a:cubicBezTo>
                      <a:pt x="8890" y="407670"/>
                      <a:pt x="5080" y="400050"/>
                      <a:pt x="2540" y="393700"/>
                    </a:cubicBezTo>
                    <a:cubicBezTo>
                      <a:pt x="0" y="387350"/>
                      <a:pt x="1270" y="373380"/>
                      <a:pt x="1270" y="373380"/>
                    </a:cubicBezTo>
                    <a:moveTo>
                      <a:pt x="222250" y="118110"/>
                    </a:moveTo>
                    <a:cubicBezTo>
                      <a:pt x="222250" y="116840"/>
                      <a:pt x="222250" y="116840"/>
                      <a:pt x="222250" y="116840"/>
                    </a:cubicBezTo>
                    <a:cubicBezTo>
                      <a:pt x="220980" y="116840"/>
                      <a:pt x="222250" y="118110"/>
                      <a:pt x="222250" y="118110"/>
                    </a:cubicBezTo>
                    <a:moveTo>
                      <a:pt x="300990" y="459740"/>
                    </a:moveTo>
                    <a:cubicBezTo>
                      <a:pt x="300990" y="463550"/>
                      <a:pt x="299720" y="473710"/>
                      <a:pt x="300990" y="474980"/>
                    </a:cubicBezTo>
                    <a:cubicBezTo>
                      <a:pt x="302260" y="474980"/>
                      <a:pt x="307340" y="469900"/>
                      <a:pt x="308610" y="468630"/>
                    </a:cubicBezTo>
                    <a:cubicBezTo>
                      <a:pt x="308610" y="468630"/>
                      <a:pt x="309880" y="468630"/>
                      <a:pt x="309880" y="468630"/>
                    </a:cubicBezTo>
                    <a:cubicBezTo>
                      <a:pt x="309880" y="468630"/>
                      <a:pt x="307340" y="467360"/>
                      <a:pt x="307340" y="467360"/>
                    </a:cubicBezTo>
                    <a:cubicBezTo>
                      <a:pt x="307340" y="467360"/>
                      <a:pt x="306070" y="466090"/>
                      <a:pt x="306070" y="464820"/>
                    </a:cubicBezTo>
                    <a:cubicBezTo>
                      <a:pt x="304800" y="464820"/>
                      <a:pt x="303530" y="463550"/>
                      <a:pt x="303530" y="463550"/>
                    </a:cubicBezTo>
                    <a:cubicBezTo>
                      <a:pt x="303530" y="463550"/>
                      <a:pt x="302260" y="462280"/>
                      <a:pt x="302260" y="461010"/>
                    </a:cubicBezTo>
                    <a:cubicBezTo>
                      <a:pt x="300990" y="461010"/>
                      <a:pt x="300990" y="459740"/>
                      <a:pt x="300990" y="45974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3" name="Group 186"/>
            <p:cNvGrpSpPr/>
            <p:nvPr/>
          </p:nvGrpSpPr>
          <p:grpSpPr>
            <a:xfrm>
              <a:off x="2396490" y="3148012"/>
              <a:ext cx="510540" cy="471488"/>
              <a:chOff x="0" y="0"/>
              <a:chExt cx="680720" cy="628650"/>
            </a:xfrm>
          </p:grpSpPr>
          <p:sp>
            <p:nvSpPr>
              <p:cNvPr id="364" name="Freeform 187"/>
              <p:cNvSpPr/>
              <p:nvPr/>
            </p:nvSpPr>
            <p:spPr>
              <a:xfrm>
                <a:off x="50800" y="49530"/>
                <a:ext cx="579120" cy="529590"/>
              </a:xfrm>
              <a:custGeom>
                <a:avLst/>
                <a:gdLst/>
                <a:ahLst/>
                <a:cxnLst/>
                <a:rect l="l" t="t" r="r" b="b"/>
                <a:pathLst>
                  <a:path w="579120" h="529590">
                    <a:moveTo>
                      <a:pt x="0" y="190500"/>
                    </a:moveTo>
                    <a:cubicBezTo>
                      <a:pt x="0" y="163830"/>
                      <a:pt x="1270" y="157480"/>
                      <a:pt x="2540" y="151130"/>
                    </a:cubicBezTo>
                    <a:cubicBezTo>
                      <a:pt x="3810" y="144780"/>
                      <a:pt x="7620" y="138430"/>
                      <a:pt x="10160" y="132080"/>
                    </a:cubicBezTo>
                    <a:cubicBezTo>
                      <a:pt x="13970" y="125730"/>
                      <a:pt x="17780" y="119380"/>
                      <a:pt x="22860" y="114300"/>
                    </a:cubicBezTo>
                    <a:cubicBezTo>
                      <a:pt x="27940" y="109220"/>
                      <a:pt x="34290" y="104140"/>
                      <a:pt x="39370" y="101600"/>
                    </a:cubicBezTo>
                    <a:cubicBezTo>
                      <a:pt x="43180" y="99060"/>
                      <a:pt x="48260" y="99060"/>
                      <a:pt x="50800" y="96520"/>
                    </a:cubicBezTo>
                    <a:cubicBezTo>
                      <a:pt x="52070" y="96520"/>
                      <a:pt x="53340" y="93980"/>
                      <a:pt x="54610" y="93980"/>
                    </a:cubicBezTo>
                    <a:cubicBezTo>
                      <a:pt x="55880" y="92710"/>
                      <a:pt x="58420" y="92710"/>
                      <a:pt x="58420" y="92710"/>
                    </a:cubicBezTo>
                    <a:cubicBezTo>
                      <a:pt x="58420" y="92710"/>
                      <a:pt x="59690" y="91440"/>
                      <a:pt x="59690" y="91440"/>
                    </a:cubicBezTo>
                    <a:cubicBezTo>
                      <a:pt x="59690" y="91440"/>
                      <a:pt x="60960" y="91440"/>
                      <a:pt x="62230" y="90170"/>
                    </a:cubicBezTo>
                    <a:cubicBezTo>
                      <a:pt x="62230" y="90170"/>
                      <a:pt x="63500" y="88900"/>
                      <a:pt x="63500" y="88900"/>
                    </a:cubicBezTo>
                    <a:cubicBezTo>
                      <a:pt x="64770" y="88900"/>
                      <a:pt x="66040" y="88900"/>
                      <a:pt x="67310" y="87630"/>
                    </a:cubicBezTo>
                    <a:cubicBezTo>
                      <a:pt x="67310" y="87630"/>
                      <a:pt x="69850" y="87630"/>
                      <a:pt x="69850" y="87630"/>
                    </a:cubicBezTo>
                    <a:cubicBezTo>
                      <a:pt x="69850" y="87630"/>
                      <a:pt x="72390" y="87630"/>
                      <a:pt x="72390" y="87630"/>
                    </a:cubicBezTo>
                    <a:cubicBezTo>
                      <a:pt x="73660" y="87630"/>
                      <a:pt x="73660" y="86360"/>
                      <a:pt x="73660" y="86360"/>
                    </a:cubicBezTo>
                    <a:cubicBezTo>
                      <a:pt x="73660" y="86360"/>
                      <a:pt x="73660" y="87630"/>
                      <a:pt x="73660" y="87630"/>
                    </a:cubicBezTo>
                    <a:cubicBezTo>
                      <a:pt x="73660" y="87630"/>
                      <a:pt x="74930" y="87630"/>
                      <a:pt x="74930" y="87630"/>
                    </a:cubicBezTo>
                    <a:cubicBezTo>
                      <a:pt x="74930" y="87630"/>
                      <a:pt x="77470" y="87630"/>
                      <a:pt x="77470" y="87630"/>
                    </a:cubicBezTo>
                    <a:cubicBezTo>
                      <a:pt x="78740" y="87630"/>
                      <a:pt x="80010" y="88900"/>
                      <a:pt x="81280" y="87630"/>
                    </a:cubicBezTo>
                    <a:cubicBezTo>
                      <a:pt x="82550" y="87630"/>
                      <a:pt x="85090" y="85090"/>
                      <a:pt x="88900" y="82550"/>
                    </a:cubicBezTo>
                    <a:cubicBezTo>
                      <a:pt x="92710" y="78740"/>
                      <a:pt x="100330" y="72390"/>
                      <a:pt x="104140" y="67310"/>
                    </a:cubicBezTo>
                    <a:cubicBezTo>
                      <a:pt x="107950" y="60960"/>
                      <a:pt x="107950" y="54610"/>
                      <a:pt x="111760" y="49530"/>
                    </a:cubicBezTo>
                    <a:cubicBezTo>
                      <a:pt x="114300" y="43180"/>
                      <a:pt x="118110" y="36830"/>
                      <a:pt x="123190" y="33020"/>
                    </a:cubicBezTo>
                    <a:cubicBezTo>
                      <a:pt x="129540" y="29210"/>
                      <a:pt x="137160" y="29210"/>
                      <a:pt x="143510" y="26670"/>
                    </a:cubicBezTo>
                    <a:cubicBezTo>
                      <a:pt x="149860" y="22860"/>
                      <a:pt x="154940" y="17780"/>
                      <a:pt x="160020" y="15240"/>
                    </a:cubicBezTo>
                    <a:cubicBezTo>
                      <a:pt x="166370" y="13970"/>
                      <a:pt x="172720" y="12700"/>
                      <a:pt x="179070" y="12700"/>
                    </a:cubicBezTo>
                    <a:cubicBezTo>
                      <a:pt x="186690" y="13970"/>
                      <a:pt x="194310" y="15240"/>
                      <a:pt x="199390" y="19050"/>
                    </a:cubicBezTo>
                    <a:cubicBezTo>
                      <a:pt x="205740" y="24130"/>
                      <a:pt x="207010" y="33020"/>
                      <a:pt x="213360" y="36830"/>
                    </a:cubicBezTo>
                    <a:cubicBezTo>
                      <a:pt x="218440" y="40640"/>
                      <a:pt x="226060" y="44450"/>
                      <a:pt x="231140" y="44450"/>
                    </a:cubicBezTo>
                    <a:cubicBezTo>
                      <a:pt x="234950" y="44450"/>
                      <a:pt x="237490" y="43180"/>
                      <a:pt x="240030" y="41910"/>
                    </a:cubicBezTo>
                    <a:cubicBezTo>
                      <a:pt x="243840" y="39370"/>
                      <a:pt x="245110" y="34290"/>
                      <a:pt x="248920" y="31750"/>
                    </a:cubicBezTo>
                    <a:cubicBezTo>
                      <a:pt x="252730" y="27940"/>
                      <a:pt x="259080" y="24130"/>
                      <a:pt x="265430" y="22860"/>
                    </a:cubicBezTo>
                    <a:cubicBezTo>
                      <a:pt x="273050" y="21590"/>
                      <a:pt x="284480" y="25400"/>
                      <a:pt x="289560" y="25400"/>
                    </a:cubicBezTo>
                    <a:cubicBezTo>
                      <a:pt x="290830" y="25400"/>
                      <a:pt x="290830" y="24130"/>
                      <a:pt x="292100" y="24130"/>
                    </a:cubicBezTo>
                    <a:cubicBezTo>
                      <a:pt x="294640" y="24130"/>
                      <a:pt x="298450" y="30480"/>
                      <a:pt x="300990" y="33020"/>
                    </a:cubicBezTo>
                    <a:cubicBezTo>
                      <a:pt x="302260" y="34290"/>
                      <a:pt x="303530" y="34290"/>
                      <a:pt x="304800" y="35560"/>
                    </a:cubicBezTo>
                    <a:cubicBezTo>
                      <a:pt x="306070" y="35560"/>
                      <a:pt x="308610" y="35560"/>
                      <a:pt x="311150" y="35560"/>
                    </a:cubicBezTo>
                    <a:cubicBezTo>
                      <a:pt x="316230" y="35560"/>
                      <a:pt x="325120" y="36830"/>
                      <a:pt x="331470" y="36830"/>
                    </a:cubicBezTo>
                    <a:cubicBezTo>
                      <a:pt x="337820" y="36830"/>
                      <a:pt x="344170" y="38100"/>
                      <a:pt x="350520" y="38100"/>
                    </a:cubicBezTo>
                    <a:cubicBezTo>
                      <a:pt x="356870" y="36830"/>
                      <a:pt x="364490" y="35560"/>
                      <a:pt x="369570" y="36830"/>
                    </a:cubicBezTo>
                    <a:cubicBezTo>
                      <a:pt x="374650" y="36830"/>
                      <a:pt x="381000" y="40640"/>
                      <a:pt x="382270" y="39370"/>
                    </a:cubicBezTo>
                    <a:cubicBezTo>
                      <a:pt x="383540" y="39370"/>
                      <a:pt x="382270" y="38100"/>
                      <a:pt x="383540" y="36830"/>
                    </a:cubicBezTo>
                    <a:cubicBezTo>
                      <a:pt x="384810" y="33020"/>
                      <a:pt x="388620" y="22860"/>
                      <a:pt x="393700" y="17780"/>
                    </a:cubicBezTo>
                    <a:cubicBezTo>
                      <a:pt x="398780" y="13970"/>
                      <a:pt x="407670" y="8890"/>
                      <a:pt x="414020" y="10160"/>
                    </a:cubicBezTo>
                    <a:cubicBezTo>
                      <a:pt x="419100" y="11430"/>
                      <a:pt x="421640" y="22860"/>
                      <a:pt x="426720" y="26670"/>
                    </a:cubicBezTo>
                    <a:cubicBezTo>
                      <a:pt x="433070" y="29210"/>
                      <a:pt x="444500" y="31750"/>
                      <a:pt x="445770" y="33020"/>
                    </a:cubicBezTo>
                    <a:cubicBezTo>
                      <a:pt x="447040" y="33020"/>
                      <a:pt x="447040" y="33020"/>
                      <a:pt x="447040" y="33020"/>
                    </a:cubicBezTo>
                    <a:cubicBezTo>
                      <a:pt x="447040" y="33020"/>
                      <a:pt x="450850" y="31750"/>
                      <a:pt x="452120" y="30480"/>
                    </a:cubicBezTo>
                    <a:cubicBezTo>
                      <a:pt x="453390" y="30480"/>
                      <a:pt x="453390" y="30480"/>
                      <a:pt x="454660" y="30480"/>
                    </a:cubicBezTo>
                    <a:cubicBezTo>
                      <a:pt x="455930" y="29210"/>
                      <a:pt x="457200" y="29210"/>
                      <a:pt x="457200" y="29210"/>
                    </a:cubicBezTo>
                    <a:cubicBezTo>
                      <a:pt x="457200" y="29210"/>
                      <a:pt x="458470" y="27940"/>
                      <a:pt x="459740" y="27940"/>
                    </a:cubicBezTo>
                    <a:cubicBezTo>
                      <a:pt x="461010" y="27940"/>
                      <a:pt x="462280" y="27940"/>
                      <a:pt x="462280" y="27940"/>
                    </a:cubicBezTo>
                    <a:cubicBezTo>
                      <a:pt x="462280" y="27940"/>
                      <a:pt x="463550" y="27940"/>
                      <a:pt x="463550" y="27940"/>
                    </a:cubicBezTo>
                    <a:cubicBezTo>
                      <a:pt x="464820" y="27940"/>
                      <a:pt x="464820" y="27940"/>
                      <a:pt x="464820" y="27940"/>
                    </a:cubicBezTo>
                    <a:cubicBezTo>
                      <a:pt x="466090" y="27940"/>
                      <a:pt x="467360" y="27940"/>
                      <a:pt x="468630" y="27940"/>
                    </a:cubicBezTo>
                    <a:cubicBezTo>
                      <a:pt x="468630" y="27940"/>
                      <a:pt x="469900" y="27940"/>
                      <a:pt x="471170" y="27940"/>
                    </a:cubicBezTo>
                    <a:cubicBezTo>
                      <a:pt x="471170" y="29210"/>
                      <a:pt x="473710" y="29210"/>
                      <a:pt x="473710" y="29210"/>
                    </a:cubicBezTo>
                    <a:cubicBezTo>
                      <a:pt x="473710" y="29210"/>
                      <a:pt x="474980" y="27940"/>
                      <a:pt x="476250" y="27940"/>
                    </a:cubicBezTo>
                    <a:cubicBezTo>
                      <a:pt x="476250" y="26670"/>
                      <a:pt x="477520" y="25400"/>
                      <a:pt x="477520" y="25400"/>
                    </a:cubicBezTo>
                    <a:cubicBezTo>
                      <a:pt x="477520" y="25400"/>
                      <a:pt x="480060" y="25400"/>
                      <a:pt x="480060" y="25400"/>
                    </a:cubicBezTo>
                    <a:cubicBezTo>
                      <a:pt x="481330" y="24130"/>
                      <a:pt x="483870" y="24130"/>
                      <a:pt x="483870" y="24130"/>
                    </a:cubicBezTo>
                    <a:cubicBezTo>
                      <a:pt x="483870" y="24130"/>
                      <a:pt x="485140" y="24130"/>
                      <a:pt x="486410" y="24130"/>
                    </a:cubicBezTo>
                    <a:cubicBezTo>
                      <a:pt x="487680" y="22860"/>
                      <a:pt x="488950" y="22860"/>
                      <a:pt x="488950" y="22860"/>
                    </a:cubicBezTo>
                    <a:cubicBezTo>
                      <a:pt x="488950" y="22860"/>
                      <a:pt x="502920" y="11430"/>
                      <a:pt x="504190" y="11430"/>
                    </a:cubicBezTo>
                    <a:cubicBezTo>
                      <a:pt x="505460" y="12700"/>
                      <a:pt x="501650" y="19050"/>
                      <a:pt x="502920" y="19050"/>
                    </a:cubicBezTo>
                    <a:cubicBezTo>
                      <a:pt x="502920" y="19050"/>
                      <a:pt x="502920" y="19050"/>
                      <a:pt x="504190" y="19050"/>
                    </a:cubicBezTo>
                    <a:cubicBezTo>
                      <a:pt x="504190" y="17780"/>
                      <a:pt x="504190" y="12700"/>
                      <a:pt x="506730" y="10160"/>
                    </a:cubicBezTo>
                    <a:cubicBezTo>
                      <a:pt x="510540" y="6350"/>
                      <a:pt x="518160" y="2540"/>
                      <a:pt x="524510" y="1270"/>
                    </a:cubicBezTo>
                    <a:cubicBezTo>
                      <a:pt x="532130" y="0"/>
                      <a:pt x="538480" y="1270"/>
                      <a:pt x="546100" y="2540"/>
                    </a:cubicBezTo>
                    <a:cubicBezTo>
                      <a:pt x="553720" y="3810"/>
                      <a:pt x="562610" y="3810"/>
                      <a:pt x="567690" y="8890"/>
                    </a:cubicBezTo>
                    <a:cubicBezTo>
                      <a:pt x="572770" y="12700"/>
                      <a:pt x="576580" y="19050"/>
                      <a:pt x="577850" y="25400"/>
                    </a:cubicBezTo>
                    <a:cubicBezTo>
                      <a:pt x="579120" y="31750"/>
                      <a:pt x="579120" y="39370"/>
                      <a:pt x="576580" y="45720"/>
                    </a:cubicBezTo>
                    <a:cubicBezTo>
                      <a:pt x="574040" y="52070"/>
                      <a:pt x="567690" y="58420"/>
                      <a:pt x="563880" y="62230"/>
                    </a:cubicBezTo>
                    <a:cubicBezTo>
                      <a:pt x="561340" y="64770"/>
                      <a:pt x="558800" y="66040"/>
                      <a:pt x="556260" y="68580"/>
                    </a:cubicBezTo>
                    <a:cubicBezTo>
                      <a:pt x="556260" y="69850"/>
                      <a:pt x="556260" y="71120"/>
                      <a:pt x="554990" y="72390"/>
                    </a:cubicBezTo>
                    <a:cubicBezTo>
                      <a:pt x="553720" y="77470"/>
                      <a:pt x="554990" y="86360"/>
                      <a:pt x="552450" y="91440"/>
                    </a:cubicBezTo>
                    <a:cubicBezTo>
                      <a:pt x="549910" y="99060"/>
                      <a:pt x="543560" y="105410"/>
                      <a:pt x="537210" y="110490"/>
                    </a:cubicBezTo>
                    <a:cubicBezTo>
                      <a:pt x="532130" y="114300"/>
                      <a:pt x="524510" y="114300"/>
                      <a:pt x="519430" y="118110"/>
                    </a:cubicBezTo>
                    <a:cubicBezTo>
                      <a:pt x="513080" y="121920"/>
                      <a:pt x="508000" y="127000"/>
                      <a:pt x="504190" y="132080"/>
                    </a:cubicBezTo>
                    <a:cubicBezTo>
                      <a:pt x="499110" y="138430"/>
                      <a:pt x="496570" y="143510"/>
                      <a:pt x="494030" y="149860"/>
                    </a:cubicBezTo>
                    <a:cubicBezTo>
                      <a:pt x="491490" y="156210"/>
                      <a:pt x="488950" y="161290"/>
                      <a:pt x="486410" y="167640"/>
                    </a:cubicBezTo>
                    <a:cubicBezTo>
                      <a:pt x="483870" y="173990"/>
                      <a:pt x="480060" y="181610"/>
                      <a:pt x="478790" y="186690"/>
                    </a:cubicBezTo>
                    <a:cubicBezTo>
                      <a:pt x="477520" y="190500"/>
                      <a:pt x="476250" y="194310"/>
                      <a:pt x="476250" y="196850"/>
                    </a:cubicBezTo>
                    <a:cubicBezTo>
                      <a:pt x="476250" y="196850"/>
                      <a:pt x="476250" y="198120"/>
                      <a:pt x="476250" y="199390"/>
                    </a:cubicBezTo>
                    <a:cubicBezTo>
                      <a:pt x="474980" y="199390"/>
                      <a:pt x="474980" y="201930"/>
                      <a:pt x="474980" y="201930"/>
                    </a:cubicBezTo>
                    <a:cubicBezTo>
                      <a:pt x="474980" y="201930"/>
                      <a:pt x="473710" y="203200"/>
                      <a:pt x="473710" y="204470"/>
                    </a:cubicBezTo>
                    <a:cubicBezTo>
                      <a:pt x="473710" y="205740"/>
                      <a:pt x="472440" y="207010"/>
                      <a:pt x="472440" y="207010"/>
                    </a:cubicBezTo>
                    <a:cubicBezTo>
                      <a:pt x="472440" y="207010"/>
                      <a:pt x="471170" y="208280"/>
                      <a:pt x="471170" y="209550"/>
                    </a:cubicBezTo>
                    <a:cubicBezTo>
                      <a:pt x="469900" y="209550"/>
                      <a:pt x="469900" y="210820"/>
                      <a:pt x="468630" y="210820"/>
                    </a:cubicBezTo>
                    <a:cubicBezTo>
                      <a:pt x="468630" y="212090"/>
                      <a:pt x="467360" y="212090"/>
                      <a:pt x="467360" y="213360"/>
                    </a:cubicBezTo>
                    <a:cubicBezTo>
                      <a:pt x="466090" y="213360"/>
                      <a:pt x="464820" y="214630"/>
                      <a:pt x="464820" y="214630"/>
                    </a:cubicBezTo>
                    <a:cubicBezTo>
                      <a:pt x="464820" y="214630"/>
                      <a:pt x="463550" y="215900"/>
                      <a:pt x="462280" y="215900"/>
                    </a:cubicBezTo>
                    <a:cubicBezTo>
                      <a:pt x="461010" y="215900"/>
                      <a:pt x="459740" y="217170"/>
                      <a:pt x="459740" y="217170"/>
                    </a:cubicBezTo>
                    <a:cubicBezTo>
                      <a:pt x="459740" y="217170"/>
                      <a:pt x="457200" y="217170"/>
                      <a:pt x="457200" y="217170"/>
                    </a:cubicBezTo>
                    <a:cubicBezTo>
                      <a:pt x="457200" y="217170"/>
                      <a:pt x="457200" y="217170"/>
                      <a:pt x="455930" y="217170"/>
                    </a:cubicBezTo>
                    <a:cubicBezTo>
                      <a:pt x="455930" y="218440"/>
                      <a:pt x="449580" y="228600"/>
                      <a:pt x="445770" y="232410"/>
                    </a:cubicBezTo>
                    <a:cubicBezTo>
                      <a:pt x="440690" y="237490"/>
                      <a:pt x="433070" y="238760"/>
                      <a:pt x="427990" y="241300"/>
                    </a:cubicBezTo>
                    <a:cubicBezTo>
                      <a:pt x="424180" y="243840"/>
                      <a:pt x="422910" y="245110"/>
                      <a:pt x="419100" y="247650"/>
                    </a:cubicBezTo>
                    <a:cubicBezTo>
                      <a:pt x="416560" y="250190"/>
                      <a:pt x="412750" y="254000"/>
                      <a:pt x="410210" y="256540"/>
                    </a:cubicBezTo>
                    <a:cubicBezTo>
                      <a:pt x="407670" y="257810"/>
                      <a:pt x="407670" y="257810"/>
                      <a:pt x="405130" y="259080"/>
                    </a:cubicBezTo>
                    <a:cubicBezTo>
                      <a:pt x="402590" y="260350"/>
                      <a:pt x="400050" y="264160"/>
                      <a:pt x="396240" y="266700"/>
                    </a:cubicBezTo>
                    <a:cubicBezTo>
                      <a:pt x="392430" y="270510"/>
                      <a:pt x="384810" y="273050"/>
                      <a:pt x="379730" y="278130"/>
                    </a:cubicBezTo>
                    <a:cubicBezTo>
                      <a:pt x="375920" y="281940"/>
                      <a:pt x="368300" y="288290"/>
                      <a:pt x="368300" y="293370"/>
                    </a:cubicBezTo>
                    <a:cubicBezTo>
                      <a:pt x="368300" y="298450"/>
                      <a:pt x="382270" y="302260"/>
                      <a:pt x="382270" y="308610"/>
                    </a:cubicBezTo>
                    <a:cubicBezTo>
                      <a:pt x="383540" y="316230"/>
                      <a:pt x="368300" y="334010"/>
                      <a:pt x="360680" y="339090"/>
                    </a:cubicBezTo>
                    <a:cubicBezTo>
                      <a:pt x="354330" y="344170"/>
                      <a:pt x="346710" y="345440"/>
                      <a:pt x="340360" y="345440"/>
                    </a:cubicBezTo>
                    <a:cubicBezTo>
                      <a:pt x="332740" y="345440"/>
                      <a:pt x="323850" y="336550"/>
                      <a:pt x="318770" y="337820"/>
                    </a:cubicBezTo>
                    <a:cubicBezTo>
                      <a:pt x="314960" y="340360"/>
                      <a:pt x="316230" y="350520"/>
                      <a:pt x="311150" y="354330"/>
                    </a:cubicBezTo>
                    <a:cubicBezTo>
                      <a:pt x="306070" y="359410"/>
                      <a:pt x="297180" y="361950"/>
                      <a:pt x="290830" y="363220"/>
                    </a:cubicBezTo>
                    <a:cubicBezTo>
                      <a:pt x="284480" y="364490"/>
                      <a:pt x="276860" y="361950"/>
                      <a:pt x="271780" y="361950"/>
                    </a:cubicBezTo>
                    <a:cubicBezTo>
                      <a:pt x="265430" y="360680"/>
                      <a:pt x="257810" y="358140"/>
                      <a:pt x="256540" y="359410"/>
                    </a:cubicBezTo>
                    <a:cubicBezTo>
                      <a:pt x="255270" y="359410"/>
                      <a:pt x="256540" y="360680"/>
                      <a:pt x="255270" y="361950"/>
                    </a:cubicBezTo>
                    <a:cubicBezTo>
                      <a:pt x="254000" y="364490"/>
                      <a:pt x="250190" y="370840"/>
                      <a:pt x="250190" y="374650"/>
                    </a:cubicBezTo>
                    <a:cubicBezTo>
                      <a:pt x="248920" y="375920"/>
                      <a:pt x="250190" y="375920"/>
                      <a:pt x="248920" y="378460"/>
                    </a:cubicBezTo>
                    <a:cubicBezTo>
                      <a:pt x="248920" y="382270"/>
                      <a:pt x="247650" y="391160"/>
                      <a:pt x="247650" y="397510"/>
                    </a:cubicBezTo>
                    <a:cubicBezTo>
                      <a:pt x="247650" y="403860"/>
                      <a:pt x="247650" y="410210"/>
                      <a:pt x="247650" y="416560"/>
                    </a:cubicBezTo>
                    <a:cubicBezTo>
                      <a:pt x="247650" y="422910"/>
                      <a:pt x="247650" y="429260"/>
                      <a:pt x="246380" y="435610"/>
                    </a:cubicBezTo>
                    <a:cubicBezTo>
                      <a:pt x="246380" y="441960"/>
                      <a:pt x="245110" y="449580"/>
                      <a:pt x="243840" y="455930"/>
                    </a:cubicBezTo>
                    <a:cubicBezTo>
                      <a:pt x="243840" y="462280"/>
                      <a:pt x="242570" y="468630"/>
                      <a:pt x="240030" y="474980"/>
                    </a:cubicBezTo>
                    <a:cubicBezTo>
                      <a:pt x="238760" y="481330"/>
                      <a:pt x="236220" y="487680"/>
                      <a:pt x="233680" y="494030"/>
                    </a:cubicBezTo>
                    <a:cubicBezTo>
                      <a:pt x="229870" y="499110"/>
                      <a:pt x="226060" y="505460"/>
                      <a:pt x="220980" y="509270"/>
                    </a:cubicBezTo>
                    <a:cubicBezTo>
                      <a:pt x="215900" y="513080"/>
                      <a:pt x="209550" y="515620"/>
                      <a:pt x="203200" y="516890"/>
                    </a:cubicBezTo>
                    <a:cubicBezTo>
                      <a:pt x="196850" y="518160"/>
                      <a:pt x="190500" y="519430"/>
                      <a:pt x="184150" y="519430"/>
                    </a:cubicBezTo>
                    <a:cubicBezTo>
                      <a:pt x="177800" y="519430"/>
                      <a:pt x="171450" y="516890"/>
                      <a:pt x="165100" y="514350"/>
                    </a:cubicBezTo>
                    <a:cubicBezTo>
                      <a:pt x="158750" y="511810"/>
                      <a:pt x="153670" y="505460"/>
                      <a:pt x="147320" y="502920"/>
                    </a:cubicBezTo>
                    <a:cubicBezTo>
                      <a:pt x="140970" y="500380"/>
                      <a:pt x="132080" y="494030"/>
                      <a:pt x="125730" y="496570"/>
                    </a:cubicBezTo>
                    <a:cubicBezTo>
                      <a:pt x="120650" y="497840"/>
                      <a:pt x="120650" y="509270"/>
                      <a:pt x="115570" y="514350"/>
                    </a:cubicBezTo>
                    <a:cubicBezTo>
                      <a:pt x="111760" y="519430"/>
                      <a:pt x="106680" y="525780"/>
                      <a:pt x="100330" y="527050"/>
                    </a:cubicBezTo>
                    <a:cubicBezTo>
                      <a:pt x="93980" y="529590"/>
                      <a:pt x="86360" y="528320"/>
                      <a:pt x="81280" y="525780"/>
                    </a:cubicBezTo>
                    <a:cubicBezTo>
                      <a:pt x="76200" y="521970"/>
                      <a:pt x="68580" y="509270"/>
                      <a:pt x="69850" y="508000"/>
                    </a:cubicBezTo>
                    <a:cubicBezTo>
                      <a:pt x="69850" y="508000"/>
                      <a:pt x="83820" y="524510"/>
                      <a:pt x="83820" y="524510"/>
                    </a:cubicBezTo>
                    <a:cubicBezTo>
                      <a:pt x="83820" y="524510"/>
                      <a:pt x="72390" y="511810"/>
                      <a:pt x="67310" y="505460"/>
                    </a:cubicBezTo>
                    <a:cubicBezTo>
                      <a:pt x="63500" y="499110"/>
                      <a:pt x="59690" y="492760"/>
                      <a:pt x="57150" y="486410"/>
                    </a:cubicBezTo>
                    <a:cubicBezTo>
                      <a:pt x="54610" y="480060"/>
                      <a:pt x="52070" y="473710"/>
                      <a:pt x="50800" y="467360"/>
                    </a:cubicBezTo>
                    <a:cubicBezTo>
                      <a:pt x="48260" y="461010"/>
                      <a:pt x="48260" y="454660"/>
                      <a:pt x="46990" y="448310"/>
                    </a:cubicBezTo>
                    <a:cubicBezTo>
                      <a:pt x="44450" y="441960"/>
                      <a:pt x="43180" y="435610"/>
                      <a:pt x="40640" y="429260"/>
                    </a:cubicBezTo>
                    <a:cubicBezTo>
                      <a:pt x="38100" y="422910"/>
                      <a:pt x="34290" y="417830"/>
                      <a:pt x="33020" y="411480"/>
                    </a:cubicBezTo>
                    <a:cubicBezTo>
                      <a:pt x="30480" y="405130"/>
                      <a:pt x="29210" y="398780"/>
                      <a:pt x="26670" y="392430"/>
                    </a:cubicBezTo>
                    <a:cubicBezTo>
                      <a:pt x="25400" y="387350"/>
                      <a:pt x="21590" y="382270"/>
                      <a:pt x="19050" y="375920"/>
                    </a:cubicBezTo>
                    <a:cubicBezTo>
                      <a:pt x="16510" y="368300"/>
                      <a:pt x="15240" y="360680"/>
                      <a:pt x="13970" y="354330"/>
                    </a:cubicBezTo>
                    <a:cubicBezTo>
                      <a:pt x="12700" y="347980"/>
                      <a:pt x="10160" y="341630"/>
                      <a:pt x="10160" y="335280"/>
                    </a:cubicBezTo>
                    <a:cubicBezTo>
                      <a:pt x="8890" y="328930"/>
                      <a:pt x="8890" y="322580"/>
                      <a:pt x="10160" y="316230"/>
                    </a:cubicBezTo>
                    <a:cubicBezTo>
                      <a:pt x="11430" y="309880"/>
                      <a:pt x="15240" y="303530"/>
                      <a:pt x="17780" y="297180"/>
                    </a:cubicBezTo>
                    <a:cubicBezTo>
                      <a:pt x="20320" y="289560"/>
                      <a:pt x="24130" y="281940"/>
                      <a:pt x="26670" y="275590"/>
                    </a:cubicBezTo>
                    <a:cubicBezTo>
                      <a:pt x="29210" y="269240"/>
                      <a:pt x="33020" y="262890"/>
                      <a:pt x="35560" y="256540"/>
                    </a:cubicBezTo>
                    <a:cubicBezTo>
                      <a:pt x="38100" y="250190"/>
                      <a:pt x="39370" y="242570"/>
                      <a:pt x="43180" y="237490"/>
                    </a:cubicBezTo>
                    <a:cubicBezTo>
                      <a:pt x="46990" y="231140"/>
                      <a:pt x="55880" y="224790"/>
                      <a:pt x="57150" y="222250"/>
                    </a:cubicBezTo>
                    <a:cubicBezTo>
                      <a:pt x="57150" y="222250"/>
                      <a:pt x="57150" y="220980"/>
                      <a:pt x="57150" y="220980"/>
                    </a:cubicBezTo>
                    <a:cubicBezTo>
                      <a:pt x="55880" y="220980"/>
                      <a:pt x="46990" y="227330"/>
                      <a:pt x="41910" y="227330"/>
                    </a:cubicBezTo>
                    <a:cubicBezTo>
                      <a:pt x="35560" y="227330"/>
                      <a:pt x="27940" y="226060"/>
                      <a:pt x="22860" y="222250"/>
                    </a:cubicBezTo>
                    <a:cubicBezTo>
                      <a:pt x="17780" y="219710"/>
                      <a:pt x="12700" y="214630"/>
                      <a:pt x="8890" y="209550"/>
                    </a:cubicBezTo>
                    <a:cubicBezTo>
                      <a:pt x="5080" y="204470"/>
                      <a:pt x="0" y="190500"/>
                      <a:pt x="0" y="190500"/>
                    </a:cubicBezTo>
                    <a:moveTo>
                      <a:pt x="96520" y="453390"/>
                    </a:moveTo>
                    <a:cubicBezTo>
                      <a:pt x="97790" y="457200"/>
                      <a:pt x="101600" y="452120"/>
                      <a:pt x="101600" y="452120"/>
                    </a:cubicBezTo>
                    <a:cubicBezTo>
                      <a:pt x="100330" y="452120"/>
                      <a:pt x="99060" y="454660"/>
                      <a:pt x="97790" y="454660"/>
                    </a:cubicBezTo>
                    <a:cubicBezTo>
                      <a:pt x="97790" y="454660"/>
                      <a:pt x="96520" y="453390"/>
                      <a:pt x="96520" y="453390"/>
                    </a:cubicBezTo>
                    <a:moveTo>
                      <a:pt x="106680" y="163830"/>
                    </a:moveTo>
                    <a:cubicBezTo>
                      <a:pt x="107950" y="163830"/>
                      <a:pt x="107950" y="163830"/>
                      <a:pt x="107950" y="163830"/>
                    </a:cubicBezTo>
                    <a:cubicBezTo>
                      <a:pt x="109220" y="162560"/>
                      <a:pt x="119380" y="158750"/>
                      <a:pt x="120650" y="156210"/>
                    </a:cubicBezTo>
                    <a:cubicBezTo>
                      <a:pt x="120650" y="154940"/>
                      <a:pt x="119380" y="153670"/>
                      <a:pt x="119380" y="152400"/>
                    </a:cubicBezTo>
                    <a:cubicBezTo>
                      <a:pt x="118110" y="152400"/>
                      <a:pt x="115570" y="156210"/>
                      <a:pt x="114300" y="157480"/>
                    </a:cubicBezTo>
                    <a:cubicBezTo>
                      <a:pt x="111760" y="158750"/>
                      <a:pt x="106680" y="163830"/>
                      <a:pt x="106680" y="163830"/>
                    </a:cubicBezTo>
                    <a:moveTo>
                      <a:pt x="162560" y="453390"/>
                    </a:moveTo>
                    <a:cubicBezTo>
                      <a:pt x="168910" y="458470"/>
                      <a:pt x="165100" y="453390"/>
                      <a:pt x="163830" y="452120"/>
                    </a:cubicBezTo>
                    <a:cubicBezTo>
                      <a:pt x="163830" y="452120"/>
                      <a:pt x="162560" y="453390"/>
                      <a:pt x="162560" y="45339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4" name="Group 188"/>
            <p:cNvGrpSpPr/>
            <p:nvPr/>
          </p:nvGrpSpPr>
          <p:grpSpPr>
            <a:xfrm>
              <a:off x="1292542" y="2769870"/>
              <a:ext cx="489585" cy="501968"/>
              <a:chOff x="0" y="0"/>
              <a:chExt cx="652780" cy="669290"/>
            </a:xfrm>
          </p:grpSpPr>
          <p:sp>
            <p:nvSpPr>
              <p:cNvPr id="363" name="Freeform 189"/>
              <p:cNvSpPr/>
              <p:nvPr/>
            </p:nvSpPr>
            <p:spPr>
              <a:xfrm>
                <a:off x="50800" y="50800"/>
                <a:ext cx="551180" cy="568960"/>
              </a:xfrm>
              <a:custGeom>
                <a:avLst/>
                <a:gdLst/>
                <a:ahLst/>
                <a:cxnLst/>
                <a:rect l="l" t="t" r="r" b="b"/>
                <a:pathLst>
                  <a:path w="551180" h="568960">
                    <a:moveTo>
                      <a:pt x="0" y="29210"/>
                    </a:moveTo>
                    <a:cubicBezTo>
                      <a:pt x="15240" y="2540"/>
                      <a:pt x="26670" y="0"/>
                      <a:pt x="34290" y="0"/>
                    </a:cubicBezTo>
                    <a:cubicBezTo>
                      <a:pt x="40640" y="0"/>
                      <a:pt x="46990" y="1270"/>
                      <a:pt x="52070" y="5080"/>
                    </a:cubicBezTo>
                    <a:cubicBezTo>
                      <a:pt x="58420" y="7620"/>
                      <a:pt x="62230" y="13970"/>
                      <a:pt x="66040" y="20320"/>
                    </a:cubicBezTo>
                    <a:cubicBezTo>
                      <a:pt x="69850" y="25400"/>
                      <a:pt x="71120" y="34290"/>
                      <a:pt x="76200" y="38100"/>
                    </a:cubicBezTo>
                    <a:cubicBezTo>
                      <a:pt x="81280" y="43180"/>
                      <a:pt x="90170" y="43180"/>
                      <a:pt x="96520" y="48260"/>
                    </a:cubicBezTo>
                    <a:cubicBezTo>
                      <a:pt x="101600" y="52070"/>
                      <a:pt x="106680" y="57150"/>
                      <a:pt x="110490" y="62230"/>
                    </a:cubicBezTo>
                    <a:cubicBezTo>
                      <a:pt x="115570" y="66040"/>
                      <a:pt x="119380" y="73660"/>
                      <a:pt x="124460" y="76200"/>
                    </a:cubicBezTo>
                    <a:cubicBezTo>
                      <a:pt x="129540" y="80010"/>
                      <a:pt x="140970" y="81280"/>
                      <a:pt x="142240" y="81280"/>
                    </a:cubicBezTo>
                    <a:cubicBezTo>
                      <a:pt x="143510" y="81280"/>
                      <a:pt x="142240" y="81280"/>
                      <a:pt x="143510" y="81280"/>
                    </a:cubicBezTo>
                    <a:cubicBezTo>
                      <a:pt x="146050" y="81280"/>
                      <a:pt x="158750" y="80010"/>
                      <a:pt x="163830" y="78740"/>
                    </a:cubicBezTo>
                    <a:cubicBezTo>
                      <a:pt x="166370" y="78740"/>
                      <a:pt x="168910" y="80010"/>
                      <a:pt x="170180" y="80010"/>
                    </a:cubicBezTo>
                    <a:cubicBezTo>
                      <a:pt x="172720" y="80010"/>
                      <a:pt x="175260" y="78740"/>
                      <a:pt x="176530" y="78740"/>
                    </a:cubicBezTo>
                    <a:cubicBezTo>
                      <a:pt x="175260" y="77470"/>
                      <a:pt x="175260" y="74930"/>
                      <a:pt x="175260" y="74930"/>
                    </a:cubicBezTo>
                    <a:cubicBezTo>
                      <a:pt x="175260" y="74930"/>
                      <a:pt x="175260" y="73660"/>
                      <a:pt x="175260" y="72390"/>
                    </a:cubicBezTo>
                    <a:cubicBezTo>
                      <a:pt x="175260" y="71120"/>
                      <a:pt x="175260" y="69850"/>
                      <a:pt x="175260" y="69850"/>
                    </a:cubicBezTo>
                    <a:cubicBezTo>
                      <a:pt x="175260" y="69850"/>
                      <a:pt x="175260" y="67310"/>
                      <a:pt x="175260" y="67310"/>
                    </a:cubicBezTo>
                    <a:cubicBezTo>
                      <a:pt x="175260" y="66040"/>
                      <a:pt x="176530" y="64770"/>
                      <a:pt x="176530" y="64770"/>
                    </a:cubicBezTo>
                    <a:cubicBezTo>
                      <a:pt x="176530" y="63500"/>
                      <a:pt x="176530" y="62230"/>
                      <a:pt x="177800" y="60960"/>
                    </a:cubicBezTo>
                    <a:cubicBezTo>
                      <a:pt x="177800" y="60960"/>
                      <a:pt x="179070" y="59690"/>
                      <a:pt x="179070" y="58420"/>
                    </a:cubicBezTo>
                    <a:cubicBezTo>
                      <a:pt x="179070" y="58420"/>
                      <a:pt x="180340" y="57150"/>
                      <a:pt x="180340" y="57150"/>
                    </a:cubicBezTo>
                    <a:cubicBezTo>
                      <a:pt x="181610" y="55880"/>
                      <a:pt x="182880" y="54610"/>
                      <a:pt x="182880" y="54610"/>
                    </a:cubicBezTo>
                    <a:cubicBezTo>
                      <a:pt x="182880" y="54610"/>
                      <a:pt x="184150" y="53340"/>
                      <a:pt x="184150" y="53340"/>
                    </a:cubicBezTo>
                    <a:cubicBezTo>
                      <a:pt x="185420" y="52070"/>
                      <a:pt x="186690" y="50800"/>
                      <a:pt x="186690" y="50800"/>
                    </a:cubicBezTo>
                    <a:cubicBezTo>
                      <a:pt x="186690" y="50800"/>
                      <a:pt x="189230" y="50800"/>
                      <a:pt x="189230" y="49530"/>
                    </a:cubicBezTo>
                    <a:cubicBezTo>
                      <a:pt x="190500" y="49530"/>
                      <a:pt x="191770" y="49530"/>
                      <a:pt x="191770" y="49530"/>
                    </a:cubicBezTo>
                    <a:cubicBezTo>
                      <a:pt x="191770" y="49530"/>
                      <a:pt x="194310" y="48260"/>
                      <a:pt x="194310" y="48260"/>
                    </a:cubicBezTo>
                    <a:cubicBezTo>
                      <a:pt x="195580" y="48260"/>
                      <a:pt x="198120" y="48260"/>
                      <a:pt x="198120" y="48260"/>
                    </a:cubicBezTo>
                    <a:cubicBezTo>
                      <a:pt x="198120" y="48260"/>
                      <a:pt x="199390" y="48260"/>
                      <a:pt x="200660" y="48260"/>
                    </a:cubicBezTo>
                    <a:cubicBezTo>
                      <a:pt x="201930" y="48260"/>
                      <a:pt x="203200" y="48260"/>
                      <a:pt x="203200" y="48260"/>
                    </a:cubicBezTo>
                    <a:cubicBezTo>
                      <a:pt x="203200" y="48260"/>
                      <a:pt x="205740" y="49530"/>
                      <a:pt x="205740" y="49530"/>
                    </a:cubicBezTo>
                    <a:cubicBezTo>
                      <a:pt x="207010" y="49530"/>
                      <a:pt x="208280" y="50800"/>
                      <a:pt x="208280" y="50800"/>
                    </a:cubicBezTo>
                    <a:cubicBezTo>
                      <a:pt x="208280" y="50800"/>
                      <a:pt x="210820" y="52070"/>
                      <a:pt x="210820" y="52070"/>
                    </a:cubicBezTo>
                    <a:cubicBezTo>
                      <a:pt x="212090" y="52070"/>
                      <a:pt x="213360" y="53340"/>
                      <a:pt x="213360" y="53340"/>
                    </a:cubicBezTo>
                    <a:cubicBezTo>
                      <a:pt x="213360" y="53340"/>
                      <a:pt x="219710" y="57150"/>
                      <a:pt x="222250" y="58420"/>
                    </a:cubicBezTo>
                    <a:cubicBezTo>
                      <a:pt x="223520" y="58420"/>
                      <a:pt x="224790" y="59690"/>
                      <a:pt x="226060" y="59690"/>
                    </a:cubicBezTo>
                    <a:cubicBezTo>
                      <a:pt x="229870" y="60960"/>
                      <a:pt x="233680" y="59690"/>
                      <a:pt x="236220" y="59690"/>
                    </a:cubicBezTo>
                    <a:cubicBezTo>
                      <a:pt x="240030" y="60960"/>
                      <a:pt x="243840" y="62230"/>
                      <a:pt x="248920" y="63500"/>
                    </a:cubicBezTo>
                    <a:cubicBezTo>
                      <a:pt x="252730" y="64770"/>
                      <a:pt x="257810" y="64770"/>
                      <a:pt x="262890" y="64770"/>
                    </a:cubicBezTo>
                    <a:cubicBezTo>
                      <a:pt x="267970" y="66040"/>
                      <a:pt x="275590" y="67310"/>
                      <a:pt x="281940" y="68580"/>
                    </a:cubicBezTo>
                    <a:cubicBezTo>
                      <a:pt x="288290" y="69850"/>
                      <a:pt x="293370" y="72390"/>
                      <a:pt x="299720" y="73660"/>
                    </a:cubicBezTo>
                    <a:cubicBezTo>
                      <a:pt x="306070" y="74930"/>
                      <a:pt x="312420" y="76200"/>
                      <a:pt x="318770" y="77470"/>
                    </a:cubicBezTo>
                    <a:cubicBezTo>
                      <a:pt x="325120" y="80010"/>
                      <a:pt x="332740" y="82550"/>
                      <a:pt x="339090" y="85090"/>
                    </a:cubicBezTo>
                    <a:cubicBezTo>
                      <a:pt x="342900" y="87630"/>
                      <a:pt x="346710" y="91440"/>
                      <a:pt x="349250" y="91440"/>
                    </a:cubicBezTo>
                    <a:cubicBezTo>
                      <a:pt x="351790" y="91440"/>
                      <a:pt x="353060" y="88900"/>
                      <a:pt x="355600" y="87630"/>
                    </a:cubicBezTo>
                    <a:cubicBezTo>
                      <a:pt x="359410" y="86360"/>
                      <a:pt x="368300" y="86360"/>
                      <a:pt x="375920" y="85090"/>
                    </a:cubicBezTo>
                    <a:cubicBezTo>
                      <a:pt x="382270" y="83820"/>
                      <a:pt x="388620" y="82550"/>
                      <a:pt x="394970" y="83820"/>
                    </a:cubicBezTo>
                    <a:cubicBezTo>
                      <a:pt x="401320" y="83820"/>
                      <a:pt x="410210" y="83820"/>
                      <a:pt x="415290" y="86360"/>
                    </a:cubicBezTo>
                    <a:cubicBezTo>
                      <a:pt x="417830" y="87630"/>
                      <a:pt x="417830" y="92710"/>
                      <a:pt x="420370" y="92710"/>
                    </a:cubicBezTo>
                    <a:cubicBezTo>
                      <a:pt x="421640" y="91440"/>
                      <a:pt x="420370" y="78740"/>
                      <a:pt x="424180" y="73660"/>
                    </a:cubicBezTo>
                    <a:cubicBezTo>
                      <a:pt x="427990" y="68580"/>
                      <a:pt x="436880" y="62230"/>
                      <a:pt x="443230" y="63500"/>
                    </a:cubicBezTo>
                    <a:cubicBezTo>
                      <a:pt x="449580" y="64770"/>
                      <a:pt x="454660" y="82550"/>
                      <a:pt x="461010" y="85090"/>
                    </a:cubicBezTo>
                    <a:cubicBezTo>
                      <a:pt x="467360" y="87630"/>
                      <a:pt x="477520" y="80010"/>
                      <a:pt x="483870" y="82550"/>
                    </a:cubicBezTo>
                    <a:cubicBezTo>
                      <a:pt x="488950" y="83820"/>
                      <a:pt x="499110" y="93980"/>
                      <a:pt x="497840" y="95250"/>
                    </a:cubicBezTo>
                    <a:cubicBezTo>
                      <a:pt x="497840" y="95250"/>
                      <a:pt x="478790" y="87630"/>
                      <a:pt x="478790" y="87630"/>
                    </a:cubicBezTo>
                    <a:cubicBezTo>
                      <a:pt x="478790" y="87630"/>
                      <a:pt x="491490" y="90170"/>
                      <a:pt x="496570" y="93980"/>
                    </a:cubicBezTo>
                    <a:cubicBezTo>
                      <a:pt x="501650" y="99060"/>
                      <a:pt x="504190" y="105410"/>
                      <a:pt x="506730" y="111760"/>
                    </a:cubicBezTo>
                    <a:cubicBezTo>
                      <a:pt x="509270" y="118110"/>
                      <a:pt x="511810" y="125730"/>
                      <a:pt x="513080" y="132080"/>
                    </a:cubicBezTo>
                    <a:cubicBezTo>
                      <a:pt x="514350" y="138430"/>
                      <a:pt x="513080" y="144780"/>
                      <a:pt x="514350" y="151130"/>
                    </a:cubicBezTo>
                    <a:cubicBezTo>
                      <a:pt x="514350" y="157480"/>
                      <a:pt x="515620" y="165100"/>
                      <a:pt x="515620" y="171450"/>
                    </a:cubicBezTo>
                    <a:cubicBezTo>
                      <a:pt x="515620" y="177800"/>
                      <a:pt x="515620" y="186690"/>
                      <a:pt x="514350" y="191770"/>
                    </a:cubicBezTo>
                    <a:cubicBezTo>
                      <a:pt x="514350" y="195580"/>
                      <a:pt x="513080" y="200660"/>
                      <a:pt x="514350" y="203200"/>
                    </a:cubicBezTo>
                    <a:cubicBezTo>
                      <a:pt x="514350" y="203200"/>
                      <a:pt x="514350" y="203200"/>
                      <a:pt x="515620" y="203200"/>
                    </a:cubicBezTo>
                    <a:cubicBezTo>
                      <a:pt x="515620" y="205740"/>
                      <a:pt x="516890" y="215900"/>
                      <a:pt x="516890" y="222250"/>
                    </a:cubicBezTo>
                    <a:cubicBezTo>
                      <a:pt x="516890" y="228600"/>
                      <a:pt x="515620" y="234950"/>
                      <a:pt x="514350" y="242570"/>
                    </a:cubicBezTo>
                    <a:cubicBezTo>
                      <a:pt x="513080" y="248920"/>
                      <a:pt x="513080" y="255270"/>
                      <a:pt x="513080" y="261620"/>
                    </a:cubicBezTo>
                    <a:cubicBezTo>
                      <a:pt x="513080" y="267970"/>
                      <a:pt x="511810" y="274320"/>
                      <a:pt x="513080" y="280670"/>
                    </a:cubicBezTo>
                    <a:cubicBezTo>
                      <a:pt x="513080" y="288290"/>
                      <a:pt x="513080" y="295910"/>
                      <a:pt x="514350" y="302260"/>
                    </a:cubicBezTo>
                    <a:cubicBezTo>
                      <a:pt x="514350" y="308610"/>
                      <a:pt x="514350" y="316230"/>
                      <a:pt x="516890" y="322580"/>
                    </a:cubicBezTo>
                    <a:cubicBezTo>
                      <a:pt x="519430" y="328930"/>
                      <a:pt x="524510" y="332740"/>
                      <a:pt x="528320" y="339090"/>
                    </a:cubicBezTo>
                    <a:cubicBezTo>
                      <a:pt x="532130" y="344170"/>
                      <a:pt x="535940" y="347980"/>
                      <a:pt x="539750" y="354330"/>
                    </a:cubicBezTo>
                    <a:cubicBezTo>
                      <a:pt x="543560" y="359410"/>
                      <a:pt x="547370" y="365760"/>
                      <a:pt x="548640" y="372110"/>
                    </a:cubicBezTo>
                    <a:cubicBezTo>
                      <a:pt x="551180" y="378460"/>
                      <a:pt x="551180" y="384810"/>
                      <a:pt x="551180" y="391160"/>
                    </a:cubicBezTo>
                    <a:cubicBezTo>
                      <a:pt x="551180" y="397510"/>
                      <a:pt x="551180" y="405130"/>
                      <a:pt x="548640" y="411480"/>
                    </a:cubicBezTo>
                    <a:cubicBezTo>
                      <a:pt x="546100" y="417830"/>
                      <a:pt x="539750" y="422910"/>
                      <a:pt x="537210" y="429260"/>
                    </a:cubicBezTo>
                    <a:cubicBezTo>
                      <a:pt x="534670" y="435610"/>
                      <a:pt x="533400" y="443230"/>
                      <a:pt x="532130" y="449580"/>
                    </a:cubicBezTo>
                    <a:cubicBezTo>
                      <a:pt x="530860" y="455930"/>
                      <a:pt x="529590" y="462280"/>
                      <a:pt x="528320" y="468630"/>
                    </a:cubicBezTo>
                    <a:cubicBezTo>
                      <a:pt x="525780" y="474980"/>
                      <a:pt x="524510" y="481330"/>
                      <a:pt x="520700" y="486410"/>
                    </a:cubicBezTo>
                    <a:cubicBezTo>
                      <a:pt x="516890" y="492760"/>
                      <a:pt x="513080" y="501650"/>
                      <a:pt x="506730" y="504190"/>
                    </a:cubicBezTo>
                    <a:cubicBezTo>
                      <a:pt x="500380" y="508000"/>
                      <a:pt x="485140" y="508000"/>
                      <a:pt x="481330" y="506730"/>
                    </a:cubicBezTo>
                    <a:cubicBezTo>
                      <a:pt x="478790" y="505460"/>
                      <a:pt x="478790" y="502920"/>
                      <a:pt x="476250" y="501650"/>
                    </a:cubicBezTo>
                    <a:cubicBezTo>
                      <a:pt x="473710" y="501650"/>
                      <a:pt x="467360" y="508000"/>
                      <a:pt x="462280" y="509270"/>
                    </a:cubicBezTo>
                    <a:cubicBezTo>
                      <a:pt x="457200" y="510540"/>
                      <a:pt x="448310" y="510540"/>
                      <a:pt x="441960" y="510540"/>
                    </a:cubicBezTo>
                    <a:cubicBezTo>
                      <a:pt x="436880" y="510540"/>
                      <a:pt x="429260" y="508000"/>
                      <a:pt x="426720" y="509270"/>
                    </a:cubicBezTo>
                    <a:cubicBezTo>
                      <a:pt x="425450" y="509270"/>
                      <a:pt x="425450" y="509270"/>
                      <a:pt x="425450" y="510540"/>
                    </a:cubicBezTo>
                    <a:cubicBezTo>
                      <a:pt x="424180" y="510540"/>
                      <a:pt x="422910" y="511810"/>
                      <a:pt x="422910" y="511810"/>
                    </a:cubicBezTo>
                    <a:cubicBezTo>
                      <a:pt x="422910" y="511810"/>
                      <a:pt x="421640" y="513080"/>
                      <a:pt x="420370" y="513080"/>
                    </a:cubicBezTo>
                    <a:cubicBezTo>
                      <a:pt x="419100" y="513080"/>
                      <a:pt x="417830" y="514350"/>
                      <a:pt x="417830" y="514350"/>
                    </a:cubicBezTo>
                    <a:cubicBezTo>
                      <a:pt x="417830" y="514350"/>
                      <a:pt x="416560" y="514350"/>
                      <a:pt x="415290" y="514350"/>
                    </a:cubicBezTo>
                    <a:cubicBezTo>
                      <a:pt x="414020" y="514350"/>
                      <a:pt x="412750" y="514350"/>
                      <a:pt x="412750" y="515620"/>
                    </a:cubicBezTo>
                    <a:cubicBezTo>
                      <a:pt x="411480" y="515620"/>
                      <a:pt x="411480" y="515620"/>
                      <a:pt x="410210" y="515620"/>
                    </a:cubicBezTo>
                    <a:cubicBezTo>
                      <a:pt x="406400" y="516890"/>
                      <a:pt x="397510" y="516890"/>
                      <a:pt x="389890" y="516890"/>
                    </a:cubicBezTo>
                    <a:cubicBezTo>
                      <a:pt x="383540" y="518160"/>
                      <a:pt x="377190" y="516890"/>
                      <a:pt x="370840" y="518160"/>
                    </a:cubicBezTo>
                    <a:cubicBezTo>
                      <a:pt x="364490" y="519430"/>
                      <a:pt x="358140" y="520700"/>
                      <a:pt x="353060" y="524510"/>
                    </a:cubicBezTo>
                    <a:cubicBezTo>
                      <a:pt x="346710" y="527050"/>
                      <a:pt x="340360" y="529590"/>
                      <a:pt x="335280" y="533400"/>
                    </a:cubicBezTo>
                    <a:cubicBezTo>
                      <a:pt x="330200" y="538480"/>
                      <a:pt x="326390" y="543560"/>
                      <a:pt x="322580" y="548640"/>
                    </a:cubicBezTo>
                    <a:cubicBezTo>
                      <a:pt x="317500" y="553720"/>
                      <a:pt x="312420" y="560070"/>
                      <a:pt x="306070" y="562610"/>
                    </a:cubicBezTo>
                    <a:cubicBezTo>
                      <a:pt x="299720" y="566420"/>
                      <a:pt x="289560" y="568960"/>
                      <a:pt x="281940" y="566420"/>
                    </a:cubicBezTo>
                    <a:cubicBezTo>
                      <a:pt x="275590" y="565150"/>
                      <a:pt x="269240" y="557530"/>
                      <a:pt x="266700" y="552450"/>
                    </a:cubicBezTo>
                    <a:cubicBezTo>
                      <a:pt x="262890" y="546100"/>
                      <a:pt x="262890" y="538480"/>
                      <a:pt x="262890" y="532130"/>
                    </a:cubicBezTo>
                    <a:cubicBezTo>
                      <a:pt x="262890" y="525780"/>
                      <a:pt x="262890" y="519430"/>
                      <a:pt x="264160" y="513080"/>
                    </a:cubicBezTo>
                    <a:cubicBezTo>
                      <a:pt x="265430" y="506730"/>
                      <a:pt x="266700" y="499110"/>
                      <a:pt x="270510" y="494030"/>
                    </a:cubicBezTo>
                    <a:cubicBezTo>
                      <a:pt x="274320" y="487680"/>
                      <a:pt x="280670" y="482600"/>
                      <a:pt x="284480" y="480060"/>
                    </a:cubicBezTo>
                    <a:cubicBezTo>
                      <a:pt x="285750" y="478790"/>
                      <a:pt x="288290" y="478790"/>
                      <a:pt x="289560" y="477520"/>
                    </a:cubicBezTo>
                    <a:cubicBezTo>
                      <a:pt x="290830" y="474980"/>
                      <a:pt x="290830" y="471170"/>
                      <a:pt x="290830" y="467360"/>
                    </a:cubicBezTo>
                    <a:cubicBezTo>
                      <a:pt x="292100" y="462280"/>
                      <a:pt x="293370" y="454660"/>
                      <a:pt x="292100" y="448310"/>
                    </a:cubicBezTo>
                    <a:cubicBezTo>
                      <a:pt x="292100" y="440690"/>
                      <a:pt x="289560" y="435610"/>
                      <a:pt x="288290" y="427990"/>
                    </a:cubicBezTo>
                    <a:cubicBezTo>
                      <a:pt x="287020" y="421640"/>
                      <a:pt x="287020" y="415290"/>
                      <a:pt x="287020" y="407670"/>
                    </a:cubicBezTo>
                    <a:cubicBezTo>
                      <a:pt x="285750" y="401320"/>
                      <a:pt x="287020" y="394970"/>
                      <a:pt x="287020" y="388620"/>
                    </a:cubicBezTo>
                    <a:cubicBezTo>
                      <a:pt x="287020" y="382270"/>
                      <a:pt x="285750" y="375920"/>
                      <a:pt x="287020" y="369570"/>
                    </a:cubicBezTo>
                    <a:cubicBezTo>
                      <a:pt x="287020" y="363220"/>
                      <a:pt x="288290" y="356870"/>
                      <a:pt x="289560" y="350520"/>
                    </a:cubicBezTo>
                    <a:cubicBezTo>
                      <a:pt x="289560" y="344170"/>
                      <a:pt x="289560" y="336550"/>
                      <a:pt x="290830" y="331470"/>
                    </a:cubicBezTo>
                    <a:cubicBezTo>
                      <a:pt x="292100" y="325120"/>
                      <a:pt x="298450" y="318770"/>
                      <a:pt x="298450" y="316230"/>
                    </a:cubicBezTo>
                    <a:cubicBezTo>
                      <a:pt x="298450" y="316230"/>
                      <a:pt x="297180" y="316230"/>
                      <a:pt x="295910" y="314960"/>
                    </a:cubicBezTo>
                    <a:cubicBezTo>
                      <a:pt x="294640" y="313690"/>
                      <a:pt x="294640" y="304800"/>
                      <a:pt x="293370" y="302260"/>
                    </a:cubicBezTo>
                    <a:cubicBezTo>
                      <a:pt x="293370" y="302260"/>
                      <a:pt x="292100" y="302260"/>
                      <a:pt x="292100" y="300990"/>
                    </a:cubicBezTo>
                    <a:cubicBezTo>
                      <a:pt x="292100" y="300990"/>
                      <a:pt x="290830" y="299720"/>
                      <a:pt x="290830" y="299720"/>
                    </a:cubicBezTo>
                    <a:cubicBezTo>
                      <a:pt x="290830" y="299720"/>
                      <a:pt x="289560" y="297180"/>
                      <a:pt x="289560" y="297180"/>
                    </a:cubicBezTo>
                    <a:cubicBezTo>
                      <a:pt x="288290" y="295910"/>
                      <a:pt x="288290" y="294640"/>
                      <a:pt x="287020" y="294640"/>
                    </a:cubicBezTo>
                    <a:cubicBezTo>
                      <a:pt x="287020" y="294640"/>
                      <a:pt x="287020" y="293370"/>
                      <a:pt x="287020" y="292100"/>
                    </a:cubicBezTo>
                    <a:cubicBezTo>
                      <a:pt x="287020" y="290830"/>
                      <a:pt x="287020" y="290830"/>
                      <a:pt x="285750" y="289560"/>
                    </a:cubicBezTo>
                    <a:cubicBezTo>
                      <a:pt x="285750" y="287020"/>
                      <a:pt x="284480" y="281940"/>
                      <a:pt x="284480" y="279400"/>
                    </a:cubicBezTo>
                    <a:cubicBezTo>
                      <a:pt x="283210" y="276860"/>
                      <a:pt x="284480" y="275590"/>
                      <a:pt x="284480" y="274320"/>
                    </a:cubicBezTo>
                    <a:cubicBezTo>
                      <a:pt x="284480" y="273050"/>
                      <a:pt x="283210" y="270510"/>
                      <a:pt x="283210" y="269240"/>
                    </a:cubicBezTo>
                    <a:cubicBezTo>
                      <a:pt x="283210" y="267970"/>
                      <a:pt x="280670" y="261620"/>
                      <a:pt x="280670" y="257810"/>
                    </a:cubicBezTo>
                    <a:cubicBezTo>
                      <a:pt x="279400" y="251460"/>
                      <a:pt x="280670" y="243840"/>
                      <a:pt x="280670" y="236220"/>
                    </a:cubicBezTo>
                    <a:cubicBezTo>
                      <a:pt x="280670" y="228600"/>
                      <a:pt x="280670" y="219710"/>
                      <a:pt x="280670" y="214630"/>
                    </a:cubicBezTo>
                    <a:cubicBezTo>
                      <a:pt x="280670" y="212090"/>
                      <a:pt x="280670" y="210820"/>
                      <a:pt x="280670" y="207010"/>
                    </a:cubicBezTo>
                    <a:cubicBezTo>
                      <a:pt x="280670" y="204470"/>
                      <a:pt x="281940" y="195580"/>
                      <a:pt x="281940" y="194310"/>
                    </a:cubicBezTo>
                    <a:cubicBezTo>
                      <a:pt x="281940" y="194310"/>
                      <a:pt x="283210" y="194310"/>
                      <a:pt x="283210" y="194310"/>
                    </a:cubicBezTo>
                    <a:cubicBezTo>
                      <a:pt x="283210" y="194310"/>
                      <a:pt x="281940" y="194310"/>
                      <a:pt x="281940" y="193040"/>
                    </a:cubicBezTo>
                    <a:cubicBezTo>
                      <a:pt x="281940" y="193040"/>
                      <a:pt x="280670" y="190500"/>
                      <a:pt x="280670" y="190500"/>
                    </a:cubicBezTo>
                    <a:cubicBezTo>
                      <a:pt x="280670" y="190500"/>
                      <a:pt x="279400" y="189230"/>
                      <a:pt x="279400" y="187960"/>
                    </a:cubicBezTo>
                    <a:cubicBezTo>
                      <a:pt x="279400" y="187960"/>
                      <a:pt x="278130" y="185420"/>
                      <a:pt x="278130" y="185420"/>
                    </a:cubicBezTo>
                    <a:cubicBezTo>
                      <a:pt x="278130" y="185420"/>
                      <a:pt x="278130" y="184150"/>
                      <a:pt x="278130" y="182880"/>
                    </a:cubicBezTo>
                    <a:cubicBezTo>
                      <a:pt x="278130" y="181610"/>
                      <a:pt x="278130" y="180340"/>
                      <a:pt x="278130" y="180340"/>
                    </a:cubicBezTo>
                    <a:cubicBezTo>
                      <a:pt x="276860" y="180340"/>
                      <a:pt x="276860" y="181610"/>
                      <a:pt x="275590" y="182880"/>
                    </a:cubicBezTo>
                    <a:cubicBezTo>
                      <a:pt x="271780" y="184150"/>
                      <a:pt x="255270" y="187960"/>
                      <a:pt x="248920" y="185420"/>
                    </a:cubicBezTo>
                    <a:cubicBezTo>
                      <a:pt x="242570" y="182880"/>
                      <a:pt x="237490" y="176530"/>
                      <a:pt x="233680" y="172720"/>
                    </a:cubicBezTo>
                    <a:cubicBezTo>
                      <a:pt x="228600" y="167640"/>
                      <a:pt x="224790" y="158750"/>
                      <a:pt x="222250" y="157480"/>
                    </a:cubicBezTo>
                    <a:cubicBezTo>
                      <a:pt x="220980" y="156210"/>
                      <a:pt x="220980" y="156210"/>
                      <a:pt x="219710" y="156210"/>
                    </a:cubicBezTo>
                    <a:cubicBezTo>
                      <a:pt x="219710" y="156210"/>
                      <a:pt x="219710" y="156210"/>
                      <a:pt x="218440" y="156210"/>
                    </a:cubicBezTo>
                    <a:cubicBezTo>
                      <a:pt x="218440" y="156210"/>
                      <a:pt x="215900" y="157480"/>
                      <a:pt x="215900" y="157480"/>
                    </a:cubicBezTo>
                    <a:cubicBezTo>
                      <a:pt x="215900" y="157480"/>
                      <a:pt x="214630" y="157480"/>
                      <a:pt x="213360" y="157480"/>
                    </a:cubicBezTo>
                    <a:cubicBezTo>
                      <a:pt x="212090" y="157480"/>
                      <a:pt x="210820" y="157480"/>
                      <a:pt x="210820" y="157480"/>
                    </a:cubicBezTo>
                    <a:cubicBezTo>
                      <a:pt x="210820" y="157480"/>
                      <a:pt x="208280" y="156210"/>
                      <a:pt x="208280" y="156210"/>
                    </a:cubicBezTo>
                    <a:cubicBezTo>
                      <a:pt x="207010" y="156210"/>
                      <a:pt x="205740" y="156210"/>
                      <a:pt x="205740" y="156210"/>
                    </a:cubicBezTo>
                    <a:cubicBezTo>
                      <a:pt x="205740" y="156210"/>
                      <a:pt x="198120" y="153670"/>
                      <a:pt x="196850" y="153670"/>
                    </a:cubicBezTo>
                    <a:cubicBezTo>
                      <a:pt x="195580" y="153670"/>
                      <a:pt x="195580" y="153670"/>
                      <a:pt x="194310" y="153670"/>
                    </a:cubicBezTo>
                    <a:cubicBezTo>
                      <a:pt x="194310" y="154940"/>
                      <a:pt x="193040" y="154940"/>
                      <a:pt x="191770" y="154940"/>
                    </a:cubicBezTo>
                    <a:cubicBezTo>
                      <a:pt x="191770" y="154940"/>
                      <a:pt x="190500" y="154940"/>
                      <a:pt x="189230" y="154940"/>
                    </a:cubicBezTo>
                    <a:cubicBezTo>
                      <a:pt x="186690" y="154940"/>
                      <a:pt x="180340" y="156210"/>
                      <a:pt x="175260" y="156210"/>
                    </a:cubicBezTo>
                    <a:cubicBezTo>
                      <a:pt x="170180" y="156210"/>
                      <a:pt x="161290" y="156210"/>
                      <a:pt x="156210" y="154940"/>
                    </a:cubicBezTo>
                    <a:cubicBezTo>
                      <a:pt x="152400" y="152400"/>
                      <a:pt x="149860" y="147320"/>
                      <a:pt x="146050" y="147320"/>
                    </a:cubicBezTo>
                    <a:cubicBezTo>
                      <a:pt x="143510" y="148590"/>
                      <a:pt x="142240" y="158750"/>
                      <a:pt x="139700" y="165100"/>
                    </a:cubicBezTo>
                    <a:cubicBezTo>
                      <a:pt x="135890" y="170180"/>
                      <a:pt x="133350" y="176530"/>
                      <a:pt x="129540" y="181610"/>
                    </a:cubicBezTo>
                    <a:cubicBezTo>
                      <a:pt x="124460" y="185420"/>
                      <a:pt x="119380" y="190500"/>
                      <a:pt x="113030" y="191770"/>
                    </a:cubicBezTo>
                    <a:cubicBezTo>
                      <a:pt x="106680" y="194310"/>
                      <a:pt x="99060" y="193040"/>
                      <a:pt x="92710" y="190500"/>
                    </a:cubicBezTo>
                    <a:cubicBezTo>
                      <a:pt x="86360" y="186690"/>
                      <a:pt x="80010" y="177800"/>
                      <a:pt x="77470" y="170180"/>
                    </a:cubicBezTo>
                    <a:cubicBezTo>
                      <a:pt x="74930" y="163830"/>
                      <a:pt x="73660" y="156210"/>
                      <a:pt x="76200" y="149860"/>
                    </a:cubicBezTo>
                    <a:cubicBezTo>
                      <a:pt x="77470" y="144780"/>
                      <a:pt x="86360" y="135890"/>
                      <a:pt x="86360" y="133350"/>
                    </a:cubicBezTo>
                    <a:cubicBezTo>
                      <a:pt x="86360" y="133350"/>
                      <a:pt x="85090" y="132080"/>
                      <a:pt x="83820" y="132080"/>
                    </a:cubicBezTo>
                    <a:cubicBezTo>
                      <a:pt x="82550" y="133350"/>
                      <a:pt x="80010" y="137160"/>
                      <a:pt x="77470" y="139700"/>
                    </a:cubicBezTo>
                    <a:cubicBezTo>
                      <a:pt x="73660" y="142240"/>
                      <a:pt x="67310" y="147320"/>
                      <a:pt x="62230" y="149860"/>
                    </a:cubicBezTo>
                    <a:cubicBezTo>
                      <a:pt x="55880" y="152400"/>
                      <a:pt x="46990" y="153670"/>
                      <a:pt x="40640" y="151130"/>
                    </a:cubicBezTo>
                    <a:cubicBezTo>
                      <a:pt x="34290" y="149860"/>
                      <a:pt x="29210" y="146050"/>
                      <a:pt x="24130" y="142240"/>
                    </a:cubicBezTo>
                    <a:cubicBezTo>
                      <a:pt x="19050" y="138430"/>
                      <a:pt x="13970" y="132080"/>
                      <a:pt x="10160" y="125730"/>
                    </a:cubicBezTo>
                    <a:cubicBezTo>
                      <a:pt x="7620" y="119380"/>
                      <a:pt x="7620" y="111760"/>
                      <a:pt x="7620" y="105410"/>
                    </a:cubicBezTo>
                    <a:cubicBezTo>
                      <a:pt x="6350" y="99060"/>
                      <a:pt x="7620" y="92710"/>
                      <a:pt x="8890" y="86360"/>
                    </a:cubicBezTo>
                    <a:cubicBezTo>
                      <a:pt x="8890" y="80010"/>
                      <a:pt x="11430" y="72390"/>
                      <a:pt x="10160" y="67310"/>
                    </a:cubicBezTo>
                    <a:cubicBezTo>
                      <a:pt x="8890" y="60960"/>
                      <a:pt x="2540" y="54610"/>
                      <a:pt x="1270" y="48260"/>
                    </a:cubicBezTo>
                    <a:cubicBezTo>
                      <a:pt x="0" y="41910"/>
                      <a:pt x="0" y="29210"/>
                      <a:pt x="0" y="29210"/>
                    </a:cubicBezTo>
                    <a:moveTo>
                      <a:pt x="39370" y="107950"/>
                    </a:moveTo>
                    <a:cubicBezTo>
                      <a:pt x="53340" y="116840"/>
                      <a:pt x="52070" y="115570"/>
                      <a:pt x="52070" y="115570"/>
                    </a:cubicBezTo>
                    <a:cubicBezTo>
                      <a:pt x="52070" y="114300"/>
                      <a:pt x="50800" y="113030"/>
                      <a:pt x="50800" y="113030"/>
                    </a:cubicBezTo>
                    <a:cubicBezTo>
                      <a:pt x="50800" y="113030"/>
                      <a:pt x="49530" y="111760"/>
                      <a:pt x="49530" y="110490"/>
                    </a:cubicBezTo>
                    <a:cubicBezTo>
                      <a:pt x="48260" y="109220"/>
                      <a:pt x="48260" y="107950"/>
                      <a:pt x="48260" y="107950"/>
                    </a:cubicBezTo>
                    <a:cubicBezTo>
                      <a:pt x="48260" y="107950"/>
                      <a:pt x="48260" y="105410"/>
                      <a:pt x="46990" y="105410"/>
                    </a:cubicBezTo>
                    <a:cubicBezTo>
                      <a:pt x="46990" y="104140"/>
                      <a:pt x="46990" y="102870"/>
                      <a:pt x="46990" y="101600"/>
                    </a:cubicBezTo>
                    <a:cubicBezTo>
                      <a:pt x="45720" y="101600"/>
                      <a:pt x="39370" y="107950"/>
                      <a:pt x="39370" y="107950"/>
                    </a:cubicBezTo>
                    <a:moveTo>
                      <a:pt x="55880" y="82550"/>
                    </a:moveTo>
                    <a:cubicBezTo>
                      <a:pt x="55880" y="82550"/>
                      <a:pt x="58420" y="81280"/>
                      <a:pt x="58420" y="81280"/>
                    </a:cubicBezTo>
                    <a:cubicBezTo>
                      <a:pt x="58420" y="80010"/>
                      <a:pt x="55880" y="80010"/>
                      <a:pt x="55880" y="80010"/>
                    </a:cubicBezTo>
                    <a:cubicBezTo>
                      <a:pt x="54610" y="80010"/>
                      <a:pt x="55880" y="82550"/>
                      <a:pt x="55880" y="82550"/>
                    </a:cubicBezTo>
                    <a:moveTo>
                      <a:pt x="257810" y="132080"/>
                    </a:moveTo>
                    <a:cubicBezTo>
                      <a:pt x="260350" y="135890"/>
                      <a:pt x="262890" y="134620"/>
                      <a:pt x="262890" y="133350"/>
                    </a:cubicBezTo>
                    <a:cubicBezTo>
                      <a:pt x="262890" y="133350"/>
                      <a:pt x="257810" y="132080"/>
                      <a:pt x="257810" y="132080"/>
                    </a:cubicBezTo>
                    <a:moveTo>
                      <a:pt x="450850" y="78740"/>
                    </a:moveTo>
                    <a:cubicBezTo>
                      <a:pt x="459740" y="86360"/>
                      <a:pt x="459740" y="86360"/>
                      <a:pt x="459740" y="85090"/>
                    </a:cubicBezTo>
                    <a:cubicBezTo>
                      <a:pt x="459740" y="85090"/>
                      <a:pt x="450850" y="78740"/>
                      <a:pt x="450850" y="7874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5" name="Group 190"/>
            <p:cNvGrpSpPr/>
            <p:nvPr/>
          </p:nvGrpSpPr>
          <p:grpSpPr>
            <a:xfrm>
              <a:off x="2967990" y="1481138"/>
              <a:ext cx="576262" cy="628650"/>
              <a:chOff x="0" y="0"/>
              <a:chExt cx="768350" cy="838200"/>
            </a:xfrm>
          </p:grpSpPr>
          <p:sp>
            <p:nvSpPr>
              <p:cNvPr id="362" name="Freeform 191"/>
              <p:cNvSpPr/>
              <p:nvPr/>
            </p:nvSpPr>
            <p:spPr>
              <a:xfrm>
                <a:off x="49530" y="48260"/>
                <a:ext cx="668020" cy="739140"/>
              </a:xfrm>
              <a:custGeom>
                <a:avLst/>
                <a:gdLst/>
                <a:ahLst/>
                <a:cxnLst/>
                <a:rect l="l" t="t" r="r" b="b"/>
                <a:pathLst>
                  <a:path w="668020" h="739140">
                    <a:moveTo>
                      <a:pt x="1270" y="426720"/>
                    </a:moveTo>
                    <a:cubicBezTo>
                      <a:pt x="6350" y="401320"/>
                      <a:pt x="11430" y="396240"/>
                      <a:pt x="12700" y="389890"/>
                    </a:cubicBezTo>
                    <a:cubicBezTo>
                      <a:pt x="12700" y="383540"/>
                      <a:pt x="8890" y="377190"/>
                      <a:pt x="8890" y="370840"/>
                    </a:cubicBezTo>
                    <a:cubicBezTo>
                      <a:pt x="8890" y="364490"/>
                      <a:pt x="8890" y="358140"/>
                      <a:pt x="11430" y="351790"/>
                    </a:cubicBezTo>
                    <a:cubicBezTo>
                      <a:pt x="13970" y="345440"/>
                      <a:pt x="19050" y="340360"/>
                      <a:pt x="21590" y="334010"/>
                    </a:cubicBezTo>
                    <a:cubicBezTo>
                      <a:pt x="25400" y="328930"/>
                      <a:pt x="26670" y="322580"/>
                      <a:pt x="30480" y="316230"/>
                    </a:cubicBezTo>
                    <a:cubicBezTo>
                      <a:pt x="34290" y="311150"/>
                      <a:pt x="39370" y="306070"/>
                      <a:pt x="44450" y="302260"/>
                    </a:cubicBezTo>
                    <a:cubicBezTo>
                      <a:pt x="48260" y="298450"/>
                      <a:pt x="54610" y="294640"/>
                      <a:pt x="59690" y="290830"/>
                    </a:cubicBezTo>
                    <a:cubicBezTo>
                      <a:pt x="64770" y="288290"/>
                      <a:pt x="72390" y="288290"/>
                      <a:pt x="77470" y="284480"/>
                    </a:cubicBezTo>
                    <a:cubicBezTo>
                      <a:pt x="82550" y="280670"/>
                      <a:pt x="90170" y="276860"/>
                      <a:pt x="91440" y="270510"/>
                    </a:cubicBezTo>
                    <a:cubicBezTo>
                      <a:pt x="93980" y="264160"/>
                      <a:pt x="87630" y="255270"/>
                      <a:pt x="86360" y="248920"/>
                    </a:cubicBezTo>
                    <a:cubicBezTo>
                      <a:pt x="85090" y="241300"/>
                      <a:pt x="86360" y="234950"/>
                      <a:pt x="85090" y="229870"/>
                    </a:cubicBezTo>
                    <a:cubicBezTo>
                      <a:pt x="83820" y="223520"/>
                      <a:pt x="80010" y="217170"/>
                      <a:pt x="78740" y="210820"/>
                    </a:cubicBezTo>
                    <a:cubicBezTo>
                      <a:pt x="77470" y="205740"/>
                      <a:pt x="77470" y="196850"/>
                      <a:pt x="76200" y="195580"/>
                    </a:cubicBezTo>
                    <a:cubicBezTo>
                      <a:pt x="76200" y="194310"/>
                      <a:pt x="74930" y="194310"/>
                      <a:pt x="74930" y="194310"/>
                    </a:cubicBezTo>
                    <a:cubicBezTo>
                      <a:pt x="73660" y="194310"/>
                      <a:pt x="72390" y="194310"/>
                      <a:pt x="72390" y="194310"/>
                    </a:cubicBezTo>
                    <a:cubicBezTo>
                      <a:pt x="71120" y="194310"/>
                      <a:pt x="69850" y="193040"/>
                      <a:pt x="69850" y="193040"/>
                    </a:cubicBezTo>
                    <a:cubicBezTo>
                      <a:pt x="68580" y="191770"/>
                      <a:pt x="67310" y="190500"/>
                      <a:pt x="67310" y="190500"/>
                    </a:cubicBezTo>
                    <a:cubicBezTo>
                      <a:pt x="67310" y="190500"/>
                      <a:pt x="66040" y="189230"/>
                      <a:pt x="64770" y="189230"/>
                    </a:cubicBezTo>
                    <a:cubicBezTo>
                      <a:pt x="63500" y="187960"/>
                      <a:pt x="62230" y="186690"/>
                      <a:pt x="62230" y="186690"/>
                    </a:cubicBezTo>
                    <a:cubicBezTo>
                      <a:pt x="62230" y="186690"/>
                      <a:pt x="62230" y="185420"/>
                      <a:pt x="60960" y="185420"/>
                    </a:cubicBezTo>
                    <a:cubicBezTo>
                      <a:pt x="60960" y="184150"/>
                      <a:pt x="59690" y="182880"/>
                      <a:pt x="59690" y="182880"/>
                    </a:cubicBezTo>
                    <a:cubicBezTo>
                      <a:pt x="59690" y="182880"/>
                      <a:pt x="59690" y="180340"/>
                      <a:pt x="58420" y="180340"/>
                    </a:cubicBezTo>
                    <a:cubicBezTo>
                      <a:pt x="58420" y="179070"/>
                      <a:pt x="58420" y="177800"/>
                      <a:pt x="58420" y="176530"/>
                    </a:cubicBezTo>
                    <a:cubicBezTo>
                      <a:pt x="58420" y="176530"/>
                      <a:pt x="57150" y="175260"/>
                      <a:pt x="57150" y="173990"/>
                    </a:cubicBezTo>
                    <a:cubicBezTo>
                      <a:pt x="57150" y="173990"/>
                      <a:pt x="57150" y="171450"/>
                      <a:pt x="57150" y="171450"/>
                    </a:cubicBezTo>
                    <a:cubicBezTo>
                      <a:pt x="57150" y="171450"/>
                      <a:pt x="59690" y="162560"/>
                      <a:pt x="60960" y="158750"/>
                    </a:cubicBezTo>
                    <a:cubicBezTo>
                      <a:pt x="64770" y="153670"/>
                      <a:pt x="71120" y="151130"/>
                      <a:pt x="73660" y="147320"/>
                    </a:cubicBezTo>
                    <a:cubicBezTo>
                      <a:pt x="76200" y="142240"/>
                      <a:pt x="76200" y="138430"/>
                      <a:pt x="77470" y="133350"/>
                    </a:cubicBezTo>
                    <a:cubicBezTo>
                      <a:pt x="78740" y="128270"/>
                      <a:pt x="82550" y="120650"/>
                      <a:pt x="83820" y="114300"/>
                    </a:cubicBezTo>
                    <a:cubicBezTo>
                      <a:pt x="85090" y="107950"/>
                      <a:pt x="83820" y="101600"/>
                      <a:pt x="83820" y="95250"/>
                    </a:cubicBezTo>
                    <a:cubicBezTo>
                      <a:pt x="83820" y="88900"/>
                      <a:pt x="81280" y="82550"/>
                      <a:pt x="82550" y="76200"/>
                    </a:cubicBezTo>
                    <a:cubicBezTo>
                      <a:pt x="85090" y="68580"/>
                      <a:pt x="92710" y="60960"/>
                      <a:pt x="99060" y="55880"/>
                    </a:cubicBezTo>
                    <a:cubicBezTo>
                      <a:pt x="105410" y="53340"/>
                      <a:pt x="113030" y="53340"/>
                      <a:pt x="119380" y="50800"/>
                    </a:cubicBezTo>
                    <a:cubicBezTo>
                      <a:pt x="125730" y="49530"/>
                      <a:pt x="134620" y="43180"/>
                      <a:pt x="137160" y="43180"/>
                    </a:cubicBezTo>
                    <a:cubicBezTo>
                      <a:pt x="138430" y="43180"/>
                      <a:pt x="138430" y="43180"/>
                      <a:pt x="138430" y="43180"/>
                    </a:cubicBezTo>
                    <a:cubicBezTo>
                      <a:pt x="138430" y="43180"/>
                      <a:pt x="138430" y="43180"/>
                      <a:pt x="137160" y="41910"/>
                    </a:cubicBezTo>
                    <a:cubicBezTo>
                      <a:pt x="137160" y="39370"/>
                      <a:pt x="148590" y="6350"/>
                      <a:pt x="156210" y="2540"/>
                    </a:cubicBezTo>
                    <a:cubicBezTo>
                      <a:pt x="161290" y="0"/>
                      <a:pt x="168910" y="5080"/>
                      <a:pt x="175260" y="8890"/>
                    </a:cubicBezTo>
                    <a:cubicBezTo>
                      <a:pt x="181610" y="11430"/>
                      <a:pt x="189230" y="16510"/>
                      <a:pt x="194310" y="21590"/>
                    </a:cubicBezTo>
                    <a:cubicBezTo>
                      <a:pt x="198120" y="25400"/>
                      <a:pt x="203200" y="30480"/>
                      <a:pt x="205740" y="36830"/>
                    </a:cubicBezTo>
                    <a:cubicBezTo>
                      <a:pt x="208280" y="41910"/>
                      <a:pt x="210820" y="52070"/>
                      <a:pt x="210820" y="57150"/>
                    </a:cubicBezTo>
                    <a:cubicBezTo>
                      <a:pt x="210820" y="59690"/>
                      <a:pt x="209550" y="60960"/>
                      <a:pt x="209550" y="63500"/>
                    </a:cubicBezTo>
                    <a:cubicBezTo>
                      <a:pt x="209550" y="67310"/>
                      <a:pt x="212090" y="72390"/>
                      <a:pt x="215900" y="76200"/>
                    </a:cubicBezTo>
                    <a:cubicBezTo>
                      <a:pt x="219710" y="80010"/>
                      <a:pt x="232410" y="82550"/>
                      <a:pt x="234950" y="83820"/>
                    </a:cubicBezTo>
                    <a:cubicBezTo>
                      <a:pt x="237490" y="83820"/>
                      <a:pt x="243840" y="85090"/>
                      <a:pt x="246380" y="86360"/>
                    </a:cubicBezTo>
                    <a:cubicBezTo>
                      <a:pt x="248920" y="86360"/>
                      <a:pt x="254000" y="87630"/>
                      <a:pt x="254000" y="87630"/>
                    </a:cubicBezTo>
                    <a:cubicBezTo>
                      <a:pt x="255270" y="87630"/>
                      <a:pt x="256540" y="88900"/>
                      <a:pt x="256540" y="88900"/>
                    </a:cubicBezTo>
                    <a:cubicBezTo>
                      <a:pt x="257810" y="88900"/>
                      <a:pt x="257810" y="90170"/>
                      <a:pt x="257810" y="90170"/>
                    </a:cubicBezTo>
                    <a:cubicBezTo>
                      <a:pt x="257810" y="90170"/>
                      <a:pt x="257810" y="88900"/>
                      <a:pt x="257810" y="88900"/>
                    </a:cubicBezTo>
                    <a:cubicBezTo>
                      <a:pt x="257810" y="88900"/>
                      <a:pt x="259080" y="87630"/>
                      <a:pt x="259080" y="86360"/>
                    </a:cubicBezTo>
                    <a:cubicBezTo>
                      <a:pt x="260350" y="86360"/>
                      <a:pt x="261620" y="85090"/>
                      <a:pt x="261620" y="85090"/>
                    </a:cubicBezTo>
                    <a:cubicBezTo>
                      <a:pt x="261620" y="85090"/>
                      <a:pt x="262890" y="83820"/>
                      <a:pt x="262890" y="82550"/>
                    </a:cubicBezTo>
                    <a:cubicBezTo>
                      <a:pt x="264160" y="82550"/>
                      <a:pt x="265430" y="81280"/>
                      <a:pt x="265430" y="81280"/>
                    </a:cubicBezTo>
                    <a:cubicBezTo>
                      <a:pt x="265430" y="81280"/>
                      <a:pt x="267970" y="81280"/>
                      <a:pt x="267970" y="80010"/>
                    </a:cubicBezTo>
                    <a:cubicBezTo>
                      <a:pt x="269240" y="80010"/>
                      <a:pt x="270510" y="78740"/>
                      <a:pt x="270510" y="78740"/>
                    </a:cubicBezTo>
                    <a:cubicBezTo>
                      <a:pt x="270510" y="78740"/>
                      <a:pt x="273050" y="78740"/>
                      <a:pt x="273050" y="78740"/>
                    </a:cubicBezTo>
                    <a:cubicBezTo>
                      <a:pt x="274320" y="78740"/>
                      <a:pt x="276860" y="78740"/>
                      <a:pt x="276860" y="78740"/>
                    </a:cubicBezTo>
                    <a:cubicBezTo>
                      <a:pt x="276860" y="78740"/>
                      <a:pt x="278130" y="78740"/>
                      <a:pt x="279400" y="78740"/>
                    </a:cubicBezTo>
                    <a:cubicBezTo>
                      <a:pt x="280670" y="78740"/>
                      <a:pt x="281940" y="78740"/>
                      <a:pt x="281940" y="78740"/>
                    </a:cubicBezTo>
                    <a:cubicBezTo>
                      <a:pt x="281940" y="78740"/>
                      <a:pt x="283210" y="80010"/>
                      <a:pt x="284480" y="80010"/>
                    </a:cubicBezTo>
                    <a:cubicBezTo>
                      <a:pt x="285750" y="80010"/>
                      <a:pt x="287020" y="81280"/>
                      <a:pt x="287020" y="81280"/>
                    </a:cubicBezTo>
                    <a:cubicBezTo>
                      <a:pt x="287020" y="81280"/>
                      <a:pt x="289560" y="81280"/>
                      <a:pt x="289560" y="82550"/>
                    </a:cubicBezTo>
                    <a:cubicBezTo>
                      <a:pt x="290830" y="82550"/>
                      <a:pt x="292100" y="83820"/>
                      <a:pt x="292100" y="83820"/>
                    </a:cubicBezTo>
                    <a:cubicBezTo>
                      <a:pt x="292100" y="83820"/>
                      <a:pt x="293370" y="85090"/>
                      <a:pt x="294640" y="86360"/>
                    </a:cubicBezTo>
                    <a:cubicBezTo>
                      <a:pt x="294640" y="86360"/>
                      <a:pt x="295910" y="87630"/>
                      <a:pt x="295910" y="87630"/>
                    </a:cubicBezTo>
                    <a:cubicBezTo>
                      <a:pt x="295910" y="87630"/>
                      <a:pt x="297180" y="88900"/>
                      <a:pt x="297180" y="90170"/>
                    </a:cubicBezTo>
                    <a:cubicBezTo>
                      <a:pt x="298450" y="91440"/>
                      <a:pt x="298450" y="92710"/>
                      <a:pt x="298450" y="92710"/>
                    </a:cubicBezTo>
                    <a:cubicBezTo>
                      <a:pt x="298450" y="92710"/>
                      <a:pt x="299720" y="93980"/>
                      <a:pt x="299720" y="95250"/>
                    </a:cubicBezTo>
                    <a:cubicBezTo>
                      <a:pt x="299720" y="96520"/>
                      <a:pt x="299720" y="97790"/>
                      <a:pt x="299720" y="97790"/>
                    </a:cubicBezTo>
                    <a:cubicBezTo>
                      <a:pt x="299720" y="97790"/>
                      <a:pt x="299720" y="100330"/>
                      <a:pt x="300990" y="100330"/>
                    </a:cubicBezTo>
                    <a:cubicBezTo>
                      <a:pt x="300990" y="101600"/>
                      <a:pt x="300990" y="104140"/>
                      <a:pt x="300990" y="104140"/>
                    </a:cubicBezTo>
                    <a:cubicBezTo>
                      <a:pt x="300990" y="104140"/>
                      <a:pt x="299720" y="105410"/>
                      <a:pt x="299720" y="106680"/>
                    </a:cubicBezTo>
                    <a:cubicBezTo>
                      <a:pt x="299720" y="107950"/>
                      <a:pt x="299720" y="109220"/>
                      <a:pt x="299720" y="109220"/>
                    </a:cubicBezTo>
                    <a:cubicBezTo>
                      <a:pt x="299720" y="109220"/>
                      <a:pt x="295910" y="116840"/>
                      <a:pt x="293370" y="120650"/>
                    </a:cubicBezTo>
                    <a:cubicBezTo>
                      <a:pt x="292100" y="123190"/>
                      <a:pt x="290830" y="125730"/>
                      <a:pt x="290830" y="129540"/>
                    </a:cubicBezTo>
                    <a:cubicBezTo>
                      <a:pt x="289560" y="132080"/>
                      <a:pt x="287020" y="139700"/>
                      <a:pt x="287020" y="139700"/>
                    </a:cubicBezTo>
                    <a:cubicBezTo>
                      <a:pt x="288290" y="139700"/>
                      <a:pt x="288290" y="139700"/>
                      <a:pt x="289560" y="139700"/>
                    </a:cubicBezTo>
                    <a:cubicBezTo>
                      <a:pt x="289560" y="139700"/>
                      <a:pt x="292100" y="138430"/>
                      <a:pt x="292100" y="138430"/>
                    </a:cubicBezTo>
                    <a:cubicBezTo>
                      <a:pt x="292100" y="138430"/>
                      <a:pt x="293370" y="138430"/>
                      <a:pt x="294640" y="138430"/>
                    </a:cubicBezTo>
                    <a:cubicBezTo>
                      <a:pt x="295910" y="138430"/>
                      <a:pt x="295910" y="138430"/>
                      <a:pt x="297180" y="137160"/>
                    </a:cubicBezTo>
                    <a:cubicBezTo>
                      <a:pt x="300990" y="137160"/>
                      <a:pt x="309880" y="138430"/>
                      <a:pt x="314960" y="135890"/>
                    </a:cubicBezTo>
                    <a:cubicBezTo>
                      <a:pt x="321310" y="134620"/>
                      <a:pt x="327660" y="129540"/>
                      <a:pt x="334010" y="128270"/>
                    </a:cubicBezTo>
                    <a:cubicBezTo>
                      <a:pt x="340360" y="127000"/>
                      <a:pt x="347980" y="124460"/>
                      <a:pt x="353060" y="127000"/>
                    </a:cubicBezTo>
                    <a:cubicBezTo>
                      <a:pt x="359410" y="128270"/>
                      <a:pt x="367030" y="132080"/>
                      <a:pt x="370840" y="137160"/>
                    </a:cubicBezTo>
                    <a:cubicBezTo>
                      <a:pt x="375920" y="143510"/>
                      <a:pt x="377190" y="151130"/>
                      <a:pt x="381000" y="158750"/>
                    </a:cubicBezTo>
                    <a:cubicBezTo>
                      <a:pt x="383540" y="163830"/>
                      <a:pt x="386080" y="171450"/>
                      <a:pt x="389890" y="175260"/>
                    </a:cubicBezTo>
                    <a:cubicBezTo>
                      <a:pt x="394970" y="177800"/>
                      <a:pt x="403860" y="173990"/>
                      <a:pt x="410210" y="176530"/>
                    </a:cubicBezTo>
                    <a:cubicBezTo>
                      <a:pt x="416560" y="177800"/>
                      <a:pt x="421640" y="181610"/>
                      <a:pt x="427990" y="185420"/>
                    </a:cubicBezTo>
                    <a:cubicBezTo>
                      <a:pt x="433070" y="187960"/>
                      <a:pt x="438150" y="191770"/>
                      <a:pt x="441960" y="198120"/>
                    </a:cubicBezTo>
                    <a:cubicBezTo>
                      <a:pt x="445770" y="203200"/>
                      <a:pt x="445770" y="212090"/>
                      <a:pt x="447040" y="219710"/>
                    </a:cubicBezTo>
                    <a:cubicBezTo>
                      <a:pt x="447040" y="226060"/>
                      <a:pt x="447040" y="232410"/>
                      <a:pt x="445770" y="238760"/>
                    </a:cubicBezTo>
                    <a:cubicBezTo>
                      <a:pt x="444500" y="245110"/>
                      <a:pt x="440690" y="251460"/>
                      <a:pt x="438150" y="257810"/>
                    </a:cubicBezTo>
                    <a:cubicBezTo>
                      <a:pt x="436880" y="264160"/>
                      <a:pt x="434340" y="270510"/>
                      <a:pt x="433070" y="276860"/>
                    </a:cubicBezTo>
                    <a:cubicBezTo>
                      <a:pt x="431800" y="283210"/>
                      <a:pt x="433070" y="289560"/>
                      <a:pt x="431800" y="297180"/>
                    </a:cubicBezTo>
                    <a:cubicBezTo>
                      <a:pt x="431800" y="303530"/>
                      <a:pt x="431800" y="309880"/>
                      <a:pt x="430530" y="316230"/>
                    </a:cubicBezTo>
                    <a:cubicBezTo>
                      <a:pt x="430530" y="321310"/>
                      <a:pt x="427990" y="327660"/>
                      <a:pt x="426720" y="334010"/>
                    </a:cubicBezTo>
                    <a:cubicBezTo>
                      <a:pt x="425450" y="340360"/>
                      <a:pt x="421640" y="351790"/>
                      <a:pt x="421640" y="354330"/>
                    </a:cubicBezTo>
                    <a:cubicBezTo>
                      <a:pt x="421640" y="355600"/>
                      <a:pt x="422910" y="355600"/>
                      <a:pt x="422910" y="355600"/>
                    </a:cubicBezTo>
                    <a:cubicBezTo>
                      <a:pt x="424180" y="355600"/>
                      <a:pt x="425450" y="356870"/>
                      <a:pt x="425450" y="356870"/>
                    </a:cubicBezTo>
                    <a:cubicBezTo>
                      <a:pt x="425450" y="356870"/>
                      <a:pt x="426720" y="358140"/>
                      <a:pt x="427990" y="358140"/>
                    </a:cubicBezTo>
                    <a:cubicBezTo>
                      <a:pt x="429260" y="359410"/>
                      <a:pt x="430530" y="360680"/>
                      <a:pt x="430530" y="360680"/>
                    </a:cubicBezTo>
                    <a:cubicBezTo>
                      <a:pt x="430530" y="360680"/>
                      <a:pt x="430530" y="361950"/>
                      <a:pt x="431800" y="361950"/>
                    </a:cubicBezTo>
                    <a:cubicBezTo>
                      <a:pt x="431800" y="363220"/>
                      <a:pt x="433070" y="364490"/>
                      <a:pt x="433070" y="364490"/>
                    </a:cubicBezTo>
                    <a:cubicBezTo>
                      <a:pt x="433070" y="364490"/>
                      <a:pt x="434340" y="365760"/>
                      <a:pt x="434340" y="367030"/>
                    </a:cubicBezTo>
                    <a:cubicBezTo>
                      <a:pt x="434340" y="368300"/>
                      <a:pt x="435610" y="369570"/>
                      <a:pt x="435610" y="369570"/>
                    </a:cubicBezTo>
                    <a:cubicBezTo>
                      <a:pt x="435610" y="369570"/>
                      <a:pt x="435610" y="372110"/>
                      <a:pt x="435610" y="372110"/>
                    </a:cubicBezTo>
                    <a:cubicBezTo>
                      <a:pt x="435610" y="373380"/>
                      <a:pt x="435610" y="374650"/>
                      <a:pt x="435610" y="374650"/>
                    </a:cubicBezTo>
                    <a:cubicBezTo>
                      <a:pt x="435610" y="374650"/>
                      <a:pt x="444500" y="386080"/>
                      <a:pt x="448310" y="392430"/>
                    </a:cubicBezTo>
                    <a:cubicBezTo>
                      <a:pt x="450850" y="398780"/>
                      <a:pt x="455930" y="407670"/>
                      <a:pt x="457200" y="412750"/>
                    </a:cubicBezTo>
                    <a:cubicBezTo>
                      <a:pt x="458470" y="414020"/>
                      <a:pt x="458470" y="415290"/>
                      <a:pt x="458470" y="416560"/>
                    </a:cubicBezTo>
                    <a:cubicBezTo>
                      <a:pt x="458470" y="416560"/>
                      <a:pt x="459740" y="415290"/>
                      <a:pt x="459740" y="415290"/>
                    </a:cubicBezTo>
                    <a:cubicBezTo>
                      <a:pt x="461010" y="415290"/>
                      <a:pt x="467360" y="422910"/>
                      <a:pt x="468630" y="422910"/>
                    </a:cubicBezTo>
                    <a:cubicBezTo>
                      <a:pt x="469900" y="421640"/>
                      <a:pt x="471170" y="420370"/>
                      <a:pt x="471170" y="420370"/>
                    </a:cubicBezTo>
                    <a:cubicBezTo>
                      <a:pt x="471170" y="420370"/>
                      <a:pt x="472440" y="419100"/>
                      <a:pt x="472440" y="419100"/>
                    </a:cubicBezTo>
                    <a:cubicBezTo>
                      <a:pt x="473710" y="417830"/>
                      <a:pt x="473710" y="417830"/>
                      <a:pt x="473710" y="417830"/>
                    </a:cubicBezTo>
                    <a:cubicBezTo>
                      <a:pt x="474980" y="416560"/>
                      <a:pt x="473710" y="415290"/>
                      <a:pt x="474980" y="414020"/>
                    </a:cubicBezTo>
                    <a:cubicBezTo>
                      <a:pt x="476250" y="410210"/>
                      <a:pt x="490220" y="401320"/>
                      <a:pt x="496570" y="400050"/>
                    </a:cubicBezTo>
                    <a:cubicBezTo>
                      <a:pt x="501650" y="400050"/>
                      <a:pt x="506730" y="406400"/>
                      <a:pt x="509270" y="406400"/>
                    </a:cubicBezTo>
                    <a:cubicBezTo>
                      <a:pt x="511810" y="406400"/>
                      <a:pt x="513080" y="402590"/>
                      <a:pt x="513080" y="401320"/>
                    </a:cubicBezTo>
                    <a:cubicBezTo>
                      <a:pt x="513080" y="401320"/>
                      <a:pt x="513080" y="398780"/>
                      <a:pt x="513080" y="398780"/>
                    </a:cubicBezTo>
                    <a:cubicBezTo>
                      <a:pt x="513080" y="397510"/>
                      <a:pt x="514350" y="394970"/>
                      <a:pt x="514350" y="394970"/>
                    </a:cubicBezTo>
                    <a:cubicBezTo>
                      <a:pt x="514350" y="394970"/>
                      <a:pt x="514350" y="393700"/>
                      <a:pt x="514350" y="392430"/>
                    </a:cubicBezTo>
                    <a:cubicBezTo>
                      <a:pt x="515620" y="392430"/>
                      <a:pt x="515620" y="389890"/>
                      <a:pt x="515620" y="389890"/>
                    </a:cubicBezTo>
                    <a:cubicBezTo>
                      <a:pt x="515620" y="389890"/>
                      <a:pt x="516890" y="388620"/>
                      <a:pt x="518160" y="387350"/>
                    </a:cubicBezTo>
                    <a:cubicBezTo>
                      <a:pt x="518160" y="387350"/>
                      <a:pt x="519430" y="386080"/>
                      <a:pt x="519430" y="384810"/>
                    </a:cubicBezTo>
                    <a:cubicBezTo>
                      <a:pt x="519430" y="384810"/>
                      <a:pt x="520700" y="383540"/>
                      <a:pt x="520700" y="383540"/>
                    </a:cubicBezTo>
                    <a:cubicBezTo>
                      <a:pt x="521970" y="382270"/>
                      <a:pt x="523240" y="382270"/>
                      <a:pt x="523240" y="382270"/>
                    </a:cubicBezTo>
                    <a:cubicBezTo>
                      <a:pt x="523240" y="381000"/>
                      <a:pt x="524510" y="381000"/>
                      <a:pt x="525780" y="379730"/>
                    </a:cubicBezTo>
                    <a:cubicBezTo>
                      <a:pt x="527050" y="379730"/>
                      <a:pt x="528320" y="378460"/>
                      <a:pt x="528320" y="378460"/>
                    </a:cubicBezTo>
                    <a:cubicBezTo>
                      <a:pt x="528320" y="378460"/>
                      <a:pt x="530860" y="378460"/>
                      <a:pt x="530860" y="378460"/>
                    </a:cubicBezTo>
                    <a:cubicBezTo>
                      <a:pt x="532130" y="378460"/>
                      <a:pt x="533400" y="377190"/>
                      <a:pt x="534670" y="377190"/>
                    </a:cubicBezTo>
                    <a:cubicBezTo>
                      <a:pt x="534670" y="377190"/>
                      <a:pt x="535940" y="377190"/>
                      <a:pt x="537210" y="377190"/>
                    </a:cubicBezTo>
                    <a:cubicBezTo>
                      <a:pt x="538480" y="377190"/>
                      <a:pt x="539750" y="377190"/>
                      <a:pt x="539750" y="377190"/>
                    </a:cubicBezTo>
                    <a:cubicBezTo>
                      <a:pt x="539750" y="377190"/>
                      <a:pt x="541020" y="378460"/>
                      <a:pt x="542290" y="378460"/>
                    </a:cubicBezTo>
                    <a:cubicBezTo>
                      <a:pt x="543560" y="378460"/>
                      <a:pt x="544830" y="378460"/>
                      <a:pt x="544830" y="378460"/>
                    </a:cubicBezTo>
                    <a:cubicBezTo>
                      <a:pt x="544830" y="378460"/>
                      <a:pt x="547370" y="379730"/>
                      <a:pt x="547370" y="379730"/>
                    </a:cubicBezTo>
                    <a:cubicBezTo>
                      <a:pt x="548640" y="381000"/>
                      <a:pt x="549910" y="381000"/>
                      <a:pt x="549910" y="381000"/>
                    </a:cubicBezTo>
                    <a:cubicBezTo>
                      <a:pt x="549910" y="382270"/>
                      <a:pt x="552450" y="382270"/>
                      <a:pt x="552450" y="383540"/>
                    </a:cubicBezTo>
                    <a:cubicBezTo>
                      <a:pt x="553720" y="383540"/>
                      <a:pt x="553720" y="384810"/>
                      <a:pt x="554990" y="384810"/>
                    </a:cubicBezTo>
                    <a:cubicBezTo>
                      <a:pt x="554990" y="384810"/>
                      <a:pt x="554990" y="386080"/>
                      <a:pt x="554990" y="386080"/>
                    </a:cubicBezTo>
                    <a:cubicBezTo>
                      <a:pt x="557530" y="386080"/>
                      <a:pt x="567690" y="384810"/>
                      <a:pt x="574040" y="383540"/>
                    </a:cubicBezTo>
                    <a:cubicBezTo>
                      <a:pt x="580390" y="381000"/>
                      <a:pt x="586740" y="377190"/>
                      <a:pt x="594360" y="375920"/>
                    </a:cubicBezTo>
                    <a:cubicBezTo>
                      <a:pt x="600710" y="374650"/>
                      <a:pt x="607060" y="378460"/>
                      <a:pt x="613410" y="378460"/>
                    </a:cubicBezTo>
                    <a:cubicBezTo>
                      <a:pt x="619760" y="378460"/>
                      <a:pt x="626110" y="374650"/>
                      <a:pt x="632460" y="375920"/>
                    </a:cubicBezTo>
                    <a:cubicBezTo>
                      <a:pt x="638810" y="377190"/>
                      <a:pt x="647700" y="382270"/>
                      <a:pt x="651510" y="387350"/>
                    </a:cubicBezTo>
                    <a:cubicBezTo>
                      <a:pt x="655320" y="393700"/>
                      <a:pt x="655320" y="406400"/>
                      <a:pt x="655320" y="410210"/>
                    </a:cubicBezTo>
                    <a:cubicBezTo>
                      <a:pt x="654050" y="412750"/>
                      <a:pt x="652780" y="412750"/>
                      <a:pt x="652780" y="414020"/>
                    </a:cubicBezTo>
                    <a:cubicBezTo>
                      <a:pt x="651510" y="416560"/>
                      <a:pt x="651510" y="424180"/>
                      <a:pt x="652780" y="429260"/>
                    </a:cubicBezTo>
                    <a:cubicBezTo>
                      <a:pt x="652780" y="435610"/>
                      <a:pt x="656590" y="441960"/>
                      <a:pt x="657860" y="448310"/>
                    </a:cubicBezTo>
                    <a:cubicBezTo>
                      <a:pt x="660400" y="454660"/>
                      <a:pt x="661670" y="461010"/>
                      <a:pt x="664210" y="466090"/>
                    </a:cubicBezTo>
                    <a:cubicBezTo>
                      <a:pt x="665480" y="472440"/>
                      <a:pt x="668020" y="478790"/>
                      <a:pt x="668020" y="485140"/>
                    </a:cubicBezTo>
                    <a:cubicBezTo>
                      <a:pt x="668020" y="491490"/>
                      <a:pt x="664210" y="499110"/>
                      <a:pt x="662940" y="505460"/>
                    </a:cubicBezTo>
                    <a:cubicBezTo>
                      <a:pt x="660400" y="510540"/>
                      <a:pt x="656590" y="516890"/>
                      <a:pt x="654050" y="523240"/>
                    </a:cubicBezTo>
                    <a:cubicBezTo>
                      <a:pt x="650240" y="529590"/>
                      <a:pt x="646430" y="538480"/>
                      <a:pt x="643890" y="541020"/>
                    </a:cubicBezTo>
                    <a:cubicBezTo>
                      <a:pt x="642620" y="542290"/>
                      <a:pt x="641350" y="542290"/>
                      <a:pt x="641350" y="543560"/>
                    </a:cubicBezTo>
                    <a:cubicBezTo>
                      <a:pt x="640080" y="544830"/>
                      <a:pt x="641350" y="549910"/>
                      <a:pt x="640080" y="553720"/>
                    </a:cubicBezTo>
                    <a:cubicBezTo>
                      <a:pt x="640080" y="558800"/>
                      <a:pt x="636270" y="567690"/>
                      <a:pt x="636270" y="574040"/>
                    </a:cubicBezTo>
                    <a:cubicBezTo>
                      <a:pt x="635000" y="580390"/>
                      <a:pt x="637540" y="586740"/>
                      <a:pt x="636270" y="593090"/>
                    </a:cubicBezTo>
                    <a:cubicBezTo>
                      <a:pt x="635000" y="600710"/>
                      <a:pt x="633730" y="609600"/>
                      <a:pt x="629920" y="614680"/>
                    </a:cubicBezTo>
                    <a:cubicBezTo>
                      <a:pt x="626110" y="619760"/>
                      <a:pt x="617220" y="624840"/>
                      <a:pt x="613410" y="627380"/>
                    </a:cubicBezTo>
                    <a:cubicBezTo>
                      <a:pt x="610870" y="628650"/>
                      <a:pt x="608330" y="627380"/>
                      <a:pt x="607060" y="628650"/>
                    </a:cubicBezTo>
                    <a:cubicBezTo>
                      <a:pt x="605790" y="628650"/>
                      <a:pt x="605790" y="631190"/>
                      <a:pt x="605790" y="631190"/>
                    </a:cubicBezTo>
                    <a:cubicBezTo>
                      <a:pt x="605790" y="631190"/>
                      <a:pt x="604520" y="632460"/>
                      <a:pt x="604520" y="633730"/>
                    </a:cubicBezTo>
                    <a:cubicBezTo>
                      <a:pt x="604520" y="633730"/>
                      <a:pt x="603250" y="636270"/>
                      <a:pt x="603250" y="636270"/>
                    </a:cubicBezTo>
                    <a:cubicBezTo>
                      <a:pt x="603250" y="636270"/>
                      <a:pt x="601980" y="637540"/>
                      <a:pt x="601980" y="637540"/>
                    </a:cubicBezTo>
                    <a:cubicBezTo>
                      <a:pt x="600710" y="638810"/>
                      <a:pt x="599440" y="640080"/>
                      <a:pt x="599440" y="640080"/>
                    </a:cubicBezTo>
                    <a:cubicBezTo>
                      <a:pt x="599440" y="640080"/>
                      <a:pt x="598170" y="641350"/>
                      <a:pt x="596900" y="641350"/>
                    </a:cubicBezTo>
                    <a:cubicBezTo>
                      <a:pt x="596900" y="642620"/>
                      <a:pt x="595630" y="643890"/>
                      <a:pt x="595630" y="643890"/>
                    </a:cubicBezTo>
                    <a:cubicBezTo>
                      <a:pt x="595630" y="643890"/>
                      <a:pt x="593090" y="643890"/>
                      <a:pt x="591820" y="643890"/>
                    </a:cubicBezTo>
                    <a:cubicBezTo>
                      <a:pt x="591820" y="645160"/>
                      <a:pt x="589280" y="645160"/>
                      <a:pt x="589280" y="645160"/>
                    </a:cubicBezTo>
                    <a:cubicBezTo>
                      <a:pt x="589280" y="645160"/>
                      <a:pt x="595630" y="642620"/>
                      <a:pt x="596900" y="642620"/>
                    </a:cubicBezTo>
                    <a:cubicBezTo>
                      <a:pt x="596900" y="643890"/>
                      <a:pt x="585470" y="651510"/>
                      <a:pt x="580390" y="655320"/>
                    </a:cubicBezTo>
                    <a:cubicBezTo>
                      <a:pt x="575310" y="659130"/>
                      <a:pt x="566420" y="662940"/>
                      <a:pt x="562610" y="665480"/>
                    </a:cubicBezTo>
                    <a:cubicBezTo>
                      <a:pt x="562610" y="665480"/>
                      <a:pt x="561340" y="666750"/>
                      <a:pt x="561340" y="666750"/>
                    </a:cubicBezTo>
                    <a:cubicBezTo>
                      <a:pt x="560070" y="666750"/>
                      <a:pt x="558800" y="668020"/>
                      <a:pt x="558800" y="668020"/>
                    </a:cubicBezTo>
                    <a:cubicBezTo>
                      <a:pt x="558800" y="668020"/>
                      <a:pt x="556260" y="669290"/>
                      <a:pt x="556260" y="669290"/>
                    </a:cubicBezTo>
                    <a:cubicBezTo>
                      <a:pt x="554990" y="670560"/>
                      <a:pt x="553720" y="670560"/>
                      <a:pt x="553720" y="670560"/>
                    </a:cubicBezTo>
                    <a:cubicBezTo>
                      <a:pt x="553720" y="670560"/>
                      <a:pt x="551180" y="670560"/>
                      <a:pt x="551180" y="671830"/>
                    </a:cubicBezTo>
                    <a:cubicBezTo>
                      <a:pt x="549910" y="671830"/>
                      <a:pt x="547370" y="671830"/>
                      <a:pt x="547370" y="671830"/>
                    </a:cubicBezTo>
                    <a:cubicBezTo>
                      <a:pt x="547370" y="671830"/>
                      <a:pt x="547370" y="671830"/>
                      <a:pt x="546100" y="671830"/>
                    </a:cubicBezTo>
                    <a:cubicBezTo>
                      <a:pt x="543560" y="671830"/>
                      <a:pt x="541020" y="674370"/>
                      <a:pt x="537210" y="675640"/>
                    </a:cubicBezTo>
                    <a:cubicBezTo>
                      <a:pt x="532130" y="678180"/>
                      <a:pt x="524510" y="680720"/>
                      <a:pt x="518160" y="680720"/>
                    </a:cubicBezTo>
                    <a:cubicBezTo>
                      <a:pt x="511810" y="681990"/>
                      <a:pt x="504190" y="678180"/>
                      <a:pt x="499110" y="680720"/>
                    </a:cubicBezTo>
                    <a:cubicBezTo>
                      <a:pt x="491490" y="683260"/>
                      <a:pt x="478790" y="699770"/>
                      <a:pt x="478790" y="698500"/>
                    </a:cubicBezTo>
                    <a:cubicBezTo>
                      <a:pt x="477520" y="698500"/>
                      <a:pt x="491490" y="678180"/>
                      <a:pt x="491490" y="678180"/>
                    </a:cubicBezTo>
                    <a:cubicBezTo>
                      <a:pt x="490220" y="676910"/>
                      <a:pt x="474980" y="699770"/>
                      <a:pt x="467360" y="701040"/>
                    </a:cubicBezTo>
                    <a:cubicBezTo>
                      <a:pt x="462280" y="702310"/>
                      <a:pt x="455930" y="694690"/>
                      <a:pt x="453390" y="694690"/>
                    </a:cubicBezTo>
                    <a:cubicBezTo>
                      <a:pt x="452120" y="694690"/>
                      <a:pt x="452120" y="695960"/>
                      <a:pt x="452120" y="697230"/>
                    </a:cubicBezTo>
                    <a:cubicBezTo>
                      <a:pt x="450850" y="697230"/>
                      <a:pt x="449580" y="698500"/>
                      <a:pt x="449580" y="698500"/>
                    </a:cubicBezTo>
                    <a:cubicBezTo>
                      <a:pt x="449580" y="698500"/>
                      <a:pt x="448310" y="699770"/>
                      <a:pt x="448310" y="701040"/>
                    </a:cubicBezTo>
                    <a:cubicBezTo>
                      <a:pt x="447040" y="701040"/>
                      <a:pt x="445770" y="702310"/>
                      <a:pt x="445770" y="702310"/>
                    </a:cubicBezTo>
                    <a:cubicBezTo>
                      <a:pt x="445770" y="702310"/>
                      <a:pt x="443230" y="702310"/>
                      <a:pt x="443230" y="703580"/>
                    </a:cubicBezTo>
                    <a:cubicBezTo>
                      <a:pt x="441960" y="703580"/>
                      <a:pt x="440690" y="703580"/>
                      <a:pt x="440690" y="703580"/>
                    </a:cubicBezTo>
                    <a:cubicBezTo>
                      <a:pt x="440690" y="703580"/>
                      <a:pt x="438150" y="704850"/>
                      <a:pt x="438150" y="704850"/>
                    </a:cubicBezTo>
                    <a:cubicBezTo>
                      <a:pt x="436880" y="704850"/>
                      <a:pt x="434340" y="704850"/>
                      <a:pt x="434340" y="704850"/>
                    </a:cubicBezTo>
                    <a:cubicBezTo>
                      <a:pt x="434340" y="704850"/>
                      <a:pt x="429260" y="701040"/>
                      <a:pt x="426720" y="701040"/>
                    </a:cubicBezTo>
                    <a:cubicBezTo>
                      <a:pt x="422910" y="702310"/>
                      <a:pt x="419100" y="706120"/>
                      <a:pt x="417830" y="707390"/>
                    </a:cubicBezTo>
                    <a:cubicBezTo>
                      <a:pt x="416560" y="708660"/>
                      <a:pt x="417830" y="708660"/>
                      <a:pt x="416560" y="709930"/>
                    </a:cubicBezTo>
                    <a:cubicBezTo>
                      <a:pt x="416560" y="709930"/>
                      <a:pt x="416560" y="712470"/>
                      <a:pt x="416560" y="712470"/>
                    </a:cubicBezTo>
                    <a:cubicBezTo>
                      <a:pt x="416560" y="712470"/>
                      <a:pt x="415290" y="713740"/>
                      <a:pt x="414020" y="715010"/>
                    </a:cubicBezTo>
                    <a:cubicBezTo>
                      <a:pt x="414020" y="715010"/>
                      <a:pt x="412750" y="716280"/>
                      <a:pt x="412750" y="716280"/>
                    </a:cubicBezTo>
                    <a:cubicBezTo>
                      <a:pt x="412750" y="716280"/>
                      <a:pt x="411480" y="717550"/>
                      <a:pt x="411480" y="718820"/>
                    </a:cubicBezTo>
                    <a:cubicBezTo>
                      <a:pt x="410210" y="718820"/>
                      <a:pt x="408940" y="720090"/>
                      <a:pt x="408940" y="720090"/>
                    </a:cubicBezTo>
                    <a:cubicBezTo>
                      <a:pt x="408940" y="720090"/>
                      <a:pt x="407670" y="721360"/>
                      <a:pt x="406400" y="721360"/>
                    </a:cubicBezTo>
                    <a:cubicBezTo>
                      <a:pt x="405130" y="721360"/>
                      <a:pt x="403860" y="722630"/>
                      <a:pt x="403860" y="722630"/>
                    </a:cubicBezTo>
                    <a:cubicBezTo>
                      <a:pt x="403860" y="722630"/>
                      <a:pt x="403860" y="722630"/>
                      <a:pt x="403860" y="723900"/>
                    </a:cubicBezTo>
                    <a:cubicBezTo>
                      <a:pt x="403860" y="723900"/>
                      <a:pt x="402590" y="725170"/>
                      <a:pt x="401320" y="725170"/>
                    </a:cubicBezTo>
                    <a:cubicBezTo>
                      <a:pt x="401320" y="726440"/>
                      <a:pt x="400050" y="727710"/>
                      <a:pt x="400050" y="727710"/>
                    </a:cubicBezTo>
                    <a:cubicBezTo>
                      <a:pt x="400050" y="727710"/>
                      <a:pt x="398780" y="728980"/>
                      <a:pt x="397510" y="728980"/>
                    </a:cubicBezTo>
                    <a:cubicBezTo>
                      <a:pt x="396240" y="728980"/>
                      <a:pt x="394970" y="730250"/>
                      <a:pt x="394970" y="730250"/>
                    </a:cubicBezTo>
                    <a:cubicBezTo>
                      <a:pt x="394970" y="730250"/>
                      <a:pt x="393700" y="731520"/>
                      <a:pt x="392430" y="731520"/>
                    </a:cubicBezTo>
                    <a:cubicBezTo>
                      <a:pt x="392430" y="731520"/>
                      <a:pt x="391160" y="731520"/>
                      <a:pt x="391160" y="731520"/>
                    </a:cubicBezTo>
                    <a:cubicBezTo>
                      <a:pt x="389890" y="732790"/>
                      <a:pt x="387350" y="739140"/>
                      <a:pt x="383540" y="739140"/>
                    </a:cubicBezTo>
                    <a:cubicBezTo>
                      <a:pt x="378460" y="739140"/>
                      <a:pt x="365760" y="728980"/>
                      <a:pt x="361950" y="723900"/>
                    </a:cubicBezTo>
                    <a:cubicBezTo>
                      <a:pt x="360680" y="720090"/>
                      <a:pt x="360680" y="715010"/>
                      <a:pt x="360680" y="715010"/>
                    </a:cubicBezTo>
                    <a:cubicBezTo>
                      <a:pt x="360680" y="715010"/>
                      <a:pt x="359410" y="715010"/>
                      <a:pt x="359410" y="715010"/>
                    </a:cubicBezTo>
                    <a:cubicBezTo>
                      <a:pt x="359410" y="715010"/>
                      <a:pt x="358140" y="713740"/>
                      <a:pt x="356870" y="713740"/>
                    </a:cubicBezTo>
                    <a:cubicBezTo>
                      <a:pt x="356870" y="713740"/>
                      <a:pt x="355600" y="713740"/>
                      <a:pt x="355600" y="713740"/>
                    </a:cubicBezTo>
                    <a:cubicBezTo>
                      <a:pt x="355600" y="713740"/>
                      <a:pt x="353060" y="712470"/>
                      <a:pt x="353060" y="712470"/>
                    </a:cubicBezTo>
                    <a:cubicBezTo>
                      <a:pt x="351790" y="712470"/>
                      <a:pt x="350520" y="711200"/>
                      <a:pt x="350520" y="711200"/>
                    </a:cubicBezTo>
                    <a:cubicBezTo>
                      <a:pt x="350520" y="711200"/>
                      <a:pt x="344170" y="709930"/>
                      <a:pt x="341630" y="707390"/>
                    </a:cubicBezTo>
                    <a:cubicBezTo>
                      <a:pt x="337820" y="703580"/>
                      <a:pt x="335280" y="694690"/>
                      <a:pt x="331470" y="690880"/>
                    </a:cubicBezTo>
                    <a:cubicBezTo>
                      <a:pt x="327660" y="685800"/>
                      <a:pt x="318770" y="680720"/>
                      <a:pt x="317500" y="680720"/>
                    </a:cubicBezTo>
                    <a:cubicBezTo>
                      <a:pt x="317500" y="681990"/>
                      <a:pt x="328930" y="693420"/>
                      <a:pt x="328930" y="693420"/>
                    </a:cubicBezTo>
                    <a:cubicBezTo>
                      <a:pt x="328930" y="693420"/>
                      <a:pt x="320040" y="683260"/>
                      <a:pt x="314960" y="679450"/>
                    </a:cubicBezTo>
                    <a:cubicBezTo>
                      <a:pt x="309880" y="675640"/>
                      <a:pt x="304800" y="675640"/>
                      <a:pt x="299720" y="671830"/>
                    </a:cubicBezTo>
                    <a:cubicBezTo>
                      <a:pt x="295910" y="666750"/>
                      <a:pt x="292100" y="660400"/>
                      <a:pt x="288290" y="654050"/>
                    </a:cubicBezTo>
                    <a:cubicBezTo>
                      <a:pt x="284480" y="648970"/>
                      <a:pt x="280670" y="643890"/>
                      <a:pt x="276860" y="638810"/>
                    </a:cubicBezTo>
                    <a:cubicBezTo>
                      <a:pt x="273050" y="633730"/>
                      <a:pt x="267970" y="628650"/>
                      <a:pt x="262890" y="624840"/>
                    </a:cubicBezTo>
                    <a:cubicBezTo>
                      <a:pt x="257810" y="621030"/>
                      <a:pt x="245110" y="614680"/>
                      <a:pt x="245110" y="614680"/>
                    </a:cubicBezTo>
                    <a:cubicBezTo>
                      <a:pt x="245110" y="614680"/>
                      <a:pt x="242570" y="613410"/>
                      <a:pt x="242570" y="613410"/>
                    </a:cubicBezTo>
                    <a:cubicBezTo>
                      <a:pt x="241300" y="613410"/>
                      <a:pt x="238760" y="613410"/>
                      <a:pt x="238760" y="613410"/>
                    </a:cubicBezTo>
                    <a:cubicBezTo>
                      <a:pt x="238760" y="613410"/>
                      <a:pt x="237490" y="612140"/>
                      <a:pt x="236220" y="612140"/>
                    </a:cubicBezTo>
                    <a:cubicBezTo>
                      <a:pt x="234950" y="612140"/>
                      <a:pt x="233680" y="610870"/>
                      <a:pt x="233680" y="610870"/>
                    </a:cubicBezTo>
                    <a:cubicBezTo>
                      <a:pt x="233680" y="610870"/>
                      <a:pt x="232410" y="610870"/>
                      <a:pt x="231140" y="609600"/>
                    </a:cubicBezTo>
                    <a:cubicBezTo>
                      <a:pt x="231140" y="609600"/>
                      <a:pt x="228600" y="608330"/>
                      <a:pt x="228600" y="608330"/>
                    </a:cubicBezTo>
                    <a:cubicBezTo>
                      <a:pt x="228600" y="608330"/>
                      <a:pt x="227330" y="607060"/>
                      <a:pt x="227330" y="605790"/>
                    </a:cubicBezTo>
                    <a:cubicBezTo>
                      <a:pt x="226060" y="605790"/>
                      <a:pt x="224790" y="604520"/>
                      <a:pt x="224790" y="603250"/>
                    </a:cubicBezTo>
                    <a:cubicBezTo>
                      <a:pt x="224790" y="603250"/>
                      <a:pt x="224790" y="601980"/>
                      <a:pt x="223520" y="600710"/>
                    </a:cubicBezTo>
                    <a:cubicBezTo>
                      <a:pt x="223520" y="600710"/>
                      <a:pt x="222250" y="599440"/>
                      <a:pt x="222250" y="599440"/>
                    </a:cubicBezTo>
                    <a:cubicBezTo>
                      <a:pt x="222250" y="598170"/>
                      <a:pt x="222250" y="596900"/>
                      <a:pt x="222250" y="595630"/>
                    </a:cubicBezTo>
                    <a:cubicBezTo>
                      <a:pt x="222250" y="595630"/>
                      <a:pt x="220980" y="593090"/>
                      <a:pt x="220980" y="593090"/>
                    </a:cubicBezTo>
                    <a:cubicBezTo>
                      <a:pt x="220980" y="593090"/>
                      <a:pt x="220980" y="591820"/>
                      <a:pt x="220980" y="590550"/>
                    </a:cubicBezTo>
                    <a:cubicBezTo>
                      <a:pt x="220980" y="589280"/>
                      <a:pt x="220980" y="589280"/>
                      <a:pt x="220980" y="589280"/>
                    </a:cubicBezTo>
                    <a:cubicBezTo>
                      <a:pt x="219710" y="589280"/>
                      <a:pt x="223520" y="570230"/>
                      <a:pt x="222250" y="562610"/>
                    </a:cubicBezTo>
                    <a:cubicBezTo>
                      <a:pt x="219710" y="556260"/>
                      <a:pt x="214630" y="549910"/>
                      <a:pt x="209550" y="544830"/>
                    </a:cubicBezTo>
                    <a:cubicBezTo>
                      <a:pt x="205740" y="539750"/>
                      <a:pt x="200660" y="535940"/>
                      <a:pt x="195580" y="532130"/>
                    </a:cubicBezTo>
                    <a:cubicBezTo>
                      <a:pt x="189230" y="528320"/>
                      <a:pt x="182880" y="527050"/>
                      <a:pt x="176530" y="524510"/>
                    </a:cubicBezTo>
                    <a:cubicBezTo>
                      <a:pt x="170180" y="523240"/>
                      <a:pt x="162560" y="524510"/>
                      <a:pt x="156210" y="521970"/>
                    </a:cubicBezTo>
                    <a:cubicBezTo>
                      <a:pt x="149860" y="519430"/>
                      <a:pt x="146050" y="514350"/>
                      <a:pt x="139700" y="510540"/>
                    </a:cubicBezTo>
                    <a:cubicBezTo>
                      <a:pt x="134620" y="506730"/>
                      <a:pt x="127000" y="505460"/>
                      <a:pt x="121920" y="502920"/>
                    </a:cubicBezTo>
                    <a:cubicBezTo>
                      <a:pt x="116840" y="499110"/>
                      <a:pt x="113030" y="491490"/>
                      <a:pt x="109220" y="488950"/>
                    </a:cubicBezTo>
                    <a:cubicBezTo>
                      <a:pt x="106680" y="487680"/>
                      <a:pt x="105410" y="488950"/>
                      <a:pt x="102870" y="488950"/>
                    </a:cubicBezTo>
                    <a:cubicBezTo>
                      <a:pt x="97790" y="488950"/>
                      <a:pt x="90170" y="488950"/>
                      <a:pt x="83820" y="488950"/>
                    </a:cubicBezTo>
                    <a:cubicBezTo>
                      <a:pt x="77470" y="490220"/>
                      <a:pt x="69850" y="490220"/>
                      <a:pt x="63500" y="488950"/>
                    </a:cubicBezTo>
                    <a:cubicBezTo>
                      <a:pt x="57150" y="487680"/>
                      <a:pt x="50800" y="486410"/>
                      <a:pt x="44450" y="483870"/>
                    </a:cubicBezTo>
                    <a:cubicBezTo>
                      <a:pt x="38100" y="482600"/>
                      <a:pt x="30480" y="481330"/>
                      <a:pt x="25400" y="477520"/>
                    </a:cubicBezTo>
                    <a:cubicBezTo>
                      <a:pt x="19050" y="474980"/>
                      <a:pt x="13970" y="469900"/>
                      <a:pt x="10160" y="464820"/>
                    </a:cubicBezTo>
                    <a:cubicBezTo>
                      <a:pt x="6350" y="459740"/>
                      <a:pt x="2540" y="453390"/>
                      <a:pt x="1270" y="447040"/>
                    </a:cubicBezTo>
                    <a:cubicBezTo>
                      <a:pt x="0" y="440690"/>
                      <a:pt x="1270" y="426720"/>
                      <a:pt x="1270" y="426720"/>
                    </a:cubicBezTo>
                    <a:moveTo>
                      <a:pt x="43180" y="448310"/>
                    </a:moveTo>
                    <a:cubicBezTo>
                      <a:pt x="54610" y="443230"/>
                      <a:pt x="53340" y="443230"/>
                      <a:pt x="53340" y="443230"/>
                    </a:cubicBezTo>
                    <a:cubicBezTo>
                      <a:pt x="53340" y="443230"/>
                      <a:pt x="52070" y="441960"/>
                      <a:pt x="50800" y="440690"/>
                    </a:cubicBezTo>
                    <a:cubicBezTo>
                      <a:pt x="50800" y="440690"/>
                      <a:pt x="49530" y="439420"/>
                      <a:pt x="49530" y="439420"/>
                    </a:cubicBezTo>
                    <a:cubicBezTo>
                      <a:pt x="49530" y="439420"/>
                      <a:pt x="48260" y="438150"/>
                      <a:pt x="48260" y="436880"/>
                    </a:cubicBezTo>
                    <a:cubicBezTo>
                      <a:pt x="46990" y="435610"/>
                      <a:pt x="46990" y="434340"/>
                      <a:pt x="46990" y="434340"/>
                    </a:cubicBezTo>
                    <a:cubicBezTo>
                      <a:pt x="45720" y="435610"/>
                      <a:pt x="43180" y="448310"/>
                      <a:pt x="43180" y="448310"/>
                    </a:cubicBezTo>
                    <a:moveTo>
                      <a:pt x="62230" y="162560"/>
                    </a:moveTo>
                    <a:cubicBezTo>
                      <a:pt x="72390" y="153670"/>
                      <a:pt x="72390" y="152400"/>
                      <a:pt x="72390" y="152400"/>
                    </a:cubicBezTo>
                    <a:cubicBezTo>
                      <a:pt x="71120" y="152400"/>
                      <a:pt x="68580" y="154940"/>
                      <a:pt x="67310" y="156210"/>
                    </a:cubicBezTo>
                    <a:cubicBezTo>
                      <a:pt x="66040" y="158750"/>
                      <a:pt x="62230" y="162560"/>
                      <a:pt x="62230" y="162560"/>
                    </a:cubicBezTo>
                    <a:moveTo>
                      <a:pt x="67310" y="156210"/>
                    </a:moveTo>
                    <a:cubicBezTo>
                      <a:pt x="72390" y="152400"/>
                      <a:pt x="72390" y="152400"/>
                      <a:pt x="72390" y="152400"/>
                    </a:cubicBezTo>
                    <a:cubicBezTo>
                      <a:pt x="72390" y="151130"/>
                      <a:pt x="73660" y="148590"/>
                      <a:pt x="72390" y="148590"/>
                    </a:cubicBezTo>
                    <a:cubicBezTo>
                      <a:pt x="72390" y="148590"/>
                      <a:pt x="67310" y="156210"/>
                      <a:pt x="67310" y="156210"/>
                    </a:cubicBezTo>
                    <a:moveTo>
                      <a:pt x="167640" y="476250"/>
                    </a:moveTo>
                    <a:cubicBezTo>
                      <a:pt x="176530" y="477520"/>
                      <a:pt x="176530" y="476250"/>
                      <a:pt x="176530" y="476250"/>
                    </a:cubicBezTo>
                    <a:cubicBezTo>
                      <a:pt x="176530" y="476250"/>
                      <a:pt x="172720" y="467360"/>
                      <a:pt x="172720" y="467360"/>
                    </a:cubicBezTo>
                    <a:cubicBezTo>
                      <a:pt x="172720" y="467360"/>
                      <a:pt x="171450" y="468630"/>
                      <a:pt x="171450" y="469900"/>
                    </a:cubicBezTo>
                    <a:cubicBezTo>
                      <a:pt x="171450" y="469900"/>
                      <a:pt x="171450" y="472440"/>
                      <a:pt x="171450" y="472440"/>
                    </a:cubicBezTo>
                    <a:cubicBezTo>
                      <a:pt x="171450" y="472440"/>
                      <a:pt x="170180" y="473710"/>
                      <a:pt x="168910" y="474980"/>
                    </a:cubicBezTo>
                    <a:cubicBezTo>
                      <a:pt x="168910" y="474980"/>
                      <a:pt x="167640" y="476250"/>
                      <a:pt x="167640" y="476250"/>
                    </a:cubicBezTo>
                    <a:moveTo>
                      <a:pt x="394970" y="218440"/>
                    </a:moveTo>
                    <a:cubicBezTo>
                      <a:pt x="398780" y="220980"/>
                      <a:pt x="400050" y="218440"/>
                      <a:pt x="398780" y="218440"/>
                    </a:cubicBezTo>
                    <a:cubicBezTo>
                      <a:pt x="398780" y="217170"/>
                      <a:pt x="394970" y="218440"/>
                      <a:pt x="394970" y="218440"/>
                    </a:cubicBezTo>
                    <a:moveTo>
                      <a:pt x="560070" y="666750"/>
                    </a:moveTo>
                    <a:cubicBezTo>
                      <a:pt x="561340" y="666750"/>
                      <a:pt x="562610" y="665480"/>
                      <a:pt x="562610" y="665480"/>
                    </a:cubicBezTo>
                    <a:cubicBezTo>
                      <a:pt x="562610" y="665480"/>
                      <a:pt x="560070" y="666750"/>
                      <a:pt x="560070" y="66675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6" name="Group 192"/>
            <p:cNvGrpSpPr/>
            <p:nvPr/>
          </p:nvGrpSpPr>
          <p:grpSpPr>
            <a:xfrm>
              <a:off x="1164908" y="2477452"/>
              <a:ext cx="541020" cy="502920"/>
              <a:chOff x="0" y="0"/>
              <a:chExt cx="721360" cy="670560"/>
            </a:xfrm>
          </p:grpSpPr>
          <p:sp>
            <p:nvSpPr>
              <p:cNvPr id="361" name="Freeform 193"/>
              <p:cNvSpPr/>
              <p:nvPr/>
            </p:nvSpPr>
            <p:spPr>
              <a:xfrm>
                <a:off x="50800" y="50800"/>
                <a:ext cx="619760" cy="567690"/>
              </a:xfrm>
              <a:custGeom>
                <a:avLst/>
                <a:gdLst/>
                <a:ahLst/>
                <a:cxnLst/>
                <a:rect l="l" t="t" r="r" b="b"/>
                <a:pathLst>
                  <a:path w="619760" h="567690">
                    <a:moveTo>
                      <a:pt x="0" y="361950"/>
                    </a:moveTo>
                    <a:cubicBezTo>
                      <a:pt x="3810" y="336550"/>
                      <a:pt x="7620" y="330200"/>
                      <a:pt x="10160" y="323850"/>
                    </a:cubicBezTo>
                    <a:cubicBezTo>
                      <a:pt x="12700" y="317500"/>
                      <a:pt x="13970" y="309880"/>
                      <a:pt x="16510" y="303530"/>
                    </a:cubicBezTo>
                    <a:cubicBezTo>
                      <a:pt x="17780" y="297180"/>
                      <a:pt x="19050" y="290830"/>
                      <a:pt x="21590" y="284480"/>
                    </a:cubicBezTo>
                    <a:cubicBezTo>
                      <a:pt x="24130" y="278130"/>
                      <a:pt x="27940" y="273050"/>
                      <a:pt x="29210" y="266700"/>
                    </a:cubicBezTo>
                    <a:cubicBezTo>
                      <a:pt x="30480" y="260350"/>
                      <a:pt x="29210" y="252730"/>
                      <a:pt x="29210" y="246380"/>
                    </a:cubicBezTo>
                    <a:cubicBezTo>
                      <a:pt x="30480" y="240030"/>
                      <a:pt x="33020" y="234950"/>
                      <a:pt x="34290" y="228600"/>
                    </a:cubicBezTo>
                    <a:cubicBezTo>
                      <a:pt x="36830" y="220980"/>
                      <a:pt x="36830" y="213360"/>
                      <a:pt x="39370" y="208280"/>
                    </a:cubicBezTo>
                    <a:cubicBezTo>
                      <a:pt x="40640" y="204470"/>
                      <a:pt x="43180" y="203200"/>
                      <a:pt x="44450" y="199390"/>
                    </a:cubicBezTo>
                    <a:cubicBezTo>
                      <a:pt x="44450" y="196850"/>
                      <a:pt x="43180" y="193040"/>
                      <a:pt x="43180" y="189230"/>
                    </a:cubicBezTo>
                    <a:cubicBezTo>
                      <a:pt x="41910" y="184150"/>
                      <a:pt x="41910" y="177800"/>
                      <a:pt x="40640" y="173990"/>
                    </a:cubicBezTo>
                    <a:cubicBezTo>
                      <a:pt x="40640" y="171450"/>
                      <a:pt x="39370" y="171450"/>
                      <a:pt x="39370" y="170180"/>
                    </a:cubicBezTo>
                    <a:cubicBezTo>
                      <a:pt x="36830" y="166370"/>
                      <a:pt x="35560" y="154940"/>
                      <a:pt x="34290" y="152400"/>
                    </a:cubicBezTo>
                    <a:cubicBezTo>
                      <a:pt x="34290" y="152400"/>
                      <a:pt x="34290" y="152400"/>
                      <a:pt x="34290" y="151130"/>
                    </a:cubicBezTo>
                    <a:cubicBezTo>
                      <a:pt x="33020" y="151130"/>
                      <a:pt x="31750" y="149860"/>
                      <a:pt x="31750" y="149860"/>
                    </a:cubicBezTo>
                    <a:cubicBezTo>
                      <a:pt x="31750" y="149860"/>
                      <a:pt x="31750" y="147320"/>
                      <a:pt x="31750" y="147320"/>
                    </a:cubicBezTo>
                    <a:cubicBezTo>
                      <a:pt x="30480" y="146050"/>
                      <a:pt x="30480" y="144780"/>
                      <a:pt x="30480" y="144780"/>
                    </a:cubicBezTo>
                    <a:cubicBezTo>
                      <a:pt x="30480" y="144780"/>
                      <a:pt x="30480" y="142240"/>
                      <a:pt x="29210" y="140970"/>
                    </a:cubicBezTo>
                    <a:cubicBezTo>
                      <a:pt x="29210" y="140970"/>
                      <a:pt x="29210" y="138430"/>
                      <a:pt x="29210" y="138430"/>
                    </a:cubicBezTo>
                    <a:cubicBezTo>
                      <a:pt x="29210" y="138430"/>
                      <a:pt x="30480" y="132080"/>
                      <a:pt x="29210" y="130810"/>
                    </a:cubicBezTo>
                    <a:cubicBezTo>
                      <a:pt x="27940" y="128270"/>
                      <a:pt x="24130" y="128270"/>
                      <a:pt x="22860" y="125730"/>
                    </a:cubicBezTo>
                    <a:cubicBezTo>
                      <a:pt x="21590" y="121920"/>
                      <a:pt x="24130" y="110490"/>
                      <a:pt x="26670" y="104140"/>
                    </a:cubicBezTo>
                    <a:cubicBezTo>
                      <a:pt x="30480" y="99060"/>
                      <a:pt x="39370" y="92710"/>
                      <a:pt x="44450" y="91440"/>
                    </a:cubicBezTo>
                    <a:cubicBezTo>
                      <a:pt x="48260" y="90170"/>
                      <a:pt x="50800" y="93980"/>
                      <a:pt x="54610" y="92710"/>
                    </a:cubicBezTo>
                    <a:cubicBezTo>
                      <a:pt x="57150" y="91440"/>
                      <a:pt x="60960" y="86360"/>
                      <a:pt x="64770" y="81280"/>
                    </a:cubicBezTo>
                    <a:cubicBezTo>
                      <a:pt x="67310" y="76200"/>
                      <a:pt x="72390" y="69850"/>
                      <a:pt x="73660" y="63500"/>
                    </a:cubicBezTo>
                    <a:cubicBezTo>
                      <a:pt x="73660" y="59690"/>
                      <a:pt x="73660" y="53340"/>
                      <a:pt x="72390" y="50800"/>
                    </a:cubicBezTo>
                    <a:cubicBezTo>
                      <a:pt x="71120" y="46990"/>
                      <a:pt x="68580" y="45720"/>
                      <a:pt x="67310" y="44450"/>
                    </a:cubicBezTo>
                    <a:cubicBezTo>
                      <a:pt x="66040" y="41910"/>
                      <a:pt x="66040" y="39370"/>
                      <a:pt x="66040" y="38100"/>
                    </a:cubicBezTo>
                    <a:cubicBezTo>
                      <a:pt x="64770" y="36830"/>
                      <a:pt x="63500" y="36830"/>
                      <a:pt x="63500" y="36830"/>
                    </a:cubicBezTo>
                    <a:cubicBezTo>
                      <a:pt x="63500" y="36830"/>
                      <a:pt x="63500" y="34290"/>
                      <a:pt x="62230" y="34290"/>
                    </a:cubicBezTo>
                    <a:cubicBezTo>
                      <a:pt x="62230" y="33020"/>
                      <a:pt x="60960" y="31750"/>
                      <a:pt x="60960" y="31750"/>
                    </a:cubicBezTo>
                    <a:cubicBezTo>
                      <a:pt x="60960" y="31750"/>
                      <a:pt x="60960" y="29210"/>
                      <a:pt x="60960" y="27940"/>
                    </a:cubicBezTo>
                    <a:cubicBezTo>
                      <a:pt x="59690" y="27940"/>
                      <a:pt x="59690" y="25400"/>
                      <a:pt x="59690" y="25400"/>
                    </a:cubicBezTo>
                    <a:cubicBezTo>
                      <a:pt x="59690" y="25400"/>
                      <a:pt x="59690" y="24130"/>
                      <a:pt x="59690" y="24130"/>
                    </a:cubicBezTo>
                    <a:cubicBezTo>
                      <a:pt x="59690" y="22860"/>
                      <a:pt x="59690" y="22860"/>
                      <a:pt x="59690" y="22860"/>
                    </a:cubicBezTo>
                    <a:cubicBezTo>
                      <a:pt x="59690" y="22860"/>
                      <a:pt x="59690" y="20320"/>
                      <a:pt x="59690" y="20320"/>
                    </a:cubicBezTo>
                    <a:cubicBezTo>
                      <a:pt x="59690" y="20320"/>
                      <a:pt x="59690" y="17780"/>
                      <a:pt x="60960" y="17780"/>
                    </a:cubicBezTo>
                    <a:cubicBezTo>
                      <a:pt x="60960" y="16510"/>
                      <a:pt x="60960" y="15240"/>
                      <a:pt x="60960" y="15240"/>
                    </a:cubicBezTo>
                    <a:cubicBezTo>
                      <a:pt x="60960" y="15240"/>
                      <a:pt x="62230" y="12700"/>
                      <a:pt x="62230" y="12700"/>
                    </a:cubicBezTo>
                    <a:cubicBezTo>
                      <a:pt x="63500" y="11430"/>
                      <a:pt x="63500" y="10160"/>
                      <a:pt x="63500" y="10160"/>
                    </a:cubicBezTo>
                    <a:cubicBezTo>
                      <a:pt x="63500" y="10160"/>
                      <a:pt x="64770" y="8890"/>
                      <a:pt x="66040" y="7620"/>
                    </a:cubicBezTo>
                    <a:cubicBezTo>
                      <a:pt x="66040" y="6350"/>
                      <a:pt x="67310" y="5080"/>
                      <a:pt x="67310" y="5080"/>
                    </a:cubicBezTo>
                    <a:cubicBezTo>
                      <a:pt x="67310" y="5080"/>
                      <a:pt x="69850" y="5080"/>
                      <a:pt x="69850" y="3810"/>
                    </a:cubicBezTo>
                    <a:cubicBezTo>
                      <a:pt x="71120" y="3810"/>
                      <a:pt x="72390" y="2540"/>
                      <a:pt x="72390" y="2540"/>
                    </a:cubicBezTo>
                    <a:cubicBezTo>
                      <a:pt x="72390" y="2540"/>
                      <a:pt x="73660" y="1270"/>
                      <a:pt x="74930" y="1270"/>
                    </a:cubicBezTo>
                    <a:cubicBezTo>
                      <a:pt x="76200" y="1270"/>
                      <a:pt x="77470" y="0"/>
                      <a:pt x="77470" y="0"/>
                    </a:cubicBezTo>
                    <a:cubicBezTo>
                      <a:pt x="77470" y="0"/>
                      <a:pt x="80010" y="0"/>
                      <a:pt x="80010" y="0"/>
                    </a:cubicBezTo>
                    <a:cubicBezTo>
                      <a:pt x="81280" y="0"/>
                      <a:pt x="82550" y="0"/>
                      <a:pt x="83820" y="0"/>
                    </a:cubicBezTo>
                    <a:cubicBezTo>
                      <a:pt x="83820" y="0"/>
                      <a:pt x="85090" y="0"/>
                      <a:pt x="87630" y="0"/>
                    </a:cubicBezTo>
                    <a:cubicBezTo>
                      <a:pt x="91440" y="1270"/>
                      <a:pt x="101600" y="10160"/>
                      <a:pt x="104140" y="12700"/>
                    </a:cubicBezTo>
                    <a:cubicBezTo>
                      <a:pt x="105410" y="13970"/>
                      <a:pt x="105410" y="15240"/>
                      <a:pt x="106680" y="16510"/>
                    </a:cubicBezTo>
                    <a:cubicBezTo>
                      <a:pt x="110490" y="17780"/>
                      <a:pt x="118110" y="21590"/>
                      <a:pt x="123190" y="25400"/>
                    </a:cubicBezTo>
                    <a:cubicBezTo>
                      <a:pt x="128270" y="29210"/>
                      <a:pt x="133350" y="35560"/>
                      <a:pt x="137160" y="38100"/>
                    </a:cubicBezTo>
                    <a:cubicBezTo>
                      <a:pt x="140970" y="40640"/>
                      <a:pt x="146050" y="41910"/>
                      <a:pt x="147320" y="41910"/>
                    </a:cubicBezTo>
                    <a:cubicBezTo>
                      <a:pt x="147320" y="41910"/>
                      <a:pt x="147320" y="40640"/>
                      <a:pt x="147320" y="40640"/>
                    </a:cubicBezTo>
                    <a:cubicBezTo>
                      <a:pt x="147320" y="40640"/>
                      <a:pt x="148590" y="40640"/>
                      <a:pt x="149860" y="39370"/>
                    </a:cubicBezTo>
                    <a:cubicBezTo>
                      <a:pt x="151130" y="39370"/>
                      <a:pt x="152400" y="38100"/>
                      <a:pt x="152400" y="38100"/>
                    </a:cubicBezTo>
                    <a:cubicBezTo>
                      <a:pt x="152400" y="38100"/>
                      <a:pt x="153670" y="38100"/>
                      <a:pt x="154940" y="36830"/>
                    </a:cubicBezTo>
                    <a:cubicBezTo>
                      <a:pt x="156210" y="36830"/>
                      <a:pt x="157480" y="36830"/>
                      <a:pt x="157480" y="36830"/>
                    </a:cubicBezTo>
                    <a:cubicBezTo>
                      <a:pt x="157480" y="36830"/>
                      <a:pt x="158750" y="36830"/>
                      <a:pt x="160020" y="35560"/>
                    </a:cubicBezTo>
                    <a:cubicBezTo>
                      <a:pt x="161290" y="35560"/>
                      <a:pt x="162560" y="35560"/>
                      <a:pt x="162560" y="35560"/>
                    </a:cubicBezTo>
                    <a:cubicBezTo>
                      <a:pt x="162560" y="35560"/>
                      <a:pt x="165100" y="36830"/>
                      <a:pt x="166370" y="36830"/>
                    </a:cubicBezTo>
                    <a:cubicBezTo>
                      <a:pt x="166370" y="36830"/>
                      <a:pt x="168910" y="36830"/>
                      <a:pt x="168910" y="36830"/>
                    </a:cubicBezTo>
                    <a:cubicBezTo>
                      <a:pt x="170180" y="36830"/>
                      <a:pt x="181610" y="43180"/>
                      <a:pt x="186690" y="46990"/>
                    </a:cubicBezTo>
                    <a:cubicBezTo>
                      <a:pt x="190500" y="49530"/>
                      <a:pt x="191770" y="52070"/>
                      <a:pt x="194310" y="53340"/>
                    </a:cubicBezTo>
                    <a:cubicBezTo>
                      <a:pt x="196850" y="54610"/>
                      <a:pt x="199390" y="53340"/>
                      <a:pt x="200660" y="55880"/>
                    </a:cubicBezTo>
                    <a:cubicBezTo>
                      <a:pt x="205740" y="58420"/>
                      <a:pt x="213360" y="67310"/>
                      <a:pt x="215900" y="71120"/>
                    </a:cubicBezTo>
                    <a:cubicBezTo>
                      <a:pt x="215900" y="72390"/>
                      <a:pt x="217170" y="72390"/>
                      <a:pt x="217170" y="73660"/>
                    </a:cubicBezTo>
                    <a:cubicBezTo>
                      <a:pt x="218440" y="74930"/>
                      <a:pt x="218440" y="74930"/>
                      <a:pt x="219710" y="76200"/>
                    </a:cubicBezTo>
                    <a:cubicBezTo>
                      <a:pt x="219710" y="76200"/>
                      <a:pt x="220980" y="77470"/>
                      <a:pt x="220980" y="77470"/>
                    </a:cubicBezTo>
                    <a:cubicBezTo>
                      <a:pt x="220980" y="77470"/>
                      <a:pt x="222250" y="80010"/>
                      <a:pt x="222250" y="80010"/>
                    </a:cubicBezTo>
                    <a:cubicBezTo>
                      <a:pt x="222250" y="81280"/>
                      <a:pt x="223520" y="82550"/>
                      <a:pt x="223520" y="82550"/>
                    </a:cubicBezTo>
                    <a:cubicBezTo>
                      <a:pt x="223520" y="82550"/>
                      <a:pt x="223520" y="83820"/>
                      <a:pt x="223520" y="83820"/>
                    </a:cubicBezTo>
                    <a:cubicBezTo>
                      <a:pt x="224790" y="85090"/>
                      <a:pt x="224790" y="86360"/>
                      <a:pt x="226060" y="87630"/>
                    </a:cubicBezTo>
                    <a:cubicBezTo>
                      <a:pt x="227330" y="88900"/>
                      <a:pt x="227330" y="91440"/>
                      <a:pt x="228600" y="93980"/>
                    </a:cubicBezTo>
                    <a:cubicBezTo>
                      <a:pt x="231140" y="96520"/>
                      <a:pt x="236220" y="99060"/>
                      <a:pt x="240030" y="101600"/>
                    </a:cubicBezTo>
                    <a:cubicBezTo>
                      <a:pt x="245110" y="105410"/>
                      <a:pt x="252730" y="109220"/>
                      <a:pt x="256540" y="113030"/>
                    </a:cubicBezTo>
                    <a:cubicBezTo>
                      <a:pt x="261620" y="116840"/>
                      <a:pt x="264160" y="124460"/>
                      <a:pt x="266700" y="124460"/>
                    </a:cubicBezTo>
                    <a:cubicBezTo>
                      <a:pt x="269240" y="124460"/>
                      <a:pt x="270510" y="120650"/>
                      <a:pt x="274320" y="118110"/>
                    </a:cubicBezTo>
                    <a:cubicBezTo>
                      <a:pt x="278130" y="114300"/>
                      <a:pt x="284480" y="109220"/>
                      <a:pt x="290830" y="106680"/>
                    </a:cubicBezTo>
                    <a:cubicBezTo>
                      <a:pt x="297180" y="104140"/>
                      <a:pt x="303530" y="102870"/>
                      <a:pt x="309880" y="101600"/>
                    </a:cubicBezTo>
                    <a:cubicBezTo>
                      <a:pt x="316230" y="99060"/>
                      <a:pt x="322580" y="95250"/>
                      <a:pt x="328930" y="92710"/>
                    </a:cubicBezTo>
                    <a:cubicBezTo>
                      <a:pt x="335280" y="91440"/>
                      <a:pt x="340360" y="90170"/>
                      <a:pt x="346710" y="86360"/>
                    </a:cubicBezTo>
                    <a:cubicBezTo>
                      <a:pt x="353060" y="83820"/>
                      <a:pt x="359410" y="80010"/>
                      <a:pt x="364490" y="77470"/>
                    </a:cubicBezTo>
                    <a:cubicBezTo>
                      <a:pt x="370840" y="73660"/>
                      <a:pt x="375920" y="68580"/>
                      <a:pt x="381000" y="66040"/>
                    </a:cubicBezTo>
                    <a:cubicBezTo>
                      <a:pt x="387350" y="63500"/>
                      <a:pt x="397510" y="60960"/>
                      <a:pt x="401320" y="62230"/>
                    </a:cubicBezTo>
                    <a:cubicBezTo>
                      <a:pt x="403860" y="62230"/>
                      <a:pt x="406400" y="63500"/>
                      <a:pt x="406400" y="64770"/>
                    </a:cubicBezTo>
                    <a:cubicBezTo>
                      <a:pt x="407670" y="67310"/>
                      <a:pt x="391160" y="76200"/>
                      <a:pt x="391160" y="76200"/>
                    </a:cubicBezTo>
                    <a:cubicBezTo>
                      <a:pt x="391160" y="76200"/>
                      <a:pt x="400050" y="69850"/>
                      <a:pt x="402590" y="68580"/>
                    </a:cubicBezTo>
                    <a:cubicBezTo>
                      <a:pt x="405130" y="67310"/>
                      <a:pt x="406400" y="64770"/>
                      <a:pt x="406400" y="64770"/>
                    </a:cubicBezTo>
                    <a:cubicBezTo>
                      <a:pt x="407670" y="64770"/>
                      <a:pt x="407670" y="64770"/>
                      <a:pt x="407670" y="64770"/>
                    </a:cubicBezTo>
                    <a:cubicBezTo>
                      <a:pt x="407670" y="64770"/>
                      <a:pt x="408940" y="63500"/>
                      <a:pt x="410210" y="62230"/>
                    </a:cubicBezTo>
                    <a:cubicBezTo>
                      <a:pt x="414020" y="62230"/>
                      <a:pt x="425450" y="63500"/>
                      <a:pt x="430530" y="67310"/>
                    </a:cubicBezTo>
                    <a:cubicBezTo>
                      <a:pt x="436880" y="69850"/>
                      <a:pt x="444500" y="78740"/>
                      <a:pt x="445770" y="80010"/>
                    </a:cubicBezTo>
                    <a:cubicBezTo>
                      <a:pt x="447040" y="80010"/>
                      <a:pt x="457200" y="78740"/>
                      <a:pt x="462280" y="77470"/>
                    </a:cubicBezTo>
                    <a:cubicBezTo>
                      <a:pt x="468630" y="77470"/>
                      <a:pt x="474980" y="76200"/>
                      <a:pt x="481330" y="77470"/>
                    </a:cubicBezTo>
                    <a:cubicBezTo>
                      <a:pt x="486410" y="77470"/>
                      <a:pt x="495300" y="80010"/>
                      <a:pt x="496570" y="80010"/>
                    </a:cubicBezTo>
                    <a:cubicBezTo>
                      <a:pt x="497840" y="80010"/>
                      <a:pt x="497840" y="80010"/>
                      <a:pt x="497840" y="80010"/>
                    </a:cubicBezTo>
                    <a:cubicBezTo>
                      <a:pt x="499110" y="80010"/>
                      <a:pt x="500380" y="81280"/>
                      <a:pt x="500380" y="81280"/>
                    </a:cubicBezTo>
                    <a:cubicBezTo>
                      <a:pt x="500380" y="81280"/>
                      <a:pt x="502920" y="81280"/>
                      <a:pt x="502920" y="82550"/>
                    </a:cubicBezTo>
                    <a:cubicBezTo>
                      <a:pt x="504190" y="82550"/>
                      <a:pt x="505460" y="83820"/>
                      <a:pt x="505460" y="83820"/>
                    </a:cubicBezTo>
                    <a:cubicBezTo>
                      <a:pt x="505460" y="83820"/>
                      <a:pt x="508000" y="85090"/>
                      <a:pt x="508000" y="85090"/>
                    </a:cubicBezTo>
                    <a:cubicBezTo>
                      <a:pt x="509270" y="85090"/>
                      <a:pt x="510540" y="86360"/>
                      <a:pt x="510540" y="86360"/>
                    </a:cubicBezTo>
                    <a:cubicBezTo>
                      <a:pt x="510540" y="86360"/>
                      <a:pt x="511810" y="88900"/>
                      <a:pt x="511810" y="88900"/>
                    </a:cubicBezTo>
                    <a:cubicBezTo>
                      <a:pt x="513080" y="90170"/>
                      <a:pt x="514350" y="91440"/>
                      <a:pt x="514350" y="91440"/>
                    </a:cubicBezTo>
                    <a:cubicBezTo>
                      <a:pt x="514350" y="91440"/>
                      <a:pt x="514350" y="92710"/>
                      <a:pt x="515620" y="93980"/>
                    </a:cubicBezTo>
                    <a:cubicBezTo>
                      <a:pt x="515620" y="95250"/>
                      <a:pt x="516890" y="96520"/>
                      <a:pt x="516890" y="96520"/>
                    </a:cubicBezTo>
                    <a:cubicBezTo>
                      <a:pt x="516890" y="96520"/>
                      <a:pt x="516890" y="97790"/>
                      <a:pt x="516890" y="99060"/>
                    </a:cubicBezTo>
                    <a:cubicBezTo>
                      <a:pt x="516890" y="100330"/>
                      <a:pt x="516890" y="101600"/>
                      <a:pt x="516890" y="101600"/>
                    </a:cubicBezTo>
                    <a:cubicBezTo>
                      <a:pt x="516890" y="101600"/>
                      <a:pt x="516890" y="104140"/>
                      <a:pt x="516890" y="105410"/>
                    </a:cubicBezTo>
                    <a:cubicBezTo>
                      <a:pt x="516890" y="105410"/>
                      <a:pt x="516890" y="107950"/>
                      <a:pt x="516890" y="107950"/>
                    </a:cubicBezTo>
                    <a:cubicBezTo>
                      <a:pt x="516890" y="107950"/>
                      <a:pt x="515620" y="109220"/>
                      <a:pt x="515620" y="110490"/>
                    </a:cubicBezTo>
                    <a:cubicBezTo>
                      <a:pt x="515620" y="114300"/>
                      <a:pt x="519430" y="124460"/>
                      <a:pt x="523240" y="128270"/>
                    </a:cubicBezTo>
                    <a:cubicBezTo>
                      <a:pt x="528320" y="133350"/>
                      <a:pt x="535940" y="133350"/>
                      <a:pt x="541020" y="137160"/>
                    </a:cubicBezTo>
                    <a:cubicBezTo>
                      <a:pt x="546100" y="140970"/>
                      <a:pt x="551180" y="146050"/>
                      <a:pt x="554990" y="151130"/>
                    </a:cubicBezTo>
                    <a:cubicBezTo>
                      <a:pt x="560070" y="154940"/>
                      <a:pt x="565150" y="160020"/>
                      <a:pt x="570230" y="163830"/>
                    </a:cubicBezTo>
                    <a:cubicBezTo>
                      <a:pt x="575310" y="167640"/>
                      <a:pt x="580390" y="171450"/>
                      <a:pt x="586740" y="175260"/>
                    </a:cubicBezTo>
                    <a:cubicBezTo>
                      <a:pt x="591820" y="179070"/>
                      <a:pt x="598170" y="180340"/>
                      <a:pt x="603250" y="185420"/>
                    </a:cubicBezTo>
                    <a:cubicBezTo>
                      <a:pt x="608330" y="189230"/>
                      <a:pt x="612140" y="196850"/>
                      <a:pt x="614680" y="203200"/>
                    </a:cubicBezTo>
                    <a:cubicBezTo>
                      <a:pt x="617220" y="209550"/>
                      <a:pt x="618490" y="215900"/>
                      <a:pt x="618490" y="222250"/>
                    </a:cubicBezTo>
                    <a:cubicBezTo>
                      <a:pt x="619760" y="228600"/>
                      <a:pt x="619760" y="234950"/>
                      <a:pt x="618490" y="241300"/>
                    </a:cubicBezTo>
                    <a:cubicBezTo>
                      <a:pt x="614680" y="248920"/>
                      <a:pt x="608330" y="257810"/>
                      <a:pt x="601980" y="261620"/>
                    </a:cubicBezTo>
                    <a:cubicBezTo>
                      <a:pt x="595630" y="264160"/>
                      <a:pt x="588010" y="264160"/>
                      <a:pt x="581660" y="262890"/>
                    </a:cubicBezTo>
                    <a:cubicBezTo>
                      <a:pt x="575310" y="261620"/>
                      <a:pt x="566420" y="256540"/>
                      <a:pt x="562610" y="254000"/>
                    </a:cubicBezTo>
                    <a:cubicBezTo>
                      <a:pt x="558800" y="251460"/>
                      <a:pt x="557530" y="247650"/>
                      <a:pt x="554990" y="247650"/>
                    </a:cubicBezTo>
                    <a:cubicBezTo>
                      <a:pt x="552450" y="247650"/>
                      <a:pt x="549910" y="254000"/>
                      <a:pt x="546100" y="255270"/>
                    </a:cubicBezTo>
                    <a:cubicBezTo>
                      <a:pt x="541020" y="256540"/>
                      <a:pt x="533400" y="256540"/>
                      <a:pt x="527050" y="256540"/>
                    </a:cubicBezTo>
                    <a:cubicBezTo>
                      <a:pt x="520700" y="256540"/>
                      <a:pt x="514350" y="254000"/>
                      <a:pt x="510540" y="255270"/>
                    </a:cubicBezTo>
                    <a:cubicBezTo>
                      <a:pt x="508000" y="256540"/>
                      <a:pt x="506730" y="260350"/>
                      <a:pt x="502920" y="261620"/>
                    </a:cubicBezTo>
                    <a:cubicBezTo>
                      <a:pt x="497840" y="261620"/>
                      <a:pt x="486410" y="254000"/>
                      <a:pt x="483870" y="254000"/>
                    </a:cubicBezTo>
                    <a:cubicBezTo>
                      <a:pt x="482600" y="254000"/>
                      <a:pt x="482600" y="255270"/>
                      <a:pt x="482600" y="255270"/>
                    </a:cubicBezTo>
                    <a:cubicBezTo>
                      <a:pt x="482600" y="255270"/>
                      <a:pt x="481330" y="255270"/>
                      <a:pt x="480060" y="255270"/>
                    </a:cubicBezTo>
                    <a:cubicBezTo>
                      <a:pt x="478790" y="255270"/>
                      <a:pt x="477520" y="256540"/>
                      <a:pt x="477520" y="256540"/>
                    </a:cubicBezTo>
                    <a:cubicBezTo>
                      <a:pt x="477520" y="256540"/>
                      <a:pt x="474980" y="256540"/>
                      <a:pt x="473710" y="256540"/>
                    </a:cubicBezTo>
                    <a:cubicBezTo>
                      <a:pt x="473710" y="256540"/>
                      <a:pt x="474980" y="256540"/>
                      <a:pt x="474980" y="256540"/>
                    </a:cubicBezTo>
                    <a:cubicBezTo>
                      <a:pt x="474980" y="256540"/>
                      <a:pt x="461010" y="256540"/>
                      <a:pt x="454660" y="256540"/>
                    </a:cubicBezTo>
                    <a:cubicBezTo>
                      <a:pt x="448310" y="256540"/>
                      <a:pt x="440690" y="255270"/>
                      <a:pt x="435610" y="254000"/>
                    </a:cubicBezTo>
                    <a:cubicBezTo>
                      <a:pt x="431800" y="254000"/>
                      <a:pt x="427990" y="251460"/>
                      <a:pt x="425450" y="252730"/>
                    </a:cubicBezTo>
                    <a:cubicBezTo>
                      <a:pt x="424180" y="255270"/>
                      <a:pt x="427990" y="262890"/>
                      <a:pt x="426720" y="269240"/>
                    </a:cubicBezTo>
                    <a:cubicBezTo>
                      <a:pt x="426720" y="278130"/>
                      <a:pt x="417830" y="293370"/>
                      <a:pt x="419100" y="299720"/>
                    </a:cubicBezTo>
                    <a:cubicBezTo>
                      <a:pt x="419100" y="303530"/>
                      <a:pt x="421640" y="304800"/>
                      <a:pt x="422910" y="308610"/>
                    </a:cubicBezTo>
                    <a:cubicBezTo>
                      <a:pt x="426720" y="312420"/>
                      <a:pt x="430530" y="320040"/>
                      <a:pt x="434340" y="326390"/>
                    </a:cubicBezTo>
                    <a:cubicBezTo>
                      <a:pt x="438150" y="334010"/>
                      <a:pt x="443230" y="340360"/>
                      <a:pt x="445770" y="349250"/>
                    </a:cubicBezTo>
                    <a:cubicBezTo>
                      <a:pt x="447040" y="356870"/>
                      <a:pt x="447040" y="367030"/>
                      <a:pt x="445770" y="374650"/>
                    </a:cubicBezTo>
                    <a:cubicBezTo>
                      <a:pt x="444500" y="382270"/>
                      <a:pt x="441960" y="387350"/>
                      <a:pt x="439420" y="392430"/>
                    </a:cubicBezTo>
                    <a:cubicBezTo>
                      <a:pt x="435610" y="398780"/>
                      <a:pt x="431800" y="405130"/>
                      <a:pt x="427990" y="410210"/>
                    </a:cubicBezTo>
                    <a:cubicBezTo>
                      <a:pt x="422910" y="415290"/>
                      <a:pt x="419100" y="420370"/>
                      <a:pt x="414020" y="425450"/>
                    </a:cubicBezTo>
                    <a:cubicBezTo>
                      <a:pt x="410210" y="430530"/>
                      <a:pt x="405130" y="438150"/>
                      <a:pt x="400050" y="440690"/>
                    </a:cubicBezTo>
                    <a:cubicBezTo>
                      <a:pt x="393700" y="443230"/>
                      <a:pt x="384810" y="443230"/>
                      <a:pt x="379730" y="441960"/>
                    </a:cubicBezTo>
                    <a:cubicBezTo>
                      <a:pt x="373380" y="439420"/>
                      <a:pt x="367030" y="429260"/>
                      <a:pt x="364490" y="429260"/>
                    </a:cubicBezTo>
                    <a:cubicBezTo>
                      <a:pt x="363220" y="429260"/>
                      <a:pt x="363220" y="429260"/>
                      <a:pt x="363220" y="429260"/>
                    </a:cubicBezTo>
                    <a:cubicBezTo>
                      <a:pt x="363220" y="430530"/>
                      <a:pt x="361950" y="430530"/>
                      <a:pt x="361950" y="431800"/>
                    </a:cubicBezTo>
                    <a:cubicBezTo>
                      <a:pt x="360680" y="431800"/>
                      <a:pt x="361950" y="431800"/>
                      <a:pt x="361950" y="431800"/>
                    </a:cubicBezTo>
                    <a:cubicBezTo>
                      <a:pt x="361950" y="434340"/>
                      <a:pt x="361950" y="438150"/>
                      <a:pt x="363220" y="440690"/>
                    </a:cubicBezTo>
                    <a:cubicBezTo>
                      <a:pt x="363220" y="441960"/>
                      <a:pt x="363220" y="441960"/>
                      <a:pt x="363220" y="443230"/>
                    </a:cubicBezTo>
                    <a:cubicBezTo>
                      <a:pt x="363220" y="443230"/>
                      <a:pt x="364490" y="445770"/>
                      <a:pt x="364490" y="445770"/>
                    </a:cubicBezTo>
                    <a:cubicBezTo>
                      <a:pt x="364490" y="445770"/>
                      <a:pt x="364490" y="447040"/>
                      <a:pt x="364490" y="448310"/>
                    </a:cubicBezTo>
                    <a:cubicBezTo>
                      <a:pt x="364490" y="449580"/>
                      <a:pt x="364490" y="450850"/>
                      <a:pt x="364490" y="450850"/>
                    </a:cubicBezTo>
                    <a:cubicBezTo>
                      <a:pt x="364490" y="450850"/>
                      <a:pt x="364490" y="452120"/>
                      <a:pt x="364490" y="452120"/>
                    </a:cubicBezTo>
                    <a:cubicBezTo>
                      <a:pt x="364490" y="452120"/>
                      <a:pt x="364490" y="453390"/>
                      <a:pt x="364490" y="453390"/>
                    </a:cubicBezTo>
                    <a:cubicBezTo>
                      <a:pt x="364490" y="454660"/>
                      <a:pt x="363220" y="455930"/>
                      <a:pt x="363220" y="455930"/>
                    </a:cubicBezTo>
                    <a:cubicBezTo>
                      <a:pt x="363220" y="455930"/>
                      <a:pt x="363220" y="458470"/>
                      <a:pt x="361950" y="458470"/>
                    </a:cubicBezTo>
                    <a:cubicBezTo>
                      <a:pt x="361950" y="459740"/>
                      <a:pt x="360680" y="461010"/>
                      <a:pt x="360680" y="461010"/>
                    </a:cubicBezTo>
                    <a:cubicBezTo>
                      <a:pt x="360680" y="461010"/>
                      <a:pt x="360680" y="463550"/>
                      <a:pt x="359410" y="463550"/>
                    </a:cubicBezTo>
                    <a:cubicBezTo>
                      <a:pt x="359410" y="464820"/>
                      <a:pt x="358140" y="466090"/>
                      <a:pt x="358140" y="466090"/>
                    </a:cubicBezTo>
                    <a:cubicBezTo>
                      <a:pt x="358140" y="466090"/>
                      <a:pt x="355600" y="467360"/>
                      <a:pt x="355600" y="467360"/>
                    </a:cubicBezTo>
                    <a:cubicBezTo>
                      <a:pt x="354330" y="468630"/>
                      <a:pt x="353060" y="469900"/>
                      <a:pt x="353060" y="469900"/>
                    </a:cubicBezTo>
                    <a:cubicBezTo>
                      <a:pt x="353060" y="469900"/>
                      <a:pt x="351790" y="469900"/>
                      <a:pt x="350520" y="469900"/>
                    </a:cubicBezTo>
                    <a:cubicBezTo>
                      <a:pt x="349250" y="471170"/>
                      <a:pt x="347980" y="471170"/>
                      <a:pt x="347980" y="471170"/>
                    </a:cubicBezTo>
                    <a:cubicBezTo>
                      <a:pt x="347980" y="471170"/>
                      <a:pt x="346710" y="472440"/>
                      <a:pt x="345440" y="472440"/>
                    </a:cubicBezTo>
                    <a:cubicBezTo>
                      <a:pt x="344170" y="472440"/>
                      <a:pt x="342900" y="472440"/>
                      <a:pt x="342900" y="472440"/>
                    </a:cubicBezTo>
                    <a:cubicBezTo>
                      <a:pt x="342900" y="472440"/>
                      <a:pt x="340360" y="472440"/>
                      <a:pt x="340360" y="472440"/>
                    </a:cubicBezTo>
                    <a:cubicBezTo>
                      <a:pt x="339090" y="472440"/>
                      <a:pt x="336550" y="472440"/>
                      <a:pt x="336550" y="472440"/>
                    </a:cubicBezTo>
                    <a:cubicBezTo>
                      <a:pt x="336550" y="472440"/>
                      <a:pt x="326390" y="467360"/>
                      <a:pt x="322580" y="463550"/>
                    </a:cubicBezTo>
                    <a:cubicBezTo>
                      <a:pt x="318770" y="461010"/>
                      <a:pt x="317500" y="454660"/>
                      <a:pt x="313690" y="453390"/>
                    </a:cubicBezTo>
                    <a:cubicBezTo>
                      <a:pt x="309880" y="450850"/>
                      <a:pt x="303530" y="455930"/>
                      <a:pt x="299720" y="453390"/>
                    </a:cubicBezTo>
                    <a:cubicBezTo>
                      <a:pt x="294640" y="452120"/>
                      <a:pt x="288290" y="438150"/>
                      <a:pt x="287020" y="439420"/>
                    </a:cubicBezTo>
                    <a:cubicBezTo>
                      <a:pt x="287020" y="439420"/>
                      <a:pt x="287020" y="440690"/>
                      <a:pt x="287020" y="440690"/>
                    </a:cubicBezTo>
                    <a:cubicBezTo>
                      <a:pt x="287020" y="440690"/>
                      <a:pt x="287020" y="443230"/>
                      <a:pt x="285750" y="443230"/>
                    </a:cubicBezTo>
                    <a:cubicBezTo>
                      <a:pt x="285750" y="444500"/>
                      <a:pt x="285750" y="445770"/>
                      <a:pt x="285750" y="445770"/>
                    </a:cubicBezTo>
                    <a:cubicBezTo>
                      <a:pt x="285750" y="445770"/>
                      <a:pt x="284480" y="448310"/>
                      <a:pt x="283210" y="448310"/>
                    </a:cubicBezTo>
                    <a:cubicBezTo>
                      <a:pt x="283210" y="449580"/>
                      <a:pt x="281940" y="450850"/>
                      <a:pt x="281940" y="450850"/>
                    </a:cubicBezTo>
                    <a:cubicBezTo>
                      <a:pt x="281940" y="450850"/>
                      <a:pt x="280670" y="452120"/>
                      <a:pt x="279400" y="452120"/>
                    </a:cubicBezTo>
                    <a:cubicBezTo>
                      <a:pt x="279400" y="453390"/>
                      <a:pt x="278130" y="454660"/>
                      <a:pt x="278130" y="454660"/>
                    </a:cubicBezTo>
                    <a:cubicBezTo>
                      <a:pt x="278130" y="454660"/>
                      <a:pt x="275590" y="455930"/>
                      <a:pt x="275590" y="455930"/>
                    </a:cubicBezTo>
                    <a:cubicBezTo>
                      <a:pt x="274320" y="455930"/>
                      <a:pt x="273050" y="457200"/>
                      <a:pt x="273050" y="457200"/>
                    </a:cubicBezTo>
                    <a:cubicBezTo>
                      <a:pt x="273050" y="457200"/>
                      <a:pt x="270510" y="457200"/>
                      <a:pt x="270510" y="457200"/>
                    </a:cubicBezTo>
                    <a:cubicBezTo>
                      <a:pt x="269240" y="458470"/>
                      <a:pt x="267970" y="458470"/>
                      <a:pt x="267970" y="458470"/>
                    </a:cubicBezTo>
                    <a:cubicBezTo>
                      <a:pt x="267970" y="458470"/>
                      <a:pt x="265430" y="458470"/>
                      <a:pt x="264160" y="458470"/>
                    </a:cubicBezTo>
                    <a:cubicBezTo>
                      <a:pt x="264160" y="458470"/>
                      <a:pt x="264160" y="458470"/>
                      <a:pt x="262890" y="458470"/>
                    </a:cubicBezTo>
                    <a:cubicBezTo>
                      <a:pt x="261620" y="458470"/>
                      <a:pt x="259080" y="461010"/>
                      <a:pt x="257810" y="463550"/>
                    </a:cubicBezTo>
                    <a:cubicBezTo>
                      <a:pt x="256540" y="464820"/>
                      <a:pt x="257810" y="466090"/>
                      <a:pt x="257810" y="468630"/>
                    </a:cubicBezTo>
                    <a:cubicBezTo>
                      <a:pt x="257810" y="473710"/>
                      <a:pt x="257810" y="486410"/>
                      <a:pt x="259080" y="494030"/>
                    </a:cubicBezTo>
                    <a:cubicBezTo>
                      <a:pt x="259080" y="501650"/>
                      <a:pt x="260350" y="508000"/>
                      <a:pt x="260350" y="514350"/>
                    </a:cubicBezTo>
                    <a:cubicBezTo>
                      <a:pt x="261620" y="521970"/>
                      <a:pt x="264160" y="535940"/>
                      <a:pt x="264160" y="535940"/>
                    </a:cubicBezTo>
                    <a:cubicBezTo>
                      <a:pt x="264160" y="535940"/>
                      <a:pt x="264160" y="537210"/>
                      <a:pt x="264160" y="538480"/>
                    </a:cubicBezTo>
                    <a:cubicBezTo>
                      <a:pt x="265430" y="539750"/>
                      <a:pt x="265430" y="541020"/>
                      <a:pt x="265430" y="541020"/>
                    </a:cubicBezTo>
                    <a:cubicBezTo>
                      <a:pt x="265430" y="541020"/>
                      <a:pt x="265430" y="543560"/>
                      <a:pt x="265430" y="543560"/>
                    </a:cubicBezTo>
                    <a:cubicBezTo>
                      <a:pt x="265430" y="544830"/>
                      <a:pt x="265430" y="546100"/>
                      <a:pt x="265430" y="546100"/>
                    </a:cubicBezTo>
                    <a:cubicBezTo>
                      <a:pt x="265430" y="547370"/>
                      <a:pt x="265430" y="547370"/>
                      <a:pt x="265430" y="547370"/>
                    </a:cubicBezTo>
                    <a:cubicBezTo>
                      <a:pt x="265430" y="547370"/>
                      <a:pt x="265430" y="548640"/>
                      <a:pt x="265430" y="549910"/>
                    </a:cubicBezTo>
                    <a:cubicBezTo>
                      <a:pt x="264160" y="549910"/>
                      <a:pt x="264160" y="552450"/>
                      <a:pt x="264160" y="552450"/>
                    </a:cubicBezTo>
                    <a:cubicBezTo>
                      <a:pt x="264160" y="552450"/>
                      <a:pt x="262890" y="553720"/>
                      <a:pt x="262890" y="554990"/>
                    </a:cubicBezTo>
                    <a:cubicBezTo>
                      <a:pt x="262890" y="554990"/>
                      <a:pt x="261620" y="557530"/>
                      <a:pt x="261620" y="557530"/>
                    </a:cubicBezTo>
                    <a:cubicBezTo>
                      <a:pt x="261620" y="557530"/>
                      <a:pt x="260350" y="558800"/>
                      <a:pt x="260350" y="558800"/>
                    </a:cubicBezTo>
                    <a:cubicBezTo>
                      <a:pt x="259080" y="560070"/>
                      <a:pt x="257810" y="561340"/>
                      <a:pt x="257810" y="561340"/>
                    </a:cubicBezTo>
                    <a:cubicBezTo>
                      <a:pt x="257810" y="561340"/>
                      <a:pt x="256540" y="562610"/>
                      <a:pt x="255270" y="562610"/>
                    </a:cubicBezTo>
                    <a:cubicBezTo>
                      <a:pt x="255270" y="563880"/>
                      <a:pt x="254000" y="565150"/>
                      <a:pt x="254000" y="565150"/>
                    </a:cubicBezTo>
                    <a:cubicBezTo>
                      <a:pt x="254000" y="565150"/>
                      <a:pt x="251460" y="565150"/>
                      <a:pt x="251460" y="566420"/>
                    </a:cubicBezTo>
                    <a:cubicBezTo>
                      <a:pt x="250190" y="566420"/>
                      <a:pt x="248920" y="566420"/>
                      <a:pt x="247650" y="566420"/>
                    </a:cubicBezTo>
                    <a:cubicBezTo>
                      <a:pt x="247650" y="566420"/>
                      <a:pt x="246380" y="567690"/>
                      <a:pt x="245110" y="567690"/>
                    </a:cubicBezTo>
                    <a:cubicBezTo>
                      <a:pt x="245110" y="567690"/>
                      <a:pt x="242570" y="567690"/>
                      <a:pt x="242570" y="567690"/>
                    </a:cubicBezTo>
                    <a:cubicBezTo>
                      <a:pt x="242570" y="567690"/>
                      <a:pt x="241300" y="567690"/>
                      <a:pt x="240030" y="567690"/>
                    </a:cubicBezTo>
                    <a:cubicBezTo>
                      <a:pt x="238760" y="567690"/>
                      <a:pt x="237490" y="567690"/>
                      <a:pt x="237490" y="567690"/>
                    </a:cubicBezTo>
                    <a:cubicBezTo>
                      <a:pt x="237490" y="567690"/>
                      <a:pt x="234950" y="566420"/>
                      <a:pt x="234950" y="566420"/>
                    </a:cubicBezTo>
                    <a:cubicBezTo>
                      <a:pt x="233680" y="566420"/>
                      <a:pt x="232410" y="565150"/>
                      <a:pt x="232410" y="565150"/>
                    </a:cubicBezTo>
                    <a:cubicBezTo>
                      <a:pt x="231140" y="565150"/>
                      <a:pt x="229870" y="563880"/>
                      <a:pt x="229870" y="563880"/>
                    </a:cubicBezTo>
                    <a:cubicBezTo>
                      <a:pt x="228600" y="562610"/>
                      <a:pt x="227330" y="562610"/>
                      <a:pt x="227330" y="562610"/>
                    </a:cubicBezTo>
                    <a:cubicBezTo>
                      <a:pt x="227330" y="562610"/>
                      <a:pt x="226060" y="560070"/>
                      <a:pt x="224790" y="560070"/>
                    </a:cubicBezTo>
                    <a:cubicBezTo>
                      <a:pt x="224790" y="558800"/>
                      <a:pt x="223520" y="557530"/>
                      <a:pt x="223520" y="557530"/>
                    </a:cubicBezTo>
                    <a:cubicBezTo>
                      <a:pt x="223520" y="557530"/>
                      <a:pt x="222250" y="556260"/>
                      <a:pt x="222250" y="554990"/>
                    </a:cubicBezTo>
                    <a:cubicBezTo>
                      <a:pt x="220980" y="554990"/>
                      <a:pt x="220980" y="552450"/>
                      <a:pt x="220980" y="552450"/>
                    </a:cubicBezTo>
                    <a:cubicBezTo>
                      <a:pt x="219710" y="551180"/>
                      <a:pt x="215900" y="539750"/>
                      <a:pt x="213360" y="534670"/>
                    </a:cubicBezTo>
                    <a:cubicBezTo>
                      <a:pt x="210820" y="528320"/>
                      <a:pt x="207010" y="520700"/>
                      <a:pt x="205740" y="515620"/>
                    </a:cubicBezTo>
                    <a:cubicBezTo>
                      <a:pt x="205740" y="513080"/>
                      <a:pt x="205740" y="510540"/>
                      <a:pt x="204470" y="509270"/>
                    </a:cubicBezTo>
                    <a:cubicBezTo>
                      <a:pt x="204470" y="509270"/>
                      <a:pt x="203200" y="509270"/>
                      <a:pt x="203200" y="509270"/>
                    </a:cubicBezTo>
                    <a:cubicBezTo>
                      <a:pt x="203200" y="509270"/>
                      <a:pt x="201930" y="509270"/>
                      <a:pt x="200660" y="509270"/>
                    </a:cubicBezTo>
                    <a:cubicBezTo>
                      <a:pt x="200660" y="508000"/>
                      <a:pt x="198120" y="508000"/>
                      <a:pt x="198120" y="508000"/>
                    </a:cubicBezTo>
                    <a:cubicBezTo>
                      <a:pt x="198120" y="508000"/>
                      <a:pt x="196850" y="506730"/>
                      <a:pt x="195580" y="506730"/>
                    </a:cubicBezTo>
                    <a:cubicBezTo>
                      <a:pt x="195580" y="505460"/>
                      <a:pt x="193040" y="505460"/>
                      <a:pt x="193040" y="505460"/>
                    </a:cubicBezTo>
                    <a:cubicBezTo>
                      <a:pt x="193040" y="505460"/>
                      <a:pt x="191770" y="504190"/>
                      <a:pt x="191770" y="502920"/>
                    </a:cubicBezTo>
                    <a:cubicBezTo>
                      <a:pt x="190500" y="502920"/>
                      <a:pt x="189230" y="500380"/>
                      <a:pt x="189230" y="500380"/>
                    </a:cubicBezTo>
                    <a:cubicBezTo>
                      <a:pt x="189230" y="500380"/>
                      <a:pt x="189230" y="499110"/>
                      <a:pt x="187960" y="499110"/>
                    </a:cubicBezTo>
                    <a:cubicBezTo>
                      <a:pt x="187960" y="497840"/>
                      <a:pt x="186690" y="496570"/>
                      <a:pt x="186690" y="496570"/>
                    </a:cubicBezTo>
                    <a:cubicBezTo>
                      <a:pt x="186690" y="496570"/>
                      <a:pt x="186690" y="494030"/>
                      <a:pt x="185420" y="494030"/>
                    </a:cubicBezTo>
                    <a:cubicBezTo>
                      <a:pt x="185420" y="492760"/>
                      <a:pt x="185420" y="490220"/>
                      <a:pt x="185420" y="490220"/>
                    </a:cubicBezTo>
                    <a:cubicBezTo>
                      <a:pt x="185420" y="490220"/>
                      <a:pt x="185420" y="488950"/>
                      <a:pt x="185420" y="487680"/>
                    </a:cubicBezTo>
                    <a:cubicBezTo>
                      <a:pt x="185420" y="486410"/>
                      <a:pt x="185420" y="485140"/>
                      <a:pt x="185420" y="485140"/>
                    </a:cubicBezTo>
                    <a:cubicBezTo>
                      <a:pt x="185420" y="485140"/>
                      <a:pt x="185420" y="483870"/>
                      <a:pt x="185420" y="482600"/>
                    </a:cubicBezTo>
                    <a:cubicBezTo>
                      <a:pt x="185420" y="481330"/>
                      <a:pt x="185420" y="480060"/>
                      <a:pt x="185420" y="480060"/>
                    </a:cubicBezTo>
                    <a:cubicBezTo>
                      <a:pt x="185420" y="480060"/>
                      <a:pt x="186690" y="477520"/>
                      <a:pt x="186690" y="477520"/>
                    </a:cubicBezTo>
                    <a:cubicBezTo>
                      <a:pt x="187960" y="476250"/>
                      <a:pt x="187960" y="474980"/>
                      <a:pt x="187960" y="474980"/>
                    </a:cubicBezTo>
                    <a:cubicBezTo>
                      <a:pt x="187960" y="474980"/>
                      <a:pt x="189230" y="473710"/>
                      <a:pt x="190500" y="472440"/>
                    </a:cubicBezTo>
                    <a:cubicBezTo>
                      <a:pt x="190500" y="471170"/>
                      <a:pt x="191770" y="469900"/>
                      <a:pt x="191770" y="469900"/>
                    </a:cubicBezTo>
                    <a:cubicBezTo>
                      <a:pt x="191770" y="469900"/>
                      <a:pt x="193040" y="468630"/>
                      <a:pt x="194310" y="468630"/>
                    </a:cubicBezTo>
                    <a:cubicBezTo>
                      <a:pt x="194310" y="467360"/>
                      <a:pt x="196850" y="467360"/>
                      <a:pt x="196850" y="467360"/>
                    </a:cubicBezTo>
                    <a:cubicBezTo>
                      <a:pt x="196850" y="467360"/>
                      <a:pt x="198120" y="466090"/>
                      <a:pt x="199390" y="466090"/>
                    </a:cubicBezTo>
                    <a:cubicBezTo>
                      <a:pt x="199390" y="464820"/>
                      <a:pt x="201930" y="464820"/>
                      <a:pt x="201930" y="464820"/>
                    </a:cubicBezTo>
                    <a:cubicBezTo>
                      <a:pt x="203200" y="463550"/>
                      <a:pt x="201930" y="462280"/>
                      <a:pt x="201930" y="459740"/>
                    </a:cubicBezTo>
                    <a:cubicBezTo>
                      <a:pt x="203200" y="455930"/>
                      <a:pt x="208280" y="444500"/>
                      <a:pt x="210820" y="441960"/>
                    </a:cubicBezTo>
                    <a:cubicBezTo>
                      <a:pt x="210820" y="440690"/>
                      <a:pt x="212090" y="440690"/>
                      <a:pt x="212090" y="439420"/>
                    </a:cubicBezTo>
                    <a:cubicBezTo>
                      <a:pt x="213360" y="436880"/>
                      <a:pt x="213360" y="429260"/>
                      <a:pt x="214630" y="422910"/>
                    </a:cubicBezTo>
                    <a:cubicBezTo>
                      <a:pt x="215900" y="416560"/>
                      <a:pt x="217170" y="410210"/>
                      <a:pt x="218440" y="403860"/>
                    </a:cubicBezTo>
                    <a:cubicBezTo>
                      <a:pt x="219710" y="397510"/>
                      <a:pt x="223520" y="388620"/>
                      <a:pt x="223520" y="386080"/>
                    </a:cubicBezTo>
                    <a:cubicBezTo>
                      <a:pt x="223520" y="384810"/>
                      <a:pt x="223520" y="383540"/>
                      <a:pt x="222250" y="383540"/>
                    </a:cubicBezTo>
                    <a:cubicBezTo>
                      <a:pt x="222250" y="382270"/>
                      <a:pt x="218440" y="382270"/>
                      <a:pt x="217170" y="382270"/>
                    </a:cubicBezTo>
                    <a:cubicBezTo>
                      <a:pt x="215900" y="381000"/>
                      <a:pt x="217170" y="378460"/>
                      <a:pt x="215900" y="378460"/>
                    </a:cubicBezTo>
                    <a:cubicBezTo>
                      <a:pt x="215900" y="378460"/>
                      <a:pt x="213360" y="379730"/>
                      <a:pt x="212090" y="379730"/>
                    </a:cubicBezTo>
                    <a:cubicBezTo>
                      <a:pt x="210820" y="379730"/>
                      <a:pt x="207010" y="375920"/>
                      <a:pt x="205740" y="377190"/>
                    </a:cubicBezTo>
                    <a:cubicBezTo>
                      <a:pt x="203200" y="377190"/>
                      <a:pt x="200660" y="382270"/>
                      <a:pt x="198120" y="383540"/>
                    </a:cubicBezTo>
                    <a:cubicBezTo>
                      <a:pt x="191770" y="386080"/>
                      <a:pt x="173990" y="383540"/>
                      <a:pt x="173990" y="384810"/>
                    </a:cubicBezTo>
                    <a:cubicBezTo>
                      <a:pt x="172720" y="386080"/>
                      <a:pt x="177800" y="387350"/>
                      <a:pt x="179070" y="388620"/>
                    </a:cubicBezTo>
                    <a:cubicBezTo>
                      <a:pt x="181610" y="392430"/>
                      <a:pt x="187960" y="401320"/>
                      <a:pt x="186690" y="406400"/>
                    </a:cubicBezTo>
                    <a:cubicBezTo>
                      <a:pt x="184150" y="414020"/>
                      <a:pt x="152400" y="422910"/>
                      <a:pt x="151130" y="426720"/>
                    </a:cubicBezTo>
                    <a:cubicBezTo>
                      <a:pt x="151130" y="426720"/>
                      <a:pt x="152400" y="426720"/>
                      <a:pt x="152400" y="426720"/>
                    </a:cubicBezTo>
                    <a:cubicBezTo>
                      <a:pt x="152400" y="426720"/>
                      <a:pt x="151130" y="426720"/>
                      <a:pt x="151130" y="426720"/>
                    </a:cubicBezTo>
                    <a:cubicBezTo>
                      <a:pt x="149860" y="426720"/>
                      <a:pt x="147320" y="429260"/>
                      <a:pt x="144780" y="429260"/>
                    </a:cubicBezTo>
                    <a:cubicBezTo>
                      <a:pt x="140970" y="430530"/>
                      <a:pt x="132080" y="426720"/>
                      <a:pt x="125730" y="425450"/>
                    </a:cubicBezTo>
                    <a:cubicBezTo>
                      <a:pt x="119380" y="424180"/>
                      <a:pt x="113030" y="421640"/>
                      <a:pt x="106680" y="420370"/>
                    </a:cubicBezTo>
                    <a:cubicBezTo>
                      <a:pt x="100330" y="419100"/>
                      <a:pt x="93980" y="417830"/>
                      <a:pt x="87630" y="416560"/>
                    </a:cubicBezTo>
                    <a:cubicBezTo>
                      <a:pt x="81280" y="415290"/>
                      <a:pt x="76200" y="411480"/>
                      <a:pt x="69850" y="410210"/>
                    </a:cubicBezTo>
                    <a:cubicBezTo>
                      <a:pt x="63500" y="408940"/>
                      <a:pt x="55880" y="407670"/>
                      <a:pt x="49530" y="407670"/>
                    </a:cubicBezTo>
                    <a:cubicBezTo>
                      <a:pt x="43180" y="407670"/>
                      <a:pt x="36830" y="408940"/>
                      <a:pt x="30480" y="407670"/>
                    </a:cubicBezTo>
                    <a:cubicBezTo>
                      <a:pt x="24130" y="405130"/>
                      <a:pt x="19050" y="401320"/>
                      <a:pt x="13970" y="397510"/>
                    </a:cubicBezTo>
                    <a:cubicBezTo>
                      <a:pt x="8890" y="392430"/>
                      <a:pt x="6350" y="386080"/>
                      <a:pt x="3810" y="381000"/>
                    </a:cubicBezTo>
                    <a:cubicBezTo>
                      <a:pt x="1270" y="374650"/>
                      <a:pt x="0" y="361950"/>
                      <a:pt x="0" y="361950"/>
                    </a:cubicBezTo>
                    <a:moveTo>
                      <a:pt x="31750" y="114300"/>
                    </a:moveTo>
                    <a:cubicBezTo>
                      <a:pt x="41910" y="101600"/>
                      <a:pt x="41910" y="101600"/>
                      <a:pt x="41910" y="101600"/>
                    </a:cubicBezTo>
                    <a:cubicBezTo>
                      <a:pt x="41910" y="101600"/>
                      <a:pt x="40640" y="100330"/>
                      <a:pt x="40640" y="100330"/>
                    </a:cubicBezTo>
                    <a:cubicBezTo>
                      <a:pt x="38100" y="100330"/>
                      <a:pt x="31750" y="114300"/>
                      <a:pt x="31750" y="114300"/>
                    </a:cubicBezTo>
                    <a:moveTo>
                      <a:pt x="120650" y="158750"/>
                    </a:moveTo>
                    <a:cubicBezTo>
                      <a:pt x="123190" y="156210"/>
                      <a:pt x="121920" y="152400"/>
                      <a:pt x="121920" y="152400"/>
                    </a:cubicBezTo>
                    <a:cubicBezTo>
                      <a:pt x="120650" y="152400"/>
                      <a:pt x="120650" y="154940"/>
                      <a:pt x="120650" y="156210"/>
                    </a:cubicBezTo>
                    <a:cubicBezTo>
                      <a:pt x="120650" y="157480"/>
                      <a:pt x="120650" y="158750"/>
                      <a:pt x="120650" y="158750"/>
                    </a:cubicBezTo>
                    <a:moveTo>
                      <a:pt x="156210" y="374650"/>
                    </a:moveTo>
                    <a:cubicBezTo>
                      <a:pt x="158750" y="375920"/>
                      <a:pt x="157480" y="374650"/>
                      <a:pt x="157480" y="374650"/>
                    </a:cubicBezTo>
                    <a:cubicBezTo>
                      <a:pt x="156210" y="374650"/>
                      <a:pt x="156210" y="374650"/>
                      <a:pt x="156210" y="374650"/>
                    </a:cubicBezTo>
                    <a:moveTo>
                      <a:pt x="317500" y="452120"/>
                    </a:moveTo>
                    <a:cubicBezTo>
                      <a:pt x="320040" y="454660"/>
                      <a:pt x="318770" y="453390"/>
                      <a:pt x="318770" y="452120"/>
                    </a:cubicBezTo>
                    <a:cubicBezTo>
                      <a:pt x="318770" y="452120"/>
                      <a:pt x="317500" y="452120"/>
                      <a:pt x="317500" y="452120"/>
                    </a:cubicBezTo>
                    <a:moveTo>
                      <a:pt x="353060" y="135890"/>
                    </a:moveTo>
                    <a:cubicBezTo>
                      <a:pt x="353060" y="138430"/>
                      <a:pt x="354330" y="139700"/>
                      <a:pt x="354330" y="139700"/>
                    </a:cubicBezTo>
                    <a:cubicBezTo>
                      <a:pt x="354330" y="139700"/>
                      <a:pt x="354330" y="142240"/>
                      <a:pt x="354330" y="143510"/>
                    </a:cubicBezTo>
                    <a:cubicBezTo>
                      <a:pt x="354330" y="143510"/>
                      <a:pt x="354330" y="146050"/>
                      <a:pt x="354330" y="146050"/>
                    </a:cubicBezTo>
                    <a:cubicBezTo>
                      <a:pt x="355600" y="146050"/>
                      <a:pt x="354330" y="153670"/>
                      <a:pt x="355600" y="154940"/>
                    </a:cubicBezTo>
                    <a:cubicBezTo>
                      <a:pt x="355600" y="154940"/>
                      <a:pt x="356870" y="154940"/>
                      <a:pt x="356870" y="156210"/>
                    </a:cubicBezTo>
                    <a:cubicBezTo>
                      <a:pt x="358140" y="156210"/>
                      <a:pt x="359410" y="157480"/>
                      <a:pt x="359410" y="157480"/>
                    </a:cubicBezTo>
                    <a:cubicBezTo>
                      <a:pt x="359410" y="157480"/>
                      <a:pt x="360680" y="158750"/>
                      <a:pt x="361950" y="158750"/>
                    </a:cubicBezTo>
                    <a:cubicBezTo>
                      <a:pt x="361950" y="158750"/>
                      <a:pt x="361950" y="157480"/>
                      <a:pt x="361950" y="156210"/>
                    </a:cubicBezTo>
                    <a:cubicBezTo>
                      <a:pt x="363220" y="152400"/>
                      <a:pt x="367030" y="142240"/>
                      <a:pt x="368300" y="137160"/>
                    </a:cubicBezTo>
                    <a:cubicBezTo>
                      <a:pt x="369570" y="133350"/>
                      <a:pt x="372110" y="127000"/>
                      <a:pt x="372110" y="127000"/>
                    </a:cubicBezTo>
                    <a:cubicBezTo>
                      <a:pt x="370840" y="127000"/>
                      <a:pt x="369570" y="128270"/>
                      <a:pt x="368300" y="129540"/>
                    </a:cubicBezTo>
                    <a:cubicBezTo>
                      <a:pt x="365760" y="130810"/>
                      <a:pt x="353060" y="135890"/>
                      <a:pt x="353060" y="135890"/>
                    </a:cubicBezTo>
                    <a:moveTo>
                      <a:pt x="397510" y="356870"/>
                    </a:moveTo>
                    <a:cubicBezTo>
                      <a:pt x="397510" y="359410"/>
                      <a:pt x="396240" y="370840"/>
                      <a:pt x="397510" y="372110"/>
                    </a:cubicBezTo>
                    <a:cubicBezTo>
                      <a:pt x="398780" y="372110"/>
                      <a:pt x="402590" y="368300"/>
                      <a:pt x="402590" y="367030"/>
                    </a:cubicBezTo>
                    <a:cubicBezTo>
                      <a:pt x="402590" y="364490"/>
                      <a:pt x="397510" y="356870"/>
                      <a:pt x="397510" y="356870"/>
                    </a:cubicBezTo>
                    <a:moveTo>
                      <a:pt x="408940" y="66040"/>
                    </a:moveTo>
                    <a:cubicBezTo>
                      <a:pt x="410210" y="66040"/>
                      <a:pt x="411480" y="64770"/>
                      <a:pt x="411480" y="63500"/>
                    </a:cubicBezTo>
                    <a:cubicBezTo>
                      <a:pt x="411480" y="63500"/>
                      <a:pt x="408940" y="66040"/>
                      <a:pt x="408940" y="66040"/>
                    </a:cubicBezTo>
                    <a:moveTo>
                      <a:pt x="406400" y="64770"/>
                    </a:moveTo>
                    <a:cubicBezTo>
                      <a:pt x="407670" y="63500"/>
                      <a:pt x="407670" y="64770"/>
                      <a:pt x="406400" y="6477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7" name="Group 194"/>
            <p:cNvGrpSpPr/>
            <p:nvPr/>
          </p:nvGrpSpPr>
          <p:grpSpPr>
            <a:xfrm>
              <a:off x="821055" y="2530792"/>
              <a:ext cx="783907" cy="876300"/>
              <a:chOff x="0" y="0"/>
              <a:chExt cx="1045210" cy="1168400"/>
            </a:xfrm>
          </p:grpSpPr>
          <p:sp>
            <p:nvSpPr>
              <p:cNvPr id="360" name="Freeform 195"/>
              <p:cNvSpPr/>
              <p:nvPr/>
            </p:nvSpPr>
            <p:spPr>
              <a:xfrm>
                <a:off x="50800" y="50800"/>
                <a:ext cx="943610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943610" h="1066800">
                    <a:moveTo>
                      <a:pt x="0" y="288290"/>
                    </a:moveTo>
                    <a:cubicBezTo>
                      <a:pt x="19050" y="250190"/>
                      <a:pt x="22860" y="240030"/>
                      <a:pt x="29210" y="229870"/>
                    </a:cubicBezTo>
                    <a:cubicBezTo>
                      <a:pt x="35560" y="220980"/>
                      <a:pt x="40640" y="210820"/>
                      <a:pt x="49530" y="203200"/>
                    </a:cubicBezTo>
                    <a:cubicBezTo>
                      <a:pt x="58420" y="195580"/>
                      <a:pt x="80010" y="185420"/>
                      <a:pt x="81280" y="186690"/>
                    </a:cubicBezTo>
                    <a:cubicBezTo>
                      <a:pt x="82550" y="189230"/>
                      <a:pt x="55880" y="209550"/>
                      <a:pt x="57150" y="210820"/>
                    </a:cubicBezTo>
                    <a:cubicBezTo>
                      <a:pt x="58420" y="213360"/>
                      <a:pt x="96520" y="186690"/>
                      <a:pt x="101600" y="186690"/>
                    </a:cubicBezTo>
                    <a:cubicBezTo>
                      <a:pt x="104140" y="186690"/>
                      <a:pt x="104140" y="167640"/>
                      <a:pt x="109220" y="160020"/>
                    </a:cubicBezTo>
                    <a:cubicBezTo>
                      <a:pt x="115570" y="152400"/>
                      <a:pt x="125730" y="144780"/>
                      <a:pt x="135890" y="140970"/>
                    </a:cubicBezTo>
                    <a:cubicBezTo>
                      <a:pt x="147320" y="137160"/>
                      <a:pt x="163830" y="143510"/>
                      <a:pt x="175260" y="139700"/>
                    </a:cubicBezTo>
                    <a:cubicBezTo>
                      <a:pt x="185420" y="135890"/>
                      <a:pt x="198120" y="119380"/>
                      <a:pt x="200660" y="119380"/>
                    </a:cubicBezTo>
                    <a:cubicBezTo>
                      <a:pt x="200660" y="119380"/>
                      <a:pt x="200660" y="120650"/>
                      <a:pt x="200660" y="120650"/>
                    </a:cubicBezTo>
                    <a:cubicBezTo>
                      <a:pt x="200660" y="120650"/>
                      <a:pt x="200660" y="119380"/>
                      <a:pt x="200660" y="119380"/>
                    </a:cubicBezTo>
                    <a:cubicBezTo>
                      <a:pt x="200660" y="118110"/>
                      <a:pt x="200660" y="114300"/>
                      <a:pt x="200660" y="114300"/>
                    </a:cubicBezTo>
                    <a:cubicBezTo>
                      <a:pt x="200660" y="114300"/>
                      <a:pt x="201930" y="110490"/>
                      <a:pt x="201930" y="109220"/>
                    </a:cubicBezTo>
                    <a:cubicBezTo>
                      <a:pt x="201930" y="107950"/>
                      <a:pt x="203200" y="105410"/>
                      <a:pt x="203200" y="105410"/>
                    </a:cubicBezTo>
                    <a:cubicBezTo>
                      <a:pt x="203200" y="105410"/>
                      <a:pt x="204470" y="102870"/>
                      <a:pt x="205740" y="101600"/>
                    </a:cubicBezTo>
                    <a:cubicBezTo>
                      <a:pt x="207010" y="100330"/>
                      <a:pt x="208280" y="96520"/>
                      <a:pt x="208280" y="96520"/>
                    </a:cubicBezTo>
                    <a:cubicBezTo>
                      <a:pt x="208280" y="96520"/>
                      <a:pt x="209550" y="96520"/>
                      <a:pt x="209550" y="96520"/>
                    </a:cubicBezTo>
                    <a:cubicBezTo>
                      <a:pt x="209550" y="93980"/>
                      <a:pt x="204470" y="80010"/>
                      <a:pt x="203200" y="72390"/>
                    </a:cubicBezTo>
                    <a:cubicBezTo>
                      <a:pt x="201930" y="63500"/>
                      <a:pt x="200660" y="50800"/>
                      <a:pt x="200660" y="46990"/>
                    </a:cubicBezTo>
                    <a:cubicBezTo>
                      <a:pt x="200660" y="45720"/>
                      <a:pt x="199390" y="44450"/>
                      <a:pt x="199390" y="44450"/>
                    </a:cubicBezTo>
                    <a:cubicBezTo>
                      <a:pt x="199390" y="44450"/>
                      <a:pt x="199390" y="43180"/>
                      <a:pt x="199390" y="41910"/>
                    </a:cubicBezTo>
                    <a:cubicBezTo>
                      <a:pt x="199390" y="40640"/>
                      <a:pt x="199390" y="39370"/>
                      <a:pt x="199390" y="39370"/>
                    </a:cubicBezTo>
                    <a:cubicBezTo>
                      <a:pt x="199390" y="39370"/>
                      <a:pt x="199390" y="34290"/>
                      <a:pt x="199390" y="34290"/>
                    </a:cubicBezTo>
                    <a:cubicBezTo>
                      <a:pt x="199390" y="34290"/>
                      <a:pt x="200660" y="31750"/>
                      <a:pt x="200660" y="30480"/>
                    </a:cubicBezTo>
                    <a:cubicBezTo>
                      <a:pt x="200660" y="27940"/>
                      <a:pt x="201930" y="25400"/>
                      <a:pt x="201930" y="25400"/>
                    </a:cubicBezTo>
                    <a:cubicBezTo>
                      <a:pt x="201930" y="25400"/>
                      <a:pt x="203200" y="22860"/>
                      <a:pt x="204470" y="21590"/>
                    </a:cubicBezTo>
                    <a:cubicBezTo>
                      <a:pt x="204470" y="20320"/>
                      <a:pt x="205740" y="16510"/>
                      <a:pt x="205740" y="16510"/>
                    </a:cubicBezTo>
                    <a:cubicBezTo>
                      <a:pt x="207010" y="16510"/>
                      <a:pt x="208280" y="13970"/>
                      <a:pt x="209550" y="13970"/>
                    </a:cubicBezTo>
                    <a:cubicBezTo>
                      <a:pt x="210820" y="12700"/>
                      <a:pt x="212090" y="10160"/>
                      <a:pt x="212090" y="10160"/>
                    </a:cubicBezTo>
                    <a:cubicBezTo>
                      <a:pt x="212090" y="10160"/>
                      <a:pt x="215900" y="7620"/>
                      <a:pt x="217170" y="7620"/>
                    </a:cubicBezTo>
                    <a:cubicBezTo>
                      <a:pt x="218440" y="6350"/>
                      <a:pt x="220980" y="3810"/>
                      <a:pt x="220980" y="3810"/>
                    </a:cubicBezTo>
                    <a:cubicBezTo>
                      <a:pt x="220980" y="3810"/>
                      <a:pt x="223520" y="3810"/>
                      <a:pt x="224790" y="2540"/>
                    </a:cubicBezTo>
                    <a:cubicBezTo>
                      <a:pt x="226060" y="2540"/>
                      <a:pt x="229870" y="1270"/>
                      <a:pt x="229870" y="1270"/>
                    </a:cubicBezTo>
                    <a:cubicBezTo>
                      <a:pt x="229870" y="1270"/>
                      <a:pt x="232410" y="0"/>
                      <a:pt x="233680" y="0"/>
                    </a:cubicBezTo>
                    <a:cubicBezTo>
                      <a:pt x="236220" y="0"/>
                      <a:pt x="238760" y="0"/>
                      <a:pt x="238760" y="0"/>
                    </a:cubicBezTo>
                    <a:cubicBezTo>
                      <a:pt x="238760" y="0"/>
                      <a:pt x="242570" y="0"/>
                      <a:pt x="243840" y="0"/>
                    </a:cubicBezTo>
                    <a:cubicBezTo>
                      <a:pt x="245110" y="0"/>
                      <a:pt x="247650" y="1270"/>
                      <a:pt x="248920" y="1270"/>
                    </a:cubicBezTo>
                    <a:cubicBezTo>
                      <a:pt x="248920" y="1270"/>
                      <a:pt x="251460" y="2540"/>
                      <a:pt x="252730" y="2540"/>
                    </a:cubicBezTo>
                    <a:cubicBezTo>
                      <a:pt x="254000" y="2540"/>
                      <a:pt x="257810" y="3810"/>
                      <a:pt x="257810" y="3810"/>
                    </a:cubicBezTo>
                    <a:cubicBezTo>
                      <a:pt x="257810" y="3810"/>
                      <a:pt x="271780" y="17780"/>
                      <a:pt x="276860" y="25400"/>
                    </a:cubicBezTo>
                    <a:cubicBezTo>
                      <a:pt x="281940" y="34290"/>
                      <a:pt x="285750" y="46990"/>
                      <a:pt x="288290" y="55880"/>
                    </a:cubicBezTo>
                    <a:cubicBezTo>
                      <a:pt x="289560" y="62230"/>
                      <a:pt x="290830" y="72390"/>
                      <a:pt x="292100" y="72390"/>
                    </a:cubicBezTo>
                    <a:cubicBezTo>
                      <a:pt x="292100" y="72390"/>
                      <a:pt x="294640" y="73660"/>
                      <a:pt x="297180" y="73660"/>
                    </a:cubicBezTo>
                    <a:cubicBezTo>
                      <a:pt x="298450" y="73660"/>
                      <a:pt x="300990" y="74930"/>
                      <a:pt x="300990" y="74930"/>
                    </a:cubicBezTo>
                    <a:cubicBezTo>
                      <a:pt x="300990" y="74930"/>
                      <a:pt x="303530" y="76200"/>
                      <a:pt x="306070" y="76200"/>
                    </a:cubicBezTo>
                    <a:cubicBezTo>
                      <a:pt x="307340" y="77470"/>
                      <a:pt x="309880" y="78740"/>
                      <a:pt x="309880" y="78740"/>
                    </a:cubicBezTo>
                    <a:cubicBezTo>
                      <a:pt x="309880" y="78740"/>
                      <a:pt x="312420" y="81280"/>
                      <a:pt x="313690" y="81280"/>
                    </a:cubicBezTo>
                    <a:cubicBezTo>
                      <a:pt x="314960" y="82550"/>
                      <a:pt x="317500" y="85090"/>
                      <a:pt x="317500" y="85090"/>
                    </a:cubicBezTo>
                    <a:cubicBezTo>
                      <a:pt x="317500" y="85090"/>
                      <a:pt x="332740" y="99060"/>
                      <a:pt x="340360" y="107950"/>
                    </a:cubicBezTo>
                    <a:cubicBezTo>
                      <a:pt x="347980" y="115570"/>
                      <a:pt x="354330" y="125730"/>
                      <a:pt x="360680" y="134620"/>
                    </a:cubicBezTo>
                    <a:cubicBezTo>
                      <a:pt x="367030" y="143510"/>
                      <a:pt x="373380" y="152400"/>
                      <a:pt x="378460" y="161290"/>
                    </a:cubicBezTo>
                    <a:cubicBezTo>
                      <a:pt x="384810" y="170180"/>
                      <a:pt x="391160" y="180340"/>
                      <a:pt x="394970" y="191770"/>
                    </a:cubicBezTo>
                    <a:cubicBezTo>
                      <a:pt x="400050" y="201930"/>
                      <a:pt x="402590" y="218440"/>
                      <a:pt x="403860" y="222250"/>
                    </a:cubicBezTo>
                    <a:cubicBezTo>
                      <a:pt x="403860" y="223520"/>
                      <a:pt x="403860" y="223520"/>
                      <a:pt x="403860" y="224790"/>
                    </a:cubicBezTo>
                    <a:cubicBezTo>
                      <a:pt x="406400" y="226060"/>
                      <a:pt x="416560" y="227330"/>
                      <a:pt x="420370" y="229870"/>
                    </a:cubicBezTo>
                    <a:cubicBezTo>
                      <a:pt x="424180" y="232410"/>
                      <a:pt x="425450" y="237490"/>
                      <a:pt x="426720" y="238760"/>
                    </a:cubicBezTo>
                    <a:cubicBezTo>
                      <a:pt x="429260" y="238760"/>
                      <a:pt x="430530" y="238760"/>
                      <a:pt x="431800" y="240030"/>
                    </a:cubicBezTo>
                    <a:cubicBezTo>
                      <a:pt x="433070" y="240030"/>
                      <a:pt x="435610" y="241300"/>
                      <a:pt x="435610" y="241300"/>
                    </a:cubicBezTo>
                    <a:cubicBezTo>
                      <a:pt x="435610" y="241300"/>
                      <a:pt x="438150" y="242570"/>
                      <a:pt x="439420" y="242570"/>
                    </a:cubicBezTo>
                    <a:cubicBezTo>
                      <a:pt x="440690" y="243840"/>
                      <a:pt x="444500" y="245110"/>
                      <a:pt x="444500" y="245110"/>
                    </a:cubicBezTo>
                    <a:cubicBezTo>
                      <a:pt x="444500" y="245110"/>
                      <a:pt x="445770" y="247650"/>
                      <a:pt x="447040" y="248920"/>
                    </a:cubicBezTo>
                    <a:cubicBezTo>
                      <a:pt x="448310" y="250190"/>
                      <a:pt x="450850" y="251460"/>
                      <a:pt x="450850" y="251460"/>
                    </a:cubicBezTo>
                    <a:cubicBezTo>
                      <a:pt x="450850" y="251460"/>
                      <a:pt x="452120" y="254000"/>
                      <a:pt x="453390" y="256540"/>
                    </a:cubicBezTo>
                    <a:cubicBezTo>
                      <a:pt x="454660" y="257810"/>
                      <a:pt x="455930" y="260350"/>
                      <a:pt x="455930" y="260350"/>
                    </a:cubicBezTo>
                    <a:cubicBezTo>
                      <a:pt x="455930" y="260350"/>
                      <a:pt x="457200" y="262890"/>
                      <a:pt x="457200" y="264160"/>
                    </a:cubicBezTo>
                    <a:cubicBezTo>
                      <a:pt x="458470" y="265430"/>
                      <a:pt x="458470" y="269240"/>
                      <a:pt x="458470" y="269240"/>
                    </a:cubicBezTo>
                    <a:cubicBezTo>
                      <a:pt x="458470" y="269240"/>
                      <a:pt x="459740" y="271780"/>
                      <a:pt x="459740" y="273050"/>
                    </a:cubicBezTo>
                    <a:cubicBezTo>
                      <a:pt x="459740" y="275590"/>
                      <a:pt x="459740" y="278130"/>
                      <a:pt x="459740" y="278130"/>
                    </a:cubicBezTo>
                    <a:cubicBezTo>
                      <a:pt x="459740" y="278130"/>
                      <a:pt x="459740" y="280670"/>
                      <a:pt x="458470" y="283210"/>
                    </a:cubicBezTo>
                    <a:cubicBezTo>
                      <a:pt x="458470" y="284480"/>
                      <a:pt x="458470" y="287020"/>
                      <a:pt x="458470" y="287020"/>
                    </a:cubicBezTo>
                    <a:cubicBezTo>
                      <a:pt x="458470" y="288290"/>
                      <a:pt x="464820" y="311150"/>
                      <a:pt x="463550" y="320040"/>
                    </a:cubicBezTo>
                    <a:cubicBezTo>
                      <a:pt x="463550" y="326390"/>
                      <a:pt x="458470" y="330200"/>
                      <a:pt x="461010" y="334010"/>
                    </a:cubicBezTo>
                    <a:cubicBezTo>
                      <a:pt x="464820" y="340360"/>
                      <a:pt x="481330" y="346710"/>
                      <a:pt x="492760" y="347980"/>
                    </a:cubicBezTo>
                    <a:cubicBezTo>
                      <a:pt x="504190" y="349250"/>
                      <a:pt x="518160" y="344170"/>
                      <a:pt x="530860" y="342900"/>
                    </a:cubicBezTo>
                    <a:cubicBezTo>
                      <a:pt x="541020" y="342900"/>
                      <a:pt x="551180" y="341630"/>
                      <a:pt x="562610" y="341630"/>
                    </a:cubicBezTo>
                    <a:cubicBezTo>
                      <a:pt x="572770" y="341630"/>
                      <a:pt x="585470" y="339090"/>
                      <a:pt x="596900" y="342900"/>
                    </a:cubicBezTo>
                    <a:cubicBezTo>
                      <a:pt x="609600" y="347980"/>
                      <a:pt x="627380" y="359410"/>
                      <a:pt x="633730" y="370840"/>
                    </a:cubicBezTo>
                    <a:cubicBezTo>
                      <a:pt x="638810" y="379730"/>
                      <a:pt x="640080" y="394970"/>
                      <a:pt x="637540" y="405130"/>
                    </a:cubicBezTo>
                    <a:cubicBezTo>
                      <a:pt x="636270" y="411480"/>
                      <a:pt x="627380" y="420370"/>
                      <a:pt x="628650" y="421640"/>
                    </a:cubicBezTo>
                    <a:cubicBezTo>
                      <a:pt x="628650" y="421640"/>
                      <a:pt x="628650" y="420370"/>
                      <a:pt x="628650" y="421640"/>
                    </a:cubicBezTo>
                    <a:cubicBezTo>
                      <a:pt x="631190" y="422910"/>
                      <a:pt x="650240" y="444500"/>
                      <a:pt x="650240" y="444500"/>
                    </a:cubicBezTo>
                    <a:cubicBezTo>
                      <a:pt x="650240" y="444500"/>
                      <a:pt x="650240" y="447040"/>
                      <a:pt x="651510" y="449580"/>
                    </a:cubicBezTo>
                    <a:cubicBezTo>
                      <a:pt x="651510" y="450850"/>
                      <a:pt x="651510" y="453390"/>
                      <a:pt x="652780" y="453390"/>
                    </a:cubicBezTo>
                    <a:cubicBezTo>
                      <a:pt x="652780" y="453390"/>
                      <a:pt x="651510" y="457200"/>
                      <a:pt x="651510" y="458470"/>
                    </a:cubicBezTo>
                    <a:cubicBezTo>
                      <a:pt x="651510" y="458470"/>
                      <a:pt x="651510" y="459740"/>
                      <a:pt x="651510" y="459740"/>
                    </a:cubicBezTo>
                    <a:cubicBezTo>
                      <a:pt x="652780" y="461010"/>
                      <a:pt x="660400" y="468630"/>
                      <a:pt x="662940" y="469900"/>
                    </a:cubicBezTo>
                    <a:cubicBezTo>
                      <a:pt x="664210" y="469900"/>
                      <a:pt x="665480" y="469900"/>
                      <a:pt x="666750" y="469900"/>
                    </a:cubicBezTo>
                    <a:cubicBezTo>
                      <a:pt x="668020" y="469900"/>
                      <a:pt x="670560" y="469900"/>
                      <a:pt x="670560" y="469900"/>
                    </a:cubicBezTo>
                    <a:cubicBezTo>
                      <a:pt x="670560" y="469900"/>
                      <a:pt x="678180" y="471170"/>
                      <a:pt x="680720" y="472440"/>
                    </a:cubicBezTo>
                    <a:cubicBezTo>
                      <a:pt x="684530" y="472440"/>
                      <a:pt x="685800" y="473710"/>
                      <a:pt x="689610" y="474980"/>
                    </a:cubicBezTo>
                    <a:cubicBezTo>
                      <a:pt x="693420" y="476250"/>
                      <a:pt x="697230" y="477520"/>
                      <a:pt x="701040" y="480060"/>
                    </a:cubicBezTo>
                    <a:cubicBezTo>
                      <a:pt x="704850" y="481330"/>
                      <a:pt x="708660" y="483870"/>
                      <a:pt x="709930" y="485140"/>
                    </a:cubicBezTo>
                    <a:cubicBezTo>
                      <a:pt x="709930" y="485140"/>
                      <a:pt x="713740" y="485140"/>
                      <a:pt x="715010" y="485140"/>
                    </a:cubicBezTo>
                    <a:cubicBezTo>
                      <a:pt x="716280" y="485140"/>
                      <a:pt x="720090" y="486410"/>
                      <a:pt x="720090" y="486410"/>
                    </a:cubicBezTo>
                    <a:cubicBezTo>
                      <a:pt x="720090" y="486410"/>
                      <a:pt x="722630" y="487680"/>
                      <a:pt x="723900" y="487680"/>
                    </a:cubicBezTo>
                    <a:cubicBezTo>
                      <a:pt x="725170" y="488950"/>
                      <a:pt x="728980" y="488950"/>
                      <a:pt x="728980" y="488950"/>
                    </a:cubicBezTo>
                    <a:cubicBezTo>
                      <a:pt x="728980" y="488950"/>
                      <a:pt x="731520" y="491490"/>
                      <a:pt x="732790" y="492760"/>
                    </a:cubicBezTo>
                    <a:cubicBezTo>
                      <a:pt x="732790" y="492760"/>
                      <a:pt x="734060" y="494030"/>
                      <a:pt x="735330" y="494030"/>
                    </a:cubicBezTo>
                    <a:cubicBezTo>
                      <a:pt x="739140" y="494030"/>
                      <a:pt x="760730" y="480060"/>
                      <a:pt x="765810" y="480060"/>
                    </a:cubicBezTo>
                    <a:cubicBezTo>
                      <a:pt x="767080" y="480060"/>
                      <a:pt x="767080" y="480060"/>
                      <a:pt x="768350" y="480060"/>
                    </a:cubicBezTo>
                    <a:cubicBezTo>
                      <a:pt x="768350" y="480060"/>
                      <a:pt x="768350" y="480060"/>
                      <a:pt x="769620" y="478790"/>
                    </a:cubicBezTo>
                    <a:cubicBezTo>
                      <a:pt x="770890" y="478790"/>
                      <a:pt x="773430" y="477520"/>
                      <a:pt x="773430" y="477520"/>
                    </a:cubicBezTo>
                    <a:cubicBezTo>
                      <a:pt x="773430" y="477520"/>
                      <a:pt x="777240" y="476250"/>
                      <a:pt x="778510" y="476250"/>
                    </a:cubicBezTo>
                    <a:cubicBezTo>
                      <a:pt x="779780" y="474980"/>
                      <a:pt x="782320" y="474980"/>
                      <a:pt x="782320" y="474980"/>
                    </a:cubicBezTo>
                    <a:cubicBezTo>
                      <a:pt x="782320" y="474980"/>
                      <a:pt x="786130" y="473710"/>
                      <a:pt x="787400" y="473710"/>
                    </a:cubicBezTo>
                    <a:cubicBezTo>
                      <a:pt x="788670" y="473710"/>
                      <a:pt x="792480" y="473710"/>
                      <a:pt x="792480" y="473710"/>
                    </a:cubicBezTo>
                    <a:cubicBezTo>
                      <a:pt x="792480" y="473710"/>
                      <a:pt x="795020" y="474980"/>
                      <a:pt x="796290" y="474980"/>
                    </a:cubicBezTo>
                    <a:cubicBezTo>
                      <a:pt x="798830" y="474980"/>
                      <a:pt x="801370" y="476250"/>
                      <a:pt x="801370" y="476250"/>
                    </a:cubicBezTo>
                    <a:cubicBezTo>
                      <a:pt x="801370" y="476250"/>
                      <a:pt x="803910" y="477520"/>
                      <a:pt x="806450" y="477520"/>
                    </a:cubicBezTo>
                    <a:cubicBezTo>
                      <a:pt x="807720" y="478790"/>
                      <a:pt x="810260" y="480060"/>
                      <a:pt x="810260" y="480060"/>
                    </a:cubicBezTo>
                    <a:cubicBezTo>
                      <a:pt x="810260" y="480060"/>
                      <a:pt x="812800" y="482600"/>
                      <a:pt x="814070" y="482600"/>
                    </a:cubicBezTo>
                    <a:cubicBezTo>
                      <a:pt x="814070" y="483870"/>
                      <a:pt x="814070" y="483870"/>
                      <a:pt x="815340" y="483870"/>
                    </a:cubicBezTo>
                    <a:cubicBezTo>
                      <a:pt x="817880" y="483870"/>
                      <a:pt x="830580" y="466090"/>
                      <a:pt x="840740" y="466090"/>
                    </a:cubicBezTo>
                    <a:cubicBezTo>
                      <a:pt x="853440" y="467360"/>
                      <a:pt x="871220" y="494030"/>
                      <a:pt x="883920" y="505460"/>
                    </a:cubicBezTo>
                    <a:cubicBezTo>
                      <a:pt x="894080" y="514350"/>
                      <a:pt x="902970" y="520700"/>
                      <a:pt x="909320" y="529590"/>
                    </a:cubicBezTo>
                    <a:cubicBezTo>
                      <a:pt x="914400" y="538480"/>
                      <a:pt x="916940" y="549910"/>
                      <a:pt x="919480" y="560070"/>
                    </a:cubicBezTo>
                    <a:cubicBezTo>
                      <a:pt x="920750" y="571500"/>
                      <a:pt x="919480" y="582930"/>
                      <a:pt x="920750" y="594360"/>
                    </a:cubicBezTo>
                    <a:cubicBezTo>
                      <a:pt x="922020" y="605790"/>
                      <a:pt x="924560" y="617220"/>
                      <a:pt x="924560" y="627380"/>
                    </a:cubicBezTo>
                    <a:cubicBezTo>
                      <a:pt x="924560" y="638810"/>
                      <a:pt x="923290" y="652780"/>
                      <a:pt x="922020" y="660400"/>
                    </a:cubicBezTo>
                    <a:cubicBezTo>
                      <a:pt x="922020" y="662940"/>
                      <a:pt x="922020" y="664210"/>
                      <a:pt x="922020" y="665480"/>
                    </a:cubicBezTo>
                    <a:cubicBezTo>
                      <a:pt x="922020" y="668020"/>
                      <a:pt x="922020" y="669290"/>
                      <a:pt x="920750" y="670560"/>
                    </a:cubicBezTo>
                    <a:cubicBezTo>
                      <a:pt x="920750" y="671830"/>
                      <a:pt x="920750" y="675640"/>
                      <a:pt x="920750" y="675640"/>
                    </a:cubicBezTo>
                    <a:cubicBezTo>
                      <a:pt x="920750" y="675640"/>
                      <a:pt x="919480" y="679450"/>
                      <a:pt x="919480" y="679450"/>
                    </a:cubicBezTo>
                    <a:cubicBezTo>
                      <a:pt x="918210" y="680720"/>
                      <a:pt x="918210" y="680720"/>
                      <a:pt x="918210" y="680720"/>
                    </a:cubicBezTo>
                    <a:cubicBezTo>
                      <a:pt x="918210" y="681990"/>
                      <a:pt x="918210" y="681990"/>
                      <a:pt x="918210" y="683260"/>
                    </a:cubicBezTo>
                    <a:cubicBezTo>
                      <a:pt x="918210" y="688340"/>
                      <a:pt x="919480" y="704850"/>
                      <a:pt x="920750" y="715010"/>
                    </a:cubicBezTo>
                    <a:cubicBezTo>
                      <a:pt x="922020" y="726440"/>
                      <a:pt x="923290" y="736600"/>
                      <a:pt x="924560" y="748030"/>
                    </a:cubicBezTo>
                    <a:cubicBezTo>
                      <a:pt x="924560" y="758190"/>
                      <a:pt x="927100" y="770890"/>
                      <a:pt x="924560" y="781050"/>
                    </a:cubicBezTo>
                    <a:cubicBezTo>
                      <a:pt x="920750" y="791210"/>
                      <a:pt x="911860" y="798830"/>
                      <a:pt x="906780" y="807720"/>
                    </a:cubicBezTo>
                    <a:cubicBezTo>
                      <a:pt x="902970" y="817880"/>
                      <a:pt x="897890" y="831850"/>
                      <a:pt x="895350" y="836930"/>
                    </a:cubicBezTo>
                    <a:cubicBezTo>
                      <a:pt x="894080" y="839470"/>
                      <a:pt x="892810" y="842010"/>
                      <a:pt x="892810" y="843280"/>
                    </a:cubicBezTo>
                    <a:cubicBezTo>
                      <a:pt x="891540" y="844550"/>
                      <a:pt x="891540" y="844550"/>
                      <a:pt x="891540" y="845820"/>
                    </a:cubicBezTo>
                    <a:cubicBezTo>
                      <a:pt x="891540" y="847090"/>
                      <a:pt x="892810" y="848360"/>
                      <a:pt x="892810" y="849630"/>
                    </a:cubicBezTo>
                    <a:cubicBezTo>
                      <a:pt x="895350" y="854710"/>
                      <a:pt x="902970" y="868680"/>
                      <a:pt x="906780" y="878840"/>
                    </a:cubicBezTo>
                    <a:cubicBezTo>
                      <a:pt x="911860" y="889000"/>
                      <a:pt x="915670" y="899160"/>
                      <a:pt x="922020" y="908050"/>
                    </a:cubicBezTo>
                    <a:cubicBezTo>
                      <a:pt x="927100" y="919480"/>
                      <a:pt x="939800" y="928370"/>
                      <a:pt x="942340" y="939800"/>
                    </a:cubicBezTo>
                    <a:cubicBezTo>
                      <a:pt x="943610" y="951230"/>
                      <a:pt x="938530" y="967740"/>
                      <a:pt x="933450" y="979170"/>
                    </a:cubicBezTo>
                    <a:cubicBezTo>
                      <a:pt x="928370" y="989330"/>
                      <a:pt x="922020" y="1000760"/>
                      <a:pt x="913130" y="1007110"/>
                    </a:cubicBezTo>
                    <a:cubicBezTo>
                      <a:pt x="905510" y="1014730"/>
                      <a:pt x="894080" y="1017270"/>
                      <a:pt x="882650" y="1021080"/>
                    </a:cubicBezTo>
                    <a:cubicBezTo>
                      <a:pt x="872490" y="1023620"/>
                      <a:pt x="862330" y="1026160"/>
                      <a:pt x="850900" y="1027430"/>
                    </a:cubicBezTo>
                    <a:cubicBezTo>
                      <a:pt x="840740" y="1028700"/>
                      <a:pt x="829310" y="1026160"/>
                      <a:pt x="819150" y="1027430"/>
                    </a:cubicBezTo>
                    <a:cubicBezTo>
                      <a:pt x="808990" y="1029970"/>
                      <a:pt x="798830" y="1035050"/>
                      <a:pt x="789940" y="1040130"/>
                    </a:cubicBezTo>
                    <a:cubicBezTo>
                      <a:pt x="779780" y="1045210"/>
                      <a:pt x="763270" y="1059180"/>
                      <a:pt x="762000" y="1057910"/>
                    </a:cubicBezTo>
                    <a:cubicBezTo>
                      <a:pt x="760730" y="1056640"/>
                      <a:pt x="786130" y="1028700"/>
                      <a:pt x="784860" y="1028700"/>
                    </a:cubicBezTo>
                    <a:cubicBezTo>
                      <a:pt x="783590" y="1027430"/>
                      <a:pt x="762000" y="1056640"/>
                      <a:pt x="749300" y="1061720"/>
                    </a:cubicBezTo>
                    <a:cubicBezTo>
                      <a:pt x="739140" y="1065530"/>
                      <a:pt x="727710" y="1061720"/>
                      <a:pt x="717550" y="1060450"/>
                    </a:cubicBezTo>
                    <a:cubicBezTo>
                      <a:pt x="706120" y="1060450"/>
                      <a:pt x="694690" y="1057910"/>
                      <a:pt x="684530" y="1056640"/>
                    </a:cubicBezTo>
                    <a:cubicBezTo>
                      <a:pt x="674370" y="1054100"/>
                      <a:pt x="662940" y="1047750"/>
                      <a:pt x="654050" y="1049020"/>
                    </a:cubicBezTo>
                    <a:cubicBezTo>
                      <a:pt x="643890" y="1050290"/>
                      <a:pt x="626110" y="1066800"/>
                      <a:pt x="624840" y="1065530"/>
                    </a:cubicBezTo>
                    <a:cubicBezTo>
                      <a:pt x="623570" y="1062990"/>
                      <a:pt x="664210" y="1028700"/>
                      <a:pt x="662940" y="1026160"/>
                    </a:cubicBezTo>
                    <a:cubicBezTo>
                      <a:pt x="661670" y="1024890"/>
                      <a:pt x="614680" y="1062990"/>
                      <a:pt x="596900" y="1065530"/>
                    </a:cubicBezTo>
                    <a:cubicBezTo>
                      <a:pt x="586740" y="1066800"/>
                      <a:pt x="575310" y="1059180"/>
                      <a:pt x="570230" y="1059180"/>
                    </a:cubicBezTo>
                    <a:cubicBezTo>
                      <a:pt x="568960" y="1059180"/>
                      <a:pt x="567690" y="1059180"/>
                      <a:pt x="566420" y="1059180"/>
                    </a:cubicBezTo>
                    <a:cubicBezTo>
                      <a:pt x="563880" y="1059180"/>
                      <a:pt x="561340" y="1059180"/>
                      <a:pt x="561340" y="1059180"/>
                    </a:cubicBezTo>
                    <a:cubicBezTo>
                      <a:pt x="561340" y="1059180"/>
                      <a:pt x="558800" y="1059180"/>
                      <a:pt x="556260" y="1059180"/>
                    </a:cubicBezTo>
                    <a:cubicBezTo>
                      <a:pt x="554990" y="1059180"/>
                      <a:pt x="552450" y="1057910"/>
                      <a:pt x="552450" y="1057910"/>
                    </a:cubicBezTo>
                    <a:cubicBezTo>
                      <a:pt x="552450" y="1057910"/>
                      <a:pt x="548640" y="1056640"/>
                      <a:pt x="547370" y="1056640"/>
                    </a:cubicBezTo>
                    <a:cubicBezTo>
                      <a:pt x="546100" y="1055370"/>
                      <a:pt x="543560" y="1054100"/>
                      <a:pt x="543560" y="1054100"/>
                    </a:cubicBezTo>
                    <a:cubicBezTo>
                      <a:pt x="543560" y="1054100"/>
                      <a:pt x="541020" y="1051560"/>
                      <a:pt x="539750" y="1051560"/>
                    </a:cubicBezTo>
                    <a:cubicBezTo>
                      <a:pt x="538480" y="1050290"/>
                      <a:pt x="535940" y="1047750"/>
                      <a:pt x="535940" y="1047750"/>
                    </a:cubicBezTo>
                    <a:cubicBezTo>
                      <a:pt x="535940" y="1047750"/>
                      <a:pt x="528320" y="1033780"/>
                      <a:pt x="523240" y="1027430"/>
                    </a:cubicBezTo>
                    <a:cubicBezTo>
                      <a:pt x="516890" y="1017270"/>
                      <a:pt x="508000" y="1007110"/>
                      <a:pt x="500380" y="998220"/>
                    </a:cubicBezTo>
                    <a:cubicBezTo>
                      <a:pt x="492760" y="988060"/>
                      <a:pt x="486410" y="979170"/>
                      <a:pt x="480060" y="970280"/>
                    </a:cubicBezTo>
                    <a:cubicBezTo>
                      <a:pt x="472440" y="961390"/>
                      <a:pt x="466090" y="953770"/>
                      <a:pt x="459740" y="944880"/>
                    </a:cubicBezTo>
                    <a:cubicBezTo>
                      <a:pt x="453390" y="937260"/>
                      <a:pt x="447040" y="928370"/>
                      <a:pt x="439420" y="920750"/>
                    </a:cubicBezTo>
                    <a:cubicBezTo>
                      <a:pt x="431800" y="911860"/>
                      <a:pt x="424180" y="904240"/>
                      <a:pt x="416560" y="895350"/>
                    </a:cubicBezTo>
                    <a:cubicBezTo>
                      <a:pt x="408940" y="886460"/>
                      <a:pt x="403860" y="876300"/>
                      <a:pt x="396240" y="867410"/>
                    </a:cubicBezTo>
                    <a:cubicBezTo>
                      <a:pt x="389890" y="858520"/>
                      <a:pt x="383540" y="849630"/>
                      <a:pt x="377190" y="842010"/>
                    </a:cubicBezTo>
                    <a:cubicBezTo>
                      <a:pt x="369570" y="833120"/>
                      <a:pt x="360680" y="825500"/>
                      <a:pt x="353060" y="817880"/>
                    </a:cubicBezTo>
                    <a:cubicBezTo>
                      <a:pt x="345440" y="810260"/>
                      <a:pt x="337820" y="801370"/>
                      <a:pt x="328930" y="795020"/>
                    </a:cubicBezTo>
                    <a:cubicBezTo>
                      <a:pt x="320040" y="788670"/>
                      <a:pt x="308610" y="784860"/>
                      <a:pt x="298450" y="779780"/>
                    </a:cubicBezTo>
                    <a:cubicBezTo>
                      <a:pt x="289560" y="773430"/>
                      <a:pt x="279400" y="768350"/>
                      <a:pt x="270510" y="762000"/>
                    </a:cubicBezTo>
                    <a:cubicBezTo>
                      <a:pt x="260350" y="755650"/>
                      <a:pt x="250190" y="748030"/>
                      <a:pt x="242570" y="739140"/>
                    </a:cubicBezTo>
                    <a:cubicBezTo>
                      <a:pt x="233680" y="730250"/>
                      <a:pt x="228600" y="718820"/>
                      <a:pt x="222250" y="708660"/>
                    </a:cubicBezTo>
                    <a:cubicBezTo>
                      <a:pt x="217170" y="698500"/>
                      <a:pt x="210820" y="685800"/>
                      <a:pt x="208280" y="679450"/>
                    </a:cubicBezTo>
                    <a:cubicBezTo>
                      <a:pt x="207010" y="676910"/>
                      <a:pt x="208280" y="675640"/>
                      <a:pt x="207010" y="673100"/>
                    </a:cubicBezTo>
                    <a:cubicBezTo>
                      <a:pt x="204470" y="669290"/>
                      <a:pt x="196850" y="661670"/>
                      <a:pt x="195580" y="657860"/>
                    </a:cubicBezTo>
                    <a:cubicBezTo>
                      <a:pt x="195580" y="654050"/>
                      <a:pt x="198120" y="651510"/>
                      <a:pt x="196850" y="648970"/>
                    </a:cubicBezTo>
                    <a:cubicBezTo>
                      <a:pt x="195580" y="645160"/>
                      <a:pt x="182880" y="641350"/>
                      <a:pt x="179070" y="636270"/>
                    </a:cubicBezTo>
                    <a:cubicBezTo>
                      <a:pt x="176530" y="633730"/>
                      <a:pt x="177800" y="628650"/>
                      <a:pt x="175260" y="626110"/>
                    </a:cubicBezTo>
                    <a:cubicBezTo>
                      <a:pt x="171450" y="622300"/>
                      <a:pt x="163830" y="621030"/>
                      <a:pt x="156210" y="617220"/>
                    </a:cubicBezTo>
                    <a:cubicBezTo>
                      <a:pt x="148590" y="613410"/>
                      <a:pt x="138430" y="607060"/>
                      <a:pt x="130810" y="599440"/>
                    </a:cubicBezTo>
                    <a:cubicBezTo>
                      <a:pt x="121920" y="593090"/>
                      <a:pt x="114300" y="585470"/>
                      <a:pt x="106680" y="576580"/>
                    </a:cubicBezTo>
                    <a:cubicBezTo>
                      <a:pt x="100330" y="567690"/>
                      <a:pt x="95250" y="557530"/>
                      <a:pt x="88900" y="547370"/>
                    </a:cubicBezTo>
                    <a:cubicBezTo>
                      <a:pt x="83820" y="538480"/>
                      <a:pt x="78740" y="528320"/>
                      <a:pt x="73660" y="518160"/>
                    </a:cubicBezTo>
                    <a:cubicBezTo>
                      <a:pt x="68580" y="509270"/>
                      <a:pt x="63500" y="499110"/>
                      <a:pt x="59690" y="488950"/>
                    </a:cubicBezTo>
                    <a:cubicBezTo>
                      <a:pt x="54610" y="478790"/>
                      <a:pt x="49530" y="469900"/>
                      <a:pt x="46990" y="458470"/>
                    </a:cubicBezTo>
                    <a:cubicBezTo>
                      <a:pt x="43180" y="448310"/>
                      <a:pt x="39370" y="436880"/>
                      <a:pt x="40640" y="426720"/>
                    </a:cubicBezTo>
                    <a:cubicBezTo>
                      <a:pt x="41910" y="417830"/>
                      <a:pt x="52070" y="407670"/>
                      <a:pt x="52070" y="403860"/>
                    </a:cubicBezTo>
                    <a:cubicBezTo>
                      <a:pt x="53340" y="402590"/>
                      <a:pt x="52070" y="401320"/>
                      <a:pt x="53340" y="401320"/>
                    </a:cubicBezTo>
                    <a:cubicBezTo>
                      <a:pt x="52070" y="400050"/>
                      <a:pt x="30480" y="397510"/>
                      <a:pt x="22860" y="389890"/>
                    </a:cubicBezTo>
                    <a:cubicBezTo>
                      <a:pt x="13970" y="382270"/>
                      <a:pt x="10160" y="364490"/>
                      <a:pt x="7620" y="351790"/>
                    </a:cubicBezTo>
                    <a:cubicBezTo>
                      <a:pt x="3810" y="341630"/>
                      <a:pt x="3810" y="331470"/>
                      <a:pt x="2540" y="320040"/>
                    </a:cubicBezTo>
                    <a:cubicBezTo>
                      <a:pt x="1270" y="309880"/>
                      <a:pt x="0" y="288290"/>
                      <a:pt x="0" y="288290"/>
                    </a:cubicBezTo>
                    <a:moveTo>
                      <a:pt x="74930" y="238760"/>
                    </a:moveTo>
                    <a:cubicBezTo>
                      <a:pt x="74930" y="240030"/>
                      <a:pt x="74930" y="238760"/>
                      <a:pt x="74930" y="238760"/>
                    </a:cubicBezTo>
                    <a:moveTo>
                      <a:pt x="88900" y="278130"/>
                    </a:moveTo>
                    <a:cubicBezTo>
                      <a:pt x="93980" y="271780"/>
                      <a:pt x="92710" y="271780"/>
                      <a:pt x="92710" y="271780"/>
                    </a:cubicBezTo>
                    <a:cubicBezTo>
                      <a:pt x="92710" y="271780"/>
                      <a:pt x="91440" y="270510"/>
                      <a:pt x="91440" y="270510"/>
                    </a:cubicBezTo>
                    <a:cubicBezTo>
                      <a:pt x="90170" y="271780"/>
                      <a:pt x="88900" y="278130"/>
                      <a:pt x="88900" y="278130"/>
                    </a:cubicBezTo>
                    <a:moveTo>
                      <a:pt x="535940" y="913130"/>
                    </a:moveTo>
                    <a:cubicBezTo>
                      <a:pt x="538480" y="916940"/>
                      <a:pt x="538480" y="914400"/>
                      <a:pt x="538480" y="914400"/>
                    </a:cubicBezTo>
                    <a:cubicBezTo>
                      <a:pt x="538480" y="913130"/>
                      <a:pt x="535940" y="913130"/>
                      <a:pt x="535940" y="913130"/>
                    </a:cubicBezTo>
                    <a:moveTo>
                      <a:pt x="594360" y="995680"/>
                    </a:moveTo>
                    <a:cubicBezTo>
                      <a:pt x="594360" y="996950"/>
                      <a:pt x="596900" y="999490"/>
                      <a:pt x="596900" y="999490"/>
                    </a:cubicBezTo>
                    <a:cubicBezTo>
                      <a:pt x="596900" y="999490"/>
                      <a:pt x="596900" y="1000760"/>
                      <a:pt x="598170" y="1000760"/>
                    </a:cubicBezTo>
                    <a:cubicBezTo>
                      <a:pt x="598170" y="1000760"/>
                      <a:pt x="607060" y="996950"/>
                      <a:pt x="607060" y="994410"/>
                    </a:cubicBezTo>
                    <a:cubicBezTo>
                      <a:pt x="607060" y="991870"/>
                      <a:pt x="599440" y="986790"/>
                      <a:pt x="596900" y="986790"/>
                    </a:cubicBezTo>
                    <a:cubicBezTo>
                      <a:pt x="595630" y="988060"/>
                      <a:pt x="594360" y="995680"/>
                      <a:pt x="594360" y="995680"/>
                    </a:cubicBezTo>
                    <a:moveTo>
                      <a:pt x="598170" y="1000760"/>
                    </a:moveTo>
                    <a:cubicBezTo>
                      <a:pt x="599440" y="1005840"/>
                      <a:pt x="600710" y="1008380"/>
                      <a:pt x="600710" y="1008380"/>
                    </a:cubicBezTo>
                    <a:cubicBezTo>
                      <a:pt x="600710" y="1008380"/>
                      <a:pt x="600710" y="1008380"/>
                      <a:pt x="601980" y="1008380"/>
                    </a:cubicBezTo>
                    <a:cubicBezTo>
                      <a:pt x="601980" y="1009650"/>
                      <a:pt x="613410" y="999490"/>
                      <a:pt x="612140" y="998220"/>
                    </a:cubicBezTo>
                    <a:cubicBezTo>
                      <a:pt x="612140" y="996950"/>
                      <a:pt x="610870" y="995680"/>
                      <a:pt x="608330" y="995680"/>
                    </a:cubicBezTo>
                    <a:cubicBezTo>
                      <a:pt x="605790" y="994410"/>
                      <a:pt x="598170" y="1000760"/>
                      <a:pt x="598170" y="100076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8" name="Group 196"/>
            <p:cNvGrpSpPr/>
            <p:nvPr/>
          </p:nvGrpSpPr>
          <p:grpSpPr>
            <a:xfrm>
              <a:off x="1225868" y="3793808"/>
              <a:ext cx="435293" cy="792480"/>
              <a:chOff x="0" y="0"/>
              <a:chExt cx="580390" cy="1056640"/>
            </a:xfrm>
          </p:grpSpPr>
          <p:sp>
            <p:nvSpPr>
              <p:cNvPr id="359" name="Freeform 197"/>
              <p:cNvSpPr/>
              <p:nvPr/>
            </p:nvSpPr>
            <p:spPr>
              <a:xfrm>
                <a:off x="50800" y="50800"/>
                <a:ext cx="478790" cy="956310"/>
              </a:xfrm>
              <a:custGeom>
                <a:avLst/>
                <a:gdLst/>
                <a:ahLst/>
                <a:cxnLst/>
                <a:rect l="l" t="t" r="r" b="b"/>
                <a:pathLst>
                  <a:path w="478790" h="956310">
                    <a:moveTo>
                      <a:pt x="0" y="915670"/>
                    </a:moveTo>
                    <a:cubicBezTo>
                      <a:pt x="11430" y="880110"/>
                      <a:pt x="22860" y="872490"/>
                      <a:pt x="27940" y="863600"/>
                    </a:cubicBezTo>
                    <a:cubicBezTo>
                      <a:pt x="31750" y="854710"/>
                      <a:pt x="33020" y="847090"/>
                      <a:pt x="36830" y="838200"/>
                    </a:cubicBezTo>
                    <a:cubicBezTo>
                      <a:pt x="40640" y="830580"/>
                      <a:pt x="45720" y="820420"/>
                      <a:pt x="50800" y="812800"/>
                    </a:cubicBezTo>
                    <a:cubicBezTo>
                      <a:pt x="54610" y="803910"/>
                      <a:pt x="57150" y="796290"/>
                      <a:pt x="60960" y="788670"/>
                    </a:cubicBezTo>
                    <a:cubicBezTo>
                      <a:pt x="64770" y="781050"/>
                      <a:pt x="69850" y="773430"/>
                      <a:pt x="74930" y="765810"/>
                    </a:cubicBezTo>
                    <a:cubicBezTo>
                      <a:pt x="78740" y="758190"/>
                      <a:pt x="83820" y="751840"/>
                      <a:pt x="88900" y="745490"/>
                    </a:cubicBezTo>
                    <a:cubicBezTo>
                      <a:pt x="93980" y="737870"/>
                      <a:pt x="100330" y="731520"/>
                      <a:pt x="105410" y="725170"/>
                    </a:cubicBezTo>
                    <a:cubicBezTo>
                      <a:pt x="110490" y="718820"/>
                      <a:pt x="119380" y="708660"/>
                      <a:pt x="119380" y="704850"/>
                    </a:cubicBezTo>
                    <a:cubicBezTo>
                      <a:pt x="119380" y="702310"/>
                      <a:pt x="116840" y="703580"/>
                      <a:pt x="115570" y="701040"/>
                    </a:cubicBezTo>
                    <a:cubicBezTo>
                      <a:pt x="115570" y="697230"/>
                      <a:pt x="121920" y="683260"/>
                      <a:pt x="125730" y="675640"/>
                    </a:cubicBezTo>
                    <a:cubicBezTo>
                      <a:pt x="129540" y="668020"/>
                      <a:pt x="135890" y="661670"/>
                      <a:pt x="142240" y="655320"/>
                    </a:cubicBezTo>
                    <a:cubicBezTo>
                      <a:pt x="148590" y="648970"/>
                      <a:pt x="156210" y="643890"/>
                      <a:pt x="163830" y="637540"/>
                    </a:cubicBezTo>
                    <a:cubicBezTo>
                      <a:pt x="170180" y="631190"/>
                      <a:pt x="177800" y="627380"/>
                      <a:pt x="182880" y="621030"/>
                    </a:cubicBezTo>
                    <a:cubicBezTo>
                      <a:pt x="189230" y="614680"/>
                      <a:pt x="193040" y="607060"/>
                      <a:pt x="199390" y="600710"/>
                    </a:cubicBezTo>
                    <a:cubicBezTo>
                      <a:pt x="204470" y="594360"/>
                      <a:pt x="209550" y="588010"/>
                      <a:pt x="214630" y="580390"/>
                    </a:cubicBezTo>
                    <a:cubicBezTo>
                      <a:pt x="220980" y="572770"/>
                      <a:pt x="227330" y="565150"/>
                      <a:pt x="232410" y="557530"/>
                    </a:cubicBezTo>
                    <a:cubicBezTo>
                      <a:pt x="237490" y="551180"/>
                      <a:pt x="242570" y="543560"/>
                      <a:pt x="247650" y="535940"/>
                    </a:cubicBezTo>
                    <a:cubicBezTo>
                      <a:pt x="252730" y="528320"/>
                      <a:pt x="261620" y="520700"/>
                      <a:pt x="265430" y="515620"/>
                    </a:cubicBezTo>
                    <a:cubicBezTo>
                      <a:pt x="267970" y="511810"/>
                      <a:pt x="269240" y="510540"/>
                      <a:pt x="270510" y="508000"/>
                    </a:cubicBezTo>
                    <a:cubicBezTo>
                      <a:pt x="271780" y="508000"/>
                      <a:pt x="271780" y="505460"/>
                      <a:pt x="271780" y="505460"/>
                    </a:cubicBezTo>
                    <a:cubicBezTo>
                      <a:pt x="271780" y="505460"/>
                      <a:pt x="270510" y="502920"/>
                      <a:pt x="270510" y="501650"/>
                    </a:cubicBezTo>
                    <a:cubicBezTo>
                      <a:pt x="270510" y="500380"/>
                      <a:pt x="269240" y="497840"/>
                      <a:pt x="269240" y="497840"/>
                    </a:cubicBezTo>
                    <a:cubicBezTo>
                      <a:pt x="269240" y="497840"/>
                      <a:pt x="269240" y="495300"/>
                      <a:pt x="269240" y="494030"/>
                    </a:cubicBezTo>
                    <a:cubicBezTo>
                      <a:pt x="267970" y="492760"/>
                      <a:pt x="267970" y="490220"/>
                      <a:pt x="267970" y="490220"/>
                    </a:cubicBezTo>
                    <a:cubicBezTo>
                      <a:pt x="267970" y="490220"/>
                      <a:pt x="267970" y="486410"/>
                      <a:pt x="269240" y="483870"/>
                    </a:cubicBezTo>
                    <a:cubicBezTo>
                      <a:pt x="270510" y="480060"/>
                      <a:pt x="278130" y="477520"/>
                      <a:pt x="280670" y="472440"/>
                    </a:cubicBezTo>
                    <a:cubicBezTo>
                      <a:pt x="283210" y="468630"/>
                      <a:pt x="283210" y="459740"/>
                      <a:pt x="281940" y="458470"/>
                    </a:cubicBezTo>
                    <a:cubicBezTo>
                      <a:pt x="281940" y="458470"/>
                      <a:pt x="280670" y="458470"/>
                      <a:pt x="280670" y="458470"/>
                    </a:cubicBezTo>
                    <a:cubicBezTo>
                      <a:pt x="280670" y="458470"/>
                      <a:pt x="278130" y="458470"/>
                      <a:pt x="276860" y="458470"/>
                    </a:cubicBezTo>
                    <a:cubicBezTo>
                      <a:pt x="275590" y="458470"/>
                      <a:pt x="273050" y="457200"/>
                      <a:pt x="273050" y="457200"/>
                    </a:cubicBezTo>
                    <a:cubicBezTo>
                      <a:pt x="273050" y="457200"/>
                      <a:pt x="270510" y="455930"/>
                      <a:pt x="269240" y="455930"/>
                    </a:cubicBezTo>
                    <a:cubicBezTo>
                      <a:pt x="267970" y="454660"/>
                      <a:pt x="266700" y="454660"/>
                      <a:pt x="266700" y="454660"/>
                    </a:cubicBezTo>
                    <a:cubicBezTo>
                      <a:pt x="266700" y="454660"/>
                      <a:pt x="264160" y="452120"/>
                      <a:pt x="262890" y="452120"/>
                    </a:cubicBezTo>
                    <a:cubicBezTo>
                      <a:pt x="262890" y="450850"/>
                      <a:pt x="260350" y="449580"/>
                      <a:pt x="260350" y="449580"/>
                    </a:cubicBezTo>
                    <a:cubicBezTo>
                      <a:pt x="260350" y="449580"/>
                      <a:pt x="259080" y="447040"/>
                      <a:pt x="257810" y="445770"/>
                    </a:cubicBezTo>
                    <a:cubicBezTo>
                      <a:pt x="257810" y="445770"/>
                      <a:pt x="255270" y="443230"/>
                      <a:pt x="255270" y="443230"/>
                    </a:cubicBezTo>
                    <a:cubicBezTo>
                      <a:pt x="255270" y="443230"/>
                      <a:pt x="255270" y="440690"/>
                      <a:pt x="254000" y="439420"/>
                    </a:cubicBezTo>
                    <a:cubicBezTo>
                      <a:pt x="254000" y="438150"/>
                      <a:pt x="252730" y="435610"/>
                      <a:pt x="252730" y="435610"/>
                    </a:cubicBezTo>
                    <a:cubicBezTo>
                      <a:pt x="252730" y="435610"/>
                      <a:pt x="252730" y="433070"/>
                      <a:pt x="252730" y="431800"/>
                    </a:cubicBezTo>
                    <a:cubicBezTo>
                      <a:pt x="252730" y="430530"/>
                      <a:pt x="252730" y="430530"/>
                      <a:pt x="251460" y="427990"/>
                    </a:cubicBezTo>
                    <a:cubicBezTo>
                      <a:pt x="251460" y="425450"/>
                      <a:pt x="248920" y="421640"/>
                      <a:pt x="246380" y="417830"/>
                    </a:cubicBezTo>
                    <a:cubicBezTo>
                      <a:pt x="243840" y="411480"/>
                      <a:pt x="241300" y="400050"/>
                      <a:pt x="237490" y="392430"/>
                    </a:cubicBezTo>
                    <a:cubicBezTo>
                      <a:pt x="233680" y="383540"/>
                      <a:pt x="229870" y="375920"/>
                      <a:pt x="227330" y="367030"/>
                    </a:cubicBezTo>
                    <a:cubicBezTo>
                      <a:pt x="226060" y="359410"/>
                      <a:pt x="226060" y="350520"/>
                      <a:pt x="226060" y="341630"/>
                    </a:cubicBezTo>
                    <a:cubicBezTo>
                      <a:pt x="227330" y="332740"/>
                      <a:pt x="228600" y="323850"/>
                      <a:pt x="228600" y="314960"/>
                    </a:cubicBezTo>
                    <a:cubicBezTo>
                      <a:pt x="229870" y="306070"/>
                      <a:pt x="232410" y="294640"/>
                      <a:pt x="232410" y="290830"/>
                    </a:cubicBezTo>
                    <a:cubicBezTo>
                      <a:pt x="231140" y="288290"/>
                      <a:pt x="229870" y="288290"/>
                      <a:pt x="229870" y="288290"/>
                    </a:cubicBezTo>
                    <a:cubicBezTo>
                      <a:pt x="229870" y="288290"/>
                      <a:pt x="229870" y="287020"/>
                      <a:pt x="229870" y="287020"/>
                    </a:cubicBezTo>
                    <a:cubicBezTo>
                      <a:pt x="228600" y="285750"/>
                      <a:pt x="218440" y="276860"/>
                      <a:pt x="212090" y="270510"/>
                    </a:cubicBezTo>
                    <a:cubicBezTo>
                      <a:pt x="205740" y="265430"/>
                      <a:pt x="198120" y="259080"/>
                      <a:pt x="193040" y="252730"/>
                    </a:cubicBezTo>
                    <a:cubicBezTo>
                      <a:pt x="186690" y="246380"/>
                      <a:pt x="181610" y="238760"/>
                      <a:pt x="176530" y="231140"/>
                    </a:cubicBezTo>
                    <a:cubicBezTo>
                      <a:pt x="170180" y="223520"/>
                      <a:pt x="163830" y="217170"/>
                      <a:pt x="158750" y="209550"/>
                    </a:cubicBezTo>
                    <a:cubicBezTo>
                      <a:pt x="153670" y="200660"/>
                      <a:pt x="148590" y="191770"/>
                      <a:pt x="147320" y="182880"/>
                    </a:cubicBezTo>
                    <a:cubicBezTo>
                      <a:pt x="146050" y="175260"/>
                      <a:pt x="148590" y="160020"/>
                      <a:pt x="149860" y="157480"/>
                    </a:cubicBezTo>
                    <a:cubicBezTo>
                      <a:pt x="151130" y="156210"/>
                      <a:pt x="142240" y="142240"/>
                      <a:pt x="140970" y="133350"/>
                    </a:cubicBezTo>
                    <a:cubicBezTo>
                      <a:pt x="139700" y="125730"/>
                      <a:pt x="140970" y="115570"/>
                      <a:pt x="140970" y="107950"/>
                    </a:cubicBezTo>
                    <a:cubicBezTo>
                      <a:pt x="142240" y="100330"/>
                      <a:pt x="148590" y="91440"/>
                      <a:pt x="147320" y="85090"/>
                    </a:cubicBezTo>
                    <a:cubicBezTo>
                      <a:pt x="146050" y="78740"/>
                      <a:pt x="140970" y="76200"/>
                      <a:pt x="139700" y="69850"/>
                    </a:cubicBezTo>
                    <a:cubicBezTo>
                      <a:pt x="139700" y="63500"/>
                      <a:pt x="142240" y="49530"/>
                      <a:pt x="148590" y="43180"/>
                    </a:cubicBezTo>
                    <a:cubicBezTo>
                      <a:pt x="153670" y="36830"/>
                      <a:pt x="163830" y="33020"/>
                      <a:pt x="171450" y="33020"/>
                    </a:cubicBezTo>
                    <a:cubicBezTo>
                      <a:pt x="179070" y="33020"/>
                      <a:pt x="193040" y="44450"/>
                      <a:pt x="194310" y="43180"/>
                    </a:cubicBezTo>
                    <a:cubicBezTo>
                      <a:pt x="194310" y="43180"/>
                      <a:pt x="191770" y="39370"/>
                      <a:pt x="191770" y="39370"/>
                    </a:cubicBezTo>
                    <a:cubicBezTo>
                      <a:pt x="194310" y="36830"/>
                      <a:pt x="209550" y="40640"/>
                      <a:pt x="217170" y="43180"/>
                    </a:cubicBezTo>
                    <a:cubicBezTo>
                      <a:pt x="226060" y="45720"/>
                      <a:pt x="236220" y="49530"/>
                      <a:pt x="243840" y="52070"/>
                    </a:cubicBezTo>
                    <a:cubicBezTo>
                      <a:pt x="248920" y="54610"/>
                      <a:pt x="257810" y="60960"/>
                      <a:pt x="257810" y="60960"/>
                    </a:cubicBezTo>
                    <a:cubicBezTo>
                      <a:pt x="257810" y="59690"/>
                      <a:pt x="257810" y="59690"/>
                      <a:pt x="257810" y="58420"/>
                    </a:cubicBezTo>
                    <a:cubicBezTo>
                      <a:pt x="255270" y="55880"/>
                      <a:pt x="247650" y="34290"/>
                      <a:pt x="247650" y="34290"/>
                    </a:cubicBezTo>
                    <a:cubicBezTo>
                      <a:pt x="247650" y="34290"/>
                      <a:pt x="247650" y="31750"/>
                      <a:pt x="247650" y="30480"/>
                    </a:cubicBezTo>
                    <a:cubicBezTo>
                      <a:pt x="247650" y="29210"/>
                      <a:pt x="248920" y="26670"/>
                      <a:pt x="248920" y="26670"/>
                    </a:cubicBezTo>
                    <a:cubicBezTo>
                      <a:pt x="248920" y="26670"/>
                      <a:pt x="248920" y="24130"/>
                      <a:pt x="248920" y="22860"/>
                    </a:cubicBezTo>
                    <a:cubicBezTo>
                      <a:pt x="250190" y="21590"/>
                      <a:pt x="250190" y="19050"/>
                      <a:pt x="250190" y="19050"/>
                    </a:cubicBezTo>
                    <a:cubicBezTo>
                      <a:pt x="250190" y="19050"/>
                      <a:pt x="251460" y="16510"/>
                      <a:pt x="252730" y="15240"/>
                    </a:cubicBezTo>
                    <a:cubicBezTo>
                      <a:pt x="252730" y="13970"/>
                      <a:pt x="254000" y="12700"/>
                      <a:pt x="254000" y="12700"/>
                    </a:cubicBezTo>
                    <a:cubicBezTo>
                      <a:pt x="254000" y="12700"/>
                      <a:pt x="256540" y="10160"/>
                      <a:pt x="256540" y="10160"/>
                    </a:cubicBezTo>
                    <a:cubicBezTo>
                      <a:pt x="257810" y="8890"/>
                      <a:pt x="259080" y="6350"/>
                      <a:pt x="259080" y="6350"/>
                    </a:cubicBezTo>
                    <a:cubicBezTo>
                      <a:pt x="259080" y="6350"/>
                      <a:pt x="261620" y="5080"/>
                      <a:pt x="262890" y="5080"/>
                    </a:cubicBezTo>
                    <a:cubicBezTo>
                      <a:pt x="264160" y="3810"/>
                      <a:pt x="265430" y="2540"/>
                      <a:pt x="266700" y="2540"/>
                    </a:cubicBezTo>
                    <a:cubicBezTo>
                      <a:pt x="266700" y="2540"/>
                      <a:pt x="267970" y="2540"/>
                      <a:pt x="269240" y="1270"/>
                    </a:cubicBezTo>
                    <a:cubicBezTo>
                      <a:pt x="270510" y="1270"/>
                      <a:pt x="273050" y="0"/>
                      <a:pt x="273050" y="0"/>
                    </a:cubicBezTo>
                    <a:cubicBezTo>
                      <a:pt x="273050" y="0"/>
                      <a:pt x="275590" y="0"/>
                      <a:pt x="276860" y="0"/>
                    </a:cubicBezTo>
                    <a:cubicBezTo>
                      <a:pt x="278130" y="0"/>
                      <a:pt x="280670" y="0"/>
                      <a:pt x="280670" y="0"/>
                    </a:cubicBezTo>
                    <a:cubicBezTo>
                      <a:pt x="280670" y="0"/>
                      <a:pt x="283210" y="0"/>
                      <a:pt x="284480" y="0"/>
                    </a:cubicBezTo>
                    <a:cubicBezTo>
                      <a:pt x="285750" y="1270"/>
                      <a:pt x="288290" y="1270"/>
                      <a:pt x="288290" y="1270"/>
                    </a:cubicBezTo>
                    <a:cubicBezTo>
                      <a:pt x="288290" y="1270"/>
                      <a:pt x="290830" y="2540"/>
                      <a:pt x="292100" y="2540"/>
                    </a:cubicBezTo>
                    <a:cubicBezTo>
                      <a:pt x="293370" y="2540"/>
                      <a:pt x="295910" y="3810"/>
                      <a:pt x="295910" y="3810"/>
                    </a:cubicBezTo>
                    <a:cubicBezTo>
                      <a:pt x="295910" y="3810"/>
                      <a:pt x="297180" y="5080"/>
                      <a:pt x="298450" y="6350"/>
                    </a:cubicBezTo>
                    <a:cubicBezTo>
                      <a:pt x="299720" y="7620"/>
                      <a:pt x="300990" y="8890"/>
                      <a:pt x="300990" y="8890"/>
                    </a:cubicBezTo>
                    <a:cubicBezTo>
                      <a:pt x="300990" y="8890"/>
                      <a:pt x="303530" y="10160"/>
                      <a:pt x="303530" y="11430"/>
                    </a:cubicBezTo>
                    <a:cubicBezTo>
                      <a:pt x="304800" y="12700"/>
                      <a:pt x="306070" y="15240"/>
                      <a:pt x="306070" y="15240"/>
                    </a:cubicBezTo>
                    <a:cubicBezTo>
                      <a:pt x="306070" y="15240"/>
                      <a:pt x="307340" y="16510"/>
                      <a:pt x="307340" y="17780"/>
                    </a:cubicBezTo>
                    <a:cubicBezTo>
                      <a:pt x="308610" y="19050"/>
                      <a:pt x="309880" y="21590"/>
                      <a:pt x="309880" y="21590"/>
                    </a:cubicBezTo>
                    <a:cubicBezTo>
                      <a:pt x="309880" y="21590"/>
                      <a:pt x="309880" y="22860"/>
                      <a:pt x="309880" y="22860"/>
                    </a:cubicBezTo>
                    <a:cubicBezTo>
                      <a:pt x="309880" y="24130"/>
                      <a:pt x="312420" y="25400"/>
                      <a:pt x="313690" y="26670"/>
                    </a:cubicBezTo>
                    <a:cubicBezTo>
                      <a:pt x="317500" y="31750"/>
                      <a:pt x="328930" y="44450"/>
                      <a:pt x="332740" y="46990"/>
                    </a:cubicBezTo>
                    <a:cubicBezTo>
                      <a:pt x="335280" y="46990"/>
                      <a:pt x="336550" y="48260"/>
                      <a:pt x="337820" y="46990"/>
                    </a:cubicBezTo>
                    <a:cubicBezTo>
                      <a:pt x="340360" y="45720"/>
                      <a:pt x="341630" y="40640"/>
                      <a:pt x="345440" y="39370"/>
                    </a:cubicBezTo>
                    <a:cubicBezTo>
                      <a:pt x="351790" y="36830"/>
                      <a:pt x="363220" y="39370"/>
                      <a:pt x="372110" y="36830"/>
                    </a:cubicBezTo>
                    <a:cubicBezTo>
                      <a:pt x="381000" y="34290"/>
                      <a:pt x="396240" y="20320"/>
                      <a:pt x="398780" y="22860"/>
                    </a:cubicBezTo>
                    <a:cubicBezTo>
                      <a:pt x="401320" y="24130"/>
                      <a:pt x="397510" y="34290"/>
                      <a:pt x="397510" y="34290"/>
                    </a:cubicBezTo>
                    <a:cubicBezTo>
                      <a:pt x="397510" y="34290"/>
                      <a:pt x="398780" y="31750"/>
                      <a:pt x="398780" y="30480"/>
                    </a:cubicBezTo>
                    <a:cubicBezTo>
                      <a:pt x="398780" y="29210"/>
                      <a:pt x="400050" y="27940"/>
                      <a:pt x="400050" y="27940"/>
                    </a:cubicBezTo>
                    <a:cubicBezTo>
                      <a:pt x="400050" y="27940"/>
                      <a:pt x="401320" y="25400"/>
                      <a:pt x="402590" y="24130"/>
                    </a:cubicBezTo>
                    <a:cubicBezTo>
                      <a:pt x="402590" y="22860"/>
                      <a:pt x="403860" y="21590"/>
                      <a:pt x="403860" y="21590"/>
                    </a:cubicBezTo>
                    <a:cubicBezTo>
                      <a:pt x="405130" y="21590"/>
                      <a:pt x="406400" y="19050"/>
                      <a:pt x="407670" y="19050"/>
                    </a:cubicBezTo>
                    <a:cubicBezTo>
                      <a:pt x="407670" y="17780"/>
                      <a:pt x="410210" y="16510"/>
                      <a:pt x="410210" y="16510"/>
                    </a:cubicBezTo>
                    <a:cubicBezTo>
                      <a:pt x="410210" y="16510"/>
                      <a:pt x="412750" y="15240"/>
                      <a:pt x="414020" y="13970"/>
                    </a:cubicBezTo>
                    <a:cubicBezTo>
                      <a:pt x="415290" y="13970"/>
                      <a:pt x="416560" y="12700"/>
                      <a:pt x="416560" y="12700"/>
                    </a:cubicBezTo>
                    <a:cubicBezTo>
                      <a:pt x="416560" y="12700"/>
                      <a:pt x="419100" y="12700"/>
                      <a:pt x="420370" y="11430"/>
                    </a:cubicBezTo>
                    <a:cubicBezTo>
                      <a:pt x="421640" y="11430"/>
                      <a:pt x="424180" y="11430"/>
                      <a:pt x="424180" y="11430"/>
                    </a:cubicBezTo>
                    <a:cubicBezTo>
                      <a:pt x="424180" y="11430"/>
                      <a:pt x="426720" y="11430"/>
                      <a:pt x="427990" y="11430"/>
                    </a:cubicBezTo>
                    <a:cubicBezTo>
                      <a:pt x="429260" y="11430"/>
                      <a:pt x="431800" y="11430"/>
                      <a:pt x="431800" y="11430"/>
                    </a:cubicBezTo>
                    <a:cubicBezTo>
                      <a:pt x="431800" y="11430"/>
                      <a:pt x="434340" y="11430"/>
                      <a:pt x="435610" y="11430"/>
                    </a:cubicBezTo>
                    <a:cubicBezTo>
                      <a:pt x="436880" y="12700"/>
                      <a:pt x="439420" y="12700"/>
                      <a:pt x="439420" y="12700"/>
                    </a:cubicBezTo>
                    <a:cubicBezTo>
                      <a:pt x="439420" y="12700"/>
                      <a:pt x="441960" y="13970"/>
                      <a:pt x="441960" y="15240"/>
                    </a:cubicBezTo>
                    <a:cubicBezTo>
                      <a:pt x="443230" y="15240"/>
                      <a:pt x="445770" y="16510"/>
                      <a:pt x="445770" y="16510"/>
                    </a:cubicBezTo>
                    <a:cubicBezTo>
                      <a:pt x="445770" y="16510"/>
                      <a:pt x="448310" y="17780"/>
                      <a:pt x="448310" y="19050"/>
                    </a:cubicBezTo>
                    <a:cubicBezTo>
                      <a:pt x="449580" y="20320"/>
                      <a:pt x="452120" y="21590"/>
                      <a:pt x="452120" y="21590"/>
                    </a:cubicBezTo>
                    <a:cubicBezTo>
                      <a:pt x="452120" y="21590"/>
                      <a:pt x="453390" y="24130"/>
                      <a:pt x="453390" y="24130"/>
                    </a:cubicBezTo>
                    <a:cubicBezTo>
                      <a:pt x="454660" y="25400"/>
                      <a:pt x="455930" y="27940"/>
                      <a:pt x="455930" y="27940"/>
                    </a:cubicBezTo>
                    <a:cubicBezTo>
                      <a:pt x="455930" y="27940"/>
                      <a:pt x="457200" y="30480"/>
                      <a:pt x="457200" y="31750"/>
                    </a:cubicBezTo>
                    <a:cubicBezTo>
                      <a:pt x="457200" y="33020"/>
                      <a:pt x="458470" y="34290"/>
                      <a:pt x="458470" y="34290"/>
                    </a:cubicBezTo>
                    <a:cubicBezTo>
                      <a:pt x="458470" y="34290"/>
                      <a:pt x="458470" y="36830"/>
                      <a:pt x="458470" y="38100"/>
                    </a:cubicBezTo>
                    <a:cubicBezTo>
                      <a:pt x="458470" y="39370"/>
                      <a:pt x="459740" y="41910"/>
                      <a:pt x="459740" y="41910"/>
                    </a:cubicBezTo>
                    <a:cubicBezTo>
                      <a:pt x="459740" y="43180"/>
                      <a:pt x="457200" y="48260"/>
                      <a:pt x="457200" y="49530"/>
                    </a:cubicBezTo>
                    <a:cubicBezTo>
                      <a:pt x="457200" y="50800"/>
                      <a:pt x="458470" y="52070"/>
                      <a:pt x="458470" y="52070"/>
                    </a:cubicBezTo>
                    <a:cubicBezTo>
                      <a:pt x="457200" y="52070"/>
                      <a:pt x="457200" y="54610"/>
                      <a:pt x="455930" y="55880"/>
                    </a:cubicBezTo>
                    <a:cubicBezTo>
                      <a:pt x="455930" y="55880"/>
                      <a:pt x="455930" y="58420"/>
                      <a:pt x="455930" y="58420"/>
                    </a:cubicBezTo>
                    <a:cubicBezTo>
                      <a:pt x="455930" y="58420"/>
                      <a:pt x="455930" y="57150"/>
                      <a:pt x="455930" y="57150"/>
                    </a:cubicBezTo>
                    <a:cubicBezTo>
                      <a:pt x="454660" y="57150"/>
                      <a:pt x="453390" y="59690"/>
                      <a:pt x="453390" y="60960"/>
                    </a:cubicBezTo>
                    <a:cubicBezTo>
                      <a:pt x="453390" y="60960"/>
                      <a:pt x="454660" y="62230"/>
                      <a:pt x="454660" y="62230"/>
                    </a:cubicBezTo>
                    <a:cubicBezTo>
                      <a:pt x="454660" y="62230"/>
                      <a:pt x="457200" y="63500"/>
                      <a:pt x="457200" y="64770"/>
                    </a:cubicBezTo>
                    <a:cubicBezTo>
                      <a:pt x="458470" y="66040"/>
                      <a:pt x="459740" y="68580"/>
                      <a:pt x="459740" y="68580"/>
                    </a:cubicBezTo>
                    <a:cubicBezTo>
                      <a:pt x="459740" y="68580"/>
                      <a:pt x="461010" y="69850"/>
                      <a:pt x="461010" y="71120"/>
                    </a:cubicBezTo>
                    <a:cubicBezTo>
                      <a:pt x="461010" y="72390"/>
                      <a:pt x="462280" y="74930"/>
                      <a:pt x="462280" y="74930"/>
                    </a:cubicBezTo>
                    <a:cubicBezTo>
                      <a:pt x="462280" y="74930"/>
                      <a:pt x="463550" y="77470"/>
                      <a:pt x="463550" y="78740"/>
                    </a:cubicBezTo>
                    <a:cubicBezTo>
                      <a:pt x="463550" y="80010"/>
                      <a:pt x="463550" y="82550"/>
                      <a:pt x="463550" y="82550"/>
                    </a:cubicBezTo>
                    <a:cubicBezTo>
                      <a:pt x="463550" y="82550"/>
                      <a:pt x="463550" y="85090"/>
                      <a:pt x="463550" y="85090"/>
                    </a:cubicBezTo>
                    <a:cubicBezTo>
                      <a:pt x="463550" y="85090"/>
                      <a:pt x="462280" y="101600"/>
                      <a:pt x="463550" y="110490"/>
                    </a:cubicBezTo>
                    <a:cubicBezTo>
                      <a:pt x="463550" y="119380"/>
                      <a:pt x="463550" y="128270"/>
                      <a:pt x="463550" y="135890"/>
                    </a:cubicBezTo>
                    <a:cubicBezTo>
                      <a:pt x="464820" y="144780"/>
                      <a:pt x="467360" y="153670"/>
                      <a:pt x="468630" y="161290"/>
                    </a:cubicBezTo>
                    <a:cubicBezTo>
                      <a:pt x="471170" y="170180"/>
                      <a:pt x="473710" y="177800"/>
                      <a:pt x="476250" y="185420"/>
                    </a:cubicBezTo>
                    <a:cubicBezTo>
                      <a:pt x="477520" y="194310"/>
                      <a:pt x="478790" y="203200"/>
                      <a:pt x="478790" y="212090"/>
                    </a:cubicBezTo>
                    <a:cubicBezTo>
                      <a:pt x="478790" y="220980"/>
                      <a:pt x="478790" y="231140"/>
                      <a:pt x="476250" y="240030"/>
                    </a:cubicBezTo>
                    <a:cubicBezTo>
                      <a:pt x="473710" y="248920"/>
                      <a:pt x="468630" y="256540"/>
                      <a:pt x="464820" y="264160"/>
                    </a:cubicBezTo>
                    <a:cubicBezTo>
                      <a:pt x="459740" y="271780"/>
                      <a:pt x="455930" y="278130"/>
                      <a:pt x="450850" y="285750"/>
                    </a:cubicBezTo>
                    <a:cubicBezTo>
                      <a:pt x="447040" y="292100"/>
                      <a:pt x="439420" y="302260"/>
                      <a:pt x="439420" y="306070"/>
                    </a:cubicBezTo>
                    <a:cubicBezTo>
                      <a:pt x="439420" y="306070"/>
                      <a:pt x="439420" y="307340"/>
                      <a:pt x="439420" y="307340"/>
                    </a:cubicBezTo>
                    <a:cubicBezTo>
                      <a:pt x="439420" y="307340"/>
                      <a:pt x="439420" y="309880"/>
                      <a:pt x="439420" y="311150"/>
                    </a:cubicBezTo>
                    <a:cubicBezTo>
                      <a:pt x="438150" y="312420"/>
                      <a:pt x="438150" y="314960"/>
                      <a:pt x="438150" y="314960"/>
                    </a:cubicBezTo>
                    <a:cubicBezTo>
                      <a:pt x="438150" y="314960"/>
                      <a:pt x="438150" y="317500"/>
                      <a:pt x="436880" y="318770"/>
                    </a:cubicBezTo>
                    <a:cubicBezTo>
                      <a:pt x="436880" y="320040"/>
                      <a:pt x="435610" y="321310"/>
                      <a:pt x="435610" y="321310"/>
                    </a:cubicBezTo>
                    <a:cubicBezTo>
                      <a:pt x="435610" y="321310"/>
                      <a:pt x="434340" y="323850"/>
                      <a:pt x="433070" y="325120"/>
                    </a:cubicBezTo>
                    <a:cubicBezTo>
                      <a:pt x="433070" y="326390"/>
                      <a:pt x="431800" y="327660"/>
                      <a:pt x="431800" y="327660"/>
                    </a:cubicBezTo>
                    <a:cubicBezTo>
                      <a:pt x="431800" y="327660"/>
                      <a:pt x="429260" y="330200"/>
                      <a:pt x="429260" y="330200"/>
                    </a:cubicBezTo>
                    <a:cubicBezTo>
                      <a:pt x="427990" y="331470"/>
                      <a:pt x="425450" y="332740"/>
                      <a:pt x="425450" y="332740"/>
                    </a:cubicBezTo>
                    <a:cubicBezTo>
                      <a:pt x="425450" y="332740"/>
                      <a:pt x="425450" y="332740"/>
                      <a:pt x="424180" y="334010"/>
                    </a:cubicBezTo>
                    <a:cubicBezTo>
                      <a:pt x="422910" y="334010"/>
                      <a:pt x="420370" y="336550"/>
                      <a:pt x="417830" y="339090"/>
                    </a:cubicBezTo>
                    <a:cubicBezTo>
                      <a:pt x="414020" y="342900"/>
                      <a:pt x="411480" y="353060"/>
                      <a:pt x="407670" y="359410"/>
                    </a:cubicBezTo>
                    <a:cubicBezTo>
                      <a:pt x="403860" y="367030"/>
                      <a:pt x="396240" y="373380"/>
                      <a:pt x="391160" y="381000"/>
                    </a:cubicBezTo>
                    <a:cubicBezTo>
                      <a:pt x="387350" y="388620"/>
                      <a:pt x="382270" y="394970"/>
                      <a:pt x="378460" y="402590"/>
                    </a:cubicBezTo>
                    <a:cubicBezTo>
                      <a:pt x="373380" y="410210"/>
                      <a:pt x="367030" y="422910"/>
                      <a:pt x="367030" y="426720"/>
                    </a:cubicBezTo>
                    <a:cubicBezTo>
                      <a:pt x="367030" y="426720"/>
                      <a:pt x="367030" y="427990"/>
                      <a:pt x="367030" y="427990"/>
                    </a:cubicBezTo>
                    <a:cubicBezTo>
                      <a:pt x="368300" y="429260"/>
                      <a:pt x="368300" y="431800"/>
                      <a:pt x="368300" y="431800"/>
                    </a:cubicBezTo>
                    <a:cubicBezTo>
                      <a:pt x="368300" y="431800"/>
                      <a:pt x="368300" y="434340"/>
                      <a:pt x="368300" y="435610"/>
                    </a:cubicBezTo>
                    <a:cubicBezTo>
                      <a:pt x="369570" y="436880"/>
                      <a:pt x="368300" y="438150"/>
                      <a:pt x="369570" y="438150"/>
                    </a:cubicBezTo>
                    <a:cubicBezTo>
                      <a:pt x="369570" y="439420"/>
                      <a:pt x="369570" y="439420"/>
                      <a:pt x="369570" y="439420"/>
                    </a:cubicBezTo>
                    <a:cubicBezTo>
                      <a:pt x="369570" y="439420"/>
                      <a:pt x="369570" y="439420"/>
                      <a:pt x="369570" y="440690"/>
                    </a:cubicBezTo>
                    <a:cubicBezTo>
                      <a:pt x="368300" y="443230"/>
                      <a:pt x="368300" y="454660"/>
                      <a:pt x="367030" y="463550"/>
                    </a:cubicBezTo>
                    <a:cubicBezTo>
                      <a:pt x="364490" y="476250"/>
                      <a:pt x="356870" y="504190"/>
                      <a:pt x="349250" y="511810"/>
                    </a:cubicBezTo>
                    <a:cubicBezTo>
                      <a:pt x="345440" y="514350"/>
                      <a:pt x="339090" y="514350"/>
                      <a:pt x="337820" y="515620"/>
                    </a:cubicBezTo>
                    <a:cubicBezTo>
                      <a:pt x="337820" y="516890"/>
                      <a:pt x="337820" y="518160"/>
                      <a:pt x="337820" y="518160"/>
                    </a:cubicBezTo>
                    <a:cubicBezTo>
                      <a:pt x="337820" y="518160"/>
                      <a:pt x="337820" y="518160"/>
                      <a:pt x="337820" y="519430"/>
                    </a:cubicBezTo>
                    <a:cubicBezTo>
                      <a:pt x="337820" y="519430"/>
                      <a:pt x="337820" y="521970"/>
                      <a:pt x="337820" y="523240"/>
                    </a:cubicBezTo>
                    <a:cubicBezTo>
                      <a:pt x="337820" y="523240"/>
                      <a:pt x="336550" y="524510"/>
                      <a:pt x="336550" y="525780"/>
                    </a:cubicBezTo>
                    <a:cubicBezTo>
                      <a:pt x="336550" y="527050"/>
                      <a:pt x="335280" y="529590"/>
                      <a:pt x="335280" y="529590"/>
                    </a:cubicBezTo>
                    <a:cubicBezTo>
                      <a:pt x="335280" y="529590"/>
                      <a:pt x="335280" y="532130"/>
                      <a:pt x="334010" y="533400"/>
                    </a:cubicBezTo>
                    <a:cubicBezTo>
                      <a:pt x="334010" y="534670"/>
                      <a:pt x="332740" y="537210"/>
                      <a:pt x="332740" y="537210"/>
                    </a:cubicBezTo>
                    <a:cubicBezTo>
                      <a:pt x="332740" y="537210"/>
                      <a:pt x="330200" y="538480"/>
                      <a:pt x="330200" y="539750"/>
                    </a:cubicBezTo>
                    <a:cubicBezTo>
                      <a:pt x="328930" y="541020"/>
                      <a:pt x="327660" y="542290"/>
                      <a:pt x="327660" y="542290"/>
                    </a:cubicBezTo>
                    <a:cubicBezTo>
                      <a:pt x="327660" y="542290"/>
                      <a:pt x="325120" y="543560"/>
                      <a:pt x="323850" y="544830"/>
                    </a:cubicBezTo>
                    <a:cubicBezTo>
                      <a:pt x="322580" y="544830"/>
                      <a:pt x="321310" y="546100"/>
                      <a:pt x="321310" y="546100"/>
                    </a:cubicBezTo>
                    <a:cubicBezTo>
                      <a:pt x="321310" y="546100"/>
                      <a:pt x="320040" y="546100"/>
                      <a:pt x="320040" y="547370"/>
                    </a:cubicBezTo>
                    <a:cubicBezTo>
                      <a:pt x="320040" y="547370"/>
                      <a:pt x="320040" y="548640"/>
                      <a:pt x="318770" y="549910"/>
                    </a:cubicBezTo>
                    <a:cubicBezTo>
                      <a:pt x="316230" y="553720"/>
                      <a:pt x="309880" y="565150"/>
                      <a:pt x="306070" y="571500"/>
                    </a:cubicBezTo>
                    <a:cubicBezTo>
                      <a:pt x="302260" y="577850"/>
                      <a:pt x="299720" y="590550"/>
                      <a:pt x="297180" y="590550"/>
                    </a:cubicBezTo>
                    <a:cubicBezTo>
                      <a:pt x="294640" y="590550"/>
                      <a:pt x="292100" y="582930"/>
                      <a:pt x="292100" y="582930"/>
                    </a:cubicBezTo>
                    <a:cubicBezTo>
                      <a:pt x="290830" y="582930"/>
                      <a:pt x="290830" y="582930"/>
                      <a:pt x="290830" y="582930"/>
                    </a:cubicBezTo>
                    <a:cubicBezTo>
                      <a:pt x="290830" y="584200"/>
                      <a:pt x="295910" y="590550"/>
                      <a:pt x="295910" y="591820"/>
                    </a:cubicBezTo>
                    <a:cubicBezTo>
                      <a:pt x="295910" y="591820"/>
                      <a:pt x="294640" y="593090"/>
                      <a:pt x="294640" y="593090"/>
                    </a:cubicBezTo>
                    <a:cubicBezTo>
                      <a:pt x="295910" y="593090"/>
                      <a:pt x="297180" y="594360"/>
                      <a:pt x="297180" y="595630"/>
                    </a:cubicBezTo>
                    <a:cubicBezTo>
                      <a:pt x="299720" y="598170"/>
                      <a:pt x="303530" y="603250"/>
                      <a:pt x="304800" y="609600"/>
                    </a:cubicBezTo>
                    <a:cubicBezTo>
                      <a:pt x="306070" y="615950"/>
                      <a:pt x="304800" y="626110"/>
                      <a:pt x="302260" y="635000"/>
                    </a:cubicBezTo>
                    <a:cubicBezTo>
                      <a:pt x="299720" y="642620"/>
                      <a:pt x="293370" y="650240"/>
                      <a:pt x="287020" y="656590"/>
                    </a:cubicBezTo>
                    <a:cubicBezTo>
                      <a:pt x="281940" y="664210"/>
                      <a:pt x="275590" y="670560"/>
                      <a:pt x="269240" y="675640"/>
                    </a:cubicBezTo>
                    <a:cubicBezTo>
                      <a:pt x="265430" y="680720"/>
                      <a:pt x="260350" y="684530"/>
                      <a:pt x="256540" y="688340"/>
                    </a:cubicBezTo>
                    <a:cubicBezTo>
                      <a:pt x="252730" y="693420"/>
                      <a:pt x="251460" y="698500"/>
                      <a:pt x="247650" y="704850"/>
                    </a:cubicBezTo>
                    <a:cubicBezTo>
                      <a:pt x="243840" y="711200"/>
                      <a:pt x="232410" y="726440"/>
                      <a:pt x="232410" y="727710"/>
                    </a:cubicBezTo>
                    <a:cubicBezTo>
                      <a:pt x="232410" y="727710"/>
                      <a:pt x="228600" y="740410"/>
                      <a:pt x="226060" y="746760"/>
                    </a:cubicBezTo>
                    <a:cubicBezTo>
                      <a:pt x="223520" y="754380"/>
                      <a:pt x="220980" y="768350"/>
                      <a:pt x="220980" y="769620"/>
                    </a:cubicBezTo>
                    <a:cubicBezTo>
                      <a:pt x="220980" y="770890"/>
                      <a:pt x="220980" y="769620"/>
                      <a:pt x="220980" y="770890"/>
                    </a:cubicBezTo>
                    <a:cubicBezTo>
                      <a:pt x="220980" y="770890"/>
                      <a:pt x="223520" y="773430"/>
                      <a:pt x="223520" y="773430"/>
                    </a:cubicBezTo>
                    <a:cubicBezTo>
                      <a:pt x="223520" y="773430"/>
                      <a:pt x="223520" y="775970"/>
                      <a:pt x="224790" y="777240"/>
                    </a:cubicBezTo>
                    <a:cubicBezTo>
                      <a:pt x="224790" y="778510"/>
                      <a:pt x="224790" y="781050"/>
                      <a:pt x="224790" y="781050"/>
                    </a:cubicBezTo>
                    <a:cubicBezTo>
                      <a:pt x="224790" y="781050"/>
                      <a:pt x="226060" y="783590"/>
                      <a:pt x="226060" y="784860"/>
                    </a:cubicBezTo>
                    <a:cubicBezTo>
                      <a:pt x="226060" y="786130"/>
                      <a:pt x="226060" y="788670"/>
                      <a:pt x="226060" y="788670"/>
                    </a:cubicBezTo>
                    <a:cubicBezTo>
                      <a:pt x="226060" y="788670"/>
                      <a:pt x="226060" y="791210"/>
                      <a:pt x="224790" y="792480"/>
                    </a:cubicBezTo>
                    <a:cubicBezTo>
                      <a:pt x="224790" y="793750"/>
                      <a:pt x="224790" y="796290"/>
                      <a:pt x="224790" y="796290"/>
                    </a:cubicBezTo>
                    <a:cubicBezTo>
                      <a:pt x="224790" y="796290"/>
                      <a:pt x="223520" y="798830"/>
                      <a:pt x="223520" y="798830"/>
                    </a:cubicBezTo>
                    <a:cubicBezTo>
                      <a:pt x="222250" y="800100"/>
                      <a:pt x="220980" y="802640"/>
                      <a:pt x="220980" y="802640"/>
                    </a:cubicBezTo>
                    <a:cubicBezTo>
                      <a:pt x="220980" y="802640"/>
                      <a:pt x="219710" y="805180"/>
                      <a:pt x="219710" y="806450"/>
                    </a:cubicBezTo>
                    <a:cubicBezTo>
                      <a:pt x="218440" y="806450"/>
                      <a:pt x="217170" y="808990"/>
                      <a:pt x="217170" y="808990"/>
                    </a:cubicBezTo>
                    <a:cubicBezTo>
                      <a:pt x="217170" y="808990"/>
                      <a:pt x="214630" y="810260"/>
                      <a:pt x="213360" y="811530"/>
                    </a:cubicBezTo>
                    <a:cubicBezTo>
                      <a:pt x="213360" y="811530"/>
                      <a:pt x="210820" y="814070"/>
                      <a:pt x="210820" y="814070"/>
                    </a:cubicBezTo>
                    <a:cubicBezTo>
                      <a:pt x="210820" y="814070"/>
                      <a:pt x="208280" y="814070"/>
                      <a:pt x="207010" y="815340"/>
                    </a:cubicBezTo>
                    <a:cubicBezTo>
                      <a:pt x="207010" y="815340"/>
                      <a:pt x="204470" y="816610"/>
                      <a:pt x="204470" y="816610"/>
                    </a:cubicBezTo>
                    <a:cubicBezTo>
                      <a:pt x="204470" y="816610"/>
                      <a:pt x="201930" y="816610"/>
                      <a:pt x="200660" y="817880"/>
                    </a:cubicBezTo>
                    <a:cubicBezTo>
                      <a:pt x="198120" y="819150"/>
                      <a:pt x="196850" y="829310"/>
                      <a:pt x="195580" y="835660"/>
                    </a:cubicBezTo>
                    <a:cubicBezTo>
                      <a:pt x="193040" y="843280"/>
                      <a:pt x="190500" y="852170"/>
                      <a:pt x="187960" y="861060"/>
                    </a:cubicBezTo>
                    <a:cubicBezTo>
                      <a:pt x="186690" y="868680"/>
                      <a:pt x="185420" y="877570"/>
                      <a:pt x="184150" y="886460"/>
                    </a:cubicBezTo>
                    <a:cubicBezTo>
                      <a:pt x="184150" y="895350"/>
                      <a:pt x="189230" y="904240"/>
                      <a:pt x="185420" y="913130"/>
                    </a:cubicBezTo>
                    <a:cubicBezTo>
                      <a:pt x="181610" y="923290"/>
                      <a:pt x="162560" y="937260"/>
                      <a:pt x="156210" y="941070"/>
                    </a:cubicBezTo>
                    <a:cubicBezTo>
                      <a:pt x="154940" y="943610"/>
                      <a:pt x="152400" y="944880"/>
                      <a:pt x="151130" y="944880"/>
                    </a:cubicBezTo>
                    <a:cubicBezTo>
                      <a:pt x="151130" y="943610"/>
                      <a:pt x="179070" y="915670"/>
                      <a:pt x="179070" y="915670"/>
                    </a:cubicBezTo>
                    <a:cubicBezTo>
                      <a:pt x="177800" y="914400"/>
                      <a:pt x="156210" y="939800"/>
                      <a:pt x="144780" y="946150"/>
                    </a:cubicBezTo>
                    <a:cubicBezTo>
                      <a:pt x="137160" y="951230"/>
                      <a:pt x="129540" y="951230"/>
                      <a:pt x="120650" y="952500"/>
                    </a:cubicBezTo>
                    <a:cubicBezTo>
                      <a:pt x="110490" y="953770"/>
                      <a:pt x="100330" y="952500"/>
                      <a:pt x="90170" y="952500"/>
                    </a:cubicBezTo>
                    <a:cubicBezTo>
                      <a:pt x="81280" y="952500"/>
                      <a:pt x="73660" y="953770"/>
                      <a:pt x="64770" y="955040"/>
                    </a:cubicBezTo>
                    <a:cubicBezTo>
                      <a:pt x="55880" y="955040"/>
                      <a:pt x="45720" y="956310"/>
                      <a:pt x="36830" y="953770"/>
                    </a:cubicBezTo>
                    <a:cubicBezTo>
                      <a:pt x="27940" y="951230"/>
                      <a:pt x="19050" y="944880"/>
                      <a:pt x="12700" y="937260"/>
                    </a:cubicBezTo>
                    <a:cubicBezTo>
                      <a:pt x="7620" y="930910"/>
                      <a:pt x="0" y="915670"/>
                      <a:pt x="0" y="915670"/>
                    </a:cubicBezTo>
                    <a:moveTo>
                      <a:pt x="396240" y="41910"/>
                    </a:moveTo>
                    <a:cubicBezTo>
                      <a:pt x="396240" y="41910"/>
                      <a:pt x="396240" y="39370"/>
                      <a:pt x="397510" y="38100"/>
                    </a:cubicBezTo>
                    <a:cubicBezTo>
                      <a:pt x="397510" y="38100"/>
                      <a:pt x="396240" y="41910"/>
                      <a:pt x="396240" y="41910"/>
                    </a:cubicBezTo>
                    <a:moveTo>
                      <a:pt x="152400" y="944880"/>
                    </a:moveTo>
                    <a:cubicBezTo>
                      <a:pt x="154940" y="942340"/>
                      <a:pt x="156210" y="942340"/>
                      <a:pt x="156210" y="941070"/>
                    </a:cubicBezTo>
                    <a:cubicBezTo>
                      <a:pt x="157480" y="941070"/>
                      <a:pt x="157480" y="941070"/>
                      <a:pt x="157480" y="941070"/>
                    </a:cubicBezTo>
                    <a:cubicBezTo>
                      <a:pt x="157480" y="941070"/>
                      <a:pt x="154940" y="943610"/>
                      <a:pt x="154940" y="943610"/>
                    </a:cubicBezTo>
                    <a:cubicBezTo>
                      <a:pt x="154940" y="943610"/>
                      <a:pt x="161290" y="939800"/>
                      <a:pt x="162560" y="938530"/>
                    </a:cubicBezTo>
                    <a:cubicBezTo>
                      <a:pt x="162560" y="938530"/>
                      <a:pt x="162560" y="938530"/>
                      <a:pt x="163830" y="937260"/>
                    </a:cubicBezTo>
                    <a:cubicBezTo>
                      <a:pt x="165100" y="935990"/>
                      <a:pt x="170180" y="933450"/>
                      <a:pt x="172720" y="932180"/>
                    </a:cubicBezTo>
                    <a:cubicBezTo>
                      <a:pt x="175260" y="930910"/>
                      <a:pt x="179070" y="928370"/>
                      <a:pt x="179070" y="928370"/>
                    </a:cubicBezTo>
                    <a:cubicBezTo>
                      <a:pt x="179070" y="928370"/>
                      <a:pt x="156210" y="944880"/>
                      <a:pt x="156210" y="944880"/>
                    </a:cubicBezTo>
                    <a:cubicBezTo>
                      <a:pt x="156210" y="943610"/>
                      <a:pt x="162560" y="939800"/>
                      <a:pt x="162560" y="938530"/>
                    </a:cubicBezTo>
                    <a:cubicBezTo>
                      <a:pt x="161290" y="938530"/>
                      <a:pt x="156210" y="942340"/>
                      <a:pt x="154940" y="943610"/>
                    </a:cubicBezTo>
                    <a:cubicBezTo>
                      <a:pt x="153670" y="943610"/>
                      <a:pt x="153670" y="944880"/>
                      <a:pt x="153670" y="944880"/>
                    </a:cubicBezTo>
                    <a:cubicBezTo>
                      <a:pt x="153670" y="944880"/>
                      <a:pt x="154940" y="943610"/>
                      <a:pt x="154940" y="943610"/>
                    </a:cubicBezTo>
                    <a:cubicBezTo>
                      <a:pt x="154940" y="943610"/>
                      <a:pt x="152400" y="944880"/>
                      <a:pt x="152400" y="944880"/>
                    </a:cubicBezTo>
                    <a:moveTo>
                      <a:pt x="157480" y="941070"/>
                    </a:moveTo>
                    <a:cubicBezTo>
                      <a:pt x="177800" y="924560"/>
                      <a:pt x="167640" y="934720"/>
                      <a:pt x="163830" y="937260"/>
                    </a:cubicBezTo>
                    <a:cubicBezTo>
                      <a:pt x="161290" y="939800"/>
                      <a:pt x="157480" y="941070"/>
                      <a:pt x="157480" y="941070"/>
                    </a:cubicBezTo>
                    <a:moveTo>
                      <a:pt x="295910" y="591820"/>
                    </a:moveTo>
                    <a:cubicBezTo>
                      <a:pt x="298450" y="590550"/>
                      <a:pt x="304800" y="601980"/>
                      <a:pt x="304800" y="601980"/>
                    </a:cubicBezTo>
                    <a:cubicBezTo>
                      <a:pt x="304800" y="603250"/>
                      <a:pt x="299720" y="596900"/>
                      <a:pt x="297180" y="595630"/>
                    </a:cubicBezTo>
                    <a:cubicBezTo>
                      <a:pt x="297180" y="594360"/>
                      <a:pt x="295910" y="591820"/>
                      <a:pt x="295910" y="59182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49" name="Group 198"/>
            <p:cNvGrpSpPr/>
            <p:nvPr/>
          </p:nvGrpSpPr>
          <p:grpSpPr>
            <a:xfrm>
              <a:off x="1329690" y="1166812"/>
              <a:ext cx="558165" cy="556260"/>
              <a:chOff x="0" y="0"/>
              <a:chExt cx="744220" cy="741680"/>
            </a:xfrm>
          </p:grpSpPr>
          <p:sp>
            <p:nvSpPr>
              <p:cNvPr id="358" name="Freeform 199"/>
              <p:cNvSpPr/>
              <p:nvPr/>
            </p:nvSpPr>
            <p:spPr>
              <a:xfrm>
                <a:off x="50800" y="49530"/>
                <a:ext cx="641350" cy="64008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640080">
                    <a:moveTo>
                      <a:pt x="0" y="608330"/>
                    </a:moveTo>
                    <a:cubicBezTo>
                      <a:pt x="0" y="608330"/>
                      <a:pt x="0" y="605790"/>
                      <a:pt x="0" y="603250"/>
                    </a:cubicBezTo>
                    <a:cubicBezTo>
                      <a:pt x="1270" y="598170"/>
                      <a:pt x="2540" y="586740"/>
                      <a:pt x="6350" y="579120"/>
                    </a:cubicBezTo>
                    <a:cubicBezTo>
                      <a:pt x="8890" y="570230"/>
                      <a:pt x="12700" y="562610"/>
                      <a:pt x="19050" y="554990"/>
                    </a:cubicBezTo>
                    <a:cubicBezTo>
                      <a:pt x="25400" y="547370"/>
                      <a:pt x="35560" y="541020"/>
                      <a:pt x="43180" y="535940"/>
                    </a:cubicBezTo>
                    <a:cubicBezTo>
                      <a:pt x="52070" y="532130"/>
                      <a:pt x="60960" y="533400"/>
                      <a:pt x="68580" y="528320"/>
                    </a:cubicBezTo>
                    <a:cubicBezTo>
                      <a:pt x="74930" y="524510"/>
                      <a:pt x="80010" y="516890"/>
                      <a:pt x="85090" y="509270"/>
                    </a:cubicBezTo>
                    <a:cubicBezTo>
                      <a:pt x="90170" y="502920"/>
                      <a:pt x="93980" y="495300"/>
                      <a:pt x="100330" y="487680"/>
                    </a:cubicBezTo>
                    <a:cubicBezTo>
                      <a:pt x="106680" y="481330"/>
                      <a:pt x="111760" y="471170"/>
                      <a:pt x="120650" y="468630"/>
                    </a:cubicBezTo>
                    <a:cubicBezTo>
                      <a:pt x="129540" y="464820"/>
                      <a:pt x="143510" y="473710"/>
                      <a:pt x="152400" y="469900"/>
                    </a:cubicBezTo>
                    <a:cubicBezTo>
                      <a:pt x="158750" y="466090"/>
                      <a:pt x="162560" y="454660"/>
                      <a:pt x="167640" y="448310"/>
                    </a:cubicBezTo>
                    <a:cubicBezTo>
                      <a:pt x="172720" y="440690"/>
                      <a:pt x="177800" y="433070"/>
                      <a:pt x="184150" y="426720"/>
                    </a:cubicBezTo>
                    <a:cubicBezTo>
                      <a:pt x="189230" y="419100"/>
                      <a:pt x="194310" y="412750"/>
                      <a:pt x="199390" y="406400"/>
                    </a:cubicBezTo>
                    <a:cubicBezTo>
                      <a:pt x="204470" y="400050"/>
                      <a:pt x="209550" y="392430"/>
                      <a:pt x="214630" y="386080"/>
                    </a:cubicBezTo>
                    <a:cubicBezTo>
                      <a:pt x="219710" y="378460"/>
                      <a:pt x="226060" y="372110"/>
                      <a:pt x="229870" y="364490"/>
                    </a:cubicBezTo>
                    <a:cubicBezTo>
                      <a:pt x="234950" y="356870"/>
                      <a:pt x="237490" y="347980"/>
                      <a:pt x="241300" y="340360"/>
                    </a:cubicBezTo>
                    <a:cubicBezTo>
                      <a:pt x="246380" y="332740"/>
                      <a:pt x="250190" y="325120"/>
                      <a:pt x="257810" y="318770"/>
                    </a:cubicBezTo>
                    <a:cubicBezTo>
                      <a:pt x="266700" y="312420"/>
                      <a:pt x="284480" y="312420"/>
                      <a:pt x="293370" y="307340"/>
                    </a:cubicBezTo>
                    <a:cubicBezTo>
                      <a:pt x="300990" y="302260"/>
                      <a:pt x="306070" y="294640"/>
                      <a:pt x="312420" y="288290"/>
                    </a:cubicBezTo>
                    <a:cubicBezTo>
                      <a:pt x="317500" y="280670"/>
                      <a:pt x="322580" y="273050"/>
                      <a:pt x="327660" y="265430"/>
                    </a:cubicBezTo>
                    <a:cubicBezTo>
                      <a:pt x="332740" y="257810"/>
                      <a:pt x="340360" y="251460"/>
                      <a:pt x="344170" y="243840"/>
                    </a:cubicBezTo>
                    <a:cubicBezTo>
                      <a:pt x="349250" y="236220"/>
                      <a:pt x="351790" y="226060"/>
                      <a:pt x="354330" y="217170"/>
                    </a:cubicBezTo>
                    <a:cubicBezTo>
                      <a:pt x="358140" y="208280"/>
                      <a:pt x="359410" y="198120"/>
                      <a:pt x="363220" y="189230"/>
                    </a:cubicBezTo>
                    <a:cubicBezTo>
                      <a:pt x="367030" y="180340"/>
                      <a:pt x="375920" y="163830"/>
                      <a:pt x="375920" y="163830"/>
                    </a:cubicBezTo>
                    <a:cubicBezTo>
                      <a:pt x="375920" y="163830"/>
                      <a:pt x="377190" y="161290"/>
                      <a:pt x="377190" y="160020"/>
                    </a:cubicBezTo>
                    <a:cubicBezTo>
                      <a:pt x="378460" y="158750"/>
                      <a:pt x="378460" y="156210"/>
                      <a:pt x="378460" y="156210"/>
                    </a:cubicBezTo>
                    <a:cubicBezTo>
                      <a:pt x="378460" y="156210"/>
                      <a:pt x="379730" y="154940"/>
                      <a:pt x="381000" y="153670"/>
                    </a:cubicBezTo>
                    <a:cubicBezTo>
                      <a:pt x="382270" y="152400"/>
                      <a:pt x="383540" y="151130"/>
                      <a:pt x="383540" y="151130"/>
                    </a:cubicBezTo>
                    <a:cubicBezTo>
                      <a:pt x="383540" y="151130"/>
                      <a:pt x="384810" y="149860"/>
                      <a:pt x="386080" y="148590"/>
                    </a:cubicBezTo>
                    <a:cubicBezTo>
                      <a:pt x="387350" y="147320"/>
                      <a:pt x="388620" y="146050"/>
                      <a:pt x="388620" y="146050"/>
                    </a:cubicBezTo>
                    <a:cubicBezTo>
                      <a:pt x="388620" y="146050"/>
                      <a:pt x="389890" y="146050"/>
                      <a:pt x="389890" y="146050"/>
                    </a:cubicBezTo>
                    <a:cubicBezTo>
                      <a:pt x="389890" y="146050"/>
                      <a:pt x="389890" y="140970"/>
                      <a:pt x="389890" y="137160"/>
                    </a:cubicBezTo>
                    <a:cubicBezTo>
                      <a:pt x="391160" y="130810"/>
                      <a:pt x="392430" y="119380"/>
                      <a:pt x="393700" y="110490"/>
                    </a:cubicBezTo>
                    <a:cubicBezTo>
                      <a:pt x="393700" y="101600"/>
                      <a:pt x="394970" y="92710"/>
                      <a:pt x="394970" y="83820"/>
                    </a:cubicBezTo>
                    <a:cubicBezTo>
                      <a:pt x="394970" y="74930"/>
                      <a:pt x="394970" y="66040"/>
                      <a:pt x="394970" y="57150"/>
                    </a:cubicBezTo>
                    <a:cubicBezTo>
                      <a:pt x="394970" y="48260"/>
                      <a:pt x="394970" y="39370"/>
                      <a:pt x="397510" y="31750"/>
                    </a:cubicBezTo>
                    <a:cubicBezTo>
                      <a:pt x="400050" y="24130"/>
                      <a:pt x="403860" y="13970"/>
                      <a:pt x="411480" y="8890"/>
                    </a:cubicBezTo>
                    <a:cubicBezTo>
                      <a:pt x="417830" y="3810"/>
                      <a:pt x="429260" y="3810"/>
                      <a:pt x="438150" y="2540"/>
                    </a:cubicBezTo>
                    <a:cubicBezTo>
                      <a:pt x="448310" y="1270"/>
                      <a:pt x="457200" y="1270"/>
                      <a:pt x="466090" y="1270"/>
                    </a:cubicBezTo>
                    <a:cubicBezTo>
                      <a:pt x="474980" y="1270"/>
                      <a:pt x="483870" y="0"/>
                      <a:pt x="492760" y="2540"/>
                    </a:cubicBezTo>
                    <a:cubicBezTo>
                      <a:pt x="500380" y="5080"/>
                      <a:pt x="509270" y="10160"/>
                      <a:pt x="515620" y="16510"/>
                    </a:cubicBezTo>
                    <a:cubicBezTo>
                      <a:pt x="521970" y="22860"/>
                      <a:pt x="525780" y="30480"/>
                      <a:pt x="530860" y="39370"/>
                    </a:cubicBezTo>
                    <a:cubicBezTo>
                      <a:pt x="534670" y="45720"/>
                      <a:pt x="538480" y="54610"/>
                      <a:pt x="539750" y="62230"/>
                    </a:cubicBezTo>
                    <a:cubicBezTo>
                      <a:pt x="542290" y="71120"/>
                      <a:pt x="542290" y="85090"/>
                      <a:pt x="542290" y="88900"/>
                    </a:cubicBezTo>
                    <a:cubicBezTo>
                      <a:pt x="542290" y="91440"/>
                      <a:pt x="541020" y="92710"/>
                      <a:pt x="541020" y="92710"/>
                    </a:cubicBezTo>
                    <a:cubicBezTo>
                      <a:pt x="542290" y="93980"/>
                      <a:pt x="546100" y="92710"/>
                      <a:pt x="548640" y="93980"/>
                    </a:cubicBezTo>
                    <a:cubicBezTo>
                      <a:pt x="552450" y="97790"/>
                      <a:pt x="557530" y="110490"/>
                      <a:pt x="560070" y="119380"/>
                    </a:cubicBezTo>
                    <a:cubicBezTo>
                      <a:pt x="562610" y="128270"/>
                      <a:pt x="565150" y="135890"/>
                      <a:pt x="566420" y="144780"/>
                    </a:cubicBezTo>
                    <a:cubicBezTo>
                      <a:pt x="567690" y="153670"/>
                      <a:pt x="568960" y="162560"/>
                      <a:pt x="568960" y="171450"/>
                    </a:cubicBezTo>
                    <a:cubicBezTo>
                      <a:pt x="570230" y="180340"/>
                      <a:pt x="571500" y="193040"/>
                      <a:pt x="571500" y="198120"/>
                    </a:cubicBezTo>
                    <a:cubicBezTo>
                      <a:pt x="571500" y="199390"/>
                      <a:pt x="570230" y="200660"/>
                      <a:pt x="571500" y="200660"/>
                    </a:cubicBezTo>
                    <a:cubicBezTo>
                      <a:pt x="572770" y="201930"/>
                      <a:pt x="581660" y="196850"/>
                      <a:pt x="582930" y="198120"/>
                    </a:cubicBezTo>
                    <a:cubicBezTo>
                      <a:pt x="584200" y="199390"/>
                      <a:pt x="580390" y="205740"/>
                      <a:pt x="581660" y="205740"/>
                    </a:cubicBezTo>
                    <a:cubicBezTo>
                      <a:pt x="582930" y="207010"/>
                      <a:pt x="586740" y="204470"/>
                      <a:pt x="586740" y="203200"/>
                    </a:cubicBezTo>
                    <a:cubicBezTo>
                      <a:pt x="588010" y="203200"/>
                      <a:pt x="588010" y="203200"/>
                      <a:pt x="588010" y="203200"/>
                    </a:cubicBezTo>
                    <a:cubicBezTo>
                      <a:pt x="588010" y="203200"/>
                      <a:pt x="589280" y="201930"/>
                      <a:pt x="590550" y="200660"/>
                    </a:cubicBezTo>
                    <a:cubicBezTo>
                      <a:pt x="591820" y="200660"/>
                      <a:pt x="593090" y="199390"/>
                      <a:pt x="593090" y="199390"/>
                    </a:cubicBezTo>
                    <a:cubicBezTo>
                      <a:pt x="593090" y="199390"/>
                      <a:pt x="595630" y="198120"/>
                      <a:pt x="596900" y="196850"/>
                    </a:cubicBezTo>
                    <a:cubicBezTo>
                      <a:pt x="598170" y="196850"/>
                      <a:pt x="600710" y="195580"/>
                      <a:pt x="600710" y="195580"/>
                    </a:cubicBezTo>
                    <a:cubicBezTo>
                      <a:pt x="600710" y="195580"/>
                      <a:pt x="603250" y="195580"/>
                      <a:pt x="604520" y="195580"/>
                    </a:cubicBezTo>
                    <a:cubicBezTo>
                      <a:pt x="605790" y="194310"/>
                      <a:pt x="608330" y="194310"/>
                      <a:pt x="608330" y="194310"/>
                    </a:cubicBezTo>
                    <a:cubicBezTo>
                      <a:pt x="608330" y="194310"/>
                      <a:pt x="609600" y="194310"/>
                      <a:pt x="609600" y="194310"/>
                    </a:cubicBezTo>
                    <a:cubicBezTo>
                      <a:pt x="609600" y="194310"/>
                      <a:pt x="610870" y="194310"/>
                      <a:pt x="612140" y="194310"/>
                    </a:cubicBezTo>
                    <a:cubicBezTo>
                      <a:pt x="613410" y="194310"/>
                      <a:pt x="615950" y="194310"/>
                      <a:pt x="615950" y="194310"/>
                    </a:cubicBezTo>
                    <a:cubicBezTo>
                      <a:pt x="615950" y="194310"/>
                      <a:pt x="618490" y="195580"/>
                      <a:pt x="619760" y="195580"/>
                    </a:cubicBezTo>
                    <a:cubicBezTo>
                      <a:pt x="621030" y="196850"/>
                      <a:pt x="622300" y="196850"/>
                      <a:pt x="623570" y="196850"/>
                    </a:cubicBezTo>
                    <a:cubicBezTo>
                      <a:pt x="623570" y="196850"/>
                      <a:pt x="624840" y="198120"/>
                      <a:pt x="626110" y="199390"/>
                    </a:cubicBezTo>
                    <a:cubicBezTo>
                      <a:pt x="627380" y="199390"/>
                      <a:pt x="629920" y="200660"/>
                      <a:pt x="629920" y="200660"/>
                    </a:cubicBezTo>
                    <a:cubicBezTo>
                      <a:pt x="629920" y="200660"/>
                      <a:pt x="631190" y="203200"/>
                      <a:pt x="632460" y="204470"/>
                    </a:cubicBezTo>
                    <a:cubicBezTo>
                      <a:pt x="632460" y="204470"/>
                      <a:pt x="635000" y="207010"/>
                      <a:pt x="635000" y="207010"/>
                    </a:cubicBezTo>
                    <a:cubicBezTo>
                      <a:pt x="635000" y="207010"/>
                      <a:pt x="636270" y="208280"/>
                      <a:pt x="636270" y="209550"/>
                    </a:cubicBezTo>
                    <a:cubicBezTo>
                      <a:pt x="637540" y="210820"/>
                      <a:pt x="638810" y="213360"/>
                      <a:pt x="638810" y="213360"/>
                    </a:cubicBezTo>
                    <a:cubicBezTo>
                      <a:pt x="638810" y="213360"/>
                      <a:pt x="638810" y="215900"/>
                      <a:pt x="640080" y="217170"/>
                    </a:cubicBezTo>
                    <a:cubicBezTo>
                      <a:pt x="640080" y="218440"/>
                      <a:pt x="641350" y="220980"/>
                      <a:pt x="641350" y="220980"/>
                    </a:cubicBezTo>
                    <a:cubicBezTo>
                      <a:pt x="641350" y="220980"/>
                      <a:pt x="641350" y="223520"/>
                      <a:pt x="641350" y="224790"/>
                    </a:cubicBezTo>
                    <a:cubicBezTo>
                      <a:pt x="641350" y="226060"/>
                      <a:pt x="641350" y="228600"/>
                      <a:pt x="641350" y="228600"/>
                    </a:cubicBezTo>
                    <a:cubicBezTo>
                      <a:pt x="641350" y="229870"/>
                      <a:pt x="619760" y="251460"/>
                      <a:pt x="619760" y="251460"/>
                    </a:cubicBezTo>
                    <a:cubicBezTo>
                      <a:pt x="619760" y="252730"/>
                      <a:pt x="640080" y="233680"/>
                      <a:pt x="640080" y="234950"/>
                    </a:cubicBezTo>
                    <a:cubicBezTo>
                      <a:pt x="640080" y="234950"/>
                      <a:pt x="624840" y="254000"/>
                      <a:pt x="618490" y="256540"/>
                    </a:cubicBezTo>
                    <a:cubicBezTo>
                      <a:pt x="615950" y="257810"/>
                      <a:pt x="612140" y="256540"/>
                      <a:pt x="610870" y="256540"/>
                    </a:cubicBezTo>
                    <a:cubicBezTo>
                      <a:pt x="609600" y="256540"/>
                      <a:pt x="609600" y="256540"/>
                      <a:pt x="609600" y="257810"/>
                    </a:cubicBezTo>
                    <a:cubicBezTo>
                      <a:pt x="608330" y="260350"/>
                      <a:pt x="608330" y="275590"/>
                      <a:pt x="607060" y="283210"/>
                    </a:cubicBezTo>
                    <a:cubicBezTo>
                      <a:pt x="604520" y="290830"/>
                      <a:pt x="600710" y="295910"/>
                      <a:pt x="600710" y="302260"/>
                    </a:cubicBezTo>
                    <a:cubicBezTo>
                      <a:pt x="600710" y="307340"/>
                      <a:pt x="605790" y="309880"/>
                      <a:pt x="607060" y="316230"/>
                    </a:cubicBezTo>
                    <a:cubicBezTo>
                      <a:pt x="608330" y="323850"/>
                      <a:pt x="605790" y="334010"/>
                      <a:pt x="603250" y="342900"/>
                    </a:cubicBezTo>
                    <a:cubicBezTo>
                      <a:pt x="601980" y="350520"/>
                      <a:pt x="599440" y="359410"/>
                      <a:pt x="595630" y="367030"/>
                    </a:cubicBezTo>
                    <a:cubicBezTo>
                      <a:pt x="591820" y="375920"/>
                      <a:pt x="585470" y="383540"/>
                      <a:pt x="579120" y="391160"/>
                    </a:cubicBezTo>
                    <a:cubicBezTo>
                      <a:pt x="572770" y="397510"/>
                      <a:pt x="561340" y="401320"/>
                      <a:pt x="560070" y="408940"/>
                    </a:cubicBezTo>
                    <a:cubicBezTo>
                      <a:pt x="558800" y="415290"/>
                      <a:pt x="570230" y="424180"/>
                      <a:pt x="570230" y="431800"/>
                    </a:cubicBezTo>
                    <a:cubicBezTo>
                      <a:pt x="571500" y="440690"/>
                      <a:pt x="566420" y="449580"/>
                      <a:pt x="563880" y="457200"/>
                    </a:cubicBezTo>
                    <a:cubicBezTo>
                      <a:pt x="561340" y="464820"/>
                      <a:pt x="554990" y="477520"/>
                      <a:pt x="556260" y="478790"/>
                    </a:cubicBezTo>
                    <a:cubicBezTo>
                      <a:pt x="556260" y="480060"/>
                      <a:pt x="556260" y="480060"/>
                      <a:pt x="556260" y="480060"/>
                    </a:cubicBezTo>
                    <a:cubicBezTo>
                      <a:pt x="556260" y="482600"/>
                      <a:pt x="537210" y="511810"/>
                      <a:pt x="525780" y="514350"/>
                    </a:cubicBezTo>
                    <a:cubicBezTo>
                      <a:pt x="516890" y="515620"/>
                      <a:pt x="502920" y="506730"/>
                      <a:pt x="497840" y="500380"/>
                    </a:cubicBezTo>
                    <a:cubicBezTo>
                      <a:pt x="494030" y="496570"/>
                      <a:pt x="494030" y="486410"/>
                      <a:pt x="491490" y="486410"/>
                    </a:cubicBezTo>
                    <a:cubicBezTo>
                      <a:pt x="490220" y="485140"/>
                      <a:pt x="488950" y="487680"/>
                      <a:pt x="486410" y="488950"/>
                    </a:cubicBezTo>
                    <a:cubicBezTo>
                      <a:pt x="481330" y="492760"/>
                      <a:pt x="472440" y="499110"/>
                      <a:pt x="464820" y="504190"/>
                    </a:cubicBezTo>
                    <a:cubicBezTo>
                      <a:pt x="455930" y="508000"/>
                      <a:pt x="447040" y="510540"/>
                      <a:pt x="438150" y="515620"/>
                    </a:cubicBezTo>
                    <a:cubicBezTo>
                      <a:pt x="430530" y="519430"/>
                      <a:pt x="422910" y="525780"/>
                      <a:pt x="416560" y="532130"/>
                    </a:cubicBezTo>
                    <a:cubicBezTo>
                      <a:pt x="408940" y="537210"/>
                      <a:pt x="403860" y="544830"/>
                      <a:pt x="396240" y="549910"/>
                    </a:cubicBezTo>
                    <a:cubicBezTo>
                      <a:pt x="388620" y="554990"/>
                      <a:pt x="379730" y="561340"/>
                      <a:pt x="372110" y="560070"/>
                    </a:cubicBezTo>
                    <a:cubicBezTo>
                      <a:pt x="365760" y="560070"/>
                      <a:pt x="358140" y="544830"/>
                      <a:pt x="353060" y="546100"/>
                    </a:cubicBezTo>
                    <a:cubicBezTo>
                      <a:pt x="349250" y="548640"/>
                      <a:pt x="349250" y="562610"/>
                      <a:pt x="344170" y="568960"/>
                    </a:cubicBezTo>
                    <a:cubicBezTo>
                      <a:pt x="340360" y="576580"/>
                      <a:pt x="334010" y="584200"/>
                      <a:pt x="328930" y="589280"/>
                    </a:cubicBezTo>
                    <a:cubicBezTo>
                      <a:pt x="323850" y="594360"/>
                      <a:pt x="313690" y="600710"/>
                      <a:pt x="313690" y="600710"/>
                    </a:cubicBezTo>
                    <a:cubicBezTo>
                      <a:pt x="313690" y="600710"/>
                      <a:pt x="311150" y="600710"/>
                      <a:pt x="309880" y="601980"/>
                    </a:cubicBezTo>
                    <a:cubicBezTo>
                      <a:pt x="308610" y="601980"/>
                      <a:pt x="306070" y="601980"/>
                      <a:pt x="306070" y="601980"/>
                    </a:cubicBezTo>
                    <a:cubicBezTo>
                      <a:pt x="306070" y="601980"/>
                      <a:pt x="304800" y="601980"/>
                      <a:pt x="304800" y="601980"/>
                    </a:cubicBezTo>
                    <a:cubicBezTo>
                      <a:pt x="304800" y="601980"/>
                      <a:pt x="304800" y="601980"/>
                      <a:pt x="303530" y="603250"/>
                    </a:cubicBezTo>
                    <a:cubicBezTo>
                      <a:pt x="303530" y="603250"/>
                      <a:pt x="300990" y="604520"/>
                      <a:pt x="300990" y="604520"/>
                    </a:cubicBezTo>
                    <a:cubicBezTo>
                      <a:pt x="300990" y="605790"/>
                      <a:pt x="298450" y="605790"/>
                      <a:pt x="297180" y="607060"/>
                    </a:cubicBezTo>
                    <a:cubicBezTo>
                      <a:pt x="297180" y="607060"/>
                      <a:pt x="294640" y="608330"/>
                      <a:pt x="294640" y="608330"/>
                    </a:cubicBezTo>
                    <a:cubicBezTo>
                      <a:pt x="294640" y="608330"/>
                      <a:pt x="292100" y="608330"/>
                      <a:pt x="290830" y="609600"/>
                    </a:cubicBezTo>
                    <a:cubicBezTo>
                      <a:pt x="289560" y="609600"/>
                      <a:pt x="287020" y="609600"/>
                      <a:pt x="287020" y="609600"/>
                    </a:cubicBezTo>
                    <a:cubicBezTo>
                      <a:pt x="287020" y="609600"/>
                      <a:pt x="284480" y="609600"/>
                      <a:pt x="283210" y="609600"/>
                    </a:cubicBezTo>
                    <a:cubicBezTo>
                      <a:pt x="281940" y="609600"/>
                      <a:pt x="281940" y="609600"/>
                      <a:pt x="280670" y="609600"/>
                    </a:cubicBezTo>
                    <a:cubicBezTo>
                      <a:pt x="280670" y="609600"/>
                      <a:pt x="279400" y="610870"/>
                      <a:pt x="279400" y="610870"/>
                    </a:cubicBezTo>
                    <a:cubicBezTo>
                      <a:pt x="279400" y="610870"/>
                      <a:pt x="276860" y="610870"/>
                      <a:pt x="275590" y="612140"/>
                    </a:cubicBezTo>
                    <a:cubicBezTo>
                      <a:pt x="274320" y="612140"/>
                      <a:pt x="273050" y="612140"/>
                      <a:pt x="273050" y="612140"/>
                    </a:cubicBezTo>
                    <a:cubicBezTo>
                      <a:pt x="271780" y="612140"/>
                      <a:pt x="270510" y="612140"/>
                      <a:pt x="269240" y="612140"/>
                    </a:cubicBezTo>
                    <a:cubicBezTo>
                      <a:pt x="267970" y="612140"/>
                      <a:pt x="265430" y="612140"/>
                      <a:pt x="265430" y="612140"/>
                    </a:cubicBezTo>
                    <a:cubicBezTo>
                      <a:pt x="265430" y="612140"/>
                      <a:pt x="262890" y="612140"/>
                      <a:pt x="261620" y="610870"/>
                    </a:cubicBezTo>
                    <a:cubicBezTo>
                      <a:pt x="260350" y="610870"/>
                      <a:pt x="257810" y="610870"/>
                      <a:pt x="257810" y="610870"/>
                    </a:cubicBezTo>
                    <a:cubicBezTo>
                      <a:pt x="257810" y="610870"/>
                      <a:pt x="255270" y="609600"/>
                      <a:pt x="254000" y="608330"/>
                    </a:cubicBezTo>
                    <a:cubicBezTo>
                      <a:pt x="252730" y="608330"/>
                      <a:pt x="251460" y="607060"/>
                      <a:pt x="251460" y="607060"/>
                    </a:cubicBezTo>
                    <a:cubicBezTo>
                      <a:pt x="251460" y="607060"/>
                      <a:pt x="248920" y="604520"/>
                      <a:pt x="248920" y="604520"/>
                    </a:cubicBezTo>
                    <a:cubicBezTo>
                      <a:pt x="247650" y="603250"/>
                      <a:pt x="247650" y="603250"/>
                      <a:pt x="246380" y="601980"/>
                    </a:cubicBezTo>
                    <a:cubicBezTo>
                      <a:pt x="245110" y="601980"/>
                      <a:pt x="243840" y="601980"/>
                      <a:pt x="242570" y="601980"/>
                    </a:cubicBezTo>
                    <a:cubicBezTo>
                      <a:pt x="241300" y="600710"/>
                      <a:pt x="240030" y="600710"/>
                      <a:pt x="240030" y="600710"/>
                    </a:cubicBezTo>
                    <a:cubicBezTo>
                      <a:pt x="240030" y="600710"/>
                      <a:pt x="237490" y="599440"/>
                      <a:pt x="236220" y="598170"/>
                    </a:cubicBezTo>
                    <a:cubicBezTo>
                      <a:pt x="234950" y="598170"/>
                      <a:pt x="232410" y="596900"/>
                      <a:pt x="232410" y="596900"/>
                    </a:cubicBezTo>
                    <a:cubicBezTo>
                      <a:pt x="232410" y="596900"/>
                      <a:pt x="231140" y="594360"/>
                      <a:pt x="229870" y="594360"/>
                    </a:cubicBezTo>
                    <a:cubicBezTo>
                      <a:pt x="229870" y="593090"/>
                      <a:pt x="227330" y="591820"/>
                      <a:pt x="227330" y="591820"/>
                    </a:cubicBezTo>
                    <a:cubicBezTo>
                      <a:pt x="227330" y="591820"/>
                      <a:pt x="226060" y="589280"/>
                      <a:pt x="226060" y="588010"/>
                    </a:cubicBezTo>
                    <a:cubicBezTo>
                      <a:pt x="224790" y="588010"/>
                      <a:pt x="224790" y="586740"/>
                      <a:pt x="224790" y="586740"/>
                    </a:cubicBezTo>
                    <a:cubicBezTo>
                      <a:pt x="223520" y="586740"/>
                      <a:pt x="217170" y="603250"/>
                      <a:pt x="217170" y="603250"/>
                    </a:cubicBezTo>
                    <a:cubicBezTo>
                      <a:pt x="217170" y="603250"/>
                      <a:pt x="215900" y="604520"/>
                      <a:pt x="215900" y="605790"/>
                    </a:cubicBezTo>
                    <a:cubicBezTo>
                      <a:pt x="214630" y="607060"/>
                      <a:pt x="213360" y="609600"/>
                      <a:pt x="213360" y="609600"/>
                    </a:cubicBezTo>
                    <a:cubicBezTo>
                      <a:pt x="213360" y="609600"/>
                      <a:pt x="212090" y="610870"/>
                      <a:pt x="210820" y="612140"/>
                    </a:cubicBezTo>
                    <a:cubicBezTo>
                      <a:pt x="210820" y="613410"/>
                      <a:pt x="209550" y="614680"/>
                      <a:pt x="208280" y="614680"/>
                    </a:cubicBezTo>
                    <a:cubicBezTo>
                      <a:pt x="208280" y="614680"/>
                      <a:pt x="207010" y="615950"/>
                      <a:pt x="207010" y="617220"/>
                    </a:cubicBezTo>
                    <a:cubicBezTo>
                      <a:pt x="204470" y="618490"/>
                      <a:pt x="203200" y="624840"/>
                      <a:pt x="198120" y="627380"/>
                    </a:cubicBezTo>
                    <a:cubicBezTo>
                      <a:pt x="191770" y="632460"/>
                      <a:pt x="173990" y="637540"/>
                      <a:pt x="166370" y="633730"/>
                    </a:cubicBezTo>
                    <a:cubicBezTo>
                      <a:pt x="161290" y="631190"/>
                      <a:pt x="162560" y="617220"/>
                      <a:pt x="158750" y="614680"/>
                    </a:cubicBezTo>
                    <a:cubicBezTo>
                      <a:pt x="157480" y="614680"/>
                      <a:pt x="157480" y="614680"/>
                      <a:pt x="156210" y="614680"/>
                    </a:cubicBezTo>
                    <a:cubicBezTo>
                      <a:pt x="154940" y="614680"/>
                      <a:pt x="152400" y="613410"/>
                      <a:pt x="152400" y="613410"/>
                    </a:cubicBezTo>
                    <a:cubicBezTo>
                      <a:pt x="152400" y="613410"/>
                      <a:pt x="149860" y="613410"/>
                      <a:pt x="148590" y="612140"/>
                    </a:cubicBezTo>
                    <a:cubicBezTo>
                      <a:pt x="147320" y="612140"/>
                      <a:pt x="144780" y="610870"/>
                      <a:pt x="144780" y="610870"/>
                    </a:cubicBezTo>
                    <a:cubicBezTo>
                      <a:pt x="144780" y="610870"/>
                      <a:pt x="143510" y="609600"/>
                      <a:pt x="142240" y="608330"/>
                    </a:cubicBezTo>
                    <a:cubicBezTo>
                      <a:pt x="140970" y="608330"/>
                      <a:pt x="139700" y="605790"/>
                      <a:pt x="139700" y="605790"/>
                    </a:cubicBezTo>
                    <a:cubicBezTo>
                      <a:pt x="139700" y="605790"/>
                      <a:pt x="138430" y="604520"/>
                      <a:pt x="137160" y="603250"/>
                    </a:cubicBezTo>
                    <a:cubicBezTo>
                      <a:pt x="135890" y="601980"/>
                      <a:pt x="134620" y="600710"/>
                      <a:pt x="134620" y="600710"/>
                    </a:cubicBezTo>
                    <a:cubicBezTo>
                      <a:pt x="134620" y="600710"/>
                      <a:pt x="133350" y="598170"/>
                      <a:pt x="133350" y="596900"/>
                    </a:cubicBezTo>
                    <a:cubicBezTo>
                      <a:pt x="133350" y="595630"/>
                      <a:pt x="132080" y="594360"/>
                      <a:pt x="132080" y="594360"/>
                    </a:cubicBezTo>
                    <a:cubicBezTo>
                      <a:pt x="132080" y="594360"/>
                      <a:pt x="130810" y="591820"/>
                      <a:pt x="130810" y="590550"/>
                    </a:cubicBezTo>
                    <a:cubicBezTo>
                      <a:pt x="130810" y="589280"/>
                      <a:pt x="130810" y="586740"/>
                      <a:pt x="130810" y="586740"/>
                    </a:cubicBezTo>
                    <a:cubicBezTo>
                      <a:pt x="130810" y="586740"/>
                      <a:pt x="130810" y="584200"/>
                      <a:pt x="130810" y="582930"/>
                    </a:cubicBezTo>
                    <a:cubicBezTo>
                      <a:pt x="130810" y="581660"/>
                      <a:pt x="130810" y="579120"/>
                      <a:pt x="130810" y="579120"/>
                    </a:cubicBezTo>
                    <a:cubicBezTo>
                      <a:pt x="130810" y="579120"/>
                      <a:pt x="132080" y="576580"/>
                      <a:pt x="132080" y="575310"/>
                    </a:cubicBezTo>
                    <a:cubicBezTo>
                      <a:pt x="132080" y="575310"/>
                      <a:pt x="132080" y="574040"/>
                      <a:pt x="132080" y="574040"/>
                    </a:cubicBezTo>
                    <a:cubicBezTo>
                      <a:pt x="132080" y="574040"/>
                      <a:pt x="129540" y="576580"/>
                      <a:pt x="125730" y="577850"/>
                    </a:cubicBezTo>
                    <a:cubicBezTo>
                      <a:pt x="120650" y="581660"/>
                      <a:pt x="107950" y="586740"/>
                      <a:pt x="100330" y="591820"/>
                    </a:cubicBezTo>
                    <a:cubicBezTo>
                      <a:pt x="92710" y="596900"/>
                      <a:pt x="85090" y="600710"/>
                      <a:pt x="78740" y="605790"/>
                    </a:cubicBezTo>
                    <a:cubicBezTo>
                      <a:pt x="71120" y="612140"/>
                      <a:pt x="63500" y="622300"/>
                      <a:pt x="59690" y="626110"/>
                    </a:cubicBezTo>
                    <a:cubicBezTo>
                      <a:pt x="58420" y="627380"/>
                      <a:pt x="57150" y="626110"/>
                      <a:pt x="55880" y="627380"/>
                    </a:cubicBezTo>
                    <a:cubicBezTo>
                      <a:pt x="55880" y="628650"/>
                      <a:pt x="54610" y="629920"/>
                      <a:pt x="54610" y="629920"/>
                    </a:cubicBezTo>
                    <a:cubicBezTo>
                      <a:pt x="54610" y="629920"/>
                      <a:pt x="53340" y="631190"/>
                      <a:pt x="52070" y="632460"/>
                    </a:cubicBezTo>
                    <a:cubicBezTo>
                      <a:pt x="50800" y="632460"/>
                      <a:pt x="49530" y="635000"/>
                      <a:pt x="49530" y="635000"/>
                    </a:cubicBezTo>
                    <a:cubicBezTo>
                      <a:pt x="49530" y="635000"/>
                      <a:pt x="46990" y="636270"/>
                      <a:pt x="45720" y="636270"/>
                    </a:cubicBezTo>
                    <a:cubicBezTo>
                      <a:pt x="44450" y="637540"/>
                      <a:pt x="41910" y="637540"/>
                      <a:pt x="41910" y="637540"/>
                    </a:cubicBezTo>
                    <a:cubicBezTo>
                      <a:pt x="41910" y="637540"/>
                      <a:pt x="39370" y="638810"/>
                      <a:pt x="38100" y="638810"/>
                    </a:cubicBezTo>
                    <a:cubicBezTo>
                      <a:pt x="36830" y="638810"/>
                      <a:pt x="35560" y="640080"/>
                      <a:pt x="34290" y="640080"/>
                    </a:cubicBezTo>
                    <a:cubicBezTo>
                      <a:pt x="34290" y="640080"/>
                      <a:pt x="31750" y="640080"/>
                      <a:pt x="30480" y="640080"/>
                    </a:cubicBezTo>
                    <a:cubicBezTo>
                      <a:pt x="29210" y="640080"/>
                      <a:pt x="27940" y="640080"/>
                      <a:pt x="26670" y="640080"/>
                    </a:cubicBezTo>
                    <a:cubicBezTo>
                      <a:pt x="26670" y="640080"/>
                      <a:pt x="25400" y="638810"/>
                      <a:pt x="24130" y="638810"/>
                    </a:cubicBezTo>
                    <a:cubicBezTo>
                      <a:pt x="22860" y="638810"/>
                      <a:pt x="20320" y="637540"/>
                      <a:pt x="20320" y="637540"/>
                    </a:cubicBezTo>
                    <a:cubicBezTo>
                      <a:pt x="20320" y="637540"/>
                      <a:pt x="17780" y="636270"/>
                      <a:pt x="16510" y="636270"/>
                    </a:cubicBezTo>
                    <a:cubicBezTo>
                      <a:pt x="15240" y="635000"/>
                      <a:pt x="12700" y="635000"/>
                      <a:pt x="12700" y="635000"/>
                    </a:cubicBezTo>
                    <a:cubicBezTo>
                      <a:pt x="12700" y="635000"/>
                      <a:pt x="11430" y="632460"/>
                      <a:pt x="10160" y="632460"/>
                    </a:cubicBezTo>
                    <a:cubicBezTo>
                      <a:pt x="8890" y="631190"/>
                      <a:pt x="7620" y="629920"/>
                      <a:pt x="7620" y="629920"/>
                    </a:cubicBezTo>
                    <a:cubicBezTo>
                      <a:pt x="7620" y="629920"/>
                      <a:pt x="6350" y="627380"/>
                      <a:pt x="5080" y="626110"/>
                    </a:cubicBezTo>
                    <a:cubicBezTo>
                      <a:pt x="5080" y="624840"/>
                      <a:pt x="3810" y="623570"/>
                      <a:pt x="3810" y="623570"/>
                    </a:cubicBezTo>
                    <a:cubicBezTo>
                      <a:pt x="3810" y="623570"/>
                      <a:pt x="2540" y="621030"/>
                      <a:pt x="2540" y="619760"/>
                    </a:cubicBezTo>
                    <a:cubicBezTo>
                      <a:pt x="1270" y="618490"/>
                      <a:pt x="0" y="615950"/>
                      <a:pt x="0" y="615950"/>
                    </a:cubicBezTo>
                    <a:cubicBezTo>
                      <a:pt x="0" y="615950"/>
                      <a:pt x="0" y="613410"/>
                      <a:pt x="0" y="612140"/>
                    </a:cubicBezTo>
                    <a:cubicBezTo>
                      <a:pt x="0" y="610870"/>
                      <a:pt x="0" y="608330"/>
                      <a:pt x="0" y="608330"/>
                    </a:cubicBezTo>
                    <a:moveTo>
                      <a:pt x="274320" y="487680"/>
                    </a:moveTo>
                    <a:cubicBezTo>
                      <a:pt x="275590" y="487680"/>
                      <a:pt x="276860" y="487680"/>
                      <a:pt x="278130" y="486410"/>
                    </a:cubicBezTo>
                    <a:cubicBezTo>
                      <a:pt x="280670" y="485140"/>
                      <a:pt x="289560" y="474980"/>
                      <a:pt x="288290" y="473710"/>
                    </a:cubicBezTo>
                    <a:cubicBezTo>
                      <a:pt x="288290" y="473710"/>
                      <a:pt x="287020" y="473710"/>
                      <a:pt x="285750" y="473710"/>
                    </a:cubicBezTo>
                    <a:cubicBezTo>
                      <a:pt x="285750" y="473710"/>
                      <a:pt x="284480" y="473710"/>
                      <a:pt x="283210" y="474980"/>
                    </a:cubicBezTo>
                    <a:cubicBezTo>
                      <a:pt x="283210" y="474980"/>
                      <a:pt x="281940" y="473710"/>
                      <a:pt x="281940" y="473710"/>
                    </a:cubicBezTo>
                    <a:cubicBezTo>
                      <a:pt x="279400" y="474980"/>
                      <a:pt x="274320" y="487680"/>
                      <a:pt x="274320" y="487680"/>
                    </a:cubicBezTo>
                    <a:moveTo>
                      <a:pt x="415290" y="453390"/>
                    </a:moveTo>
                    <a:cubicBezTo>
                      <a:pt x="415290" y="459740"/>
                      <a:pt x="416560" y="458470"/>
                      <a:pt x="416560" y="458470"/>
                    </a:cubicBezTo>
                    <a:cubicBezTo>
                      <a:pt x="417830" y="457200"/>
                      <a:pt x="422910" y="455930"/>
                      <a:pt x="422910" y="454660"/>
                    </a:cubicBezTo>
                    <a:cubicBezTo>
                      <a:pt x="422910" y="454660"/>
                      <a:pt x="420370" y="453390"/>
                      <a:pt x="420370" y="453390"/>
                    </a:cubicBezTo>
                    <a:cubicBezTo>
                      <a:pt x="420370" y="453390"/>
                      <a:pt x="419100" y="452120"/>
                      <a:pt x="417830" y="452120"/>
                    </a:cubicBezTo>
                    <a:cubicBezTo>
                      <a:pt x="417830" y="452120"/>
                      <a:pt x="416560" y="453390"/>
                      <a:pt x="416560" y="453390"/>
                    </a:cubicBezTo>
                    <a:cubicBezTo>
                      <a:pt x="416560" y="453390"/>
                      <a:pt x="415290" y="453390"/>
                      <a:pt x="415290" y="453390"/>
                    </a:cubicBezTo>
                    <a:moveTo>
                      <a:pt x="469900" y="464820"/>
                    </a:moveTo>
                    <a:cubicBezTo>
                      <a:pt x="473710" y="464820"/>
                      <a:pt x="482600" y="458470"/>
                      <a:pt x="482600" y="457200"/>
                    </a:cubicBezTo>
                    <a:cubicBezTo>
                      <a:pt x="483870" y="457200"/>
                      <a:pt x="483870" y="457200"/>
                      <a:pt x="482600" y="457200"/>
                    </a:cubicBezTo>
                    <a:cubicBezTo>
                      <a:pt x="482600" y="455930"/>
                      <a:pt x="469900" y="464820"/>
                      <a:pt x="469900" y="464820"/>
                    </a:cubicBezTo>
                    <a:moveTo>
                      <a:pt x="495300" y="482600"/>
                    </a:moveTo>
                    <a:cubicBezTo>
                      <a:pt x="521970" y="511810"/>
                      <a:pt x="497840" y="482600"/>
                      <a:pt x="496570" y="482600"/>
                    </a:cubicBezTo>
                    <a:cubicBezTo>
                      <a:pt x="495300" y="482600"/>
                      <a:pt x="495300" y="482600"/>
                      <a:pt x="495300" y="482600"/>
                    </a:cubicBezTo>
                    <a:moveTo>
                      <a:pt x="541020" y="337820"/>
                    </a:moveTo>
                    <a:cubicBezTo>
                      <a:pt x="551180" y="321310"/>
                      <a:pt x="548640" y="317500"/>
                      <a:pt x="547370" y="317500"/>
                    </a:cubicBezTo>
                    <a:cubicBezTo>
                      <a:pt x="546100" y="318770"/>
                      <a:pt x="546100" y="321310"/>
                      <a:pt x="544830" y="322580"/>
                    </a:cubicBezTo>
                    <a:cubicBezTo>
                      <a:pt x="544830" y="326390"/>
                      <a:pt x="542290" y="330200"/>
                      <a:pt x="542290" y="332740"/>
                    </a:cubicBezTo>
                    <a:cubicBezTo>
                      <a:pt x="542290" y="335280"/>
                      <a:pt x="541020" y="337820"/>
                      <a:pt x="541020" y="33782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50" name="Group 200"/>
            <p:cNvGrpSpPr/>
            <p:nvPr/>
          </p:nvGrpSpPr>
          <p:grpSpPr>
            <a:xfrm>
              <a:off x="2910840" y="2596515"/>
              <a:ext cx="482918" cy="562928"/>
              <a:chOff x="0" y="0"/>
              <a:chExt cx="643890" cy="750570"/>
            </a:xfrm>
          </p:grpSpPr>
          <p:sp>
            <p:nvSpPr>
              <p:cNvPr id="357" name="Freeform 201"/>
              <p:cNvSpPr/>
              <p:nvPr/>
            </p:nvSpPr>
            <p:spPr>
              <a:xfrm>
                <a:off x="50800" y="50800"/>
                <a:ext cx="542290" cy="650240"/>
              </a:xfrm>
              <a:custGeom>
                <a:avLst/>
                <a:gdLst/>
                <a:ahLst/>
                <a:cxnLst/>
                <a:rect l="l" t="t" r="r" b="b"/>
                <a:pathLst>
                  <a:path w="542290" h="650240">
                    <a:moveTo>
                      <a:pt x="0" y="30480"/>
                    </a:moveTo>
                    <a:cubicBezTo>
                      <a:pt x="55880" y="0"/>
                      <a:pt x="55880" y="2540"/>
                      <a:pt x="58420" y="2540"/>
                    </a:cubicBezTo>
                    <a:cubicBezTo>
                      <a:pt x="62230" y="3810"/>
                      <a:pt x="67310" y="0"/>
                      <a:pt x="72390" y="0"/>
                    </a:cubicBezTo>
                    <a:cubicBezTo>
                      <a:pt x="78740" y="0"/>
                      <a:pt x="88900" y="2540"/>
                      <a:pt x="97790" y="3810"/>
                    </a:cubicBezTo>
                    <a:cubicBezTo>
                      <a:pt x="105410" y="5080"/>
                      <a:pt x="114300" y="6350"/>
                      <a:pt x="123190" y="7620"/>
                    </a:cubicBezTo>
                    <a:cubicBezTo>
                      <a:pt x="132080" y="8890"/>
                      <a:pt x="142240" y="11430"/>
                      <a:pt x="151130" y="12700"/>
                    </a:cubicBezTo>
                    <a:cubicBezTo>
                      <a:pt x="160020" y="13970"/>
                      <a:pt x="170180" y="16510"/>
                      <a:pt x="177800" y="17780"/>
                    </a:cubicBezTo>
                    <a:cubicBezTo>
                      <a:pt x="185420" y="19050"/>
                      <a:pt x="195580" y="22860"/>
                      <a:pt x="199390" y="22860"/>
                    </a:cubicBezTo>
                    <a:cubicBezTo>
                      <a:pt x="200660" y="22860"/>
                      <a:pt x="200660" y="21590"/>
                      <a:pt x="201930" y="21590"/>
                    </a:cubicBezTo>
                    <a:cubicBezTo>
                      <a:pt x="207010" y="20320"/>
                      <a:pt x="220980" y="20320"/>
                      <a:pt x="229870" y="20320"/>
                    </a:cubicBezTo>
                    <a:cubicBezTo>
                      <a:pt x="238760" y="19050"/>
                      <a:pt x="247650" y="19050"/>
                      <a:pt x="256540" y="19050"/>
                    </a:cubicBezTo>
                    <a:cubicBezTo>
                      <a:pt x="265430" y="17780"/>
                      <a:pt x="274320" y="17780"/>
                      <a:pt x="283210" y="17780"/>
                    </a:cubicBezTo>
                    <a:cubicBezTo>
                      <a:pt x="292100" y="17780"/>
                      <a:pt x="300990" y="19050"/>
                      <a:pt x="308610" y="19050"/>
                    </a:cubicBezTo>
                    <a:cubicBezTo>
                      <a:pt x="317500" y="20320"/>
                      <a:pt x="326390" y="21590"/>
                      <a:pt x="335280" y="20320"/>
                    </a:cubicBezTo>
                    <a:cubicBezTo>
                      <a:pt x="342900" y="20320"/>
                      <a:pt x="350520" y="15240"/>
                      <a:pt x="359410" y="12700"/>
                    </a:cubicBezTo>
                    <a:cubicBezTo>
                      <a:pt x="367030" y="11430"/>
                      <a:pt x="377190" y="10160"/>
                      <a:pt x="386080" y="10160"/>
                    </a:cubicBezTo>
                    <a:cubicBezTo>
                      <a:pt x="393700" y="8890"/>
                      <a:pt x="406400" y="7620"/>
                      <a:pt x="411480" y="8890"/>
                    </a:cubicBezTo>
                    <a:cubicBezTo>
                      <a:pt x="415290" y="10160"/>
                      <a:pt x="416560" y="12700"/>
                      <a:pt x="419100" y="13970"/>
                    </a:cubicBezTo>
                    <a:cubicBezTo>
                      <a:pt x="421640" y="13970"/>
                      <a:pt x="425450" y="12700"/>
                      <a:pt x="426720" y="12700"/>
                    </a:cubicBezTo>
                    <a:cubicBezTo>
                      <a:pt x="427990" y="12700"/>
                      <a:pt x="427990" y="12700"/>
                      <a:pt x="429260" y="12700"/>
                    </a:cubicBezTo>
                    <a:cubicBezTo>
                      <a:pt x="429260" y="13970"/>
                      <a:pt x="429260" y="13970"/>
                      <a:pt x="430530" y="13970"/>
                    </a:cubicBezTo>
                    <a:cubicBezTo>
                      <a:pt x="431800" y="13970"/>
                      <a:pt x="434340" y="13970"/>
                      <a:pt x="434340" y="13970"/>
                    </a:cubicBezTo>
                    <a:cubicBezTo>
                      <a:pt x="434340" y="13970"/>
                      <a:pt x="436880" y="13970"/>
                      <a:pt x="438150" y="15240"/>
                    </a:cubicBezTo>
                    <a:cubicBezTo>
                      <a:pt x="438150" y="15240"/>
                      <a:pt x="439420" y="15240"/>
                      <a:pt x="440690" y="15240"/>
                    </a:cubicBezTo>
                    <a:cubicBezTo>
                      <a:pt x="443230" y="16510"/>
                      <a:pt x="447040" y="16510"/>
                      <a:pt x="452120" y="17780"/>
                    </a:cubicBezTo>
                    <a:cubicBezTo>
                      <a:pt x="458470" y="20320"/>
                      <a:pt x="468630" y="22860"/>
                      <a:pt x="477520" y="25400"/>
                    </a:cubicBezTo>
                    <a:cubicBezTo>
                      <a:pt x="485140" y="29210"/>
                      <a:pt x="492760" y="33020"/>
                      <a:pt x="500380" y="36830"/>
                    </a:cubicBezTo>
                    <a:cubicBezTo>
                      <a:pt x="508000" y="41910"/>
                      <a:pt x="516890" y="44450"/>
                      <a:pt x="523240" y="49530"/>
                    </a:cubicBezTo>
                    <a:cubicBezTo>
                      <a:pt x="529590" y="57150"/>
                      <a:pt x="537210" y="68580"/>
                      <a:pt x="537210" y="76200"/>
                    </a:cubicBezTo>
                    <a:cubicBezTo>
                      <a:pt x="537210" y="83820"/>
                      <a:pt x="527050" y="96520"/>
                      <a:pt x="527050" y="96520"/>
                    </a:cubicBezTo>
                    <a:cubicBezTo>
                      <a:pt x="527050" y="96520"/>
                      <a:pt x="525780" y="100330"/>
                      <a:pt x="525780" y="100330"/>
                    </a:cubicBezTo>
                    <a:cubicBezTo>
                      <a:pt x="525780" y="100330"/>
                      <a:pt x="524510" y="102870"/>
                      <a:pt x="524510" y="104140"/>
                    </a:cubicBezTo>
                    <a:cubicBezTo>
                      <a:pt x="523240" y="104140"/>
                      <a:pt x="521970" y="106680"/>
                      <a:pt x="521970" y="106680"/>
                    </a:cubicBezTo>
                    <a:cubicBezTo>
                      <a:pt x="521970" y="106680"/>
                      <a:pt x="520700" y="109220"/>
                      <a:pt x="519430" y="109220"/>
                    </a:cubicBezTo>
                    <a:cubicBezTo>
                      <a:pt x="519430" y="110490"/>
                      <a:pt x="518160" y="113030"/>
                      <a:pt x="518160" y="113030"/>
                    </a:cubicBezTo>
                    <a:cubicBezTo>
                      <a:pt x="518160" y="113030"/>
                      <a:pt x="515620" y="114300"/>
                      <a:pt x="514350" y="114300"/>
                    </a:cubicBezTo>
                    <a:cubicBezTo>
                      <a:pt x="513080" y="115570"/>
                      <a:pt x="511810" y="116840"/>
                      <a:pt x="511810" y="116840"/>
                    </a:cubicBezTo>
                    <a:cubicBezTo>
                      <a:pt x="511810" y="116840"/>
                      <a:pt x="509270" y="118110"/>
                      <a:pt x="508000" y="118110"/>
                    </a:cubicBezTo>
                    <a:cubicBezTo>
                      <a:pt x="506730" y="119380"/>
                      <a:pt x="504190" y="119380"/>
                      <a:pt x="504190" y="119380"/>
                    </a:cubicBezTo>
                    <a:cubicBezTo>
                      <a:pt x="504190" y="119380"/>
                      <a:pt x="502920" y="119380"/>
                      <a:pt x="501650" y="120650"/>
                    </a:cubicBezTo>
                    <a:cubicBezTo>
                      <a:pt x="499110" y="121920"/>
                      <a:pt x="492760" y="128270"/>
                      <a:pt x="490220" y="132080"/>
                    </a:cubicBezTo>
                    <a:cubicBezTo>
                      <a:pt x="487680" y="135890"/>
                      <a:pt x="486410" y="137160"/>
                      <a:pt x="485140" y="140970"/>
                    </a:cubicBezTo>
                    <a:cubicBezTo>
                      <a:pt x="483870" y="147320"/>
                      <a:pt x="485140" y="158750"/>
                      <a:pt x="485140" y="167640"/>
                    </a:cubicBezTo>
                    <a:cubicBezTo>
                      <a:pt x="485140" y="175260"/>
                      <a:pt x="486410" y="182880"/>
                      <a:pt x="486410" y="193040"/>
                    </a:cubicBezTo>
                    <a:cubicBezTo>
                      <a:pt x="486410" y="203200"/>
                      <a:pt x="488950" y="217170"/>
                      <a:pt x="487680" y="228600"/>
                    </a:cubicBezTo>
                    <a:cubicBezTo>
                      <a:pt x="485140" y="237490"/>
                      <a:pt x="480060" y="246380"/>
                      <a:pt x="476250" y="255270"/>
                    </a:cubicBezTo>
                    <a:cubicBezTo>
                      <a:pt x="472440" y="262890"/>
                      <a:pt x="468630" y="270510"/>
                      <a:pt x="466090" y="278130"/>
                    </a:cubicBezTo>
                    <a:cubicBezTo>
                      <a:pt x="463550" y="287020"/>
                      <a:pt x="459740" y="300990"/>
                      <a:pt x="458470" y="304800"/>
                    </a:cubicBezTo>
                    <a:cubicBezTo>
                      <a:pt x="457200" y="306070"/>
                      <a:pt x="457200" y="306070"/>
                      <a:pt x="457200" y="306070"/>
                    </a:cubicBezTo>
                    <a:cubicBezTo>
                      <a:pt x="457200" y="307340"/>
                      <a:pt x="457200" y="309880"/>
                      <a:pt x="457200" y="309880"/>
                    </a:cubicBezTo>
                    <a:cubicBezTo>
                      <a:pt x="457200" y="309880"/>
                      <a:pt x="455930" y="312420"/>
                      <a:pt x="455930" y="313690"/>
                    </a:cubicBezTo>
                    <a:cubicBezTo>
                      <a:pt x="454660" y="314960"/>
                      <a:pt x="454660" y="317500"/>
                      <a:pt x="454660" y="317500"/>
                    </a:cubicBezTo>
                    <a:cubicBezTo>
                      <a:pt x="454660" y="317500"/>
                      <a:pt x="453390" y="320040"/>
                      <a:pt x="452120" y="320040"/>
                    </a:cubicBezTo>
                    <a:cubicBezTo>
                      <a:pt x="452120" y="321310"/>
                      <a:pt x="452120" y="321310"/>
                      <a:pt x="452120" y="321310"/>
                    </a:cubicBezTo>
                    <a:cubicBezTo>
                      <a:pt x="450850" y="322580"/>
                      <a:pt x="450850" y="327660"/>
                      <a:pt x="449580" y="328930"/>
                    </a:cubicBezTo>
                    <a:cubicBezTo>
                      <a:pt x="448310" y="328930"/>
                      <a:pt x="447040" y="327660"/>
                      <a:pt x="447040" y="327660"/>
                    </a:cubicBezTo>
                    <a:cubicBezTo>
                      <a:pt x="447040" y="328930"/>
                      <a:pt x="445770" y="328930"/>
                      <a:pt x="447040" y="330200"/>
                    </a:cubicBezTo>
                    <a:cubicBezTo>
                      <a:pt x="447040" y="330200"/>
                      <a:pt x="447040" y="330200"/>
                      <a:pt x="448310" y="330200"/>
                    </a:cubicBezTo>
                    <a:cubicBezTo>
                      <a:pt x="448310" y="332740"/>
                      <a:pt x="439420" y="350520"/>
                      <a:pt x="438150" y="355600"/>
                    </a:cubicBezTo>
                    <a:cubicBezTo>
                      <a:pt x="436880" y="356870"/>
                      <a:pt x="436880" y="358140"/>
                      <a:pt x="436880" y="359410"/>
                    </a:cubicBezTo>
                    <a:cubicBezTo>
                      <a:pt x="438150" y="360680"/>
                      <a:pt x="450850" y="354330"/>
                      <a:pt x="457200" y="355600"/>
                    </a:cubicBezTo>
                    <a:cubicBezTo>
                      <a:pt x="464820" y="356870"/>
                      <a:pt x="472440" y="363220"/>
                      <a:pt x="480060" y="369570"/>
                    </a:cubicBezTo>
                    <a:cubicBezTo>
                      <a:pt x="486410" y="375920"/>
                      <a:pt x="494030" y="383540"/>
                      <a:pt x="497840" y="391160"/>
                    </a:cubicBezTo>
                    <a:cubicBezTo>
                      <a:pt x="502920" y="398780"/>
                      <a:pt x="506730" y="410210"/>
                      <a:pt x="508000" y="415290"/>
                    </a:cubicBezTo>
                    <a:cubicBezTo>
                      <a:pt x="508000" y="417830"/>
                      <a:pt x="508000" y="420370"/>
                      <a:pt x="508000" y="421640"/>
                    </a:cubicBezTo>
                    <a:cubicBezTo>
                      <a:pt x="509270" y="424180"/>
                      <a:pt x="510540" y="427990"/>
                      <a:pt x="513080" y="430530"/>
                    </a:cubicBezTo>
                    <a:cubicBezTo>
                      <a:pt x="514350" y="433070"/>
                      <a:pt x="516890" y="433070"/>
                      <a:pt x="519430" y="436880"/>
                    </a:cubicBezTo>
                    <a:cubicBezTo>
                      <a:pt x="523240" y="441960"/>
                      <a:pt x="528320" y="454660"/>
                      <a:pt x="530860" y="463550"/>
                    </a:cubicBezTo>
                    <a:cubicBezTo>
                      <a:pt x="533400" y="472440"/>
                      <a:pt x="533400" y="481330"/>
                      <a:pt x="534670" y="490220"/>
                    </a:cubicBezTo>
                    <a:cubicBezTo>
                      <a:pt x="534670" y="499110"/>
                      <a:pt x="534670" y="506730"/>
                      <a:pt x="534670" y="515620"/>
                    </a:cubicBezTo>
                    <a:cubicBezTo>
                      <a:pt x="534670" y="525780"/>
                      <a:pt x="535940" y="534670"/>
                      <a:pt x="537210" y="544830"/>
                    </a:cubicBezTo>
                    <a:cubicBezTo>
                      <a:pt x="538480" y="553720"/>
                      <a:pt x="539750" y="562610"/>
                      <a:pt x="541020" y="572770"/>
                    </a:cubicBezTo>
                    <a:cubicBezTo>
                      <a:pt x="541020" y="581660"/>
                      <a:pt x="542290" y="589280"/>
                      <a:pt x="542290" y="598170"/>
                    </a:cubicBezTo>
                    <a:cubicBezTo>
                      <a:pt x="542290" y="607060"/>
                      <a:pt x="542290" y="619760"/>
                      <a:pt x="538480" y="628650"/>
                    </a:cubicBezTo>
                    <a:cubicBezTo>
                      <a:pt x="534670" y="636270"/>
                      <a:pt x="525780" y="643890"/>
                      <a:pt x="518160" y="646430"/>
                    </a:cubicBezTo>
                    <a:cubicBezTo>
                      <a:pt x="509270" y="650240"/>
                      <a:pt x="499110" y="648970"/>
                      <a:pt x="490220" y="647700"/>
                    </a:cubicBezTo>
                    <a:cubicBezTo>
                      <a:pt x="480060" y="647700"/>
                      <a:pt x="469900" y="645160"/>
                      <a:pt x="461010" y="642620"/>
                    </a:cubicBezTo>
                    <a:cubicBezTo>
                      <a:pt x="452120" y="638810"/>
                      <a:pt x="441960" y="633730"/>
                      <a:pt x="438150" y="628650"/>
                    </a:cubicBezTo>
                    <a:cubicBezTo>
                      <a:pt x="435610" y="626110"/>
                      <a:pt x="435610" y="619760"/>
                      <a:pt x="434340" y="619760"/>
                    </a:cubicBezTo>
                    <a:cubicBezTo>
                      <a:pt x="434340" y="619760"/>
                      <a:pt x="434340" y="619760"/>
                      <a:pt x="433070" y="619760"/>
                    </a:cubicBezTo>
                    <a:cubicBezTo>
                      <a:pt x="433070" y="621030"/>
                      <a:pt x="429260" y="621030"/>
                      <a:pt x="429260" y="621030"/>
                    </a:cubicBezTo>
                    <a:cubicBezTo>
                      <a:pt x="429260" y="621030"/>
                      <a:pt x="427990" y="622300"/>
                      <a:pt x="426720" y="622300"/>
                    </a:cubicBezTo>
                    <a:cubicBezTo>
                      <a:pt x="425450" y="622300"/>
                      <a:pt x="424180" y="622300"/>
                      <a:pt x="422910" y="622300"/>
                    </a:cubicBezTo>
                    <a:cubicBezTo>
                      <a:pt x="421640" y="622300"/>
                      <a:pt x="421640" y="623570"/>
                      <a:pt x="420370" y="623570"/>
                    </a:cubicBezTo>
                    <a:cubicBezTo>
                      <a:pt x="419100" y="624840"/>
                      <a:pt x="417830" y="626110"/>
                      <a:pt x="417830" y="626110"/>
                    </a:cubicBezTo>
                    <a:cubicBezTo>
                      <a:pt x="417830" y="626110"/>
                      <a:pt x="415290" y="627380"/>
                      <a:pt x="414020" y="627380"/>
                    </a:cubicBezTo>
                    <a:cubicBezTo>
                      <a:pt x="412750" y="627380"/>
                      <a:pt x="410210" y="628650"/>
                      <a:pt x="410210" y="628650"/>
                    </a:cubicBezTo>
                    <a:cubicBezTo>
                      <a:pt x="410210" y="628650"/>
                      <a:pt x="407670" y="628650"/>
                      <a:pt x="406400" y="628650"/>
                    </a:cubicBezTo>
                    <a:cubicBezTo>
                      <a:pt x="405130" y="628650"/>
                      <a:pt x="402590" y="629920"/>
                      <a:pt x="402590" y="629920"/>
                    </a:cubicBezTo>
                    <a:cubicBezTo>
                      <a:pt x="402590" y="629920"/>
                      <a:pt x="391160" y="628650"/>
                      <a:pt x="386080" y="626110"/>
                    </a:cubicBezTo>
                    <a:cubicBezTo>
                      <a:pt x="378460" y="623570"/>
                      <a:pt x="369570" y="619760"/>
                      <a:pt x="361950" y="615950"/>
                    </a:cubicBezTo>
                    <a:cubicBezTo>
                      <a:pt x="354330" y="612140"/>
                      <a:pt x="346710" y="609600"/>
                      <a:pt x="339090" y="603250"/>
                    </a:cubicBezTo>
                    <a:cubicBezTo>
                      <a:pt x="332740" y="596900"/>
                      <a:pt x="323850" y="581660"/>
                      <a:pt x="320040" y="579120"/>
                    </a:cubicBezTo>
                    <a:cubicBezTo>
                      <a:pt x="318770" y="577850"/>
                      <a:pt x="318770" y="576580"/>
                      <a:pt x="317500" y="576580"/>
                    </a:cubicBezTo>
                    <a:cubicBezTo>
                      <a:pt x="314960" y="577850"/>
                      <a:pt x="308610" y="585470"/>
                      <a:pt x="304800" y="589280"/>
                    </a:cubicBezTo>
                    <a:cubicBezTo>
                      <a:pt x="299720" y="593090"/>
                      <a:pt x="290830" y="598170"/>
                      <a:pt x="290830" y="599440"/>
                    </a:cubicBezTo>
                    <a:cubicBezTo>
                      <a:pt x="290830" y="599440"/>
                      <a:pt x="299720" y="593090"/>
                      <a:pt x="299720" y="593090"/>
                    </a:cubicBezTo>
                    <a:cubicBezTo>
                      <a:pt x="299720" y="593090"/>
                      <a:pt x="292100" y="601980"/>
                      <a:pt x="290830" y="601980"/>
                    </a:cubicBezTo>
                    <a:cubicBezTo>
                      <a:pt x="289560" y="601980"/>
                      <a:pt x="288290" y="600710"/>
                      <a:pt x="288290" y="600710"/>
                    </a:cubicBezTo>
                    <a:cubicBezTo>
                      <a:pt x="288290" y="599440"/>
                      <a:pt x="284480" y="596900"/>
                      <a:pt x="280670" y="595630"/>
                    </a:cubicBezTo>
                    <a:cubicBezTo>
                      <a:pt x="275590" y="594360"/>
                      <a:pt x="269240" y="595630"/>
                      <a:pt x="262890" y="593090"/>
                    </a:cubicBezTo>
                    <a:cubicBezTo>
                      <a:pt x="256540" y="588010"/>
                      <a:pt x="252730" y="571500"/>
                      <a:pt x="246380" y="571500"/>
                    </a:cubicBezTo>
                    <a:cubicBezTo>
                      <a:pt x="241300" y="571500"/>
                      <a:pt x="236220" y="586740"/>
                      <a:pt x="229870" y="591820"/>
                    </a:cubicBezTo>
                    <a:cubicBezTo>
                      <a:pt x="222250" y="598170"/>
                      <a:pt x="209550" y="599440"/>
                      <a:pt x="200660" y="603250"/>
                    </a:cubicBezTo>
                    <a:cubicBezTo>
                      <a:pt x="193040" y="608330"/>
                      <a:pt x="185420" y="615950"/>
                      <a:pt x="176530" y="619760"/>
                    </a:cubicBezTo>
                    <a:cubicBezTo>
                      <a:pt x="168910" y="622300"/>
                      <a:pt x="158750" y="626110"/>
                      <a:pt x="151130" y="624840"/>
                    </a:cubicBezTo>
                    <a:cubicBezTo>
                      <a:pt x="143510" y="623570"/>
                      <a:pt x="134620" y="612140"/>
                      <a:pt x="129540" y="613410"/>
                    </a:cubicBezTo>
                    <a:cubicBezTo>
                      <a:pt x="124460" y="614680"/>
                      <a:pt x="123190" y="621030"/>
                      <a:pt x="118110" y="624840"/>
                    </a:cubicBezTo>
                    <a:cubicBezTo>
                      <a:pt x="111760" y="629920"/>
                      <a:pt x="100330" y="636270"/>
                      <a:pt x="92710" y="637540"/>
                    </a:cubicBezTo>
                    <a:cubicBezTo>
                      <a:pt x="83820" y="637540"/>
                      <a:pt x="73660" y="633730"/>
                      <a:pt x="67310" y="628650"/>
                    </a:cubicBezTo>
                    <a:cubicBezTo>
                      <a:pt x="62230" y="623570"/>
                      <a:pt x="58420" y="612140"/>
                      <a:pt x="57150" y="604520"/>
                    </a:cubicBezTo>
                    <a:cubicBezTo>
                      <a:pt x="57150" y="596900"/>
                      <a:pt x="64770" y="588010"/>
                      <a:pt x="66040" y="580390"/>
                    </a:cubicBezTo>
                    <a:cubicBezTo>
                      <a:pt x="66040" y="571500"/>
                      <a:pt x="60960" y="563880"/>
                      <a:pt x="59690" y="554990"/>
                    </a:cubicBezTo>
                    <a:cubicBezTo>
                      <a:pt x="58420" y="547370"/>
                      <a:pt x="54610" y="538480"/>
                      <a:pt x="54610" y="529590"/>
                    </a:cubicBezTo>
                    <a:cubicBezTo>
                      <a:pt x="54610" y="520700"/>
                      <a:pt x="55880" y="511810"/>
                      <a:pt x="58420" y="504190"/>
                    </a:cubicBezTo>
                    <a:cubicBezTo>
                      <a:pt x="62230" y="496570"/>
                      <a:pt x="67310" y="490220"/>
                      <a:pt x="73660" y="482600"/>
                    </a:cubicBezTo>
                    <a:cubicBezTo>
                      <a:pt x="78740" y="476250"/>
                      <a:pt x="88900" y="473710"/>
                      <a:pt x="92710" y="466090"/>
                    </a:cubicBezTo>
                    <a:cubicBezTo>
                      <a:pt x="95250" y="458470"/>
                      <a:pt x="90170" y="448310"/>
                      <a:pt x="91440" y="439420"/>
                    </a:cubicBezTo>
                    <a:cubicBezTo>
                      <a:pt x="92710" y="430530"/>
                      <a:pt x="92710" y="421640"/>
                      <a:pt x="96520" y="412750"/>
                    </a:cubicBezTo>
                    <a:cubicBezTo>
                      <a:pt x="99060" y="405130"/>
                      <a:pt x="106680" y="398780"/>
                      <a:pt x="111760" y="391160"/>
                    </a:cubicBezTo>
                    <a:cubicBezTo>
                      <a:pt x="115570" y="383540"/>
                      <a:pt x="116840" y="374650"/>
                      <a:pt x="121920" y="368300"/>
                    </a:cubicBezTo>
                    <a:cubicBezTo>
                      <a:pt x="127000" y="361950"/>
                      <a:pt x="142240" y="351790"/>
                      <a:pt x="142240" y="351790"/>
                    </a:cubicBezTo>
                    <a:cubicBezTo>
                      <a:pt x="142240" y="351790"/>
                      <a:pt x="143510" y="349250"/>
                      <a:pt x="143510" y="347980"/>
                    </a:cubicBezTo>
                    <a:cubicBezTo>
                      <a:pt x="144780" y="346710"/>
                      <a:pt x="146050" y="345440"/>
                      <a:pt x="146050" y="345440"/>
                    </a:cubicBezTo>
                    <a:cubicBezTo>
                      <a:pt x="146050" y="345440"/>
                      <a:pt x="147320" y="342900"/>
                      <a:pt x="148590" y="342900"/>
                    </a:cubicBezTo>
                    <a:cubicBezTo>
                      <a:pt x="148590" y="341630"/>
                      <a:pt x="151130" y="339090"/>
                      <a:pt x="151130" y="339090"/>
                    </a:cubicBezTo>
                    <a:cubicBezTo>
                      <a:pt x="151130" y="339090"/>
                      <a:pt x="152400" y="337820"/>
                      <a:pt x="153670" y="337820"/>
                    </a:cubicBezTo>
                    <a:cubicBezTo>
                      <a:pt x="154940" y="336550"/>
                      <a:pt x="156210" y="335280"/>
                      <a:pt x="156210" y="335280"/>
                    </a:cubicBezTo>
                    <a:cubicBezTo>
                      <a:pt x="156210" y="335280"/>
                      <a:pt x="157480" y="335280"/>
                      <a:pt x="158750" y="334010"/>
                    </a:cubicBezTo>
                    <a:cubicBezTo>
                      <a:pt x="161290" y="332740"/>
                      <a:pt x="167640" y="320040"/>
                      <a:pt x="168910" y="318770"/>
                    </a:cubicBezTo>
                    <a:cubicBezTo>
                      <a:pt x="170180" y="317500"/>
                      <a:pt x="171450" y="317500"/>
                      <a:pt x="171450" y="317500"/>
                    </a:cubicBezTo>
                    <a:cubicBezTo>
                      <a:pt x="171450" y="317500"/>
                      <a:pt x="171450" y="316230"/>
                      <a:pt x="171450" y="316230"/>
                    </a:cubicBezTo>
                    <a:cubicBezTo>
                      <a:pt x="171450" y="316230"/>
                      <a:pt x="172720" y="314960"/>
                      <a:pt x="173990" y="313690"/>
                    </a:cubicBezTo>
                    <a:cubicBezTo>
                      <a:pt x="175260" y="312420"/>
                      <a:pt x="176530" y="311150"/>
                      <a:pt x="176530" y="311150"/>
                    </a:cubicBezTo>
                    <a:cubicBezTo>
                      <a:pt x="176530" y="311150"/>
                      <a:pt x="177800" y="308610"/>
                      <a:pt x="179070" y="308610"/>
                    </a:cubicBezTo>
                    <a:cubicBezTo>
                      <a:pt x="180340" y="307340"/>
                      <a:pt x="180340" y="307340"/>
                      <a:pt x="181610" y="307340"/>
                    </a:cubicBezTo>
                    <a:cubicBezTo>
                      <a:pt x="182880" y="304800"/>
                      <a:pt x="182880" y="299720"/>
                      <a:pt x="182880" y="295910"/>
                    </a:cubicBezTo>
                    <a:cubicBezTo>
                      <a:pt x="185420" y="288290"/>
                      <a:pt x="190500" y="273050"/>
                      <a:pt x="193040" y="265430"/>
                    </a:cubicBezTo>
                    <a:cubicBezTo>
                      <a:pt x="194310" y="260350"/>
                      <a:pt x="196850" y="255270"/>
                      <a:pt x="196850" y="254000"/>
                    </a:cubicBezTo>
                    <a:cubicBezTo>
                      <a:pt x="196850" y="252730"/>
                      <a:pt x="196850" y="252730"/>
                      <a:pt x="196850" y="252730"/>
                    </a:cubicBezTo>
                    <a:cubicBezTo>
                      <a:pt x="195580" y="252730"/>
                      <a:pt x="194310" y="250190"/>
                      <a:pt x="194310" y="250190"/>
                    </a:cubicBezTo>
                    <a:cubicBezTo>
                      <a:pt x="194310" y="250190"/>
                      <a:pt x="193040" y="247650"/>
                      <a:pt x="191770" y="247650"/>
                    </a:cubicBezTo>
                    <a:cubicBezTo>
                      <a:pt x="191770" y="246380"/>
                      <a:pt x="190500" y="243840"/>
                      <a:pt x="190500" y="243840"/>
                    </a:cubicBezTo>
                    <a:cubicBezTo>
                      <a:pt x="190500" y="243840"/>
                      <a:pt x="189230" y="241300"/>
                      <a:pt x="189230" y="240030"/>
                    </a:cubicBezTo>
                    <a:cubicBezTo>
                      <a:pt x="189230" y="238760"/>
                      <a:pt x="187960" y="236220"/>
                      <a:pt x="187960" y="236220"/>
                    </a:cubicBezTo>
                    <a:cubicBezTo>
                      <a:pt x="187960" y="236220"/>
                      <a:pt x="187960" y="233680"/>
                      <a:pt x="187960" y="232410"/>
                    </a:cubicBezTo>
                    <a:cubicBezTo>
                      <a:pt x="187960" y="231140"/>
                      <a:pt x="187960" y="229870"/>
                      <a:pt x="187960" y="229870"/>
                    </a:cubicBezTo>
                    <a:cubicBezTo>
                      <a:pt x="187960" y="228600"/>
                      <a:pt x="182880" y="210820"/>
                      <a:pt x="181610" y="201930"/>
                    </a:cubicBezTo>
                    <a:cubicBezTo>
                      <a:pt x="180340" y="193040"/>
                      <a:pt x="177800" y="184150"/>
                      <a:pt x="177800" y="175260"/>
                    </a:cubicBezTo>
                    <a:cubicBezTo>
                      <a:pt x="179070" y="167640"/>
                      <a:pt x="180340" y="158750"/>
                      <a:pt x="185420" y="151130"/>
                    </a:cubicBezTo>
                    <a:cubicBezTo>
                      <a:pt x="190500" y="140970"/>
                      <a:pt x="210820" y="127000"/>
                      <a:pt x="212090" y="123190"/>
                    </a:cubicBezTo>
                    <a:cubicBezTo>
                      <a:pt x="212090" y="121920"/>
                      <a:pt x="210820" y="121920"/>
                      <a:pt x="210820" y="121920"/>
                    </a:cubicBezTo>
                    <a:cubicBezTo>
                      <a:pt x="209550" y="120650"/>
                      <a:pt x="204470" y="125730"/>
                      <a:pt x="203200" y="124460"/>
                    </a:cubicBezTo>
                    <a:cubicBezTo>
                      <a:pt x="200660" y="123190"/>
                      <a:pt x="205740" y="99060"/>
                      <a:pt x="205740" y="99060"/>
                    </a:cubicBezTo>
                    <a:cubicBezTo>
                      <a:pt x="205740" y="99060"/>
                      <a:pt x="205740" y="96520"/>
                      <a:pt x="205740" y="95250"/>
                    </a:cubicBezTo>
                    <a:cubicBezTo>
                      <a:pt x="205740" y="93980"/>
                      <a:pt x="207010" y="91440"/>
                      <a:pt x="207010" y="91440"/>
                    </a:cubicBezTo>
                    <a:cubicBezTo>
                      <a:pt x="207010" y="91440"/>
                      <a:pt x="208280" y="88900"/>
                      <a:pt x="208280" y="88900"/>
                    </a:cubicBezTo>
                    <a:cubicBezTo>
                      <a:pt x="207010" y="87630"/>
                      <a:pt x="207010" y="87630"/>
                      <a:pt x="207010" y="87630"/>
                    </a:cubicBezTo>
                    <a:cubicBezTo>
                      <a:pt x="205740" y="88900"/>
                      <a:pt x="199390" y="91440"/>
                      <a:pt x="195580" y="91440"/>
                    </a:cubicBezTo>
                    <a:cubicBezTo>
                      <a:pt x="187960" y="93980"/>
                      <a:pt x="177800" y="93980"/>
                      <a:pt x="168910" y="95250"/>
                    </a:cubicBezTo>
                    <a:cubicBezTo>
                      <a:pt x="160020" y="95250"/>
                      <a:pt x="149860" y="95250"/>
                      <a:pt x="140970" y="96520"/>
                    </a:cubicBezTo>
                    <a:cubicBezTo>
                      <a:pt x="132080" y="96520"/>
                      <a:pt x="124460" y="99060"/>
                      <a:pt x="115570" y="97790"/>
                    </a:cubicBezTo>
                    <a:cubicBezTo>
                      <a:pt x="106680" y="97790"/>
                      <a:pt x="97790" y="96520"/>
                      <a:pt x="90170" y="95250"/>
                    </a:cubicBezTo>
                    <a:cubicBezTo>
                      <a:pt x="81280" y="92710"/>
                      <a:pt x="72390" y="90170"/>
                      <a:pt x="64770" y="86360"/>
                    </a:cubicBezTo>
                    <a:cubicBezTo>
                      <a:pt x="58420" y="81280"/>
                      <a:pt x="48260" y="71120"/>
                      <a:pt x="46990" y="67310"/>
                    </a:cubicBezTo>
                    <a:cubicBezTo>
                      <a:pt x="46990" y="64770"/>
                      <a:pt x="49530" y="63500"/>
                      <a:pt x="49530" y="62230"/>
                    </a:cubicBezTo>
                    <a:cubicBezTo>
                      <a:pt x="49530" y="62230"/>
                      <a:pt x="48260" y="62230"/>
                      <a:pt x="46990" y="62230"/>
                    </a:cubicBezTo>
                    <a:cubicBezTo>
                      <a:pt x="41910" y="62230"/>
                      <a:pt x="27940" y="60960"/>
                      <a:pt x="20320" y="55880"/>
                    </a:cubicBezTo>
                    <a:cubicBezTo>
                      <a:pt x="11430" y="50800"/>
                      <a:pt x="0" y="30480"/>
                      <a:pt x="0" y="30480"/>
                    </a:cubicBezTo>
                    <a:moveTo>
                      <a:pt x="116840" y="528320"/>
                    </a:moveTo>
                    <a:cubicBezTo>
                      <a:pt x="116840" y="528320"/>
                      <a:pt x="116840" y="527050"/>
                      <a:pt x="116840" y="527050"/>
                    </a:cubicBezTo>
                    <a:cubicBezTo>
                      <a:pt x="116840" y="527050"/>
                      <a:pt x="116840" y="528320"/>
                      <a:pt x="116840" y="528320"/>
                    </a:cubicBezTo>
                    <a:moveTo>
                      <a:pt x="152400" y="438150"/>
                    </a:moveTo>
                    <a:cubicBezTo>
                      <a:pt x="154940" y="454660"/>
                      <a:pt x="158750" y="444500"/>
                      <a:pt x="161290" y="441960"/>
                    </a:cubicBezTo>
                    <a:cubicBezTo>
                      <a:pt x="162560" y="440690"/>
                      <a:pt x="165100" y="440690"/>
                      <a:pt x="165100" y="439420"/>
                    </a:cubicBezTo>
                    <a:cubicBezTo>
                      <a:pt x="165100" y="439420"/>
                      <a:pt x="165100" y="438150"/>
                      <a:pt x="163830" y="436880"/>
                    </a:cubicBezTo>
                    <a:cubicBezTo>
                      <a:pt x="163830" y="436880"/>
                      <a:pt x="163830" y="436880"/>
                      <a:pt x="162560" y="436880"/>
                    </a:cubicBezTo>
                    <a:cubicBezTo>
                      <a:pt x="162560" y="436880"/>
                      <a:pt x="160020" y="435610"/>
                      <a:pt x="160020" y="435610"/>
                    </a:cubicBezTo>
                    <a:cubicBezTo>
                      <a:pt x="160020" y="435610"/>
                      <a:pt x="157480" y="434340"/>
                      <a:pt x="156210" y="434340"/>
                    </a:cubicBezTo>
                    <a:cubicBezTo>
                      <a:pt x="156210" y="434340"/>
                      <a:pt x="156210" y="433070"/>
                      <a:pt x="156210" y="433070"/>
                    </a:cubicBezTo>
                    <a:cubicBezTo>
                      <a:pt x="154940" y="434340"/>
                      <a:pt x="152400" y="438150"/>
                      <a:pt x="152400" y="438150"/>
                    </a:cubicBezTo>
                    <a:moveTo>
                      <a:pt x="289560" y="598170"/>
                    </a:moveTo>
                    <a:cubicBezTo>
                      <a:pt x="293370" y="599440"/>
                      <a:pt x="313690" y="575310"/>
                      <a:pt x="313690" y="575310"/>
                    </a:cubicBezTo>
                    <a:cubicBezTo>
                      <a:pt x="313690" y="575310"/>
                      <a:pt x="294640" y="596900"/>
                      <a:pt x="290830" y="598170"/>
                    </a:cubicBezTo>
                    <a:cubicBezTo>
                      <a:pt x="290830" y="598170"/>
                      <a:pt x="289560" y="598170"/>
                      <a:pt x="289560" y="598170"/>
                    </a:cubicBezTo>
                    <a:moveTo>
                      <a:pt x="353060" y="487680"/>
                    </a:moveTo>
                    <a:cubicBezTo>
                      <a:pt x="354330" y="515620"/>
                      <a:pt x="355600" y="518160"/>
                      <a:pt x="356870" y="518160"/>
                    </a:cubicBezTo>
                    <a:cubicBezTo>
                      <a:pt x="356870" y="518160"/>
                      <a:pt x="354330" y="501650"/>
                      <a:pt x="354330" y="495300"/>
                    </a:cubicBezTo>
                    <a:cubicBezTo>
                      <a:pt x="354330" y="491490"/>
                      <a:pt x="355600" y="483870"/>
                      <a:pt x="354330" y="483870"/>
                    </a:cubicBezTo>
                    <a:cubicBezTo>
                      <a:pt x="354330" y="483870"/>
                      <a:pt x="353060" y="487680"/>
                      <a:pt x="353060" y="487680"/>
                    </a:cubicBezTo>
                    <a:moveTo>
                      <a:pt x="293370" y="599440"/>
                    </a:moveTo>
                    <a:cubicBezTo>
                      <a:pt x="308610" y="588010"/>
                      <a:pt x="314960" y="582930"/>
                      <a:pt x="316230" y="582930"/>
                    </a:cubicBezTo>
                    <a:cubicBezTo>
                      <a:pt x="316230" y="582930"/>
                      <a:pt x="293370" y="599440"/>
                      <a:pt x="293370" y="599440"/>
                    </a:cubicBezTo>
                    <a:moveTo>
                      <a:pt x="299720" y="593090"/>
                    </a:moveTo>
                    <a:cubicBezTo>
                      <a:pt x="307340" y="586740"/>
                      <a:pt x="316230" y="580390"/>
                      <a:pt x="316230" y="580390"/>
                    </a:cubicBezTo>
                    <a:cubicBezTo>
                      <a:pt x="316230" y="581660"/>
                      <a:pt x="308610" y="588010"/>
                      <a:pt x="304800" y="590550"/>
                    </a:cubicBezTo>
                    <a:cubicBezTo>
                      <a:pt x="303530" y="591820"/>
                      <a:pt x="299720" y="593090"/>
                      <a:pt x="299720" y="59309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51" name="Group 202"/>
            <p:cNvGrpSpPr/>
            <p:nvPr/>
          </p:nvGrpSpPr>
          <p:grpSpPr>
            <a:xfrm>
              <a:off x="1523048" y="1642110"/>
              <a:ext cx="597218" cy="660082"/>
              <a:chOff x="0" y="0"/>
              <a:chExt cx="796290" cy="880110"/>
            </a:xfrm>
          </p:grpSpPr>
          <p:sp>
            <p:nvSpPr>
              <p:cNvPr id="356" name="Freeform 203"/>
              <p:cNvSpPr/>
              <p:nvPr/>
            </p:nvSpPr>
            <p:spPr>
              <a:xfrm>
                <a:off x="50800" y="50800"/>
                <a:ext cx="694690" cy="778510"/>
              </a:xfrm>
              <a:custGeom>
                <a:avLst/>
                <a:gdLst/>
                <a:ahLst/>
                <a:cxnLst/>
                <a:rect l="l" t="t" r="r" b="b"/>
                <a:pathLst>
                  <a:path w="694690" h="778510">
                    <a:moveTo>
                      <a:pt x="0" y="579120"/>
                    </a:moveTo>
                    <a:cubicBezTo>
                      <a:pt x="15240" y="542290"/>
                      <a:pt x="25400" y="534670"/>
                      <a:pt x="30480" y="533400"/>
                    </a:cubicBezTo>
                    <a:cubicBezTo>
                      <a:pt x="31750" y="533400"/>
                      <a:pt x="33020" y="534670"/>
                      <a:pt x="34290" y="533400"/>
                    </a:cubicBezTo>
                    <a:cubicBezTo>
                      <a:pt x="38100" y="532130"/>
                      <a:pt x="44450" y="525780"/>
                      <a:pt x="49530" y="521970"/>
                    </a:cubicBezTo>
                    <a:cubicBezTo>
                      <a:pt x="55880" y="516890"/>
                      <a:pt x="64770" y="510540"/>
                      <a:pt x="72390" y="506730"/>
                    </a:cubicBezTo>
                    <a:cubicBezTo>
                      <a:pt x="78740" y="501650"/>
                      <a:pt x="87630" y="499110"/>
                      <a:pt x="95250" y="495300"/>
                    </a:cubicBezTo>
                    <a:cubicBezTo>
                      <a:pt x="102870" y="490220"/>
                      <a:pt x="109220" y="486410"/>
                      <a:pt x="116840" y="481330"/>
                    </a:cubicBezTo>
                    <a:cubicBezTo>
                      <a:pt x="124460" y="477520"/>
                      <a:pt x="134620" y="477520"/>
                      <a:pt x="140970" y="471170"/>
                    </a:cubicBezTo>
                    <a:cubicBezTo>
                      <a:pt x="147320" y="466090"/>
                      <a:pt x="152400" y="457200"/>
                      <a:pt x="154940" y="449580"/>
                    </a:cubicBezTo>
                    <a:cubicBezTo>
                      <a:pt x="156210" y="441960"/>
                      <a:pt x="157480" y="430530"/>
                      <a:pt x="154940" y="427990"/>
                    </a:cubicBezTo>
                    <a:cubicBezTo>
                      <a:pt x="153670" y="426720"/>
                      <a:pt x="152400" y="429260"/>
                      <a:pt x="149860" y="429260"/>
                    </a:cubicBezTo>
                    <a:cubicBezTo>
                      <a:pt x="144780" y="429260"/>
                      <a:pt x="132080" y="424180"/>
                      <a:pt x="125730" y="419100"/>
                    </a:cubicBezTo>
                    <a:cubicBezTo>
                      <a:pt x="119380" y="414020"/>
                      <a:pt x="115570" y="405130"/>
                      <a:pt x="109220" y="400050"/>
                    </a:cubicBezTo>
                    <a:cubicBezTo>
                      <a:pt x="101600" y="394970"/>
                      <a:pt x="92710" y="393700"/>
                      <a:pt x="85090" y="388620"/>
                    </a:cubicBezTo>
                    <a:cubicBezTo>
                      <a:pt x="78740" y="383540"/>
                      <a:pt x="71120" y="377190"/>
                      <a:pt x="67310" y="370840"/>
                    </a:cubicBezTo>
                    <a:cubicBezTo>
                      <a:pt x="63500" y="363220"/>
                      <a:pt x="59690" y="351790"/>
                      <a:pt x="59690" y="342900"/>
                    </a:cubicBezTo>
                    <a:cubicBezTo>
                      <a:pt x="60960" y="335280"/>
                      <a:pt x="64770" y="326390"/>
                      <a:pt x="69850" y="318770"/>
                    </a:cubicBezTo>
                    <a:cubicBezTo>
                      <a:pt x="73660" y="312420"/>
                      <a:pt x="80010" y="304800"/>
                      <a:pt x="87630" y="299720"/>
                    </a:cubicBezTo>
                    <a:cubicBezTo>
                      <a:pt x="95250" y="295910"/>
                      <a:pt x="102870" y="293370"/>
                      <a:pt x="111760" y="292100"/>
                    </a:cubicBezTo>
                    <a:cubicBezTo>
                      <a:pt x="120650" y="289560"/>
                      <a:pt x="129540" y="289560"/>
                      <a:pt x="138430" y="290830"/>
                    </a:cubicBezTo>
                    <a:cubicBezTo>
                      <a:pt x="147320" y="292100"/>
                      <a:pt x="154940" y="295910"/>
                      <a:pt x="163830" y="297180"/>
                    </a:cubicBezTo>
                    <a:cubicBezTo>
                      <a:pt x="172720" y="298450"/>
                      <a:pt x="182880" y="294640"/>
                      <a:pt x="190500" y="297180"/>
                    </a:cubicBezTo>
                    <a:cubicBezTo>
                      <a:pt x="196850" y="299720"/>
                      <a:pt x="207010" y="309880"/>
                      <a:pt x="207010" y="311150"/>
                    </a:cubicBezTo>
                    <a:cubicBezTo>
                      <a:pt x="207010" y="311150"/>
                      <a:pt x="207010" y="312420"/>
                      <a:pt x="207010" y="312420"/>
                    </a:cubicBezTo>
                    <a:cubicBezTo>
                      <a:pt x="207010" y="312420"/>
                      <a:pt x="207010" y="311150"/>
                      <a:pt x="207010" y="311150"/>
                    </a:cubicBezTo>
                    <a:cubicBezTo>
                      <a:pt x="208280" y="311150"/>
                      <a:pt x="208280" y="312420"/>
                      <a:pt x="208280" y="312420"/>
                    </a:cubicBezTo>
                    <a:cubicBezTo>
                      <a:pt x="209550" y="311150"/>
                      <a:pt x="213360" y="304800"/>
                      <a:pt x="215900" y="300990"/>
                    </a:cubicBezTo>
                    <a:cubicBezTo>
                      <a:pt x="218440" y="298450"/>
                      <a:pt x="224790" y="292100"/>
                      <a:pt x="224790" y="290830"/>
                    </a:cubicBezTo>
                    <a:cubicBezTo>
                      <a:pt x="224790" y="290830"/>
                      <a:pt x="223520" y="290830"/>
                      <a:pt x="223520" y="290830"/>
                    </a:cubicBezTo>
                    <a:cubicBezTo>
                      <a:pt x="223520" y="290830"/>
                      <a:pt x="217170" y="298450"/>
                      <a:pt x="217170" y="298450"/>
                    </a:cubicBezTo>
                    <a:cubicBezTo>
                      <a:pt x="217170" y="298450"/>
                      <a:pt x="219710" y="294640"/>
                      <a:pt x="220980" y="293370"/>
                    </a:cubicBezTo>
                    <a:cubicBezTo>
                      <a:pt x="222250" y="292100"/>
                      <a:pt x="223520" y="290830"/>
                      <a:pt x="223520" y="290830"/>
                    </a:cubicBezTo>
                    <a:cubicBezTo>
                      <a:pt x="223520" y="290830"/>
                      <a:pt x="224790" y="289560"/>
                      <a:pt x="224790" y="289560"/>
                    </a:cubicBezTo>
                    <a:cubicBezTo>
                      <a:pt x="224790" y="289560"/>
                      <a:pt x="223520" y="290830"/>
                      <a:pt x="223520" y="290830"/>
                    </a:cubicBezTo>
                    <a:cubicBezTo>
                      <a:pt x="222250" y="290830"/>
                      <a:pt x="220980" y="290830"/>
                      <a:pt x="220980" y="289560"/>
                    </a:cubicBezTo>
                    <a:cubicBezTo>
                      <a:pt x="219710" y="287020"/>
                      <a:pt x="226060" y="273050"/>
                      <a:pt x="229870" y="265430"/>
                    </a:cubicBezTo>
                    <a:cubicBezTo>
                      <a:pt x="234950" y="257810"/>
                      <a:pt x="242570" y="250190"/>
                      <a:pt x="246380" y="245110"/>
                    </a:cubicBezTo>
                    <a:cubicBezTo>
                      <a:pt x="248920" y="242570"/>
                      <a:pt x="251460" y="240030"/>
                      <a:pt x="251460" y="238760"/>
                    </a:cubicBezTo>
                    <a:cubicBezTo>
                      <a:pt x="252730" y="238760"/>
                      <a:pt x="252730" y="238760"/>
                      <a:pt x="252730" y="238760"/>
                    </a:cubicBezTo>
                    <a:cubicBezTo>
                      <a:pt x="252730" y="238760"/>
                      <a:pt x="252730" y="234950"/>
                      <a:pt x="252730" y="234950"/>
                    </a:cubicBezTo>
                    <a:cubicBezTo>
                      <a:pt x="252730" y="234950"/>
                      <a:pt x="254000" y="232410"/>
                      <a:pt x="255270" y="232410"/>
                    </a:cubicBezTo>
                    <a:cubicBezTo>
                      <a:pt x="255270" y="231140"/>
                      <a:pt x="256540" y="228600"/>
                      <a:pt x="256540" y="228600"/>
                    </a:cubicBezTo>
                    <a:cubicBezTo>
                      <a:pt x="256540" y="228600"/>
                      <a:pt x="257810" y="226060"/>
                      <a:pt x="259080" y="226060"/>
                    </a:cubicBezTo>
                    <a:cubicBezTo>
                      <a:pt x="260350" y="224790"/>
                      <a:pt x="261620" y="222250"/>
                      <a:pt x="261620" y="222250"/>
                    </a:cubicBezTo>
                    <a:cubicBezTo>
                      <a:pt x="262890" y="222250"/>
                      <a:pt x="275590" y="212090"/>
                      <a:pt x="281940" y="207010"/>
                    </a:cubicBezTo>
                    <a:cubicBezTo>
                      <a:pt x="289560" y="203200"/>
                      <a:pt x="297180" y="198120"/>
                      <a:pt x="304800" y="194310"/>
                    </a:cubicBezTo>
                    <a:cubicBezTo>
                      <a:pt x="312420" y="191770"/>
                      <a:pt x="328930" y="187960"/>
                      <a:pt x="331470" y="187960"/>
                    </a:cubicBezTo>
                    <a:cubicBezTo>
                      <a:pt x="331470" y="187960"/>
                      <a:pt x="331470" y="187960"/>
                      <a:pt x="332740" y="187960"/>
                    </a:cubicBezTo>
                    <a:cubicBezTo>
                      <a:pt x="332740" y="187960"/>
                      <a:pt x="332740" y="187960"/>
                      <a:pt x="334010" y="187960"/>
                    </a:cubicBezTo>
                    <a:cubicBezTo>
                      <a:pt x="336550" y="186690"/>
                      <a:pt x="341630" y="186690"/>
                      <a:pt x="345440" y="186690"/>
                    </a:cubicBezTo>
                    <a:cubicBezTo>
                      <a:pt x="350520" y="185420"/>
                      <a:pt x="355600" y="184150"/>
                      <a:pt x="361950" y="182880"/>
                    </a:cubicBezTo>
                    <a:cubicBezTo>
                      <a:pt x="370840" y="181610"/>
                      <a:pt x="381000" y="177800"/>
                      <a:pt x="389890" y="175260"/>
                    </a:cubicBezTo>
                    <a:cubicBezTo>
                      <a:pt x="398780" y="172720"/>
                      <a:pt x="408940" y="170180"/>
                      <a:pt x="416560" y="167640"/>
                    </a:cubicBezTo>
                    <a:cubicBezTo>
                      <a:pt x="422910" y="166370"/>
                      <a:pt x="430530" y="165100"/>
                      <a:pt x="433070" y="162560"/>
                    </a:cubicBezTo>
                    <a:cubicBezTo>
                      <a:pt x="434340" y="162560"/>
                      <a:pt x="434340" y="162560"/>
                      <a:pt x="435610" y="161290"/>
                    </a:cubicBezTo>
                    <a:cubicBezTo>
                      <a:pt x="438150" y="158750"/>
                      <a:pt x="447040" y="153670"/>
                      <a:pt x="450850" y="148590"/>
                    </a:cubicBezTo>
                    <a:cubicBezTo>
                      <a:pt x="454660" y="144780"/>
                      <a:pt x="454660" y="139700"/>
                      <a:pt x="458470" y="135890"/>
                    </a:cubicBezTo>
                    <a:cubicBezTo>
                      <a:pt x="463550" y="130810"/>
                      <a:pt x="473710" y="124460"/>
                      <a:pt x="474980" y="121920"/>
                    </a:cubicBezTo>
                    <a:cubicBezTo>
                      <a:pt x="476250" y="121920"/>
                      <a:pt x="476250" y="120650"/>
                      <a:pt x="476250" y="120650"/>
                    </a:cubicBezTo>
                    <a:cubicBezTo>
                      <a:pt x="476250" y="120650"/>
                      <a:pt x="476250" y="121920"/>
                      <a:pt x="476250" y="121920"/>
                    </a:cubicBezTo>
                    <a:cubicBezTo>
                      <a:pt x="476250" y="121920"/>
                      <a:pt x="482600" y="116840"/>
                      <a:pt x="482600" y="116840"/>
                    </a:cubicBezTo>
                    <a:cubicBezTo>
                      <a:pt x="482600" y="115570"/>
                      <a:pt x="485140" y="115570"/>
                      <a:pt x="486410" y="115570"/>
                    </a:cubicBezTo>
                    <a:cubicBezTo>
                      <a:pt x="487680" y="115570"/>
                      <a:pt x="488950" y="115570"/>
                      <a:pt x="490220" y="114300"/>
                    </a:cubicBezTo>
                    <a:cubicBezTo>
                      <a:pt x="492760" y="113030"/>
                      <a:pt x="495300" y="104140"/>
                      <a:pt x="499110" y="99060"/>
                    </a:cubicBezTo>
                    <a:cubicBezTo>
                      <a:pt x="502920" y="93980"/>
                      <a:pt x="508000" y="87630"/>
                      <a:pt x="509270" y="85090"/>
                    </a:cubicBezTo>
                    <a:cubicBezTo>
                      <a:pt x="509270" y="83820"/>
                      <a:pt x="509270" y="83820"/>
                      <a:pt x="510540" y="83820"/>
                    </a:cubicBezTo>
                    <a:cubicBezTo>
                      <a:pt x="511810" y="80010"/>
                      <a:pt x="521970" y="68580"/>
                      <a:pt x="527050" y="62230"/>
                    </a:cubicBezTo>
                    <a:cubicBezTo>
                      <a:pt x="533400" y="54610"/>
                      <a:pt x="538480" y="48260"/>
                      <a:pt x="543560" y="41910"/>
                    </a:cubicBezTo>
                    <a:cubicBezTo>
                      <a:pt x="549910" y="35560"/>
                      <a:pt x="554990" y="27940"/>
                      <a:pt x="562610" y="21590"/>
                    </a:cubicBezTo>
                    <a:cubicBezTo>
                      <a:pt x="568960" y="16510"/>
                      <a:pt x="582930" y="7620"/>
                      <a:pt x="584200" y="7620"/>
                    </a:cubicBezTo>
                    <a:cubicBezTo>
                      <a:pt x="584200" y="8890"/>
                      <a:pt x="582930" y="8890"/>
                      <a:pt x="582930" y="8890"/>
                    </a:cubicBezTo>
                    <a:cubicBezTo>
                      <a:pt x="582930" y="8890"/>
                      <a:pt x="584200" y="8890"/>
                      <a:pt x="584200" y="7620"/>
                    </a:cubicBezTo>
                    <a:cubicBezTo>
                      <a:pt x="585470" y="7620"/>
                      <a:pt x="586740" y="5080"/>
                      <a:pt x="586740" y="5080"/>
                    </a:cubicBezTo>
                    <a:cubicBezTo>
                      <a:pt x="586740" y="5080"/>
                      <a:pt x="589280" y="3810"/>
                      <a:pt x="590550" y="3810"/>
                    </a:cubicBezTo>
                    <a:cubicBezTo>
                      <a:pt x="591820" y="3810"/>
                      <a:pt x="594360" y="2540"/>
                      <a:pt x="594360" y="2540"/>
                    </a:cubicBezTo>
                    <a:cubicBezTo>
                      <a:pt x="594360" y="2540"/>
                      <a:pt x="596900" y="1270"/>
                      <a:pt x="598170" y="1270"/>
                    </a:cubicBezTo>
                    <a:cubicBezTo>
                      <a:pt x="599440" y="1270"/>
                      <a:pt x="600710" y="0"/>
                      <a:pt x="600710" y="0"/>
                    </a:cubicBezTo>
                    <a:cubicBezTo>
                      <a:pt x="601980" y="0"/>
                      <a:pt x="603250" y="0"/>
                      <a:pt x="604520" y="0"/>
                    </a:cubicBezTo>
                    <a:cubicBezTo>
                      <a:pt x="605790" y="0"/>
                      <a:pt x="608330" y="0"/>
                      <a:pt x="608330" y="0"/>
                    </a:cubicBezTo>
                    <a:cubicBezTo>
                      <a:pt x="609600" y="0"/>
                      <a:pt x="610870" y="1270"/>
                      <a:pt x="612140" y="1270"/>
                    </a:cubicBezTo>
                    <a:cubicBezTo>
                      <a:pt x="613410" y="1270"/>
                      <a:pt x="615950" y="2540"/>
                      <a:pt x="615950" y="2540"/>
                    </a:cubicBezTo>
                    <a:cubicBezTo>
                      <a:pt x="615950" y="2540"/>
                      <a:pt x="618490" y="3810"/>
                      <a:pt x="619760" y="3810"/>
                    </a:cubicBezTo>
                    <a:cubicBezTo>
                      <a:pt x="621030" y="3810"/>
                      <a:pt x="623570" y="5080"/>
                      <a:pt x="623570" y="5080"/>
                    </a:cubicBezTo>
                    <a:cubicBezTo>
                      <a:pt x="623570" y="5080"/>
                      <a:pt x="624840" y="7620"/>
                      <a:pt x="626110" y="7620"/>
                    </a:cubicBezTo>
                    <a:cubicBezTo>
                      <a:pt x="627380" y="8890"/>
                      <a:pt x="628650" y="10160"/>
                      <a:pt x="628650" y="10160"/>
                    </a:cubicBezTo>
                    <a:cubicBezTo>
                      <a:pt x="628650" y="10160"/>
                      <a:pt x="629920" y="12700"/>
                      <a:pt x="631190" y="13970"/>
                    </a:cubicBezTo>
                    <a:cubicBezTo>
                      <a:pt x="631190" y="15240"/>
                      <a:pt x="632460" y="16510"/>
                      <a:pt x="632460" y="16510"/>
                    </a:cubicBezTo>
                    <a:cubicBezTo>
                      <a:pt x="632460" y="16510"/>
                      <a:pt x="633730" y="19050"/>
                      <a:pt x="635000" y="20320"/>
                    </a:cubicBezTo>
                    <a:cubicBezTo>
                      <a:pt x="635000" y="21590"/>
                      <a:pt x="636270" y="24130"/>
                      <a:pt x="636270" y="24130"/>
                    </a:cubicBezTo>
                    <a:cubicBezTo>
                      <a:pt x="636270" y="24130"/>
                      <a:pt x="636270" y="26670"/>
                      <a:pt x="636270" y="27940"/>
                    </a:cubicBezTo>
                    <a:cubicBezTo>
                      <a:pt x="636270" y="29210"/>
                      <a:pt x="636270" y="31750"/>
                      <a:pt x="636270" y="31750"/>
                    </a:cubicBezTo>
                    <a:cubicBezTo>
                      <a:pt x="636270" y="33020"/>
                      <a:pt x="635000" y="49530"/>
                      <a:pt x="631190" y="57150"/>
                    </a:cubicBezTo>
                    <a:cubicBezTo>
                      <a:pt x="627380" y="64770"/>
                      <a:pt x="619760" y="69850"/>
                      <a:pt x="613410" y="76200"/>
                    </a:cubicBezTo>
                    <a:cubicBezTo>
                      <a:pt x="607060" y="83820"/>
                      <a:pt x="599440" y="91440"/>
                      <a:pt x="591820" y="97790"/>
                    </a:cubicBezTo>
                    <a:cubicBezTo>
                      <a:pt x="585470" y="104140"/>
                      <a:pt x="576580" y="109220"/>
                      <a:pt x="571500" y="113030"/>
                    </a:cubicBezTo>
                    <a:cubicBezTo>
                      <a:pt x="567690" y="116840"/>
                      <a:pt x="565150" y="118110"/>
                      <a:pt x="562610" y="121920"/>
                    </a:cubicBezTo>
                    <a:cubicBezTo>
                      <a:pt x="560070" y="127000"/>
                      <a:pt x="558800" y="139700"/>
                      <a:pt x="562610" y="144780"/>
                    </a:cubicBezTo>
                    <a:cubicBezTo>
                      <a:pt x="566420" y="149860"/>
                      <a:pt x="581660" y="146050"/>
                      <a:pt x="588010" y="152400"/>
                    </a:cubicBezTo>
                    <a:cubicBezTo>
                      <a:pt x="595630" y="158750"/>
                      <a:pt x="603250" y="179070"/>
                      <a:pt x="600710" y="189230"/>
                    </a:cubicBezTo>
                    <a:cubicBezTo>
                      <a:pt x="599440" y="196850"/>
                      <a:pt x="579120" y="203200"/>
                      <a:pt x="580390" y="208280"/>
                    </a:cubicBezTo>
                    <a:cubicBezTo>
                      <a:pt x="580390" y="213360"/>
                      <a:pt x="596900" y="214630"/>
                      <a:pt x="604520" y="218440"/>
                    </a:cubicBezTo>
                    <a:cubicBezTo>
                      <a:pt x="612140" y="222250"/>
                      <a:pt x="623570" y="223520"/>
                      <a:pt x="628650" y="228600"/>
                    </a:cubicBezTo>
                    <a:cubicBezTo>
                      <a:pt x="632460" y="231140"/>
                      <a:pt x="632460" y="238760"/>
                      <a:pt x="635000" y="240030"/>
                    </a:cubicBezTo>
                    <a:cubicBezTo>
                      <a:pt x="637540" y="240030"/>
                      <a:pt x="641350" y="236220"/>
                      <a:pt x="645160" y="237490"/>
                    </a:cubicBezTo>
                    <a:cubicBezTo>
                      <a:pt x="651510" y="237490"/>
                      <a:pt x="665480" y="243840"/>
                      <a:pt x="669290" y="246380"/>
                    </a:cubicBezTo>
                    <a:cubicBezTo>
                      <a:pt x="670560" y="247650"/>
                      <a:pt x="670560" y="250190"/>
                      <a:pt x="671830" y="251460"/>
                    </a:cubicBezTo>
                    <a:cubicBezTo>
                      <a:pt x="673100" y="251460"/>
                      <a:pt x="675640" y="252730"/>
                      <a:pt x="675640" y="252730"/>
                    </a:cubicBezTo>
                    <a:cubicBezTo>
                      <a:pt x="675640" y="252730"/>
                      <a:pt x="678180" y="254000"/>
                      <a:pt x="679450" y="254000"/>
                    </a:cubicBezTo>
                    <a:cubicBezTo>
                      <a:pt x="680720" y="255270"/>
                      <a:pt x="681990" y="256540"/>
                      <a:pt x="683260" y="256540"/>
                    </a:cubicBezTo>
                    <a:cubicBezTo>
                      <a:pt x="683260" y="256540"/>
                      <a:pt x="684530" y="257810"/>
                      <a:pt x="685800" y="259080"/>
                    </a:cubicBezTo>
                    <a:cubicBezTo>
                      <a:pt x="685800" y="259080"/>
                      <a:pt x="688340" y="261620"/>
                      <a:pt x="688340" y="261620"/>
                    </a:cubicBezTo>
                    <a:cubicBezTo>
                      <a:pt x="688340" y="261620"/>
                      <a:pt x="689610" y="264160"/>
                      <a:pt x="689610" y="264160"/>
                    </a:cubicBezTo>
                    <a:cubicBezTo>
                      <a:pt x="690880" y="265430"/>
                      <a:pt x="692150" y="267970"/>
                      <a:pt x="692150" y="267970"/>
                    </a:cubicBezTo>
                    <a:cubicBezTo>
                      <a:pt x="692150" y="267970"/>
                      <a:pt x="693420" y="270510"/>
                      <a:pt x="693420" y="271780"/>
                    </a:cubicBezTo>
                    <a:cubicBezTo>
                      <a:pt x="693420" y="273050"/>
                      <a:pt x="694690" y="275590"/>
                      <a:pt x="694690" y="275590"/>
                    </a:cubicBezTo>
                    <a:cubicBezTo>
                      <a:pt x="694690" y="275590"/>
                      <a:pt x="694690" y="278130"/>
                      <a:pt x="694690" y="279400"/>
                    </a:cubicBezTo>
                    <a:cubicBezTo>
                      <a:pt x="694690" y="280670"/>
                      <a:pt x="694690" y="283210"/>
                      <a:pt x="694690" y="283210"/>
                    </a:cubicBezTo>
                    <a:cubicBezTo>
                      <a:pt x="694690" y="283210"/>
                      <a:pt x="692150" y="300990"/>
                      <a:pt x="690880" y="309880"/>
                    </a:cubicBezTo>
                    <a:cubicBezTo>
                      <a:pt x="688340" y="317500"/>
                      <a:pt x="685800" y="326390"/>
                      <a:pt x="683260" y="335280"/>
                    </a:cubicBezTo>
                    <a:cubicBezTo>
                      <a:pt x="680720" y="344170"/>
                      <a:pt x="679450" y="353060"/>
                      <a:pt x="676910" y="363220"/>
                    </a:cubicBezTo>
                    <a:cubicBezTo>
                      <a:pt x="674370" y="372110"/>
                      <a:pt x="674370" y="381000"/>
                      <a:pt x="671830" y="391160"/>
                    </a:cubicBezTo>
                    <a:cubicBezTo>
                      <a:pt x="669290" y="400050"/>
                      <a:pt x="661670" y="410210"/>
                      <a:pt x="660400" y="417830"/>
                    </a:cubicBezTo>
                    <a:cubicBezTo>
                      <a:pt x="660400" y="421640"/>
                      <a:pt x="661670" y="425450"/>
                      <a:pt x="662940" y="429260"/>
                    </a:cubicBezTo>
                    <a:cubicBezTo>
                      <a:pt x="662940" y="436880"/>
                      <a:pt x="665480" y="447040"/>
                      <a:pt x="662940" y="455930"/>
                    </a:cubicBezTo>
                    <a:cubicBezTo>
                      <a:pt x="660400" y="463550"/>
                      <a:pt x="650240" y="477520"/>
                      <a:pt x="647700" y="478790"/>
                    </a:cubicBezTo>
                    <a:cubicBezTo>
                      <a:pt x="646430" y="480060"/>
                      <a:pt x="646430" y="478790"/>
                      <a:pt x="646430" y="480060"/>
                    </a:cubicBezTo>
                    <a:cubicBezTo>
                      <a:pt x="645160" y="480060"/>
                      <a:pt x="645160" y="482600"/>
                      <a:pt x="645160" y="482600"/>
                    </a:cubicBezTo>
                    <a:cubicBezTo>
                      <a:pt x="645160" y="482600"/>
                      <a:pt x="643890" y="485140"/>
                      <a:pt x="642620" y="486410"/>
                    </a:cubicBezTo>
                    <a:cubicBezTo>
                      <a:pt x="642620" y="486410"/>
                      <a:pt x="641350" y="488950"/>
                      <a:pt x="641350" y="488950"/>
                    </a:cubicBezTo>
                    <a:cubicBezTo>
                      <a:pt x="641350" y="488950"/>
                      <a:pt x="640080" y="491490"/>
                      <a:pt x="638810" y="491490"/>
                    </a:cubicBezTo>
                    <a:cubicBezTo>
                      <a:pt x="637540" y="492760"/>
                      <a:pt x="636270" y="494030"/>
                      <a:pt x="636270" y="494030"/>
                    </a:cubicBezTo>
                    <a:cubicBezTo>
                      <a:pt x="636270" y="495300"/>
                      <a:pt x="636270" y="495300"/>
                      <a:pt x="636270" y="495300"/>
                    </a:cubicBezTo>
                    <a:cubicBezTo>
                      <a:pt x="636270" y="495300"/>
                      <a:pt x="629920" y="499110"/>
                      <a:pt x="626110" y="502920"/>
                    </a:cubicBezTo>
                    <a:cubicBezTo>
                      <a:pt x="621030" y="508000"/>
                      <a:pt x="612140" y="518160"/>
                      <a:pt x="608330" y="521970"/>
                    </a:cubicBezTo>
                    <a:cubicBezTo>
                      <a:pt x="605790" y="524510"/>
                      <a:pt x="603250" y="525780"/>
                      <a:pt x="603250" y="528320"/>
                    </a:cubicBezTo>
                    <a:cubicBezTo>
                      <a:pt x="603250" y="528320"/>
                      <a:pt x="604520" y="529590"/>
                      <a:pt x="604520" y="529590"/>
                    </a:cubicBezTo>
                    <a:cubicBezTo>
                      <a:pt x="605790" y="530860"/>
                      <a:pt x="607060" y="533400"/>
                      <a:pt x="607060" y="533400"/>
                    </a:cubicBezTo>
                    <a:cubicBezTo>
                      <a:pt x="607060" y="533400"/>
                      <a:pt x="608330" y="534670"/>
                      <a:pt x="608330" y="535940"/>
                    </a:cubicBezTo>
                    <a:cubicBezTo>
                      <a:pt x="609600" y="537210"/>
                      <a:pt x="610870" y="539750"/>
                      <a:pt x="610870" y="539750"/>
                    </a:cubicBezTo>
                    <a:cubicBezTo>
                      <a:pt x="610870" y="539750"/>
                      <a:pt x="610870" y="542290"/>
                      <a:pt x="610870" y="543560"/>
                    </a:cubicBezTo>
                    <a:cubicBezTo>
                      <a:pt x="610870" y="544830"/>
                      <a:pt x="612140" y="547370"/>
                      <a:pt x="612140" y="547370"/>
                    </a:cubicBezTo>
                    <a:cubicBezTo>
                      <a:pt x="612140" y="547370"/>
                      <a:pt x="612140" y="549910"/>
                      <a:pt x="612140" y="551180"/>
                    </a:cubicBezTo>
                    <a:cubicBezTo>
                      <a:pt x="612140" y="552450"/>
                      <a:pt x="612140" y="553720"/>
                      <a:pt x="612140" y="554990"/>
                    </a:cubicBezTo>
                    <a:cubicBezTo>
                      <a:pt x="612140" y="554990"/>
                      <a:pt x="610870" y="556260"/>
                      <a:pt x="610870" y="557530"/>
                    </a:cubicBezTo>
                    <a:cubicBezTo>
                      <a:pt x="610870" y="558800"/>
                      <a:pt x="609600" y="560070"/>
                      <a:pt x="609600" y="560070"/>
                    </a:cubicBezTo>
                    <a:cubicBezTo>
                      <a:pt x="609600" y="561340"/>
                      <a:pt x="610870" y="562610"/>
                      <a:pt x="610870" y="563880"/>
                    </a:cubicBezTo>
                    <a:cubicBezTo>
                      <a:pt x="612140" y="563880"/>
                      <a:pt x="612140" y="566420"/>
                      <a:pt x="612140" y="566420"/>
                    </a:cubicBezTo>
                    <a:cubicBezTo>
                      <a:pt x="612140" y="566420"/>
                      <a:pt x="613410" y="568960"/>
                      <a:pt x="613410" y="570230"/>
                    </a:cubicBezTo>
                    <a:cubicBezTo>
                      <a:pt x="613410" y="571500"/>
                      <a:pt x="613410" y="574040"/>
                      <a:pt x="613410" y="574040"/>
                    </a:cubicBezTo>
                    <a:cubicBezTo>
                      <a:pt x="613410" y="574040"/>
                      <a:pt x="613410" y="575310"/>
                      <a:pt x="613410" y="575310"/>
                    </a:cubicBezTo>
                    <a:cubicBezTo>
                      <a:pt x="613410" y="576580"/>
                      <a:pt x="613410" y="576580"/>
                      <a:pt x="613410" y="577850"/>
                    </a:cubicBezTo>
                    <a:cubicBezTo>
                      <a:pt x="613410" y="579120"/>
                      <a:pt x="613410" y="581660"/>
                      <a:pt x="613410" y="581660"/>
                    </a:cubicBezTo>
                    <a:cubicBezTo>
                      <a:pt x="613410" y="581660"/>
                      <a:pt x="612140" y="584200"/>
                      <a:pt x="612140" y="585470"/>
                    </a:cubicBezTo>
                    <a:cubicBezTo>
                      <a:pt x="610870" y="586740"/>
                      <a:pt x="610870" y="589280"/>
                      <a:pt x="610870" y="589280"/>
                    </a:cubicBezTo>
                    <a:cubicBezTo>
                      <a:pt x="610870" y="589280"/>
                      <a:pt x="609600" y="590550"/>
                      <a:pt x="608330" y="591820"/>
                    </a:cubicBezTo>
                    <a:cubicBezTo>
                      <a:pt x="607060" y="593090"/>
                      <a:pt x="607060" y="596900"/>
                      <a:pt x="605790" y="599440"/>
                    </a:cubicBezTo>
                    <a:cubicBezTo>
                      <a:pt x="603250" y="605790"/>
                      <a:pt x="595630" y="619760"/>
                      <a:pt x="590550" y="624840"/>
                    </a:cubicBezTo>
                    <a:cubicBezTo>
                      <a:pt x="586740" y="627380"/>
                      <a:pt x="580390" y="628650"/>
                      <a:pt x="579120" y="629920"/>
                    </a:cubicBezTo>
                    <a:cubicBezTo>
                      <a:pt x="579120" y="631190"/>
                      <a:pt x="579120" y="633730"/>
                      <a:pt x="579120" y="633730"/>
                    </a:cubicBezTo>
                    <a:cubicBezTo>
                      <a:pt x="579120" y="633730"/>
                      <a:pt x="577850" y="635000"/>
                      <a:pt x="577850" y="635000"/>
                    </a:cubicBezTo>
                    <a:cubicBezTo>
                      <a:pt x="577850" y="636270"/>
                      <a:pt x="577850" y="636270"/>
                      <a:pt x="577850" y="637540"/>
                    </a:cubicBezTo>
                    <a:cubicBezTo>
                      <a:pt x="579120" y="638810"/>
                      <a:pt x="579120" y="641350"/>
                      <a:pt x="579120" y="641350"/>
                    </a:cubicBezTo>
                    <a:cubicBezTo>
                      <a:pt x="579120" y="641350"/>
                      <a:pt x="579120" y="643890"/>
                      <a:pt x="579120" y="645160"/>
                    </a:cubicBezTo>
                    <a:cubicBezTo>
                      <a:pt x="579120" y="646430"/>
                      <a:pt x="579120" y="647700"/>
                      <a:pt x="579120" y="647700"/>
                    </a:cubicBezTo>
                    <a:cubicBezTo>
                      <a:pt x="579120" y="648970"/>
                      <a:pt x="579120" y="648970"/>
                      <a:pt x="579120" y="648970"/>
                    </a:cubicBezTo>
                    <a:cubicBezTo>
                      <a:pt x="579120" y="648970"/>
                      <a:pt x="576580" y="656590"/>
                      <a:pt x="575310" y="661670"/>
                    </a:cubicBezTo>
                    <a:cubicBezTo>
                      <a:pt x="574040" y="669290"/>
                      <a:pt x="571500" y="679450"/>
                      <a:pt x="568960" y="688340"/>
                    </a:cubicBezTo>
                    <a:cubicBezTo>
                      <a:pt x="565150" y="697230"/>
                      <a:pt x="560070" y="709930"/>
                      <a:pt x="558800" y="712470"/>
                    </a:cubicBezTo>
                    <a:cubicBezTo>
                      <a:pt x="558800" y="712470"/>
                      <a:pt x="558800" y="712470"/>
                      <a:pt x="557530" y="712470"/>
                    </a:cubicBezTo>
                    <a:cubicBezTo>
                      <a:pt x="557530" y="712470"/>
                      <a:pt x="556260" y="713740"/>
                      <a:pt x="556260" y="715010"/>
                    </a:cubicBezTo>
                    <a:cubicBezTo>
                      <a:pt x="554990" y="716280"/>
                      <a:pt x="553720" y="717550"/>
                      <a:pt x="553720" y="717550"/>
                    </a:cubicBezTo>
                    <a:cubicBezTo>
                      <a:pt x="553720" y="717550"/>
                      <a:pt x="552450" y="718820"/>
                      <a:pt x="552450" y="718820"/>
                    </a:cubicBezTo>
                    <a:cubicBezTo>
                      <a:pt x="551180" y="721360"/>
                      <a:pt x="551180" y="732790"/>
                      <a:pt x="547370" y="736600"/>
                    </a:cubicBezTo>
                    <a:cubicBezTo>
                      <a:pt x="541020" y="742950"/>
                      <a:pt x="521970" y="744220"/>
                      <a:pt x="511810" y="745490"/>
                    </a:cubicBezTo>
                    <a:cubicBezTo>
                      <a:pt x="505460" y="746760"/>
                      <a:pt x="499110" y="744220"/>
                      <a:pt x="495300" y="746760"/>
                    </a:cubicBezTo>
                    <a:cubicBezTo>
                      <a:pt x="490220" y="749300"/>
                      <a:pt x="483870" y="759460"/>
                      <a:pt x="483870" y="760730"/>
                    </a:cubicBezTo>
                    <a:cubicBezTo>
                      <a:pt x="482600" y="760730"/>
                      <a:pt x="482600" y="762000"/>
                      <a:pt x="482600" y="762000"/>
                    </a:cubicBezTo>
                    <a:cubicBezTo>
                      <a:pt x="482600" y="762000"/>
                      <a:pt x="481330" y="763270"/>
                      <a:pt x="481330" y="764540"/>
                    </a:cubicBezTo>
                    <a:cubicBezTo>
                      <a:pt x="480060" y="765810"/>
                      <a:pt x="478790" y="768350"/>
                      <a:pt x="478790" y="768350"/>
                    </a:cubicBezTo>
                    <a:cubicBezTo>
                      <a:pt x="478790" y="768350"/>
                      <a:pt x="477520" y="769620"/>
                      <a:pt x="476250" y="770890"/>
                    </a:cubicBezTo>
                    <a:cubicBezTo>
                      <a:pt x="474980" y="770890"/>
                      <a:pt x="473710" y="773430"/>
                      <a:pt x="473710" y="773430"/>
                    </a:cubicBezTo>
                    <a:cubicBezTo>
                      <a:pt x="473710" y="773430"/>
                      <a:pt x="471170" y="773430"/>
                      <a:pt x="469900" y="774700"/>
                    </a:cubicBezTo>
                    <a:cubicBezTo>
                      <a:pt x="468630" y="774700"/>
                      <a:pt x="466090" y="775970"/>
                      <a:pt x="466090" y="775970"/>
                    </a:cubicBezTo>
                    <a:cubicBezTo>
                      <a:pt x="466090" y="775970"/>
                      <a:pt x="463550" y="777240"/>
                      <a:pt x="462280" y="777240"/>
                    </a:cubicBezTo>
                    <a:cubicBezTo>
                      <a:pt x="461010" y="777240"/>
                      <a:pt x="459740" y="778510"/>
                      <a:pt x="459740" y="778510"/>
                    </a:cubicBezTo>
                    <a:cubicBezTo>
                      <a:pt x="458470" y="778510"/>
                      <a:pt x="457200" y="778510"/>
                      <a:pt x="455930" y="778510"/>
                    </a:cubicBezTo>
                    <a:cubicBezTo>
                      <a:pt x="454660" y="778510"/>
                      <a:pt x="452120" y="778510"/>
                      <a:pt x="452120" y="778510"/>
                    </a:cubicBezTo>
                    <a:cubicBezTo>
                      <a:pt x="452120" y="778510"/>
                      <a:pt x="449580" y="777240"/>
                      <a:pt x="448310" y="777240"/>
                    </a:cubicBezTo>
                    <a:cubicBezTo>
                      <a:pt x="447040" y="777240"/>
                      <a:pt x="444500" y="775970"/>
                      <a:pt x="444500" y="775970"/>
                    </a:cubicBezTo>
                    <a:cubicBezTo>
                      <a:pt x="444500" y="775970"/>
                      <a:pt x="441960" y="774700"/>
                      <a:pt x="440690" y="774700"/>
                    </a:cubicBezTo>
                    <a:cubicBezTo>
                      <a:pt x="439420" y="773430"/>
                      <a:pt x="438150" y="773430"/>
                      <a:pt x="438150" y="773430"/>
                    </a:cubicBezTo>
                    <a:cubicBezTo>
                      <a:pt x="438150" y="772160"/>
                      <a:pt x="435610" y="770890"/>
                      <a:pt x="434340" y="770890"/>
                    </a:cubicBezTo>
                    <a:cubicBezTo>
                      <a:pt x="434340" y="769620"/>
                      <a:pt x="431800" y="768350"/>
                      <a:pt x="431800" y="768350"/>
                    </a:cubicBezTo>
                    <a:cubicBezTo>
                      <a:pt x="431800" y="768350"/>
                      <a:pt x="430530" y="765810"/>
                      <a:pt x="430530" y="764540"/>
                    </a:cubicBezTo>
                    <a:cubicBezTo>
                      <a:pt x="429260" y="763270"/>
                      <a:pt x="427990" y="762000"/>
                      <a:pt x="427990" y="762000"/>
                    </a:cubicBezTo>
                    <a:cubicBezTo>
                      <a:pt x="427990" y="762000"/>
                      <a:pt x="426720" y="759460"/>
                      <a:pt x="426720" y="758190"/>
                    </a:cubicBezTo>
                    <a:cubicBezTo>
                      <a:pt x="425450" y="756920"/>
                      <a:pt x="425450" y="754380"/>
                      <a:pt x="425450" y="754380"/>
                    </a:cubicBezTo>
                    <a:cubicBezTo>
                      <a:pt x="425450" y="754380"/>
                      <a:pt x="425450" y="751840"/>
                      <a:pt x="424180" y="750570"/>
                    </a:cubicBezTo>
                    <a:cubicBezTo>
                      <a:pt x="424180" y="749300"/>
                      <a:pt x="424180" y="746760"/>
                      <a:pt x="424180" y="746760"/>
                    </a:cubicBezTo>
                    <a:cubicBezTo>
                      <a:pt x="424180" y="746760"/>
                      <a:pt x="427990" y="737870"/>
                      <a:pt x="427990" y="736600"/>
                    </a:cubicBezTo>
                    <a:cubicBezTo>
                      <a:pt x="427990" y="736600"/>
                      <a:pt x="426720" y="736600"/>
                      <a:pt x="426720" y="736600"/>
                    </a:cubicBezTo>
                    <a:cubicBezTo>
                      <a:pt x="426720" y="736600"/>
                      <a:pt x="425450" y="734060"/>
                      <a:pt x="424180" y="734060"/>
                    </a:cubicBezTo>
                    <a:cubicBezTo>
                      <a:pt x="422910" y="732790"/>
                      <a:pt x="421640" y="731520"/>
                      <a:pt x="421640" y="731520"/>
                    </a:cubicBezTo>
                    <a:cubicBezTo>
                      <a:pt x="421640" y="731520"/>
                      <a:pt x="420370" y="728980"/>
                      <a:pt x="419100" y="727710"/>
                    </a:cubicBezTo>
                    <a:cubicBezTo>
                      <a:pt x="419100" y="726440"/>
                      <a:pt x="417830" y="725170"/>
                      <a:pt x="417830" y="725170"/>
                    </a:cubicBezTo>
                    <a:cubicBezTo>
                      <a:pt x="417830" y="725170"/>
                      <a:pt x="416560" y="722630"/>
                      <a:pt x="416560" y="721360"/>
                    </a:cubicBezTo>
                    <a:cubicBezTo>
                      <a:pt x="415290" y="720090"/>
                      <a:pt x="415290" y="717550"/>
                      <a:pt x="415290" y="717550"/>
                    </a:cubicBezTo>
                    <a:cubicBezTo>
                      <a:pt x="415290" y="717550"/>
                      <a:pt x="415290" y="715010"/>
                      <a:pt x="414020" y="713740"/>
                    </a:cubicBezTo>
                    <a:cubicBezTo>
                      <a:pt x="414020" y="712470"/>
                      <a:pt x="414020" y="709930"/>
                      <a:pt x="414020" y="709930"/>
                    </a:cubicBezTo>
                    <a:cubicBezTo>
                      <a:pt x="414020" y="709930"/>
                      <a:pt x="414020" y="690880"/>
                      <a:pt x="414020" y="681990"/>
                    </a:cubicBezTo>
                    <a:cubicBezTo>
                      <a:pt x="414020" y="673100"/>
                      <a:pt x="415290" y="660400"/>
                      <a:pt x="415290" y="655320"/>
                    </a:cubicBezTo>
                    <a:cubicBezTo>
                      <a:pt x="416560" y="652780"/>
                      <a:pt x="416560" y="652780"/>
                      <a:pt x="416560" y="651510"/>
                    </a:cubicBezTo>
                    <a:cubicBezTo>
                      <a:pt x="415290" y="650240"/>
                      <a:pt x="406400" y="651510"/>
                      <a:pt x="406400" y="650240"/>
                    </a:cubicBezTo>
                    <a:cubicBezTo>
                      <a:pt x="406400" y="650240"/>
                      <a:pt x="397510" y="655320"/>
                      <a:pt x="393700" y="655320"/>
                    </a:cubicBezTo>
                    <a:cubicBezTo>
                      <a:pt x="391160" y="654050"/>
                      <a:pt x="388620" y="648970"/>
                      <a:pt x="387350" y="648970"/>
                    </a:cubicBezTo>
                    <a:cubicBezTo>
                      <a:pt x="387350" y="648970"/>
                      <a:pt x="387350" y="650240"/>
                      <a:pt x="386080" y="650240"/>
                    </a:cubicBezTo>
                    <a:cubicBezTo>
                      <a:pt x="383540" y="652780"/>
                      <a:pt x="373380" y="664210"/>
                      <a:pt x="365760" y="668020"/>
                    </a:cubicBezTo>
                    <a:cubicBezTo>
                      <a:pt x="358140" y="673100"/>
                      <a:pt x="349250" y="675640"/>
                      <a:pt x="340360" y="676910"/>
                    </a:cubicBezTo>
                    <a:cubicBezTo>
                      <a:pt x="331470" y="678180"/>
                      <a:pt x="322580" y="676910"/>
                      <a:pt x="312420" y="675640"/>
                    </a:cubicBezTo>
                    <a:cubicBezTo>
                      <a:pt x="303530" y="675640"/>
                      <a:pt x="294640" y="674370"/>
                      <a:pt x="285750" y="671830"/>
                    </a:cubicBezTo>
                    <a:cubicBezTo>
                      <a:pt x="276860" y="669290"/>
                      <a:pt x="265430" y="665480"/>
                      <a:pt x="261620" y="662940"/>
                    </a:cubicBezTo>
                    <a:cubicBezTo>
                      <a:pt x="259080" y="661670"/>
                      <a:pt x="259080" y="659130"/>
                      <a:pt x="257810" y="657860"/>
                    </a:cubicBezTo>
                    <a:cubicBezTo>
                      <a:pt x="254000" y="655320"/>
                      <a:pt x="243840" y="654050"/>
                      <a:pt x="241300" y="648970"/>
                    </a:cubicBezTo>
                    <a:cubicBezTo>
                      <a:pt x="238760" y="643890"/>
                      <a:pt x="245110" y="628650"/>
                      <a:pt x="243840" y="627380"/>
                    </a:cubicBezTo>
                    <a:cubicBezTo>
                      <a:pt x="242570" y="627380"/>
                      <a:pt x="242570" y="628650"/>
                      <a:pt x="241300" y="628650"/>
                    </a:cubicBezTo>
                    <a:cubicBezTo>
                      <a:pt x="237490" y="629920"/>
                      <a:pt x="222250" y="635000"/>
                      <a:pt x="220980" y="635000"/>
                    </a:cubicBezTo>
                    <a:cubicBezTo>
                      <a:pt x="220980" y="635000"/>
                      <a:pt x="218440" y="635000"/>
                      <a:pt x="217170" y="635000"/>
                    </a:cubicBezTo>
                    <a:cubicBezTo>
                      <a:pt x="215900" y="635000"/>
                      <a:pt x="214630" y="633730"/>
                      <a:pt x="214630" y="633730"/>
                    </a:cubicBezTo>
                    <a:cubicBezTo>
                      <a:pt x="213360" y="633730"/>
                      <a:pt x="212090" y="633730"/>
                      <a:pt x="210820" y="632460"/>
                    </a:cubicBezTo>
                    <a:cubicBezTo>
                      <a:pt x="209550" y="632460"/>
                      <a:pt x="207010" y="632460"/>
                      <a:pt x="207010" y="632460"/>
                    </a:cubicBezTo>
                    <a:cubicBezTo>
                      <a:pt x="207010" y="632460"/>
                      <a:pt x="204470" y="629920"/>
                      <a:pt x="203200" y="629920"/>
                    </a:cubicBezTo>
                    <a:cubicBezTo>
                      <a:pt x="203200" y="628650"/>
                      <a:pt x="200660" y="627380"/>
                      <a:pt x="200660" y="627380"/>
                    </a:cubicBezTo>
                    <a:cubicBezTo>
                      <a:pt x="200660" y="627380"/>
                      <a:pt x="199390" y="626110"/>
                      <a:pt x="198120" y="624840"/>
                    </a:cubicBezTo>
                    <a:cubicBezTo>
                      <a:pt x="196850" y="623570"/>
                      <a:pt x="195580" y="622300"/>
                      <a:pt x="195580" y="622300"/>
                    </a:cubicBezTo>
                    <a:cubicBezTo>
                      <a:pt x="195580" y="622300"/>
                      <a:pt x="194310" y="619760"/>
                      <a:pt x="193040" y="618490"/>
                    </a:cubicBezTo>
                    <a:cubicBezTo>
                      <a:pt x="193040" y="618490"/>
                      <a:pt x="193040" y="617220"/>
                      <a:pt x="191770" y="617220"/>
                    </a:cubicBezTo>
                    <a:cubicBezTo>
                      <a:pt x="191770" y="617220"/>
                      <a:pt x="189230" y="618490"/>
                      <a:pt x="189230" y="618490"/>
                    </a:cubicBezTo>
                    <a:cubicBezTo>
                      <a:pt x="187960" y="618490"/>
                      <a:pt x="185420" y="621030"/>
                      <a:pt x="182880" y="622300"/>
                    </a:cubicBezTo>
                    <a:cubicBezTo>
                      <a:pt x="180340" y="623570"/>
                      <a:pt x="176530" y="623570"/>
                      <a:pt x="175260" y="624840"/>
                    </a:cubicBezTo>
                    <a:cubicBezTo>
                      <a:pt x="175260" y="624840"/>
                      <a:pt x="173990" y="626110"/>
                      <a:pt x="173990" y="626110"/>
                    </a:cubicBezTo>
                    <a:cubicBezTo>
                      <a:pt x="173990" y="626110"/>
                      <a:pt x="172720" y="627380"/>
                      <a:pt x="171450" y="627380"/>
                    </a:cubicBezTo>
                    <a:cubicBezTo>
                      <a:pt x="170180" y="627380"/>
                      <a:pt x="167640" y="628650"/>
                      <a:pt x="167640" y="628650"/>
                    </a:cubicBezTo>
                    <a:cubicBezTo>
                      <a:pt x="167640" y="628650"/>
                      <a:pt x="165100" y="629920"/>
                      <a:pt x="163830" y="629920"/>
                    </a:cubicBezTo>
                    <a:cubicBezTo>
                      <a:pt x="162560" y="629920"/>
                      <a:pt x="160020" y="629920"/>
                      <a:pt x="160020" y="629920"/>
                    </a:cubicBezTo>
                    <a:cubicBezTo>
                      <a:pt x="160020" y="629920"/>
                      <a:pt x="158750" y="629920"/>
                      <a:pt x="157480" y="629920"/>
                    </a:cubicBezTo>
                    <a:cubicBezTo>
                      <a:pt x="157480" y="629920"/>
                      <a:pt x="157480" y="631190"/>
                      <a:pt x="157480" y="631190"/>
                    </a:cubicBezTo>
                    <a:cubicBezTo>
                      <a:pt x="157480" y="631190"/>
                      <a:pt x="157480" y="629920"/>
                      <a:pt x="157480" y="629920"/>
                    </a:cubicBezTo>
                    <a:cubicBezTo>
                      <a:pt x="157480" y="629920"/>
                      <a:pt x="157480" y="629920"/>
                      <a:pt x="156210" y="629920"/>
                    </a:cubicBezTo>
                    <a:cubicBezTo>
                      <a:pt x="156210" y="629920"/>
                      <a:pt x="152400" y="629920"/>
                      <a:pt x="152400" y="629920"/>
                    </a:cubicBezTo>
                    <a:cubicBezTo>
                      <a:pt x="152400" y="629920"/>
                      <a:pt x="149860" y="629920"/>
                      <a:pt x="148590" y="628650"/>
                    </a:cubicBezTo>
                    <a:cubicBezTo>
                      <a:pt x="148590" y="628650"/>
                      <a:pt x="147320" y="628650"/>
                      <a:pt x="146050" y="628650"/>
                    </a:cubicBezTo>
                    <a:cubicBezTo>
                      <a:pt x="146050" y="628650"/>
                      <a:pt x="144780" y="628650"/>
                      <a:pt x="144780" y="628650"/>
                    </a:cubicBezTo>
                    <a:cubicBezTo>
                      <a:pt x="144780" y="628650"/>
                      <a:pt x="142240" y="627380"/>
                      <a:pt x="142240" y="626110"/>
                    </a:cubicBezTo>
                    <a:cubicBezTo>
                      <a:pt x="140970" y="626110"/>
                      <a:pt x="138430" y="624840"/>
                      <a:pt x="138430" y="624840"/>
                    </a:cubicBezTo>
                    <a:cubicBezTo>
                      <a:pt x="138430" y="624840"/>
                      <a:pt x="135890" y="623570"/>
                      <a:pt x="135890" y="622300"/>
                    </a:cubicBezTo>
                    <a:cubicBezTo>
                      <a:pt x="134620" y="622300"/>
                      <a:pt x="132080" y="621030"/>
                      <a:pt x="132080" y="621030"/>
                    </a:cubicBezTo>
                    <a:cubicBezTo>
                      <a:pt x="132080" y="621030"/>
                      <a:pt x="130810" y="618490"/>
                      <a:pt x="129540" y="617220"/>
                    </a:cubicBezTo>
                    <a:cubicBezTo>
                      <a:pt x="129540" y="617220"/>
                      <a:pt x="127000" y="621030"/>
                      <a:pt x="124460" y="623570"/>
                    </a:cubicBezTo>
                    <a:cubicBezTo>
                      <a:pt x="120650" y="627380"/>
                      <a:pt x="113030" y="636270"/>
                      <a:pt x="104140" y="640080"/>
                    </a:cubicBezTo>
                    <a:cubicBezTo>
                      <a:pt x="96520" y="643890"/>
                      <a:pt x="85090" y="643890"/>
                      <a:pt x="76200" y="642620"/>
                    </a:cubicBezTo>
                    <a:cubicBezTo>
                      <a:pt x="67310" y="641350"/>
                      <a:pt x="59690" y="638810"/>
                      <a:pt x="52070" y="635000"/>
                    </a:cubicBezTo>
                    <a:cubicBezTo>
                      <a:pt x="43180" y="631190"/>
                      <a:pt x="35560" y="626110"/>
                      <a:pt x="29210" y="621030"/>
                    </a:cubicBezTo>
                    <a:cubicBezTo>
                      <a:pt x="24130" y="614680"/>
                      <a:pt x="20320" y="607060"/>
                      <a:pt x="15240" y="599440"/>
                    </a:cubicBezTo>
                    <a:cubicBezTo>
                      <a:pt x="10160" y="593090"/>
                      <a:pt x="0" y="579120"/>
                      <a:pt x="0" y="579120"/>
                    </a:cubicBezTo>
                    <a:moveTo>
                      <a:pt x="158750" y="359410"/>
                    </a:moveTo>
                    <a:cubicBezTo>
                      <a:pt x="167640" y="364490"/>
                      <a:pt x="171450" y="360680"/>
                      <a:pt x="170180" y="359410"/>
                    </a:cubicBezTo>
                    <a:cubicBezTo>
                      <a:pt x="170180" y="359410"/>
                      <a:pt x="166370" y="360680"/>
                      <a:pt x="163830" y="359410"/>
                    </a:cubicBezTo>
                    <a:cubicBezTo>
                      <a:pt x="161290" y="359410"/>
                      <a:pt x="158750" y="359410"/>
                      <a:pt x="158750" y="359410"/>
                    </a:cubicBezTo>
                    <a:moveTo>
                      <a:pt x="181610" y="619760"/>
                    </a:moveTo>
                    <a:cubicBezTo>
                      <a:pt x="185420" y="619760"/>
                      <a:pt x="184150" y="619760"/>
                      <a:pt x="184150" y="619760"/>
                    </a:cubicBezTo>
                    <a:cubicBezTo>
                      <a:pt x="182880" y="619760"/>
                      <a:pt x="181610" y="619760"/>
                      <a:pt x="181610" y="619760"/>
                    </a:cubicBezTo>
                    <a:moveTo>
                      <a:pt x="241300" y="280670"/>
                    </a:moveTo>
                    <a:cubicBezTo>
                      <a:pt x="242570" y="283210"/>
                      <a:pt x="242570" y="281940"/>
                      <a:pt x="242570" y="281940"/>
                    </a:cubicBezTo>
                    <a:cubicBezTo>
                      <a:pt x="242570" y="281940"/>
                      <a:pt x="241300" y="280670"/>
                      <a:pt x="241300" y="280670"/>
                    </a:cubicBezTo>
                    <a:moveTo>
                      <a:pt x="242570" y="281940"/>
                    </a:moveTo>
                    <a:cubicBezTo>
                      <a:pt x="242570" y="283210"/>
                      <a:pt x="242570" y="283210"/>
                      <a:pt x="242570" y="283210"/>
                    </a:cubicBezTo>
                    <a:cubicBezTo>
                      <a:pt x="245110" y="284480"/>
                      <a:pt x="254000" y="292100"/>
                      <a:pt x="254000" y="292100"/>
                    </a:cubicBezTo>
                    <a:cubicBezTo>
                      <a:pt x="254000" y="292100"/>
                      <a:pt x="242570" y="281940"/>
                      <a:pt x="242570" y="281940"/>
                    </a:cubicBezTo>
                    <a:moveTo>
                      <a:pt x="248920" y="289560"/>
                    </a:moveTo>
                    <a:cubicBezTo>
                      <a:pt x="254000" y="293370"/>
                      <a:pt x="254000" y="293370"/>
                      <a:pt x="254000" y="293370"/>
                    </a:cubicBezTo>
                    <a:cubicBezTo>
                      <a:pt x="254000" y="293370"/>
                      <a:pt x="248920" y="289560"/>
                      <a:pt x="248920" y="289560"/>
                    </a:cubicBezTo>
                    <a:moveTo>
                      <a:pt x="356870" y="515620"/>
                    </a:moveTo>
                    <a:cubicBezTo>
                      <a:pt x="356870" y="518160"/>
                      <a:pt x="358140" y="520700"/>
                      <a:pt x="358140" y="520700"/>
                    </a:cubicBezTo>
                    <a:cubicBezTo>
                      <a:pt x="359410" y="520700"/>
                      <a:pt x="359410" y="520700"/>
                      <a:pt x="359410" y="520700"/>
                    </a:cubicBezTo>
                    <a:cubicBezTo>
                      <a:pt x="359410" y="519430"/>
                      <a:pt x="356870" y="515620"/>
                      <a:pt x="356870" y="515620"/>
                    </a:cubicBezTo>
                    <a:moveTo>
                      <a:pt x="549910" y="264160"/>
                    </a:moveTo>
                    <a:cubicBezTo>
                      <a:pt x="556260" y="264160"/>
                      <a:pt x="551180" y="260350"/>
                      <a:pt x="551180" y="260350"/>
                    </a:cubicBezTo>
                    <a:cubicBezTo>
                      <a:pt x="549910" y="260350"/>
                      <a:pt x="549910" y="264160"/>
                      <a:pt x="549910" y="264160"/>
                    </a:cubicBezTo>
                    <a:moveTo>
                      <a:pt x="582930" y="400050"/>
                    </a:moveTo>
                    <a:cubicBezTo>
                      <a:pt x="585470" y="400050"/>
                      <a:pt x="589280" y="400050"/>
                      <a:pt x="591820" y="401320"/>
                    </a:cubicBezTo>
                    <a:cubicBezTo>
                      <a:pt x="593090" y="401320"/>
                      <a:pt x="595630" y="402590"/>
                      <a:pt x="596900" y="402590"/>
                    </a:cubicBezTo>
                    <a:cubicBezTo>
                      <a:pt x="598170" y="401320"/>
                      <a:pt x="598170" y="383540"/>
                      <a:pt x="598170" y="383540"/>
                    </a:cubicBezTo>
                    <a:cubicBezTo>
                      <a:pt x="598170" y="383540"/>
                      <a:pt x="598170" y="384810"/>
                      <a:pt x="596900" y="386080"/>
                    </a:cubicBezTo>
                    <a:cubicBezTo>
                      <a:pt x="594360" y="388620"/>
                      <a:pt x="582930" y="400050"/>
                      <a:pt x="582930" y="400050"/>
                    </a:cubicBezTo>
                    <a:moveTo>
                      <a:pt x="610870" y="312420"/>
                    </a:moveTo>
                    <a:cubicBezTo>
                      <a:pt x="612140" y="321310"/>
                      <a:pt x="614680" y="313690"/>
                      <a:pt x="613410" y="312420"/>
                    </a:cubicBezTo>
                    <a:cubicBezTo>
                      <a:pt x="613410" y="311150"/>
                      <a:pt x="610870" y="312420"/>
                      <a:pt x="610870" y="312420"/>
                    </a:cubicBezTo>
                    <a:moveTo>
                      <a:pt x="207010" y="309880"/>
                    </a:moveTo>
                    <a:cubicBezTo>
                      <a:pt x="223520" y="290830"/>
                      <a:pt x="223520" y="290830"/>
                      <a:pt x="223520" y="290830"/>
                    </a:cubicBezTo>
                    <a:cubicBezTo>
                      <a:pt x="223520" y="290830"/>
                      <a:pt x="222250" y="292100"/>
                      <a:pt x="220980" y="293370"/>
                    </a:cubicBezTo>
                    <a:cubicBezTo>
                      <a:pt x="218440" y="297180"/>
                      <a:pt x="207010" y="309880"/>
                      <a:pt x="207010" y="309880"/>
                    </a:cubicBezTo>
                    <a:moveTo>
                      <a:pt x="207010" y="311150"/>
                    </a:moveTo>
                    <a:cubicBezTo>
                      <a:pt x="217170" y="298450"/>
                      <a:pt x="217170" y="299720"/>
                      <a:pt x="215900" y="300990"/>
                    </a:cubicBezTo>
                    <a:cubicBezTo>
                      <a:pt x="213360" y="303530"/>
                      <a:pt x="208280" y="311150"/>
                      <a:pt x="207010" y="311150"/>
                    </a:cubicBezTo>
                  </a:path>
                </a:pathLst>
              </a:custGeom>
              <a:solidFill>
                <a:srgbClr val="86E6B8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52" name="Group 204"/>
            <p:cNvGrpSpPr/>
            <p:nvPr/>
          </p:nvGrpSpPr>
          <p:grpSpPr>
            <a:xfrm>
              <a:off x="1696402" y="3110865"/>
              <a:ext cx="360045" cy="270510"/>
              <a:chOff x="0" y="0"/>
              <a:chExt cx="480060" cy="360680"/>
            </a:xfrm>
          </p:grpSpPr>
          <p:sp>
            <p:nvSpPr>
              <p:cNvPr id="355" name="Freeform 205"/>
              <p:cNvSpPr/>
              <p:nvPr/>
            </p:nvSpPr>
            <p:spPr>
              <a:xfrm>
                <a:off x="50800" y="50800"/>
                <a:ext cx="378460" cy="259080"/>
              </a:xfrm>
              <a:custGeom>
                <a:avLst/>
                <a:gdLst/>
                <a:ahLst/>
                <a:cxnLst/>
                <a:rect l="l" t="t" r="r" b="b"/>
                <a:pathLst>
                  <a:path w="378460" h="259080">
                    <a:moveTo>
                      <a:pt x="0" y="130810"/>
                    </a:moveTo>
                    <a:cubicBezTo>
                      <a:pt x="2540" y="113030"/>
                      <a:pt x="1270" y="107950"/>
                      <a:pt x="1270" y="104140"/>
                    </a:cubicBezTo>
                    <a:cubicBezTo>
                      <a:pt x="2540" y="99060"/>
                      <a:pt x="3810" y="93980"/>
                      <a:pt x="6350" y="90170"/>
                    </a:cubicBezTo>
                    <a:cubicBezTo>
                      <a:pt x="8890" y="86360"/>
                      <a:pt x="12700" y="83820"/>
                      <a:pt x="16510" y="81280"/>
                    </a:cubicBezTo>
                    <a:cubicBezTo>
                      <a:pt x="21590" y="78740"/>
                      <a:pt x="31750" y="77470"/>
                      <a:pt x="36830" y="76200"/>
                    </a:cubicBezTo>
                    <a:cubicBezTo>
                      <a:pt x="41910" y="76200"/>
                      <a:pt x="45720" y="76200"/>
                      <a:pt x="49530" y="74930"/>
                    </a:cubicBezTo>
                    <a:cubicBezTo>
                      <a:pt x="54610" y="74930"/>
                      <a:pt x="58420" y="72390"/>
                      <a:pt x="62230" y="71120"/>
                    </a:cubicBezTo>
                    <a:cubicBezTo>
                      <a:pt x="67310" y="69850"/>
                      <a:pt x="72390" y="68580"/>
                      <a:pt x="76200" y="67310"/>
                    </a:cubicBezTo>
                    <a:cubicBezTo>
                      <a:pt x="81280" y="67310"/>
                      <a:pt x="85090" y="68580"/>
                      <a:pt x="90170" y="68580"/>
                    </a:cubicBezTo>
                    <a:cubicBezTo>
                      <a:pt x="93980" y="69850"/>
                      <a:pt x="97790" y="71120"/>
                      <a:pt x="102870" y="72390"/>
                    </a:cubicBezTo>
                    <a:cubicBezTo>
                      <a:pt x="106680" y="72390"/>
                      <a:pt x="111760" y="73660"/>
                      <a:pt x="115570" y="73660"/>
                    </a:cubicBezTo>
                    <a:cubicBezTo>
                      <a:pt x="120650" y="74930"/>
                      <a:pt x="124460" y="76200"/>
                      <a:pt x="129540" y="77470"/>
                    </a:cubicBezTo>
                    <a:cubicBezTo>
                      <a:pt x="134620" y="77470"/>
                      <a:pt x="139700" y="76200"/>
                      <a:pt x="143510" y="74930"/>
                    </a:cubicBezTo>
                    <a:cubicBezTo>
                      <a:pt x="148590" y="74930"/>
                      <a:pt x="152400" y="74930"/>
                      <a:pt x="157480" y="73660"/>
                    </a:cubicBezTo>
                    <a:cubicBezTo>
                      <a:pt x="161290" y="73660"/>
                      <a:pt x="166370" y="73660"/>
                      <a:pt x="171450" y="73660"/>
                    </a:cubicBezTo>
                    <a:cubicBezTo>
                      <a:pt x="175260" y="73660"/>
                      <a:pt x="180340" y="74930"/>
                      <a:pt x="184150" y="74930"/>
                    </a:cubicBezTo>
                    <a:cubicBezTo>
                      <a:pt x="189230" y="74930"/>
                      <a:pt x="194310" y="77470"/>
                      <a:pt x="198120" y="74930"/>
                    </a:cubicBezTo>
                    <a:cubicBezTo>
                      <a:pt x="201930" y="73660"/>
                      <a:pt x="201930" y="67310"/>
                      <a:pt x="205740" y="64770"/>
                    </a:cubicBezTo>
                    <a:cubicBezTo>
                      <a:pt x="209550" y="60960"/>
                      <a:pt x="215900" y="57150"/>
                      <a:pt x="219710" y="55880"/>
                    </a:cubicBezTo>
                    <a:cubicBezTo>
                      <a:pt x="222250" y="55880"/>
                      <a:pt x="223520" y="57150"/>
                      <a:pt x="224790" y="57150"/>
                    </a:cubicBezTo>
                    <a:cubicBezTo>
                      <a:pt x="226060" y="55880"/>
                      <a:pt x="224790" y="55880"/>
                      <a:pt x="226060" y="54610"/>
                    </a:cubicBezTo>
                    <a:cubicBezTo>
                      <a:pt x="227330" y="52070"/>
                      <a:pt x="232410" y="46990"/>
                      <a:pt x="234950" y="44450"/>
                    </a:cubicBezTo>
                    <a:cubicBezTo>
                      <a:pt x="238760" y="41910"/>
                      <a:pt x="243840" y="38100"/>
                      <a:pt x="246380" y="36830"/>
                    </a:cubicBezTo>
                    <a:cubicBezTo>
                      <a:pt x="246380" y="36830"/>
                      <a:pt x="247650" y="36830"/>
                      <a:pt x="247650" y="36830"/>
                    </a:cubicBezTo>
                    <a:cubicBezTo>
                      <a:pt x="250190" y="36830"/>
                      <a:pt x="251460" y="34290"/>
                      <a:pt x="254000" y="33020"/>
                    </a:cubicBezTo>
                    <a:cubicBezTo>
                      <a:pt x="257810" y="30480"/>
                      <a:pt x="261620" y="27940"/>
                      <a:pt x="265430" y="26670"/>
                    </a:cubicBezTo>
                    <a:cubicBezTo>
                      <a:pt x="267970" y="25400"/>
                      <a:pt x="271780" y="26670"/>
                      <a:pt x="271780" y="25400"/>
                    </a:cubicBezTo>
                    <a:cubicBezTo>
                      <a:pt x="273050" y="25400"/>
                      <a:pt x="278130" y="19050"/>
                      <a:pt x="281940" y="16510"/>
                    </a:cubicBezTo>
                    <a:cubicBezTo>
                      <a:pt x="285750" y="13970"/>
                      <a:pt x="289560" y="11430"/>
                      <a:pt x="293370" y="8890"/>
                    </a:cubicBezTo>
                    <a:cubicBezTo>
                      <a:pt x="297180" y="6350"/>
                      <a:pt x="300990" y="3810"/>
                      <a:pt x="306070" y="2540"/>
                    </a:cubicBezTo>
                    <a:cubicBezTo>
                      <a:pt x="309880" y="0"/>
                      <a:pt x="316230" y="0"/>
                      <a:pt x="320040" y="0"/>
                    </a:cubicBezTo>
                    <a:cubicBezTo>
                      <a:pt x="323850" y="1270"/>
                      <a:pt x="327660" y="5080"/>
                      <a:pt x="331470" y="5080"/>
                    </a:cubicBezTo>
                    <a:cubicBezTo>
                      <a:pt x="334010" y="6350"/>
                      <a:pt x="336550" y="5080"/>
                      <a:pt x="339090" y="5080"/>
                    </a:cubicBezTo>
                    <a:cubicBezTo>
                      <a:pt x="344170" y="5080"/>
                      <a:pt x="349250" y="7620"/>
                      <a:pt x="353060" y="8890"/>
                    </a:cubicBezTo>
                    <a:cubicBezTo>
                      <a:pt x="356870" y="11430"/>
                      <a:pt x="361950" y="13970"/>
                      <a:pt x="364490" y="17780"/>
                    </a:cubicBezTo>
                    <a:cubicBezTo>
                      <a:pt x="368300" y="20320"/>
                      <a:pt x="370840" y="24130"/>
                      <a:pt x="373380" y="27940"/>
                    </a:cubicBezTo>
                    <a:cubicBezTo>
                      <a:pt x="375920" y="31750"/>
                      <a:pt x="377190" y="35560"/>
                      <a:pt x="378460" y="40640"/>
                    </a:cubicBezTo>
                    <a:cubicBezTo>
                      <a:pt x="378460" y="44450"/>
                      <a:pt x="378460" y="49530"/>
                      <a:pt x="378460" y="53340"/>
                    </a:cubicBezTo>
                    <a:cubicBezTo>
                      <a:pt x="378460" y="58420"/>
                      <a:pt x="377190" y="62230"/>
                      <a:pt x="375920" y="67310"/>
                    </a:cubicBezTo>
                    <a:cubicBezTo>
                      <a:pt x="375920" y="72390"/>
                      <a:pt x="374650" y="77470"/>
                      <a:pt x="374650" y="81280"/>
                    </a:cubicBezTo>
                    <a:cubicBezTo>
                      <a:pt x="373380" y="86360"/>
                      <a:pt x="374650" y="90170"/>
                      <a:pt x="374650" y="95250"/>
                    </a:cubicBezTo>
                    <a:cubicBezTo>
                      <a:pt x="374650" y="99060"/>
                      <a:pt x="374650" y="102870"/>
                      <a:pt x="374650" y="107950"/>
                    </a:cubicBezTo>
                    <a:cubicBezTo>
                      <a:pt x="374650" y="111760"/>
                      <a:pt x="374650" y="116840"/>
                      <a:pt x="374650" y="120650"/>
                    </a:cubicBezTo>
                    <a:cubicBezTo>
                      <a:pt x="374650" y="124460"/>
                      <a:pt x="374650" y="129540"/>
                      <a:pt x="374650" y="133350"/>
                    </a:cubicBezTo>
                    <a:cubicBezTo>
                      <a:pt x="374650" y="138430"/>
                      <a:pt x="375920" y="142240"/>
                      <a:pt x="374650" y="146050"/>
                    </a:cubicBezTo>
                    <a:cubicBezTo>
                      <a:pt x="373380" y="151130"/>
                      <a:pt x="367030" y="158750"/>
                      <a:pt x="364490" y="162560"/>
                    </a:cubicBezTo>
                    <a:cubicBezTo>
                      <a:pt x="364490" y="163830"/>
                      <a:pt x="364490" y="166370"/>
                      <a:pt x="363220" y="166370"/>
                    </a:cubicBezTo>
                    <a:cubicBezTo>
                      <a:pt x="363220" y="166370"/>
                      <a:pt x="361950" y="166370"/>
                      <a:pt x="361950" y="166370"/>
                    </a:cubicBezTo>
                    <a:cubicBezTo>
                      <a:pt x="360680" y="167640"/>
                      <a:pt x="360680" y="172720"/>
                      <a:pt x="358140" y="172720"/>
                    </a:cubicBezTo>
                    <a:cubicBezTo>
                      <a:pt x="356870" y="172720"/>
                      <a:pt x="354330" y="170180"/>
                      <a:pt x="354330" y="170180"/>
                    </a:cubicBezTo>
                    <a:cubicBezTo>
                      <a:pt x="354330" y="170180"/>
                      <a:pt x="354330" y="171450"/>
                      <a:pt x="354330" y="171450"/>
                    </a:cubicBezTo>
                    <a:cubicBezTo>
                      <a:pt x="354330" y="171450"/>
                      <a:pt x="353060" y="172720"/>
                      <a:pt x="353060" y="172720"/>
                    </a:cubicBezTo>
                    <a:cubicBezTo>
                      <a:pt x="353060" y="172720"/>
                      <a:pt x="353060" y="173990"/>
                      <a:pt x="351790" y="173990"/>
                    </a:cubicBezTo>
                    <a:cubicBezTo>
                      <a:pt x="351790" y="173990"/>
                      <a:pt x="350520" y="175260"/>
                      <a:pt x="350520" y="175260"/>
                    </a:cubicBezTo>
                    <a:cubicBezTo>
                      <a:pt x="350520" y="175260"/>
                      <a:pt x="349250" y="176530"/>
                      <a:pt x="349250" y="176530"/>
                    </a:cubicBezTo>
                    <a:cubicBezTo>
                      <a:pt x="349250" y="176530"/>
                      <a:pt x="347980" y="177800"/>
                      <a:pt x="347980" y="177800"/>
                    </a:cubicBezTo>
                    <a:cubicBezTo>
                      <a:pt x="347980" y="177800"/>
                      <a:pt x="346710" y="177800"/>
                      <a:pt x="345440" y="177800"/>
                    </a:cubicBezTo>
                    <a:cubicBezTo>
                      <a:pt x="345440" y="177800"/>
                      <a:pt x="344170" y="179070"/>
                      <a:pt x="344170" y="179070"/>
                    </a:cubicBezTo>
                    <a:cubicBezTo>
                      <a:pt x="344170" y="179070"/>
                      <a:pt x="342900" y="179070"/>
                      <a:pt x="342900" y="179070"/>
                    </a:cubicBezTo>
                    <a:cubicBezTo>
                      <a:pt x="341630" y="179070"/>
                      <a:pt x="340360" y="179070"/>
                      <a:pt x="340360" y="179070"/>
                    </a:cubicBezTo>
                    <a:cubicBezTo>
                      <a:pt x="340360" y="179070"/>
                      <a:pt x="331470" y="179070"/>
                      <a:pt x="326390" y="179070"/>
                    </a:cubicBezTo>
                    <a:cubicBezTo>
                      <a:pt x="322580" y="179070"/>
                      <a:pt x="317500" y="180340"/>
                      <a:pt x="312420" y="180340"/>
                    </a:cubicBezTo>
                    <a:cubicBezTo>
                      <a:pt x="307340" y="180340"/>
                      <a:pt x="300990" y="180340"/>
                      <a:pt x="295910" y="180340"/>
                    </a:cubicBezTo>
                    <a:cubicBezTo>
                      <a:pt x="292100" y="180340"/>
                      <a:pt x="285750" y="179070"/>
                      <a:pt x="283210" y="179070"/>
                    </a:cubicBezTo>
                    <a:cubicBezTo>
                      <a:pt x="280670" y="179070"/>
                      <a:pt x="279400" y="177800"/>
                      <a:pt x="278130" y="179070"/>
                    </a:cubicBezTo>
                    <a:cubicBezTo>
                      <a:pt x="275590" y="180340"/>
                      <a:pt x="273050" y="186690"/>
                      <a:pt x="269240" y="187960"/>
                    </a:cubicBezTo>
                    <a:cubicBezTo>
                      <a:pt x="265430" y="190500"/>
                      <a:pt x="257810" y="190500"/>
                      <a:pt x="252730" y="189230"/>
                    </a:cubicBezTo>
                    <a:cubicBezTo>
                      <a:pt x="247650" y="189230"/>
                      <a:pt x="243840" y="187960"/>
                      <a:pt x="240030" y="186690"/>
                    </a:cubicBezTo>
                    <a:cubicBezTo>
                      <a:pt x="234950" y="185420"/>
                      <a:pt x="231140" y="184150"/>
                      <a:pt x="226060" y="182880"/>
                    </a:cubicBezTo>
                    <a:cubicBezTo>
                      <a:pt x="222250" y="181610"/>
                      <a:pt x="218440" y="181610"/>
                      <a:pt x="213360" y="180340"/>
                    </a:cubicBezTo>
                    <a:cubicBezTo>
                      <a:pt x="209550" y="179070"/>
                      <a:pt x="204470" y="177800"/>
                      <a:pt x="201930" y="175260"/>
                    </a:cubicBezTo>
                    <a:cubicBezTo>
                      <a:pt x="199390" y="173990"/>
                      <a:pt x="199390" y="171450"/>
                      <a:pt x="198120" y="171450"/>
                    </a:cubicBezTo>
                    <a:cubicBezTo>
                      <a:pt x="196850" y="171450"/>
                      <a:pt x="194310" y="177800"/>
                      <a:pt x="191770" y="180340"/>
                    </a:cubicBezTo>
                    <a:cubicBezTo>
                      <a:pt x="189230" y="184150"/>
                      <a:pt x="182880" y="190500"/>
                      <a:pt x="181610" y="191770"/>
                    </a:cubicBezTo>
                    <a:cubicBezTo>
                      <a:pt x="181610" y="193040"/>
                      <a:pt x="181610" y="193040"/>
                      <a:pt x="181610" y="193040"/>
                    </a:cubicBezTo>
                    <a:cubicBezTo>
                      <a:pt x="180340" y="194310"/>
                      <a:pt x="177800" y="198120"/>
                      <a:pt x="176530" y="201930"/>
                    </a:cubicBezTo>
                    <a:cubicBezTo>
                      <a:pt x="173990" y="205740"/>
                      <a:pt x="171450" y="209550"/>
                      <a:pt x="170180" y="213360"/>
                    </a:cubicBezTo>
                    <a:cubicBezTo>
                      <a:pt x="167640" y="217170"/>
                      <a:pt x="165100" y="220980"/>
                      <a:pt x="162560" y="224790"/>
                    </a:cubicBezTo>
                    <a:cubicBezTo>
                      <a:pt x="160020" y="227330"/>
                      <a:pt x="156210" y="229870"/>
                      <a:pt x="152400" y="233680"/>
                    </a:cubicBezTo>
                    <a:cubicBezTo>
                      <a:pt x="148590" y="236220"/>
                      <a:pt x="144780" y="240030"/>
                      <a:pt x="140970" y="243840"/>
                    </a:cubicBezTo>
                    <a:cubicBezTo>
                      <a:pt x="137160" y="246380"/>
                      <a:pt x="132080" y="248920"/>
                      <a:pt x="128270" y="251460"/>
                    </a:cubicBezTo>
                    <a:cubicBezTo>
                      <a:pt x="123190" y="254000"/>
                      <a:pt x="118110" y="255270"/>
                      <a:pt x="114300" y="256540"/>
                    </a:cubicBezTo>
                    <a:cubicBezTo>
                      <a:pt x="110490" y="257810"/>
                      <a:pt x="105410" y="259080"/>
                      <a:pt x="101600" y="259080"/>
                    </a:cubicBezTo>
                    <a:cubicBezTo>
                      <a:pt x="97790" y="259080"/>
                      <a:pt x="92710" y="259080"/>
                      <a:pt x="88900" y="259080"/>
                    </a:cubicBezTo>
                    <a:cubicBezTo>
                      <a:pt x="83820" y="259080"/>
                      <a:pt x="80010" y="259080"/>
                      <a:pt x="76200" y="257810"/>
                    </a:cubicBezTo>
                    <a:cubicBezTo>
                      <a:pt x="71120" y="257810"/>
                      <a:pt x="67310" y="256540"/>
                      <a:pt x="62230" y="255270"/>
                    </a:cubicBezTo>
                    <a:cubicBezTo>
                      <a:pt x="58420" y="254000"/>
                      <a:pt x="53340" y="252730"/>
                      <a:pt x="49530" y="250190"/>
                    </a:cubicBezTo>
                    <a:cubicBezTo>
                      <a:pt x="45720" y="248920"/>
                      <a:pt x="43180" y="245110"/>
                      <a:pt x="40640" y="242570"/>
                    </a:cubicBezTo>
                    <a:cubicBezTo>
                      <a:pt x="38100" y="238760"/>
                      <a:pt x="35560" y="233680"/>
                      <a:pt x="34290" y="229870"/>
                    </a:cubicBezTo>
                    <a:cubicBezTo>
                      <a:pt x="33020" y="226060"/>
                      <a:pt x="31750" y="220980"/>
                      <a:pt x="29210" y="217170"/>
                    </a:cubicBezTo>
                    <a:cubicBezTo>
                      <a:pt x="26670" y="213360"/>
                      <a:pt x="22860" y="210820"/>
                      <a:pt x="20320" y="207010"/>
                    </a:cubicBezTo>
                    <a:cubicBezTo>
                      <a:pt x="16510" y="204470"/>
                      <a:pt x="11430" y="200660"/>
                      <a:pt x="8890" y="196850"/>
                    </a:cubicBezTo>
                    <a:cubicBezTo>
                      <a:pt x="6350" y="193040"/>
                      <a:pt x="6350" y="186690"/>
                      <a:pt x="6350" y="181610"/>
                    </a:cubicBezTo>
                    <a:cubicBezTo>
                      <a:pt x="6350" y="177800"/>
                      <a:pt x="6350" y="173990"/>
                      <a:pt x="6350" y="168910"/>
                    </a:cubicBezTo>
                    <a:cubicBezTo>
                      <a:pt x="6350" y="165100"/>
                      <a:pt x="7620" y="160020"/>
                      <a:pt x="6350" y="156210"/>
                    </a:cubicBezTo>
                    <a:cubicBezTo>
                      <a:pt x="5080" y="152400"/>
                      <a:pt x="1270" y="148590"/>
                      <a:pt x="0" y="143510"/>
                    </a:cubicBezTo>
                    <a:cubicBezTo>
                      <a:pt x="0" y="139700"/>
                      <a:pt x="0" y="130810"/>
                      <a:pt x="0" y="130810"/>
                    </a:cubicBezTo>
                  </a:path>
                </a:pathLst>
              </a:custGeom>
              <a:solidFill>
                <a:srgbClr val="E7191F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353" name="Group 206"/>
            <p:cNvGrpSpPr/>
            <p:nvPr/>
          </p:nvGrpSpPr>
          <p:grpSpPr>
            <a:xfrm>
              <a:off x="1516380" y="3428047"/>
              <a:ext cx="174308" cy="184785"/>
              <a:chOff x="0" y="0"/>
              <a:chExt cx="232410" cy="246380"/>
            </a:xfrm>
          </p:grpSpPr>
          <p:sp>
            <p:nvSpPr>
              <p:cNvPr id="354" name="Freeform 207"/>
              <p:cNvSpPr/>
              <p:nvPr/>
            </p:nvSpPr>
            <p:spPr>
              <a:xfrm>
                <a:off x="48260" y="49530"/>
                <a:ext cx="134620" cy="148590"/>
              </a:xfrm>
              <a:custGeom>
                <a:avLst/>
                <a:gdLst/>
                <a:ahLst/>
                <a:cxnLst/>
                <a:rect l="l" t="t" r="r" b="b"/>
                <a:pathLst>
                  <a:path w="134620" h="148590">
                    <a:moveTo>
                      <a:pt x="68580" y="72390"/>
                    </a:moveTo>
                    <a:cubicBezTo>
                      <a:pt x="46990" y="87630"/>
                      <a:pt x="35560" y="76200"/>
                      <a:pt x="36830" y="73660"/>
                    </a:cubicBezTo>
                    <a:cubicBezTo>
                      <a:pt x="36830" y="71120"/>
                      <a:pt x="58420" y="76200"/>
                      <a:pt x="60960" y="72390"/>
                    </a:cubicBezTo>
                    <a:cubicBezTo>
                      <a:pt x="64770" y="66040"/>
                      <a:pt x="43180" y="48260"/>
                      <a:pt x="43180" y="36830"/>
                    </a:cubicBezTo>
                    <a:cubicBezTo>
                      <a:pt x="43180" y="27940"/>
                      <a:pt x="46990" y="13970"/>
                      <a:pt x="54610" y="10160"/>
                    </a:cubicBezTo>
                    <a:cubicBezTo>
                      <a:pt x="67310" y="5080"/>
                      <a:pt x="123190" y="39370"/>
                      <a:pt x="125730" y="35560"/>
                    </a:cubicBezTo>
                    <a:cubicBezTo>
                      <a:pt x="127000" y="34290"/>
                      <a:pt x="116840" y="21590"/>
                      <a:pt x="116840" y="21590"/>
                    </a:cubicBezTo>
                    <a:cubicBezTo>
                      <a:pt x="115570" y="22860"/>
                      <a:pt x="128270" y="38100"/>
                      <a:pt x="125730" y="49530"/>
                    </a:cubicBezTo>
                    <a:cubicBezTo>
                      <a:pt x="120650" y="71120"/>
                      <a:pt x="53340" y="129540"/>
                      <a:pt x="30480" y="133350"/>
                    </a:cubicBezTo>
                    <a:cubicBezTo>
                      <a:pt x="21590" y="134620"/>
                      <a:pt x="11430" y="129540"/>
                      <a:pt x="7620" y="121920"/>
                    </a:cubicBezTo>
                    <a:cubicBezTo>
                      <a:pt x="0" y="104140"/>
                      <a:pt x="35560" y="13970"/>
                      <a:pt x="50800" y="7620"/>
                    </a:cubicBezTo>
                    <a:cubicBezTo>
                      <a:pt x="57150" y="5080"/>
                      <a:pt x="67310" y="10160"/>
                      <a:pt x="69850" y="15240"/>
                    </a:cubicBezTo>
                    <a:cubicBezTo>
                      <a:pt x="72390" y="20320"/>
                      <a:pt x="69850" y="26670"/>
                      <a:pt x="67310" y="35560"/>
                    </a:cubicBezTo>
                    <a:cubicBezTo>
                      <a:pt x="63500" y="54610"/>
                      <a:pt x="48260" y="111760"/>
                      <a:pt x="34290" y="123190"/>
                    </a:cubicBezTo>
                    <a:cubicBezTo>
                      <a:pt x="26670" y="129540"/>
                      <a:pt x="10160" y="129540"/>
                      <a:pt x="8890" y="127000"/>
                    </a:cubicBezTo>
                    <a:cubicBezTo>
                      <a:pt x="5080" y="119380"/>
                      <a:pt x="76200" y="50800"/>
                      <a:pt x="96520" y="46990"/>
                    </a:cubicBezTo>
                    <a:cubicBezTo>
                      <a:pt x="104140" y="44450"/>
                      <a:pt x="115570" y="50800"/>
                      <a:pt x="115570" y="52070"/>
                    </a:cubicBezTo>
                    <a:cubicBezTo>
                      <a:pt x="115570" y="54610"/>
                      <a:pt x="76200" y="59690"/>
                      <a:pt x="62230" y="52070"/>
                    </a:cubicBezTo>
                    <a:cubicBezTo>
                      <a:pt x="52070" y="46990"/>
                      <a:pt x="39370" y="22860"/>
                      <a:pt x="40640" y="21590"/>
                    </a:cubicBezTo>
                    <a:cubicBezTo>
                      <a:pt x="40640" y="20320"/>
                      <a:pt x="50800" y="33020"/>
                      <a:pt x="55880" y="33020"/>
                    </a:cubicBezTo>
                    <a:cubicBezTo>
                      <a:pt x="60960" y="33020"/>
                      <a:pt x="68580" y="22860"/>
                      <a:pt x="69850" y="22860"/>
                    </a:cubicBezTo>
                    <a:cubicBezTo>
                      <a:pt x="71120" y="24130"/>
                      <a:pt x="69850" y="30480"/>
                      <a:pt x="67310" y="36830"/>
                    </a:cubicBezTo>
                    <a:cubicBezTo>
                      <a:pt x="63500" y="52070"/>
                      <a:pt x="50800" y="100330"/>
                      <a:pt x="39370" y="114300"/>
                    </a:cubicBezTo>
                    <a:cubicBezTo>
                      <a:pt x="33020" y="120650"/>
                      <a:pt x="24130" y="125730"/>
                      <a:pt x="19050" y="124460"/>
                    </a:cubicBezTo>
                    <a:cubicBezTo>
                      <a:pt x="13970" y="123190"/>
                      <a:pt x="8890" y="113030"/>
                      <a:pt x="8890" y="104140"/>
                    </a:cubicBezTo>
                    <a:cubicBezTo>
                      <a:pt x="7620" y="86360"/>
                      <a:pt x="34290" y="30480"/>
                      <a:pt x="48260" y="24130"/>
                    </a:cubicBezTo>
                    <a:cubicBezTo>
                      <a:pt x="55880" y="21590"/>
                      <a:pt x="69850" y="27940"/>
                      <a:pt x="71120" y="33020"/>
                    </a:cubicBezTo>
                    <a:cubicBezTo>
                      <a:pt x="73660" y="36830"/>
                      <a:pt x="59690" y="52070"/>
                      <a:pt x="59690" y="52070"/>
                    </a:cubicBezTo>
                    <a:cubicBezTo>
                      <a:pt x="59690" y="53340"/>
                      <a:pt x="69850" y="36830"/>
                      <a:pt x="72390" y="38100"/>
                    </a:cubicBezTo>
                    <a:cubicBezTo>
                      <a:pt x="74930" y="39370"/>
                      <a:pt x="72390" y="77470"/>
                      <a:pt x="66040" y="80010"/>
                    </a:cubicBezTo>
                    <a:cubicBezTo>
                      <a:pt x="63500" y="82550"/>
                      <a:pt x="54610" y="77470"/>
                      <a:pt x="53340" y="73660"/>
                    </a:cubicBezTo>
                    <a:cubicBezTo>
                      <a:pt x="52070" y="68580"/>
                      <a:pt x="64770" y="49530"/>
                      <a:pt x="74930" y="40640"/>
                    </a:cubicBezTo>
                    <a:cubicBezTo>
                      <a:pt x="86360" y="33020"/>
                      <a:pt x="110490" y="22860"/>
                      <a:pt x="120650" y="26670"/>
                    </a:cubicBezTo>
                    <a:cubicBezTo>
                      <a:pt x="127000" y="29210"/>
                      <a:pt x="133350" y="46990"/>
                      <a:pt x="130810" y="50800"/>
                    </a:cubicBezTo>
                    <a:cubicBezTo>
                      <a:pt x="128270" y="54610"/>
                      <a:pt x="107950" y="53340"/>
                      <a:pt x="105410" y="49530"/>
                    </a:cubicBezTo>
                    <a:cubicBezTo>
                      <a:pt x="102870" y="45720"/>
                      <a:pt x="111760" y="27940"/>
                      <a:pt x="115570" y="26670"/>
                    </a:cubicBezTo>
                    <a:cubicBezTo>
                      <a:pt x="120650" y="25400"/>
                      <a:pt x="134620" y="40640"/>
                      <a:pt x="133350" y="44450"/>
                    </a:cubicBezTo>
                    <a:cubicBezTo>
                      <a:pt x="132080" y="49530"/>
                      <a:pt x="114300" y="57150"/>
                      <a:pt x="110490" y="54610"/>
                    </a:cubicBezTo>
                    <a:cubicBezTo>
                      <a:pt x="105410" y="52070"/>
                      <a:pt x="105410" y="33020"/>
                      <a:pt x="109220" y="29210"/>
                    </a:cubicBezTo>
                    <a:cubicBezTo>
                      <a:pt x="113030" y="25400"/>
                      <a:pt x="127000" y="27940"/>
                      <a:pt x="129540" y="31750"/>
                    </a:cubicBezTo>
                    <a:cubicBezTo>
                      <a:pt x="133350" y="35560"/>
                      <a:pt x="133350" y="46990"/>
                      <a:pt x="130810" y="52070"/>
                    </a:cubicBezTo>
                    <a:cubicBezTo>
                      <a:pt x="125730" y="57150"/>
                      <a:pt x="111760" y="52070"/>
                      <a:pt x="101600" y="57150"/>
                    </a:cubicBezTo>
                    <a:cubicBezTo>
                      <a:pt x="86360" y="64770"/>
                      <a:pt x="63500" y="106680"/>
                      <a:pt x="52070" y="105410"/>
                    </a:cubicBezTo>
                    <a:cubicBezTo>
                      <a:pt x="44450" y="104140"/>
                      <a:pt x="36830" y="92710"/>
                      <a:pt x="35560" y="82550"/>
                    </a:cubicBezTo>
                    <a:cubicBezTo>
                      <a:pt x="33020" y="67310"/>
                      <a:pt x="46990" y="22860"/>
                      <a:pt x="54610" y="21590"/>
                    </a:cubicBezTo>
                    <a:cubicBezTo>
                      <a:pt x="59690" y="21590"/>
                      <a:pt x="69850" y="34290"/>
                      <a:pt x="71120" y="43180"/>
                    </a:cubicBezTo>
                    <a:cubicBezTo>
                      <a:pt x="72390" y="60960"/>
                      <a:pt x="45720" y="111760"/>
                      <a:pt x="33020" y="120650"/>
                    </a:cubicBezTo>
                    <a:cubicBezTo>
                      <a:pt x="27940" y="124460"/>
                      <a:pt x="20320" y="125730"/>
                      <a:pt x="15240" y="123190"/>
                    </a:cubicBezTo>
                    <a:cubicBezTo>
                      <a:pt x="11430" y="120650"/>
                      <a:pt x="7620" y="113030"/>
                      <a:pt x="8890" y="104140"/>
                    </a:cubicBezTo>
                    <a:cubicBezTo>
                      <a:pt x="8890" y="82550"/>
                      <a:pt x="41910" y="3810"/>
                      <a:pt x="55880" y="1270"/>
                    </a:cubicBezTo>
                    <a:cubicBezTo>
                      <a:pt x="62230" y="0"/>
                      <a:pt x="66040" y="20320"/>
                      <a:pt x="74930" y="24130"/>
                    </a:cubicBezTo>
                    <a:cubicBezTo>
                      <a:pt x="85090" y="27940"/>
                      <a:pt x="106680" y="15240"/>
                      <a:pt x="115570" y="20320"/>
                    </a:cubicBezTo>
                    <a:cubicBezTo>
                      <a:pt x="124460" y="26670"/>
                      <a:pt x="130810" y="46990"/>
                      <a:pt x="125730" y="60960"/>
                    </a:cubicBezTo>
                    <a:cubicBezTo>
                      <a:pt x="118110" y="86360"/>
                      <a:pt x="57150" y="138430"/>
                      <a:pt x="34290" y="146050"/>
                    </a:cubicBezTo>
                    <a:cubicBezTo>
                      <a:pt x="22860" y="148590"/>
                      <a:pt x="11430" y="146050"/>
                      <a:pt x="6350" y="140970"/>
                    </a:cubicBezTo>
                    <a:cubicBezTo>
                      <a:pt x="2540" y="137160"/>
                      <a:pt x="2540" y="130810"/>
                      <a:pt x="2540" y="123190"/>
                    </a:cubicBezTo>
                    <a:cubicBezTo>
                      <a:pt x="5080" y="100330"/>
                      <a:pt x="31750" y="17780"/>
                      <a:pt x="46990" y="8890"/>
                    </a:cubicBezTo>
                    <a:cubicBezTo>
                      <a:pt x="53340" y="5080"/>
                      <a:pt x="63500" y="8890"/>
                      <a:pt x="67310" y="12700"/>
                    </a:cubicBezTo>
                    <a:cubicBezTo>
                      <a:pt x="71120" y="15240"/>
                      <a:pt x="71120" y="21590"/>
                      <a:pt x="69850" y="30480"/>
                    </a:cubicBezTo>
                    <a:cubicBezTo>
                      <a:pt x="67310" y="49530"/>
                      <a:pt x="52070" y="118110"/>
                      <a:pt x="36830" y="128270"/>
                    </a:cubicBezTo>
                    <a:cubicBezTo>
                      <a:pt x="27940" y="133350"/>
                      <a:pt x="11430" y="130810"/>
                      <a:pt x="8890" y="125730"/>
                    </a:cubicBezTo>
                    <a:cubicBezTo>
                      <a:pt x="3810" y="116840"/>
                      <a:pt x="31750" y="77470"/>
                      <a:pt x="46990" y="62230"/>
                    </a:cubicBezTo>
                    <a:cubicBezTo>
                      <a:pt x="60960" y="50800"/>
                      <a:pt x="86360" y="38100"/>
                      <a:pt x="95250" y="40640"/>
                    </a:cubicBezTo>
                    <a:cubicBezTo>
                      <a:pt x="100330" y="41910"/>
                      <a:pt x="102870" y="50800"/>
                      <a:pt x="102870" y="50800"/>
                    </a:cubicBezTo>
                    <a:cubicBezTo>
                      <a:pt x="102870" y="50800"/>
                      <a:pt x="95250" y="39370"/>
                      <a:pt x="95250" y="39370"/>
                    </a:cubicBezTo>
                    <a:cubicBezTo>
                      <a:pt x="95250" y="39370"/>
                      <a:pt x="104140" y="50800"/>
                      <a:pt x="105410" y="50800"/>
                    </a:cubicBezTo>
                    <a:cubicBezTo>
                      <a:pt x="105410" y="50800"/>
                      <a:pt x="95250" y="36830"/>
                      <a:pt x="95250" y="36830"/>
                    </a:cubicBezTo>
                    <a:cubicBezTo>
                      <a:pt x="95250" y="36830"/>
                      <a:pt x="109220" y="49530"/>
                      <a:pt x="107950" y="52070"/>
                    </a:cubicBezTo>
                    <a:cubicBezTo>
                      <a:pt x="106680" y="55880"/>
                      <a:pt x="62230" y="46990"/>
                      <a:pt x="59690" y="39370"/>
                    </a:cubicBezTo>
                    <a:cubicBezTo>
                      <a:pt x="57150" y="34290"/>
                      <a:pt x="68580" y="19050"/>
                      <a:pt x="71120" y="20320"/>
                    </a:cubicBezTo>
                    <a:cubicBezTo>
                      <a:pt x="73660" y="21590"/>
                      <a:pt x="71120" y="66040"/>
                      <a:pt x="66040" y="74930"/>
                    </a:cubicBezTo>
                    <a:cubicBezTo>
                      <a:pt x="62230" y="78740"/>
                      <a:pt x="57150" y="80010"/>
                      <a:pt x="53340" y="80010"/>
                    </a:cubicBezTo>
                    <a:cubicBezTo>
                      <a:pt x="46990" y="78740"/>
                      <a:pt x="34290" y="66040"/>
                      <a:pt x="34290" y="59690"/>
                    </a:cubicBezTo>
                    <a:cubicBezTo>
                      <a:pt x="34290" y="54610"/>
                      <a:pt x="48260" y="43180"/>
                      <a:pt x="53340" y="44450"/>
                    </a:cubicBezTo>
                    <a:cubicBezTo>
                      <a:pt x="59690" y="45720"/>
                      <a:pt x="68580" y="69850"/>
                      <a:pt x="67310" y="77470"/>
                    </a:cubicBezTo>
                    <a:cubicBezTo>
                      <a:pt x="64770" y="82550"/>
                      <a:pt x="57150" y="87630"/>
                      <a:pt x="52070" y="87630"/>
                    </a:cubicBezTo>
                    <a:cubicBezTo>
                      <a:pt x="46990" y="87630"/>
                      <a:pt x="38100" y="82550"/>
                      <a:pt x="36830" y="77470"/>
                    </a:cubicBezTo>
                    <a:cubicBezTo>
                      <a:pt x="35560" y="72390"/>
                      <a:pt x="44450" y="54610"/>
                      <a:pt x="49530" y="53340"/>
                    </a:cubicBezTo>
                    <a:cubicBezTo>
                      <a:pt x="54610" y="53340"/>
                      <a:pt x="68580" y="72390"/>
                      <a:pt x="68580" y="72390"/>
                    </a:cubicBezTo>
                  </a:path>
                </a:pathLst>
              </a:custGeom>
              <a:solidFill>
                <a:srgbClr val="E7191F">
                  <a:alpha val="60000"/>
                </a:srgbClr>
              </a:solidFill>
              <a:ln cap="sq">
                <a:noFill/>
                <a:prstDash val="solid"/>
                <a:miter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272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425872"/>
            <a:ext cx="83235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4.2 บันทึกข้อตกลงการประเมินผลการดำเนินงานทุนหมุนเวียน </a:t>
            </a:r>
            <a:b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ประจำปีบัญชี 2567 ระหว่างกระทรวงการคลัง กับ กองทุนพัฒนาบทบาทสตรี กรมการพัฒนาชุมชน กระทรวงมหาดไทย</a:t>
            </a:r>
          </a:p>
          <a:p>
            <a:pPr algn="ctr">
              <a:lnSpc>
                <a:spcPct val="130000"/>
              </a:lnSpc>
            </a:pPr>
            <a:endParaRPr lang="th-TH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70" name="Group 6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7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7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7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7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3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32314" y="895036"/>
            <a:ext cx="8949949" cy="4475543"/>
            <a:chOff x="381000" y="995611"/>
            <a:chExt cx="8337756" cy="3701547"/>
          </a:xfrm>
        </p:grpSpPr>
        <p:graphicFrame>
          <p:nvGraphicFramePr>
            <p:cNvPr id="40" name="Chart 39"/>
            <p:cNvGraphicFramePr/>
            <p:nvPr/>
          </p:nvGraphicFramePr>
          <p:xfrm>
            <a:off x="381000" y="995611"/>
            <a:ext cx="8337756" cy="32898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41" name="Picture 40" descr="https://cdn4.iconfinder.com/data/icons/money/512/21-5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4071" y="3721412"/>
              <a:ext cx="620142" cy="620142"/>
            </a:xfrm>
            <a:prstGeom prst="rect">
              <a:avLst/>
            </a:prstGeom>
            <a:noFill/>
          </p:spPr>
        </p:pic>
        <p:pic>
          <p:nvPicPr>
            <p:cNvPr id="42" name="Picture 41" descr="http://acorn-intl.com/wp-content/uploads/2013/12/icon-coaching-bi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71570" y="3761006"/>
              <a:ext cx="636672" cy="636672"/>
            </a:xfrm>
            <a:prstGeom prst="rect">
              <a:avLst/>
            </a:prstGeom>
            <a:noFill/>
          </p:spPr>
        </p:pic>
        <p:pic>
          <p:nvPicPr>
            <p:cNvPr id="43" name="Picture 42" descr="https://dmcdn.f5.com/Portals/1/support-icon-licensin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7651" y="3721412"/>
              <a:ext cx="649341" cy="649341"/>
            </a:xfrm>
            <a:prstGeom prst="rect">
              <a:avLst/>
            </a:prstGeom>
            <a:noFill/>
          </p:spPr>
        </p:pic>
        <p:pic>
          <p:nvPicPr>
            <p:cNvPr id="44" name="Picture 43" descr="http://cdn.mysitemyway.com/icons-watermarks/simple-black/iconathon/iconathon_collaborative-learning/iconathon_collaborative-learning_simple-black_512x51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89041" y="3835027"/>
              <a:ext cx="604387" cy="604387"/>
            </a:xfrm>
            <a:prstGeom prst="rect">
              <a:avLst/>
            </a:prstGeom>
            <a:noFill/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282" y="3943803"/>
              <a:ext cx="563032" cy="42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1" t="18055" r="17262" b="17959"/>
            <a:stretch/>
          </p:blipFill>
          <p:spPr bwMode="auto">
            <a:xfrm>
              <a:off x="6228184" y="4181670"/>
              <a:ext cx="745160" cy="51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Rectangle 46"/>
          <p:cNvSpPr/>
          <p:nvPr/>
        </p:nvSpPr>
        <p:spPr>
          <a:xfrm>
            <a:off x="900575" y="2405083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ตัวชี้วัด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360245" y="1797620"/>
            <a:ext cx="7617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ตัวชี้วัด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61937" y="1218363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ตัวชี้วัด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312458" y="2143844"/>
            <a:ext cx="7665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ตัวชี้วัด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19914" y="2469657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ตัวชี้วัด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76693" y="2127579"/>
            <a:ext cx="7553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ตัวชี้วัด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94640" y="2710176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332746" y="2111488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867540" y="1499520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328046" y="2404578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6" name="Rectangle 85"/>
          <p:cNvSpPr/>
          <p:nvPr/>
        </p:nvSpPr>
        <p:spPr>
          <a:xfrm>
            <a:off x="6836058" y="2714521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sp>
        <p:nvSpPr>
          <p:cNvPr id="87" name="Rectangle 86"/>
          <p:cNvSpPr/>
          <p:nvPr/>
        </p:nvSpPr>
        <p:spPr>
          <a:xfrm>
            <a:off x="8236325" y="2406644"/>
            <a:ext cx="773616" cy="2294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น้ำหนัก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116" name="Group 11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11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12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2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11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12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</p:sp>
            <p:sp>
              <p:nvSpPr>
                <p:cNvPr id="12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</p:spPr>
            </p:sp>
            <p:sp>
              <p:nvSpPr>
                <p:cNvPr id="12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</p:spPr>
            </p:sp>
            <p:sp>
              <p:nvSpPr>
                <p:cNvPr id="12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11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49" name="Title 1"/>
          <p:cNvSpPr txBox="1">
            <a:spLocks/>
          </p:cNvSpPr>
          <p:nvPr/>
        </p:nvSpPr>
        <p:spPr>
          <a:xfrm>
            <a:off x="6020118" y="821601"/>
            <a:ext cx="2710757" cy="5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6188" tIns="76188" rIns="76188" bIns="76188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  <a:buClr>
                <a:srgbClr val="FFFFFF"/>
              </a:buClr>
              <a:buFont typeface="Roboto Condensed" pitchFamily="2" charset="0"/>
              <a:buNone/>
            </a:pPr>
            <a:r>
              <a:rPr lang="th-TH" sz="1200" b="1" dirty="0"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จำนวน 6 ด้าน 13 ตัวชี้วัด</a:t>
            </a:r>
            <a:endParaRPr lang="en-US" sz="1200" b="1" dirty="0"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4049" y="1069410"/>
            <a:ext cx="6374164" cy="2749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76188" tIns="76188" rIns="76188" bIns="7618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 pitchFamily="2" charset="0"/>
            </a:pPr>
            <a:r>
              <a:rPr lang="th-TH" sz="1200" b="1" dirty="0"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  <a:t>กรอบหลักเกณฑ์การประเมินผลการดำเนินงานทุนหมุนเวียนปี 2567</a:t>
            </a:r>
            <a:br>
              <a:rPr lang="th-TH" sz="1200" b="1" dirty="0">
                <a:latin typeface="Chulabhorn Likit Text" panose="00000500000000000000" pitchFamily="50" charset="-34"/>
                <a:ea typeface="Roboto Condensed" pitchFamily="2" charset="0"/>
                <a:cs typeface="Chulabhorn Likit Text" panose="00000500000000000000" pitchFamily="50" charset="-34"/>
              </a:rPr>
            </a:br>
            <a:endParaRPr lang="en-US" sz="1200" b="1" dirty="0">
              <a:latin typeface="Chulabhorn Likit Text" panose="00000500000000000000" pitchFamily="50" charset="-34"/>
              <a:ea typeface="Roboto Condensed" pitchFamily="2" charset="0"/>
              <a:cs typeface="Chulabhorn Likit Text" panose="00000500000000000000" pitchFamily="50" charset="-34"/>
            </a:endParaRPr>
          </a:p>
        </p:txBody>
      </p:sp>
      <p:grpSp>
        <p:nvGrpSpPr>
          <p:cNvPr id="51" name="Group 5"/>
          <p:cNvGrpSpPr/>
          <p:nvPr/>
        </p:nvGrpSpPr>
        <p:grpSpPr>
          <a:xfrm>
            <a:off x="572552" y="172930"/>
            <a:ext cx="9017000" cy="603268"/>
            <a:chOff x="0" y="-175733"/>
            <a:chExt cx="21640800" cy="1447844"/>
          </a:xfrm>
        </p:grpSpPr>
        <p:sp>
          <p:nvSpPr>
            <p:cNvPr id="5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66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5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4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6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0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1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</a:t>
              </a:r>
            </a:p>
          </p:txBody>
        </p:sp>
        <p:sp>
          <p:nvSpPr>
            <p:cNvPr id="62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8" name="Rectangle 67"/>
          <p:cNvSpPr/>
          <p:nvPr/>
        </p:nvSpPr>
        <p:spPr>
          <a:xfrm>
            <a:off x="2621884" y="133663"/>
            <a:ext cx="510356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900" b="1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4.2 บันทึกข้อตกลงการประเมินผลการดำเนินงานทุนหมุนเวียน  ประจำปีบัญชี 2567 </a:t>
            </a:r>
            <a:br>
              <a:rPr lang="th-TH" sz="900" b="1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900" b="1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ระหว่างกระทรวงการคลัง กับ กองทุนพัฒนาบทบาทสตรี กรมการพัฒนาชุมชน กระทรวงมหาดไทย</a:t>
            </a:r>
          </a:p>
        </p:txBody>
      </p:sp>
    </p:spTree>
    <p:extLst>
      <p:ext uri="{BB962C8B-B14F-4D97-AF65-F5344CB8AC3E}">
        <p14:creationId xmlns:p14="http://schemas.microsoft.com/office/powerpoint/2010/main" val="1621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350949" y="1407221"/>
            <a:ext cx="3627816" cy="900631"/>
          </a:xfrm>
          <a:prstGeom prst="rect">
            <a:avLst/>
          </a:prstGeom>
          <a:solidFill>
            <a:srgbClr val="EDE1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4.1 การบริหารความเสี่ยงและการควบคุมภายใน</a:t>
            </a:r>
          </a:p>
          <a:p>
            <a:pPr>
              <a:lnSpc>
                <a:spcPct val="15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4.2 การตรวจสอบภายใน</a:t>
            </a:r>
          </a:p>
          <a:p>
            <a:pPr>
              <a:lnSpc>
                <a:spcPct val="15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5.2 การบริหารทรัพยากรบุคคล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C349FB36-DA72-43D7-B3C0-D708DB70527D}"/>
              </a:ext>
            </a:extLst>
          </p:cNvPr>
          <p:cNvSpPr/>
          <p:nvPr/>
        </p:nvSpPr>
        <p:spPr>
          <a:xfrm>
            <a:off x="3544569" y="2064864"/>
            <a:ext cx="2669229" cy="2611308"/>
          </a:xfrm>
          <a:prstGeom prst="donut">
            <a:avLst>
              <a:gd name="adj" fmla="val 21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ko-KR" sz="2250" dirty="0">
                <a:solidFill>
                  <a:schemeClr val="tx1"/>
                </a:solidFill>
              </a:rPr>
              <a:t> </a:t>
            </a:r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4BBF0-6B19-485D-9BAA-611FC116E7C4}"/>
              </a:ext>
            </a:extLst>
          </p:cNvPr>
          <p:cNvSpPr/>
          <p:nvPr/>
        </p:nvSpPr>
        <p:spPr>
          <a:xfrm rot="5400000">
            <a:off x="7654270" y="1681322"/>
            <a:ext cx="450000" cy="3819744"/>
          </a:xfrm>
          <a:prstGeom prst="rect">
            <a:avLst/>
          </a:prstGeom>
          <a:solidFill>
            <a:srgbClr val="FEE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0BC864CE-41E3-4065-BCD6-CBDA91BBEBFB}"/>
              </a:ext>
            </a:extLst>
          </p:cNvPr>
          <p:cNvSpPr/>
          <p:nvPr/>
        </p:nvSpPr>
        <p:spPr>
          <a:xfrm>
            <a:off x="3688740" y="2150388"/>
            <a:ext cx="2392020" cy="2431260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rgbClr val="FDA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A2FBE-71CD-44A9-BA7B-90482E3544ED}"/>
              </a:ext>
            </a:extLst>
          </p:cNvPr>
          <p:cNvSpPr/>
          <p:nvPr/>
        </p:nvSpPr>
        <p:spPr>
          <a:xfrm rot="5400000">
            <a:off x="7582950" y="1130886"/>
            <a:ext cx="425404" cy="3986979"/>
          </a:xfrm>
          <a:prstGeom prst="rect">
            <a:avLst/>
          </a:prstGeom>
          <a:solidFill>
            <a:srgbClr val="FDA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8E9056FF-36AB-4DA0-B169-BACA4DF61C13}"/>
              </a:ext>
            </a:extLst>
          </p:cNvPr>
          <p:cNvSpPr/>
          <p:nvPr/>
        </p:nvSpPr>
        <p:spPr>
          <a:xfrm rot="16200000">
            <a:off x="3744198" y="2044371"/>
            <a:ext cx="2468118" cy="2591819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rgbClr val="E0C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E554E0-0405-44DF-9BA7-762045B34DA3}"/>
              </a:ext>
            </a:extLst>
          </p:cNvPr>
          <p:cNvSpPr/>
          <p:nvPr/>
        </p:nvSpPr>
        <p:spPr>
          <a:xfrm rot="5400000">
            <a:off x="1885978" y="1377847"/>
            <a:ext cx="397250" cy="3454228"/>
          </a:xfrm>
          <a:prstGeom prst="rect">
            <a:avLst/>
          </a:prstGeom>
          <a:solidFill>
            <a:srgbClr val="E0C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/>
          </a:p>
        </p:txBody>
      </p:sp>
      <p:sp>
        <p:nvSpPr>
          <p:cNvPr id="36" name="Pentagon 35"/>
          <p:cNvSpPr/>
          <p:nvPr/>
        </p:nvSpPr>
        <p:spPr>
          <a:xfrm>
            <a:off x="6234783" y="3349374"/>
            <a:ext cx="2603500" cy="454555"/>
          </a:xfrm>
          <a:prstGeom prst="homePlat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กลุ่มกฎหมาย จำนวน 1 ตัวชี้วัด</a:t>
            </a:r>
            <a:endParaRPr lang="en-GB" sz="1250" dirty="0">
              <a:solidFill>
                <a:srgbClr val="002060"/>
              </a:solidFill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108360" y="2910784"/>
            <a:ext cx="3251351" cy="454555"/>
          </a:xfrm>
          <a:prstGeom prst="homePlat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i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 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กลุ่มอำนวยการ จำนวน 3 ตัวชี้วัด </a:t>
            </a:r>
            <a:endParaRPr lang="en-GB" sz="1250" dirty="0">
              <a:solidFill>
                <a:srgbClr val="002060"/>
              </a:solidFill>
            </a:endParaRPr>
          </a:p>
        </p:txBody>
      </p:sp>
      <p:sp>
        <p:nvSpPr>
          <p:cNvPr id="8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85" name="Block Arc 84">
            <a:extLst>
              <a:ext uri="{FF2B5EF4-FFF2-40B4-BE49-F238E27FC236}">
                <a16:creationId xmlns:a16="http://schemas.microsoft.com/office/drawing/2014/main" id="{544B189E-A607-43B8-9BA1-EDCA98808596}"/>
              </a:ext>
            </a:extLst>
          </p:cNvPr>
          <p:cNvSpPr/>
          <p:nvPr/>
        </p:nvSpPr>
        <p:spPr>
          <a:xfrm rot="5400000">
            <a:off x="3584692" y="2069490"/>
            <a:ext cx="2479523" cy="2559768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rgbClr val="FEEB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6126919" y="2906336"/>
            <a:ext cx="3847081" cy="454555"/>
          </a:xfrm>
          <a:prstGeom prst="homePlat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กลุ่มนโยบายและยุทธศาสตร์ จำนวน 6 ตัวชี้วัด</a:t>
            </a:r>
            <a:endParaRPr lang="en-GB" sz="1250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8" b="97445" l="4778" r="96889">
                        <a14:foregroundMark x1="48111" y1="35889" x2="48111" y2="35889"/>
                        <a14:foregroundMark x1="42667" y1="55285" x2="42667" y2="55285"/>
                        <a14:foregroundMark x1="66111" y1="52033" x2="66111" y2="52033"/>
                        <a14:foregroundMark x1="38556" y1="24855" x2="38556" y2="24855"/>
                        <a14:foregroundMark x1="29333" y1="73868" x2="29333" y2="73868"/>
                        <a14:foregroundMark x1="73444" y1="60163" x2="73444" y2="60163"/>
                        <a14:foregroundMark x1="16889" y1="39954" x2="16889" y2="39954"/>
                        <a14:foregroundMark x1="62778" y1="23693" x2="62778" y2="23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4437">
            <a:off x="3867204" y="2399832"/>
            <a:ext cx="1956924" cy="186443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5403569" y="3402328"/>
            <a:ext cx="642361" cy="643433"/>
            <a:chOff x="5370770" y="1726627"/>
            <a:chExt cx="642361" cy="64343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E7923BD-A0B5-4409-ACB9-57A1904E9D51}"/>
                </a:ext>
              </a:extLst>
            </p:cNvPr>
            <p:cNvSpPr/>
            <p:nvPr/>
          </p:nvSpPr>
          <p:spPr>
            <a:xfrm>
              <a:off x="5403935" y="1761979"/>
              <a:ext cx="585617" cy="585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รูปภาพ 34">
              <a:extLst>
                <a:ext uri="{FF2B5EF4-FFF2-40B4-BE49-F238E27FC236}">
                  <a16:creationId xmlns:a16="http://schemas.microsoft.com/office/drawing/2014/main" id="{DD640411-EFE3-424B-A910-D36FA66C9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770" y="1726627"/>
              <a:ext cx="642361" cy="643433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4590184" y="1937081"/>
            <a:ext cx="686423" cy="634530"/>
            <a:chOff x="4155286" y="1783723"/>
            <a:chExt cx="686423" cy="63453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E7923BD-A0B5-4409-ACB9-57A1904E9D51}"/>
                </a:ext>
              </a:extLst>
            </p:cNvPr>
            <p:cNvSpPr/>
            <p:nvPr/>
          </p:nvSpPr>
          <p:spPr>
            <a:xfrm>
              <a:off x="4177598" y="1814746"/>
              <a:ext cx="585617" cy="585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1111" r="19550" b="15605"/>
            <a:stretch/>
          </p:blipFill>
          <p:spPr>
            <a:xfrm>
              <a:off x="4155286" y="1783723"/>
              <a:ext cx="686423" cy="634530"/>
            </a:xfrm>
            <a:prstGeom prst="rect">
              <a:avLst/>
            </a:prstGeom>
          </p:spPr>
        </p:pic>
      </p:grpSp>
      <p:sp>
        <p:nvSpPr>
          <p:cNvPr id="86" name="TextBox 85"/>
          <p:cNvSpPr txBox="1"/>
          <p:nvPr/>
        </p:nvSpPr>
        <p:spPr>
          <a:xfrm>
            <a:off x="5929825" y="975752"/>
            <a:ext cx="4044175" cy="1632755"/>
          </a:xfrm>
          <a:prstGeom prst="rect">
            <a:avLst/>
          </a:prstGeom>
          <a:solidFill>
            <a:srgbClr val="FFEFF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1.1 ร้อยละของการชำระคืนเงินกู้ยืม		</a:t>
            </a:r>
            <a:b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3.1 ผลลัพธ์จากการดำเนินงานตามวัตถุประสงค์ของกองทุน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3.3 ความสำเร็จในการปรับปรุงกระบวนการบริหารลูกหนี้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โครงการ เพื่อให้งบการเงินของกองทุนได้รับการรับรอง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4.3 การบริหารจัดการสารสนเทศและดิจิทัล 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5.1 บทบาทคณะกรรมการบริหารทุนหมุนเวียน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6.1 การใช้จ่ายเงินตามแผนการใช้จ่ายที่ได้รับอนุมัติ	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1354" y="4016779"/>
            <a:ext cx="3843668" cy="1412694"/>
          </a:xfrm>
          <a:prstGeom prst="rect">
            <a:avLst/>
          </a:prstGeom>
          <a:solidFill>
            <a:srgbClr val="ECFAF8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2.1 ความพึงพอใจของผู้มีส่วนได้ส่วนเสีย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2.2 ร้อยละของโครงการที่ได้รับการสนับสนุนจากกองทุน  </a:t>
            </a:r>
          </a:p>
          <a:p>
            <a:pPr>
              <a:lnSpc>
                <a:spcPct val="130000"/>
              </a:lnSpc>
            </a:pPr>
            <a:r>
              <a:rPr lang="th-TH" sz="11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ที่ผู้เข้าร่วมโครงการมีคุณภาพชีวิตที่ดีและผ่านเกณฑ์    </a:t>
            </a:r>
          </a:p>
          <a:p>
            <a:pPr>
              <a:lnSpc>
                <a:spcPct val="130000"/>
              </a:lnSpc>
            </a:pPr>
            <a:r>
              <a:rPr lang="th-TH" sz="11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การประเมินผล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3.2 ร้อยละความสำเร็จในการดำเนินการตามแผนงาน      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เพื่อสนับสนุนโครงการส่งเสริมอาชีพ	</a:t>
            </a:r>
            <a:endParaRPr lang="th-TH" sz="1100" i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98887" y="4158067"/>
            <a:ext cx="4103143" cy="361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1.2 อัตราหนี้ค้างชำระ (</a:t>
            </a:r>
            <a:r>
              <a:rPr lang="en-US" sz="1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Non - Performing Loan : NPL)</a:t>
            </a:r>
          </a:p>
        </p:txBody>
      </p:sp>
      <p:sp>
        <p:nvSpPr>
          <p:cNvPr id="82" name="Block Arc 81">
            <a:extLst>
              <a:ext uri="{FF2B5EF4-FFF2-40B4-BE49-F238E27FC236}">
                <a16:creationId xmlns:a16="http://schemas.microsoft.com/office/drawing/2014/main" id="{544B189E-A607-43B8-9BA1-EDCA98808596}"/>
              </a:ext>
            </a:extLst>
          </p:cNvPr>
          <p:cNvSpPr/>
          <p:nvPr/>
        </p:nvSpPr>
        <p:spPr>
          <a:xfrm rot="10800000">
            <a:off x="3583015" y="2064864"/>
            <a:ext cx="2478755" cy="2524268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rgbClr val="C2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14802-4D76-4C59-9D1A-5CE844624652}"/>
              </a:ext>
            </a:extLst>
          </p:cNvPr>
          <p:cNvSpPr/>
          <p:nvPr/>
        </p:nvSpPr>
        <p:spPr>
          <a:xfrm rot="5400000">
            <a:off x="1819055" y="1862513"/>
            <a:ext cx="450000" cy="3401329"/>
          </a:xfrm>
          <a:prstGeom prst="rect">
            <a:avLst/>
          </a:prstGeom>
          <a:solidFill>
            <a:srgbClr val="C2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250" dirty="0"/>
          </a:p>
        </p:txBody>
      </p:sp>
      <p:sp>
        <p:nvSpPr>
          <p:cNvPr id="35" name="Pentagon 34"/>
          <p:cNvSpPr/>
          <p:nvPr/>
        </p:nvSpPr>
        <p:spPr>
          <a:xfrm>
            <a:off x="254668" y="3384799"/>
            <a:ext cx="3845709" cy="399553"/>
          </a:xfrm>
          <a:prstGeom prst="homePlat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กลุ่มพัฒนาศักยภาพกองทุน จำนวน 3 ตัวชี้วัด</a:t>
            </a:r>
            <a:endParaRPr lang="en-GB" sz="1250" dirty="0">
              <a:solidFill>
                <a:srgbClr val="00206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712547" y="3449567"/>
            <a:ext cx="597074" cy="591558"/>
            <a:chOff x="4781994" y="1705345"/>
            <a:chExt cx="597074" cy="59155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7923BD-A0B5-4409-ACB9-57A1904E9D51}"/>
                </a:ext>
              </a:extLst>
            </p:cNvPr>
            <p:cNvSpPr/>
            <p:nvPr/>
          </p:nvSpPr>
          <p:spPr>
            <a:xfrm>
              <a:off x="4786966" y="1705980"/>
              <a:ext cx="585617" cy="585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รูปภาพ 35">
              <a:extLst>
                <a:ext uri="{FF2B5EF4-FFF2-40B4-BE49-F238E27FC236}">
                  <a16:creationId xmlns:a16="http://schemas.microsoft.com/office/drawing/2014/main" id="{E7EA978A-A5ED-4793-AA82-AD8474637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994" y="1705345"/>
              <a:ext cx="597074" cy="591558"/>
            </a:xfrm>
            <a:prstGeom prst="rect">
              <a:avLst/>
            </a:prstGeom>
          </p:spPr>
        </p:pic>
      </p:grpSp>
      <p:grpSp>
        <p:nvGrpSpPr>
          <p:cNvPr id="56" name="Group 5"/>
          <p:cNvGrpSpPr/>
          <p:nvPr/>
        </p:nvGrpSpPr>
        <p:grpSpPr>
          <a:xfrm>
            <a:off x="572552" y="172930"/>
            <a:ext cx="9017000" cy="603268"/>
            <a:chOff x="0" y="-175733"/>
            <a:chExt cx="21640800" cy="1447844"/>
          </a:xfrm>
        </p:grpSpPr>
        <p:sp>
          <p:nvSpPr>
            <p:cNvPr id="87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8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9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9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91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2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</a:t>
              </a:r>
            </a:p>
          </p:txBody>
        </p:sp>
        <p:sp>
          <p:nvSpPr>
            <p:cNvPr id="9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0" name="Group 9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101" name="Group 100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103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109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10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104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105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</p:sp>
            <p:sp>
              <p:nvSpPr>
                <p:cNvPr id="106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</p:spPr>
            </p:sp>
            <p:sp>
              <p:nvSpPr>
                <p:cNvPr id="107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</p:spPr>
            </p:sp>
            <p:sp>
              <p:nvSpPr>
                <p:cNvPr id="108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10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111" name="Rectangle 110"/>
          <p:cNvSpPr/>
          <p:nvPr/>
        </p:nvSpPr>
        <p:spPr>
          <a:xfrm>
            <a:off x="2621884" y="133663"/>
            <a:ext cx="510356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900" b="1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4.2 บันทึกข้อตกลงการประเมินผลการดำเนินงานทุนหมุนเวียน  ประจำปีบัญชี 2567 </a:t>
            </a:r>
            <a:br>
              <a:rPr lang="th-TH" sz="900" b="1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900" b="1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ระหว่างกระทรวงการคลัง กับ กองทุนพัฒนาบทบาทสตรี กรมการพัฒนาชุมชน กระทรวงมหาดไทย</a:t>
            </a:r>
          </a:p>
        </p:txBody>
      </p:sp>
      <p:sp>
        <p:nvSpPr>
          <p:cNvPr id="112" name="Pentagon 111"/>
          <p:cNvSpPr/>
          <p:nvPr/>
        </p:nvSpPr>
        <p:spPr>
          <a:xfrm>
            <a:off x="357489" y="975752"/>
            <a:ext cx="4093029" cy="28101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กำหนดผู้รับผิดชอบในการกำกับดูแลตัวชี้วัด </a:t>
            </a:r>
            <a:endParaRPr lang="en-GB" sz="14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061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4.3 รายงานผลการดำเนินงานการประเมินผลการดำเนินงานทุนหมุนเวียน ประจำปีบัญชี 2567 </a:t>
            </a:r>
            <a:b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70" name="Group 6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7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7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7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7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93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32199"/>
              </p:ext>
            </p:extLst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08546" y="2555558"/>
            <a:ext cx="4789361" cy="314701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th-TH" sz="105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 ระดับ 1</a:t>
            </a:r>
          </a:p>
          <a:p>
            <a:pPr>
              <a:spcBef>
                <a:spcPts val="500"/>
              </a:spcBef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</a:t>
            </a:r>
            <a:endParaRPr lang="en-US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มีหนี้ครบกำหนดชำระในปีบัญชี 2567 ตั้งแต่วันที่ 1 ตุลาคม 2566 -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เมษายน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จำนวน 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397,740,010.67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 รับชำระเป็นเงินต้น จำนวน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504,828,665.97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  </a:t>
            </a:r>
          </a:p>
          <a:p>
            <a:pPr algn="thaiDist"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คิด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เป็นร้อยละ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36.12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ดำเนินการ เพื่อกระตุ้นการ</a:t>
            </a: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ชำระคืนเงินกู้ยืมของ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 ดังนี้ </a:t>
            </a:r>
            <a:endParaRPr lang="en-US" sz="1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1. กำกับ ติดตาม การดำเนินงานของสำนักงานเลขานุการคณะอนุกรรมการบริหารกองทุน</a:t>
            </a:r>
          </a:p>
          <a:p>
            <a:pPr>
              <a:lnSpc>
                <a:spcPct val="13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พัฒนาบทบาทสตรีระดับ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จังหวัดและกรุงเทพมหานคร ให้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ดำเนินการติดตามการ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  </a:t>
            </a:r>
          </a:p>
          <a:p>
            <a:pPr>
              <a:lnSpc>
                <a:spcPct val="13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เงินคืน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สตรีของลูกหนี้ที่มีหนี้เกินกำหนดชำระตามการแบ่ง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ระดับ    </a:t>
            </a:r>
          </a:p>
          <a:p>
            <a:pPr>
              <a:lnSpc>
                <a:spcPct val="13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ของลูกหนี้ เพื่อให้เป็นไป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ตามตัวชี้วัด เป้าหมายที่กำหนดอย่างเคร่งครัด</a:t>
            </a:r>
          </a:p>
          <a:p>
            <a:pPr>
              <a:lnSpc>
                <a:spcPct val="13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2. เน้นย้ำให้การขับเคลื่อนงานในพื้นที่ทั้งระดับ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จังหวัด/อำเภอ/กรุงเทพมหานคร                   </a:t>
            </a:r>
          </a:p>
          <a:p>
            <a:pPr>
              <a:lnSpc>
                <a:spcPct val="13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ตรวจเยี่ยมลูกหนี้ราย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โครงการในพื้นที่ เพื่อรับทราบปัญหา/อุปสรรคการ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</a:t>
            </a:r>
          </a:p>
          <a:p>
            <a:pPr>
              <a:lnSpc>
                <a:spcPct val="13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โครงการ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r>
              <a:rPr lang="th-TH" sz="1000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ศักยภาพ</a:t>
            </a:r>
            <a:r>
              <a:rPr lang="th-TH" sz="10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ในการชำระเงินคืน รวมทั้งเสนอแนะการแก้ไข</a:t>
            </a:r>
            <a:r>
              <a:rPr lang="th-TH" sz="1000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ปัญหา</a:t>
            </a:r>
            <a:br>
              <a:rPr lang="th-TH" sz="1000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ตามแนวทาง</a:t>
            </a:r>
            <a:r>
              <a:rPr lang="th-TH" sz="10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หรือ</a:t>
            </a:r>
            <a:r>
              <a:rPr lang="th-TH" sz="1000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ประกาศใช้   </a:t>
            </a:r>
          </a:p>
          <a:p>
            <a:pPr>
              <a:lnSpc>
                <a:spcPct val="13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เพื่อช่วยเหลือ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43172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0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2"/>
          <p:cNvSpPr txBox="1"/>
          <p:nvPr/>
        </p:nvSpPr>
        <p:spPr>
          <a:xfrm>
            <a:off x="572552" y="928939"/>
            <a:ext cx="4495789" cy="51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1 การเงิน</a:t>
            </a:r>
          </a:p>
          <a:p>
            <a:pPr>
              <a:spcAft>
                <a:spcPts val="500"/>
              </a:spcAft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1.1 ร้อยละของการรับชำระคืนเงินกู้ยืม</a:t>
            </a:r>
          </a:p>
        </p:txBody>
      </p:sp>
      <p:graphicFrame>
        <p:nvGraphicFramePr>
          <p:cNvPr id="38" name="แผนภูมิ 24"/>
          <p:cNvGraphicFramePr/>
          <p:nvPr>
            <p:extLst/>
          </p:nvPr>
        </p:nvGraphicFramePr>
        <p:xfrm>
          <a:off x="5358703" y="996439"/>
          <a:ext cx="4257348" cy="332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514449" y="1159621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</a:t>
            </a:r>
            <a:r>
              <a:rPr lang="th-TH" sz="1167" b="1" dirty="0" smtClean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เมษายน </a:t>
            </a: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/>
          </p:nvPr>
        </p:nvGraphicFramePr>
        <p:xfrm>
          <a:off x="5464628" y="4221656"/>
          <a:ext cx="4124924" cy="1119826"/>
        </p:xfrm>
        <a:graphic>
          <a:graphicData uri="http://schemas.openxmlformats.org/drawingml/2006/table">
            <a:tbl>
              <a:tblPr firstRow="1" bandRow="1"/>
              <a:tblGrid>
                <a:gridCol w="4124924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34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เดือนพฤษภาคม</a:t>
                      </a:r>
                      <a:r>
                        <a:rPr lang="th-TH" sz="12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4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คาดการณ์ว่าจะได้รับชำระคืนเงินต้น ร้อยละ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.00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420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4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2552" y="1669411"/>
          <a:ext cx="4397265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453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1612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72.50</a:t>
                      </a:r>
                      <a:endParaRPr lang="th-TH" sz="10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  <a:endParaRPr lang="th-TH" sz="10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77.50</a:t>
                      </a:r>
                      <a:endParaRPr lang="th-TH" sz="10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8546" y="1398881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4170" y="2087978"/>
            <a:ext cx="4709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พิจารณาจากร้อยละของเงินต้นที่ครบกำหนดชำระในปีบัญชี 2567 ตามสัญญาเงินกู้ </a:t>
            </a:r>
          </a:p>
          <a:p>
            <a:pPr algn="thaiDist"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ที่กองทุนฯ ได้รับชำระคืน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2" name="Group 4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4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18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83379"/>
            <a:ext cx="9017000" cy="530046"/>
            <a:chOff x="0" y="0"/>
            <a:chExt cx="21640800" cy="12721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AutoShape 12"/>
            <p:cNvSpPr/>
            <p:nvPr/>
          </p:nvSpPr>
          <p:spPr>
            <a:xfrm>
              <a:off x="4659803" y="658492"/>
              <a:ext cx="12321194" cy="0"/>
            </a:xfrm>
            <a:prstGeom prst="line">
              <a:avLst/>
            </a:prstGeom>
            <a:ln w="38100" cap="flat">
              <a:solidFill>
                <a:srgbClr val="0029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630776" y="131657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r>
                <a:rPr lang="en-US" sz="1222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ระเบียบวาระการประชุมคณะกรรมการบริหารกองทุนพัฒนาบทบาทสตรี</a:t>
              </a: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01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08583" y="186051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65961" y="209364"/>
              <a:ext cx="2785260" cy="8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4" name="กลุ่ม 5"/>
          <p:cNvGrpSpPr/>
          <p:nvPr/>
        </p:nvGrpSpPr>
        <p:grpSpPr>
          <a:xfrm>
            <a:off x="381575" y="1030595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5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57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56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4388905" y="1163635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สี่เหลี่ยมผืนผ้ามุมมน 8"/>
          <p:cNvSpPr/>
          <p:nvPr/>
        </p:nvSpPr>
        <p:spPr>
          <a:xfrm>
            <a:off x="4334707" y="1800455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3/2567 เมื่อวันอังคารที่ 26 มีนาคม 2567</a:t>
            </a: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31"/>
          <p:cNvGrpSpPr/>
          <p:nvPr/>
        </p:nvGrpSpPr>
        <p:grpSpPr>
          <a:xfrm>
            <a:off x="414280" y="1818125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65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64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8" name="สี่เหลี่ยมผืนผ้า 21"/>
          <p:cNvSpPr/>
          <p:nvPr/>
        </p:nvSpPr>
        <p:spPr>
          <a:xfrm>
            <a:off x="4314685" y="2729814"/>
            <a:ext cx="593927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3/2567 วันอังคารที่ 26 มีนาคม 2567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69" name="กลุ่ม 23"/>
          <p:cNvGrpSpPr/>
          <p:nvPr/>
        </p:nvGrpSpPr>
        <p:grpSpPr>
          <a:xfrm>
            <a:off x="414280" y="2622911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0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72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71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1" name="สี่เหลี่ยมผืนผ้า 21"/>
          <p:cNvSpPr/>
          <p:nvPr/>
        </p:nvSpPr>
        <p:spPr>
          <a:xfrm>
            <a:off x="4286926" y="3415178"/>
            <a:ext cx="5791976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</a:t>
            </a:r>
            <a:r>
              <a:rPr lang="th-TH" sz="14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รายงานผลการเบิกจ่ายตามแผนการดำเนินงานและแผนการใช้จ่ายงบประมาณ 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2567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บันทึกข้อตกลงการประเมินผลการดำเนินงานทุนหมุนเวียน ประจำปีบัญชี 2567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ระหว่างกระทรวงการคลัง กับ กองทุนพัฒนาบทบาทสตรี กรมการพัฒนาชุมชนกระทรวงมหาดไทย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รายงานผลการดำเนินงานการประเมินผลการดำเนินงานทุนหมุนเวียน ประจำปีบัญชี 2567 กองทุนพัฒนาบทบาทสตรี กรมการพัฒนาชุมชน </a:t>
            </a:r>
          </a:p>
        </p:txBody>
      </p:sp>
      <p:grpSp>
        <p:nvGrpSpPr>
          <p:cNvPr id="82" name="กลุ่ม 34"/>
          <p:cNvGrpSpPr/>
          <p:nvPr/>
        </p:nvGrpSpPr>
        <p:grpSpPr>
          <a:xfrm>
            <a:off x="414280" y="3405460"/>
            <a:ext cx="3846182" cy="523183"/>
            <a:chOff x="204478" y="2499742"/>
            <a:chExt cx="3611044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3" name="กลุ่ม 17"/>
            <p:cNvGrpSpPr/>
            <p:nvPr/>
          </p:nvGrpSpPr>
          <p:grpSpPr>
            <a:xfrm>
              <a:off x="204478" y="2499742"/>
              <a:ext cx="3611044" cy="470863"/>
              <a:chOff x="376926" y="1177925"/>
              <a:chExt cx="4754726" cy="470863"/>
            </a:xfrm>
          </p:grpSpPr>
          <p:sp>
            <p:nvSpPr>
              <p:cNvPr id="85" name="สี่เหลี่ยมผืนผ้ามุมมน 10"/>
              <p:cNvSpPr/>
              <p:nvPr/>
            </p:nvSpPr>
            <p:spPr>
              <a:xfrm>
                <a:off x="503238" y="1177925"/>
                <a:ext cx="4628414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7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84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99" name="Group 9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10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107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08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102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103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104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105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106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10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429172" y="2661624"/>
            <a:ext cx="5184864" cy="287104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5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4</a:t>
            </a:r>
          </a:p>
          <a:p>
            <a:pPr>
              <a:lnSpc>
                <a:spcPct val="12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มีจำนวนเงินที่ได้รับอนุมัติตามสัญญากู้ยืมในปีบัญชี 2556 - 256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ณ วันที่ </a:t>
            </a:r>
            <a: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เมษายน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จำนวน 17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010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057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587.69 บาท ได้รับชำระคืน จำนวน </a:t>
            </a:r>
            <a: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14,022,540,626.27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มีลูกหนี้คงเหลือ จำนวน </a:t>
            </a:r>
            <a: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2,987,404,461.42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เป็นหนี้เกินกำหนดชำระ จำนวน </a:t>
            </a:r>
            <a: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2,064,289,779.93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คิดเป็นร้อยละ </a:t>
            </a:r>
            <a: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17.38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กองทุนฯ ได้ดำเนินการตามแนวทางการบริหารจัดการหนี้ แนวทางในการช่วยเหลือบรรเทาความเดือดร้อน   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ให้แก่ลูกหนี้ตามประกาศคณะกรรมการบริหารกองทุนพัฒนาบทบาทสตรี ดังนี้ </a:t>
            </a:r>
            <a:endParaRPr lang="en-US" sz="9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1. เรื่อง หลักเกณฑ์ วิธีการ และเงื่อนไขเกี่ยวกับลดอัตราดอกเบี้ยเงินกู้และอัตราดอกเบี้ยผิดนัด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กองทุนพัฒนาบทบาทสตรี พ.ศ. 2566 (ฉบับที่ </a:t>
            </a:r>
            <a: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2)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2. เรื่อง มาตรการยกเลิกสัญญาค้ำประกันเงินกู้รายบุคคล และการปลดหนี้รายบุคคลของกองทุน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พัฒนาบทบาทสตรี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3. เรื่อง หลักเกณฑ์ วิธีการ และเงื่อนไขการพิจารณาลดหรืองดเบี้ยปรับ/ดอกเบี้ยผิดนัด </a:t>
            </a: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ตามสัญญากู้ยืมเงินของกองทุนพัฒนาบทบาทสตรี พ.ศ. 2565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4. ประกาศคณะกรรมการบริหารกองทุนพัฒนาบทบาทสตรี เรื่อง มาตรการไกล่</a:t>
            </a:r>
            <a: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เกลี่ย</a:t>
            </a:r>
            <a:b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และประนีประนอม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ยอมความกรณีลูกหนี้ผิดนัด </a:t>
            </a:r>
            <a:endParaRPr lang="th-TH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5768"/>
              </p:ext>
            </p:extLst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2"/>
          <p:cNvSpPr txBox="1"/>
          <p:nvPr/>
        </p:nvSpPr>
        <p:spPr>
          <a:xfrm>
            <a:off x="572552" y="896673"/>
            <a:ext cx="4495789" cy="51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1 การเงิน</a:t>
            </a:r>
          </a:p>
          <a:p>
            <a:pPr>
              <a:spcAft>
                <a:spcPts val="500"/>
              </a:spcAft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1.2 อัตราหนี้ค้างชำระ (</a:t>
            </a:r>
            <a:r>
              <a:rPr lang="en-US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Non-performing Loan : NPL)</a:t>
            </a:r>
            <a:endParaRPr lang="th-TH" sz="11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1151832404"/>
              </p:ext>
            </p:extLst>
          </p:nvPr>
        </p:nvGraphicFramePr>
        <p:xfrm>
          <a:off x="5693407" y="1618632"/>
          <a:ext cx="4186979" cy="260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912571" y="1264582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</a:t>
            </a:r>
            <a:r>
              <a:rPr lang="th-TH" sz="1167" b="1" dirty="0" smtClean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เมษายน </a:t>
            </a: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/>
          </p:nvPr>
        </p:nvGraphicFramePr>
        <p:xfrm>
          <a:off x="5693407" y="4393043"/>
          <a:ext cx="4260276" cy="950634"/>
        </p:xfrm>
        <a:graphic>
          <a:graphicData uri="http://schemas.openxmlformats.org/drawingml/2006/table">
            <a:tbl>
              <a:tblPr firstRow="1" bandRow="1"/>
              <a:tblGrid>
                <a:gridCol w="4260276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เดือนพฤษภาคม 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01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คาดการณ์ว่าหนี้เกินกำหนดชำระลดลง ร้อยละ </a:t>
                      </a:r>
                      <a:r>
                        <a:rPr lang="th-TH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89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7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</a:t>
                      </a:r>
                      <a:r>
                        <a:rPr lang="th-TH" sz="1200" b="1" kern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2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9173" y="1649776"/>
          <a:ext cx="5184865" cy="560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6973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1036973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1036973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1036973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1036973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80256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80256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21.50</a:t>
                      </a:r>
                      <a:endParaRPr lang="th-TH" sz="10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18.50</a:t>
                      </a:r>
                      <a:endParaRPr lang="th-TH" sz="10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5617" y="1350838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29172" y="2214289"/>
            <a:ext cx="4825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พิจารณาจากอัตราหนี้ค้างชำระ (</a:t>
            </a:r>
            <a:r>
              <a:rPr lang="en-US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Non-Performing Loan : NPL) </a:t>
            </a: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สิ้นปีบัญชี 2567</a:t>
            </a:r>
          </a:p>
          <a:p>
            <a:pPr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ทั้งนี้ ไม่รวมถึงหนี้ค้างชำระที่อยู่ระหว่างดำเนินคดี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2" name="Group 4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18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</a:t>
            </a: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43571" y="2860852"/>
            <a:ext cx="4725692" cy="237244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5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</a:t>
            </a:r>
            <a:r>
              <a:rPr lang="en-GB" sz="105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N/A</a:t>
            </a:r>
            <a:endParaRPr lang="th-TH" sz="105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กองทุนฯ ดำเนินการทบทวนผลการดำเนินงานของปีบัญชี 2566 ความพร้อมของข้อมูล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ประกอบการดำเนินงานตัวชี้วัด ที่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ประจำปีบัญชี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กำหนดสัดส่วนของกลุ่มเป้าหมายในการจัดเก็บข้อมูล ประกอบด้วย กลุ่มผู้ที่ได้รับเงินกู้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(เงินทุนหมุนเวียน) และกลุ่มผู้ที่ได้รับเงินสนับสนุน (เงินอุดหนุน) ในปี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th-TH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กองทุนฯ ได้จัดส่งแบบสอบถามความพึงพอใจฯ ให้กรมบัญชีกลาง และบริษัทที่ปรึกษา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(ทริส คอร์ปอเรชั่น จำกัด)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เพื่อขอ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ความเห็นชอบ ตามหนังสือกรมการพัฒนาชุมชน  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ด่วนที่สุด ที่ มท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0416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/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1865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 ที่ มท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0416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/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1866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ลงวันที่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กุมภาพันธ์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กรมบัญชีกลาง และและบริษัทที่ปรึกษา (ทริส คอร์ปอเรชั่น จำกัด) ให้ความเห็นชอบ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แบบสอบถามความพึงพอใจของสมาชิกกองทุนพัฒนาบทบาทสตรีต่อการดำเนินงาน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กองทุนพัฒนาบทบาทสตรี ตามตัวชี้วัดที่ 2.1 ความพึงพอใจของผู้มีส่วนได้ส่วนเสีย 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873523"/>
            <a:ext cx="4495789" cy="60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2 การสนองประโยชน์ต่อผู้มีส่วนได้ส่วนเสีย</a:t>
            </a:r>
          </a:p>
          <a:p>
            <a:pPr>
              <a:spcAft>
                <a:spcPts val="500"/>
              </a:spcAft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2.1 ความพึงพอใจของผู้มีส่วนได้ส่วนเสีย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187342215"/>
              </p:ext>
            </p:extLst>
          </p:nvPr>
        </p:nvGraphicFramePr>
        <p:xfrm>
          <a:off x="5384319" y="1285936"/>
          <a:ext cx="4146695" cy="279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358703" y="1033396"/>
            <a:ext cx="3967815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</a:t>
            </a:r>
            <a:r>
              <a:rPr lang="th-TH" sz="1167" b="1" dirty="0" smtClean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เมษายน </a:t>
            </a: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251334"/>
              </p:ext>
            </p:extLst>
          </p:nvPr>
        </p:nvGraphicFramePr>
        <p:xfrm>
          <a:off x="5387630" y="4184151"/>
          <a:ext cx="4263769" cy="1036741"/>
        </p:xfrm>
        <a:graphic>
          <a:graphicData uri="http://schemas.openxmlformats.org/drawingml/2006/table">
            <a:tbl>
              <a:tblPr firstRow="1" bandRow="1"/>
              <a:tblGrid>
                <a:gridCol w="4263769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68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เดือนพฤษภาคม 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248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แจ้งจังหวัดและกรุงเทพมหานคร ดำเนินการผลิตแบบสอบถามฯ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033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N/A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2552" y="1717036"/>
          <a:ext cx="4397265" cy="6180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453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  <a:endParaRPr lang="th-TH" sz="10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8545" y="1419273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8544" y="2401243"/>
            <a:ext cx="4760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พิจารณาจากความพึงพอใจของผู้มีส่วนได้ส่วนเสีย ได้แก่ กลุ่มผู้ที่ได้รับเงินกู้ </a:t>
            </a:r>
            <a:b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และกลุ่มที่ได้รับเงินสนับสนุน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2" name="Group 4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849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26854" y="876362"/>
          <a:ext cx="9628361" cy="4465525"/>
        </p:xfrm>
        <a:graphic>
          <a:graphicData uri="http://schemas.openxmlformats.org/drawingml/2006/table">
            <a:tbl>
              <a:tblPr firstRow="1" bandRow="1"/>
              <a:tblGrid>
                <a:gridCol w="557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5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04142" y="3095024"/>
            <a:ext cx="4696712" cy="218777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5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</a:t>
            </a:r>
            <a:r>
              <a:rPr lang="en-GB" sz="105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N/A</a:t>
            </a:r>
            <a:endParaRPr lang="th-TH" sz="105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ประชุมคณะทำงานฯ เพื่อสร้างความรู้ ความเข้าใจในการปฏิบัติงานตัวชี้วัดที่ 2.2 ร้อยละ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ของโครงการที่ได้รับการสนับสนุนจากกองทุนฯ ที่ผู้เข้าร่วมโครงการมีคุณภาพชีวิตที่ดี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และผ่านเกณฑ์การประเมิน ดังนี้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1. จัดทำแผนการดำเนินงาน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2. ออกแบบเครื่องมือการประเมินผล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3. กำหนดกรอบและเป้าหมายในการจัดเก็บข้อมูล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4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จัดทำแนวทางการประเมินผล ประจำปี 2567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5. จัดทำฐานข้อมูลโครงการที่ได้รับการสนับสนุนจากกองทุนฯ ที่ดำเนินการใน ปี 2565 (จำนวน 4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777 โครงการ คิดเป็นร้อย 10 ของโครงการทั้งหมด จำนวน 478 โครงการ)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873523"/>
            <a:ext cx="4696711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2 การสนองประโยชน์ต่อผู้มีส่วนได้ส่วนเสีย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2.2 ร้อยละของโครงการที่ได้รับการสนับสนุนจากองทุนที่ผู้เข้าร่วม 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โครงการมีคุณภาพชีวิตที่ดีและผ่านเกณฑ์การประเมินผล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2900171846"/>
              </p:ext>
            </p:extLst>
          </p:nvPr>
        </p:nvGraphicFramePr>
        <p:xfrm>
          <a:off x="5334926" y="970668"/>
          <a:ext cx="4254626" cy="314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367790" y="990978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22 เมษายน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/>
        </p:nvGraphicFramePr>
        <p:xfrm>
          <a:off x="5269262" y="4220394"/>
          <a:ext cx="4320289" cy="1062408"/>
        </p:xfrm>
        <a:graphic>
          <a:graphicData uri="http://schemas.openxmlformats.org/drawingml/2006/table">
            <a:tbl>
              <a:tblPr firstRow="1" bandRow="1"/>
              <a:tblGrid>
                <a:gridCol w="4320289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เดือนพฤษภาคม 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จัดทำแนวทางการประเมินผลตัวชี้วัดที่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2.2  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2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N/A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6321" y="1844009"/>
          <a:ext cx="4397265" cy="5297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453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79453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64854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64854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43411" y="1560542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4142" y="2435415"/>
            <a:ext cx="44794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พิจารณาจากผลสำเร็จของการพัฒนาคุณภาพชีวิตของผู้เข้าร่วมโครงการ</a:t>
            </a:r>
            <a:b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ที่ได้รับการสนับสนุนจากกองทุนฯ และดำเนินโครงการในปีบัญชีผู้เข้าร่วม    </a:t>
            </a:r>
          </a:p>
          <a:p>
            <a:pPr marL="144774"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โครงการที่มีคุณภาพชีวิตที่ดี และผ่านเกณฑ์การประเมิน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2" name="Group 4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2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94185"/>
              </p:ext>
            </p:extLst>
          </p:nvPr>
        </p:nvGraphicFramePr>
        <p:xfrm>
          <a:off x="502123" y="893888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72552" y="3300525"/>
            <a:ext cx="5037988" cy="244579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</a:t>
            </a:r>
            <a:r>
              <a:rPr lang="en-GB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N/A</a:t>
            </a:r>
            <a:endParaRPr lang="th-TH" sz="1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th-TH" sz="1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ทบทวนแบบประเมินฯ คู่มือการประเมินฯ กลุ่มเป้าหมาย ระยะเวลาดำเนินการ 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ประมวลผลแบบประเมินฯ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จัดทำแผนการติดตามและประเมินผลลัพธ์จากการสนับสนุน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เงินกองทุนฯ ตามวัตถุประสงค์ของกองทุนฯ เชิงปริมาณ เชิงคุณภาพ จัดทำคู่มือแนวทาง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คำอธิบาย และค่าเป้าหมาย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จัดทำแบบประเมินผลลัพธ์ฯ เชิงปริมาณ เชิงคุณภาพ ดังนี้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1. เชิงปริมาณ ใช้แบบสอบถาม กลุ่มเป้าหมาย ได้แก่ กลุ่มอาชีพสมาชิกฯ ที่ได้รับการสนับสนุน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เงินทุนหมุนเวียนจากกองทุนในปีบัญชี 2566 และกลไกการขับเคลื่อนกองทุนฯ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ประกอบด้วย (อกส.จ.) (อกส.กทม.) (อกส.อ.)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2. เชิงคุณภาพ ใช้การสัมภาษณ์และการสนทนากลุ่ม (แบบมีโครงสร้าง) เป็นการจัดเก็บข้อมูล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พื้นที่ 4 ภาค กลุ่มเป้าหมาย ได้แก่ (อกส.จ.) คณะทำงานขับเคลื่อนฯ จังหวัด ตำบล/เทศบาล</a:t>
            </a:r>
          </a:p>
        </p:txBody>
      </p: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22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2"/>
          <p:cNvSpPr txBox="1"/>
          <p:nvPr/>
        </p:nvSpPr>
        <p:spPr>
          <a:xfrm>
            <a:off x="572552" y="895848"/>
            <a:ext cx="4696711" cy="55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3 การปฏิบัติการ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3.1 ผลลัพธ์จากการดำเนินงานตามวัตถุประสงค์ของกองทุน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758331380"/>
              </p:ext>
            </p:extLst>
          </p:nvPr>
        </p:nvGraphicFramePr>
        <p:xfrm>
          <a:off x="5641568" y="1695885"/>
          <a:ext cx="4276412" cy="242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642136" y="1194860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22 เมษายน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57278"/>
              </p:ext>
            </p:extLst>
          </p:nvPr>
        </p:nvGraphicFramePr>
        <p:xfrm>
          <a:off x="5641569" y="4220394"/>
          <a:ext cx="4211880" cy="1074928"/>
        </p:xfrm>
        <a:graphic>
          <a:graphicData uri="http://schemas.openxmlformats.org/drawingml/2006/table">
            <a:tbl>
              <a:tblPr firstRow="1" bandRow="1"/>
              <a:tblGrid>
                <a:gridCol w="4211880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เดือนพฤษภาคม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25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จัดเก็บข้อมูลเชิงคุณภาพ ใช้การสัมภาษณ์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พื้นที่ 4 ภาค 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2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N/A</a:t>
                      </a: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2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212018"/>
              </p:ext>
            </p:extLst>
          </p:nvPr>
        </p:nvGraphicFramePr>
        <p:xfrm>
          <a:off x="590726" y="1596591"/>
          <a:ext cx="4900930" cy="12276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0186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80186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80186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80186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80186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37032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            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            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            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ผลลัพธ์                   ที่ได้จากการดำเนินงานฯ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เป็นไปตามเป้าหมาย               ร้อยละ </a:t>
                      </a: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41016" y="1347141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72552" y="2847608"/>
            <a:ext cx="49804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พิจารณาจากความสำเร็จในการติดตามและประเมินผลการดำเนินงานตามวัตถุประสงค์</a:t>
            </a:r>
          </a:p>
          <a:p>
            <a:pPr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ของกองทุนฯ และผลลัพธ์ที่ได้จากการดำเนินงานกองทุนฯ ในปีบัญชี 2566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2" name="Group 4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8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92053"/>
              </p:ext>
            </p:extLst>
          </p:nvPr>
        </p:nvGraphicFramePr>
        <p:xfrm>
          <a:off x="26854" y="876362"/>
          <a:ext cx="9107828" cy="4608246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82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47543" y="3081121"/>
            <a:ext cx="4785726" cy="249555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</a:t>
            </a:r>
            <a:r>
              <a:rPr lang="en-GB" sz="1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N/A</a:t>
            </a:r>
            <a:endParaRPr lang="th-TH" sz="1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ประชุมคณะทำงานฯ ศึกษากรอบหลักเกณฑ์การประเมินผลฯ ประจำปีบัญชี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ตัวชี้วัดที่ 3.2 และทบทวนการดำเนินงาน เพื่อจัดทำแผนดำเนินการ การจัดเก็บและ         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รวบรวมข้อมูล รวมถึงการประเมิลผล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ในปีบัญชี 2567 ได้รับจัดสรรเงินอุดหนุน จำนวน 70,000,000 บาท มีเป้าหมายในการ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อนุมัติเงินอุดหนุนเพื่อส่งเสริมอาชีพ ทั้ง 4 ไตรมาส ร้อยละ 30 ของเงินอุดหนุน               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เป็นจำนวน 21,000,000 บาท คิดเป็น 105 โครงการ 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มีการติดตามการดำเนินงานผ่านระบบวีดิทัศน์ทางไกล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Video Conference, </a:t>
            </a:r>
            <a:r>
              <a:rPr lang="en-US" sz="1000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Fanpage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th-TH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เพื่อจัดเก็บและรวบรวมข้อมูลตามแผนงานเพื่อสนับสนุนโครงการส่งเสริมอาชีพ </a:t>
            </a:r>
            <a:b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ประจำปีบัญชี 2567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อยู่ระหว่างการปรับปรุงระบบ จึงไม่สามารถสรุปข้อมูลได้ ทั้งนี้ได้ประสานงาน        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กับผู้ที่เกี่ยวข้อง ในเรื่องระบบให้เร่งดำเนินการเพื่อจะได้จัดเก็บข้อมูล และประเมินผล             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ให้เป็นไปตามแผนการดำเนินงาน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2"/>
          <p:cNvSpPr txBox="1"/>
          <p:nvPr/>
        </p:nvSpPr>
        <p:spPr>
          <a:xfrm>
            <a:off x="572552" y="838798"/>
            <a:ext cx="4696711" cy="7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3 การปฏิบัติการ</a:t>
            </a:r>
          </a:p>
          <a:p>
            <a:pPr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3.2 ร้อยละความสำเร็จในการดำเนินการตามแผนงานเพื่อสนับสนุน</a:t>
            </a:r>
          </a:p>
          <a:p>
            <a:pPr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โครงการส่งเสริมอาชีพ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780932046"/>
              </p:ext>
            </p:extLst>
          </p:nvPr>
        </p:nvGraphicFramePr>
        <p:xfrm>
          <a:off x="5442857" y="1430932"/>
          <a:ext cx="4146695" cy="2694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600688" y="1174290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22 เมษายน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02715"/>
              </p:ext>
            </p:extLst>
          </p:nvPr>
        </p:nvGraphicFramePr>
        <p:xfrm>
          <a:off x="5557335" y="4230987"/>
          <a:ext cx="4082689" cy="1184328"/>
        </p:xfrm>
        <a:graphic>
          <a:graphicData uri="http://schemas.openxmlformats.org/drawingml/2006/table">
            <a:tbl>
              <a:tblPr firstRow="1" bandRow="1"/>
              <a:tblGrid>
                <a:gridCol w="4082689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เดือนพฤษภาคม 2567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ติดตามการดำเนินงานผ่านระบบวีดิทัศน์ทางไกล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Video Conference </a:t>
                      </a:r>
                      <a:r>
                        <a:rPr lang="th-TH" sz="10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จัดเก็บข้อมูลและรวบรวมข้อมูล และประเมินผล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2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N/A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73163"/>
              </p:ext>
            </p:extLst>
          </p:nvPr>
        </p:nvGraphicFramePr>
        <p:xfrm>
          <a:off x="586321" y="1786134"/>
          <a:ext cx="4595280" cy="772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9056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19056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19056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19056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19056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39434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ดำเนินการตามแผนงานฯ                ได้ร้อยละ 80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ตามแผนงานฯ                ได้ร้อยละ 85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ตามแผนงานฯ                 ได้ร้อยละ 90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ตามแผนงานฯ                ได้ร้อยละ 95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ตามแผนงานฯ                        ได้ร้อยละ 100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8546" y="1531456"/>
            <a:ext cx="4368789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86321" y="2515657"/>
            <a:ext cx="46050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พิจารณาจากความสำเร็จในการดำเนินการตามแผนงานของกองทุนฯ </a:t>
            </a:r>
            <a:b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เพื่อสนับสนุนโครงการส่งเสริมอาชีพในปีบัญชี 2567 โดยความสำเร็จในการ    </a:t>
            </a:r>
          </a:p>
          <a:p>
            <a:pPr defTabSz="761970" fontAlgn="t">
              <a:lnSpc>
                <a:spcPct val="11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ดำเนินการตามแผนงานฯ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2" name="Group 4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71245" y="3761526"/>
            <a:ext cx="4634057" cy="144911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</a:t>
            </a:r>
            <a:r>
              <a:rPr lang="en-GB" sz="1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N/A</a:t>
            </a:r>
            <a:endParaRPr lang="th-TH" sz="10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กองทุนฯ อยู่ระหว่างการตรวจสอบฐานข้อมูลลูกหนี้ ปี พ.ศ. 2556 - 2566 </a:t>
            </a:r>
            <a:b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เฉพาะลูกหนี้ที่จะต้องชำระเงินตามสัญญา ณ วันที่ 1 ต.ค. 2566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ออกแบบรูปแบบการขับเคลื่อนการดำเนินงานเพื่อจัดทำร่างแผนการดำเนินงาน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ร่างคำสั่งแต่งตั้งคณะทำงานการตรวจสอบข้อมูลลูกหนี้ ปี 2556 - 2566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ประชุมเตรียมความพร้อม สร้างการรับรู้ความเข้าใจในการดำเนินงาน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873523"/>
            <a:ext cx="4696711" cy="6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3 การปฏิบัติการ</a:t>
            </a:r>
          </a:p>
          <a:p>
            <a:pPr>
              <a:lnSpc>
                <a:spcPct val="110000"/>
              </a:lnSpc>
              <a:spcBef>
                <a:spcPts val="500"/>
              </a:spcBef>
              <a:defRPr/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3.3 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ความสำเร็จในการปรับปรุงกระบวนการบริหารลูกหนี้โครงการ </a:t>
            </a:r>
          </a:p>
          <a:p>
            <a:pPr>
              <a:lnSpc>
                <a:spcPct val="110000"/>
              </a:lnSpc>
              <a:defRPr/>
            </a:pP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เพื่อให้งบการเงินของ</a:t>
            </a: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กองทุนได้รับ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การรับรอง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1086255026"/>
              </p:ext>
            </p:extLst>
          </p:nvPr>
        </p:nvGraphicFramePr>
        <p:xfrm>
          <a:off x="5288150" y="1000823"/>
          <a:ext cx="4146695" cy="314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377591" y="1072936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</a:t>
            </a:r>
            <a:r>
              <a:rPr lang="th-TH" sz="1167" b="1" dirty="0" smtClean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เมษายน </a:t>
            </a: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/>
          </p:nvPr>
        </p:nvGraphicFramePr>
        <p:xfrm>
          <a:off x="5269263" y="4220394"/>
          <a:ext cx="4522919" cy="1184328"/>
        </p:xfrm>
        <a:graphic>
          <a:graphicData uri="http://schemas.openxmlformats.org/drawingml/2006/table">
            <a:tbl>
              <a:tblPr firstRow="1" bandRow="1"/>
              <a:tblGrid>
                <a:gridCol w="4522919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เดือนเมษายน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มีคำสั่งแต่งตั้งคณะทำงาน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มีแผนการดำเนินงาน มีการตรวจสอบข้อมูลลูกหนี้ปรับปรุงแก้ไขข้อมูลให้ครบถ้วนสมบูรณ์ก่อนนำเข้าสู่ระบ </a:t>
                      </a:r>
                      <a:r>
                        <a:rPr lang="en-US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 </a:t>
                      </a:r>
                      <a:r>
                        <a:rPr lang="th-TH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และระบบ </a:t>
                      </a:r>
                      <a:r>
                        <a:rPr lang="en-US" sz="10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52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N/A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26360" y="1821805"/>
          <a:ext cx="4588385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7677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17677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17677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17677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17677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1117153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800" b="0" spc="-3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มีฐานข้อมูลลูกหนี้   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spc="-3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2556-2566)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มีแผนการ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ดำเนินงาน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มีคำสั่งแต่งตั้ง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คณะทำงานฯ 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ดำเนินการตาม 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แผนการ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ดำเนินงาน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ตรวจสอบข้อมูล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นำเข้าข้อมูล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 </a:t>
                      </a:r>
                      <a:r>
                        <a:rPr lang="en-US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800" b="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ได้ร้อยละ 80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ดำเนินการ</a:t>
                      </a:r>
                      <a:b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ตามแผนการ 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ดำเนินงาน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ตรวจสอบข้อมูล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นำเข้าข้อมูล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 </a:t>
                      </a:r>
                      <a:r>
                        <a:rPr lang="en-US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800" b="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ได้ร้อยละ 90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ตามแผนการ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ดำเนินงาน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ตรวจสอบข้อมูล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นำเข้าข้อมูล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 </a:t>
                      </a:r>
                      <a:r>
                        <a:rPr lang="en-US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   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ระบบ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800" b="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ได้ร้อยละ 95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b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ตามแผนการ 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ดำเนินงาน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ตรวจสอบข้อมูล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นำเข้าข้อมูล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 </a:t>
                      </a:r>
                      <a:r>
                        <a:rPr lang="en-US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ระบบ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LM</a:t>
                      </a:r>
                      <a:endParaRPr lang="th-TH" sz="800" b="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ได้ร้อยละ 100</a:t>
                      </a: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85788" y="1578279"/>
            <a:ext cx="4368789" cy="22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5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5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85769" y="3179053"/>
            <a:ext cx="46050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</a:t>
            </a:r>
            <a:r>
              <a:rPr lang="th-TH" sz="1000" dirty="0" smtClean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ระดับความสำเร็จในการดำเนินงานเพื่อปรับปรุงกระบวนการบริหารลูกหนี้โครงการเพื่อให้งบการเงินของกองทุนได้รับการรับรอง</a:t>
            </a:r>
            <a:endParaRPr lang="th-TH" sz="1000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2" name="Group 4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62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1511" y="49468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6847" y="153359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420858" y="855998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04842" y="2497480"/>
            <a:ext cx="5007594" cy="305263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1000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3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  <a:r>
              <a:rPr lang="en-US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9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สภาพแวดล้อม</a:t>
            </a: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การควบคุมภายใน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มีการกำหนดช่องทางการร้องเรียนไว้ จำนวน 6 ช่องทาง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การกำหนดวัตถุประสงค์การบริหารความเสี่ยง กองทุนฯ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จัดทำ/ทบทวนคู่มือการบริหารความเสี่ยง ฯ ประจำปีบัญชี 2567 โครงการประชุมเชิงปฏิบัติการ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เมื่อวันที่ 4 - 6 มีนาคม 2567 ณ โรงแรม เอบีน่า เฮ้าส์ เขตหลักสี่ กรุงเทพฯ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คณะกรรมการฯ ให้ความเห็นชอบในการประชุมครั้งที่ 3/2567 เมื่อวันที่ 26 มีนาคม 2567   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กระบวนการบริหารความเสี่ยง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แผนบริหารความเสี่ยงครบทุกปัจจัยเสี่ยงระดับองค์กรโดยมีการวิเคราะห์ 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Cost - Benefit </a:t>
            </a:r>
            <a:endParaRPr lang="th-TH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ในแต่ละทางเลือก</a:t>
            </a:r>
            <a:endParaRPr lang="th-TH" sz="9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กิจกรรมการควบคุมภายใน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กองทุนฯ มีการกำหนดกิจกรรมควบคุมภายใน (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Control Activity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ของกระบวนการทำงานที่สำคัญ  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ตามการวางระบบการควบคุมภายในครบทุกกระบวนสำคัญ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สารสนเทศและการสื่อสาร</a:t>
            </a: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กองทุนฯ ดำเนินการตามแผนการบริหารความเสี่ยง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Aft>
                <a:spcPts val="1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 การติดตามการประเมินผล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ยังไม่มีการประเมินผลการควบคุมภายในและยังไม่มีการส่งผลการประเมิน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918" y="774733"/>
            <a:ext cx="4696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4 การบริหารจัดการทุนหมุนเวียน</a:t>
            </a:r>
          </a:p>
          <a:p>
            <a:pPr>
              <a:lnSpc>
                <a:spcPct val="110000"/>
              </a:lnSpc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4.1 การบริหารความเสี่ยงและการควบคุมภายใน           </a:t>
            </a:r>
          </a:p>
        </p:txBody>
      </p:sp>
      <p:graphicFrame>
        <p:nvGraphicFramePr>
          <p:cNvPr id="38" name="แผนภูมิ 24"/>
          <p:cNvGraphicFramePr/>
          <p:nvPr/>
        </p:nvGraphicFramePr>
        <p:xfrm>
          <a:off x="5500554" y="1451509"/>
          <a:ext cx="3950578" cy="266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626032" y="1165226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22 เมษายน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95397"/>
              </p:ext>
            </p:extLst>
          </p:nvPr>
        </p:nvGraphicFramePr>
        <p:xfrm>
          <a:off x="5552966" y="4220394"/>
          <a:ext cx="3862992" cy="1073584"/>
        </p:xfrm>
        <a:graphic>
          <a:graphicData uri="http://schemas.openxmlformats.org/drawingml/2006/table">
            <a:tbl>
              <a:tblPr firstRow="1" bandRow="1"/>
              <a:tblGrid>
                <a:gridCol w="3862992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การคาดการณ์เดือนพฤษภาคม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491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เผยแพร่คู่มือการบริหารความเสี่ยงองค์กร และดำเนินการตามแผนบริหารความเสี่ยงองค์กร ประจำปีบัญชี 2567</a:t>
                      </a:r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02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599198"/>
              </p:ext>
            </p:extLst>
          </p:nvPr>
        </p:nvGraphicFramePr>
        <p:xfrm>
          <a:off x="514965" y="1329045"/>
          <a:ext cx="4928567" cy="98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221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82808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103792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1001179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64439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4642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476250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900" b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สภาพแวดล้อม</a:t>
                      </a: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การควบคุมภายใน    2. การกำหนดวัตถุประสงค์การบริหารความเสี่ยง                 </a:t>
                      </a:r>
                    </a:p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กระบวนการบริหารความเสี่ยง       4. กิจกรรมการควบคุมภายใน </a:t>
                      </a:r>
                      <a:b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สารสนเทศและการสื่อสาร</a:t>
                      </a:r>
                      <a:r>
                        <a:rPr lang="th-TH" sz="9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 การติดตามการประเมินผล 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605983" y="1098323"/>
            <a:ext cx="4368789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1918" y="2266829"/>
            <a:ext cx="5066439" cy="2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875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พิจารณาจากระดับความสำเร็จในการเพิ่มประสิทธิภาพด้านการบริหารความเสี่ยงและการควบคุมภายใน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4" name="Group 4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36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26854" y="876362"/>
          <a:ext cx="9455410" cy="4465525"/>
        </p:xfrm>
        <a:graphic>
          <a:graphicData uri="http://schemas.openxmlformats.org/drawingml/2006/table">
            <a:tbl>
              <a:tblPr firstRow="1" bandRow="1"/>
              <a:tblGrid>
                <a:gridCol w="547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72730" y="2743801"/>
            <a:ext cx="4931767" cy="2698175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1 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การปฏิบัติงานตรวจสอบ</a:t>
            </a:r>
          </a:p>
          <a:p>
            <a:pPr lvl="0"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- </a:t>
            </a: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กลุ่มตรวจสอบภายใน กรมการพัฒนาชุมชน ได้ส่งแผนการตรวจสอบ ประจำปี 2567 กำหนดการตรวจสอบ </a:t>
            </a:r>
          </a:p>
          <a:p>
            <a:pPr lvl="0">
              <a:lnSpc>
                <a:spcPct val="110000"/>
              </a:lnSpc>
            </a:pP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เรื่องการตรวจสอบลูกหนี้เงินยืมราชการ (เงินยืมตามโครงการประเภทเงินอุดหนุน ประจำปี 2565) ของ อกส.จ. </a:t>
            </a:r>
          </a:p>
          <a:p>
            <a:pPr lvl="0">
              <a:lnSpc>
                <a:spcPct val="110000"/>
              </a:lnSpc>
            </a:pP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จำนวน 20 จังหวัด (ธันวาคม 2566 - มีนาคม 2567) ประเด็น</a:t>
            </a:r>
            <a:r>
              <a:rPr lang="th-TH" sz="900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การตรวจสอบ </a:t>
            </a: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ดังนี้ </a:t>
            </a:r>
            <a:endParaRPr lang="en-US" sz="900" spc="-4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lvl="0">
              <a:lnSpc>
                <a:spcPct val="110000"/>
              </a:lnSpc>
            </a:pP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1. ความถูกต้อง ครบถ้วนของข้อมูล ตามแบบเสนอโครงการขอรับการสนับสนุนเงินกองทุนฯ </a:t>
            </a:r>
            <a:endParaRPr lang="en-US" sz="900" spc="-4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lvl="0">
              <a:lnSpc>
                <a:spcPct val="110000"/>
              </a:lnSpc>
            </a:pPr>
            <a:r>
              <a:rPr lang="th-TH" sz="9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2. ความถูกต้อง ครบถ้วนของสัญญาขอรับการสนับสนุนเงินกองทุนพัฒนาบทบาทสตรี ประเภทเงินอุดหนุน</a:t>
            </a:r>
            <a:endParaRPr lang="en-US" sz="900" spc="-4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lvl="0">
              <a:lnSpc>
                <a:spcPct val="110000"/>
              </a:lnSpc>
            </a:pPr>
            <a:r>
              <a:rPr lang="th-TH" sz="9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3. การโอนเงินและคืนเงิน การติดตาม/การรายงานผลการใช้จ่ายเงินที่ได้รับการสนับสนุนจากกองทุนฯ </a:t>
            </a:r>
            <a:endParaRPr lang="en-US" sz="900" spc="-2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การประชุมปิดการตรวจสอบ</a:t>
            </a:r>
          </a:p>
          <a:p>
            <a:pPr lvl="0"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ยังไม่มีการประชุมปิดการตรวจสอบ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การปฏิบัติงานตามข้อเสนอแนะที่ได้รับการตรวจสอบ</a:t>
            </a:r>
            <a:endParaRPr lang="en-US" sz="9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อยู่ระหว่างปฏิบัติตามข้อเสนอแนะของกลุ่มตรวจสอบภายในให้ไว้ในรายงานผลการตรวจสอบ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การรายงานผลการบริหารความเสี่ยงเพื่อการวางแผนตรวจสอบ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ยังไม่มีการรายงานผลการบริหารความเสี่ยงให้ผู้ตรวจสอบภายในของหน่วยงานต้นสังกัดทราบ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855" y="829224"/>
            <a:ext cx="4696711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4 การบริหารจัดการทุนหมุนเวียน</a:t>
            </a:r>
          </a:p>
          <a:p>
            <a:pPr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</a:t>
            </a:r>
            <a:r>
              <a:rPr lang="th-TH" sz="100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การตรวจสอบภายใน</a:t>
            </a:r>
            <a:endParaRPr lang="th-TH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623932" y="1125275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22 เมษายน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/>
        </p:nvGraphicFramePr>
        <p:xfrm>
          <a:off x="5572267" y="4160287"/>
          <a:ext cx="4197698" cy="1194014"/>
        </p:xfrm>
        <a:graphic>
          <a:graphicData uri="http://schemas.openxmlformats.org/drawingml/2006/table">
            <a:tbl>
              <a:tblPr firstRow="1" bandRow="1"/>
              <a:tblGrid>
                <a:gridCol w="4197698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การคาดการณ์เดือนพฤษภาคม 2567 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ได้รับรายงานผลการตรวจสอบ จากกลุ่มตรวจสอบภายใน</a:t>
                      </a:r>
                      <a:r>
                        <a:rPr lang="th-TH" sz="11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/>
                      <a:r>
                        <a:rPr lang="th-TH" sz="1100" b="1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กรมการพัฒนาชุมชน อยู่ระหว่างปฏิบัติตามข้อเสนอแนะ                        ที่กลุ่มตรวจสอบภายในให้ไว้ในรายงานผลการตรวจสอบ</a:t>
                      </a:r>
                      <a:r>
                        <a:rPr lang="th-TH" sz="11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05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1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95440"/>
              </p:ext>
            </p:extLst>
          </p:nvPr>
        </p:nvGraphicFramePr>
        <p:xfrm>
          <a:off x="466225" y="1514676"/>
          <a:ext cx="4939968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4470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1024470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102447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1024470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42088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1964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562308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การปฏิบัติงานตรวจสอบภายใน       2.การประชุมปิดการตรวจสอบ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indent="0" algn="l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การปฏิบัติงานตามข้อเสนอแนะที่ได้รับจากการตรวจสอบ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การรายงานผลการบริหารความเสี่ยงเพื่อการวางแผนตรวจสอบ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830231" y="1301538"/>
            <a:ext cx="4368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66225" y="2478352"/>
            <a:ext cx="4670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พิจารณาจากระดับความสำเร็จในการเพิ่มประสิทธิภาพด้านการตรวจภายใน </a:t>
            </a:r>
          </a:p>
        </p:txBody>
      </p:sp>
      <p:graphicFrame>
        <p:nvGraphicFramePr>
          <p:cNvPr id="44" name="แผนภูมิ 24"/>
          <p:cNvGraphicFramePr/>
          <p:nvPr/>
        </p:nvGraphicFramePr>
        <p:xfrm>
          <a:off x="5467961" y="1368803"/>
          <a:ext cx="4320290" cy="274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2" name="Group 4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196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43824" y="2565470"/>
            <a:ext cx="4933153" cy="298697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900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บรรลุค่าเป้าหมายระดับ 3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แผนปฏิบัติการดิจิทัล (ระยะยาว) และแผนปฏิบัติดิจิทัลประจำปี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มีการจัดทำ/ทบทวนแผนปฏิบัติการดิจิทัล (ระยะยาว) และแผนปฏิบัติการดิจิทัล ประจำปี 2568</a:t>
            </a:r>
          </a:p>
          <a:p>
            <a:pPr>
              <a:lnSpc>
                <a:spcPct val="110000"/>
              </a:lnSpc>
            </a:pPr>
            <a:r>
              <a:rPr lang="th-TH" sz="9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การบริหารจัดการสารสนเทศและดิจิทัล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2.1) มีระบบการบริหารจัดการสารสนเทศที่สนับสนุนการตัดสินใจของผู้บริหาร (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EIS)</a:t>
            </a:r>
            <a:endParaRPr lang="th-TH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- ข้อมูลมีความทันกาลและเป็นปัจจุบัน ผ่านทางเว็บไซต์กองทุนฯ เช่น ผลเบิกจ่ายงบประมาณ          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การบริหารจัดการหนี้  มาตรการตามประกาศ คกส. </a:t>
            </a:r>
            <a:r>
              <a:rPr lang="th-TH" sz="9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เป็นต้น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มีการประมวลผลข้อมูลทุกสิ้นเดือน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และเปรียบเทียบเป้าหมายของกองทุน ในระดับกลุ่มงาน ทั้ง 4 กลุ่มงาน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2.2) ระบบสารสนเทศที่สนับสนุนผู้ใช้บริการภายใน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- กองทุนฯ มีโปรแกรมจัดการทะเบียนลูกหนี้ (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Smart Account Receivable Application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             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ที่เป็นระบบสารสนเทศที่สนับสนุนผู้ใช้บริหารภายใน 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- ในปีบัญชี 2567 กองทุนฯ มีระบบบัญชีการเงิน </a:t>
            </a: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(ERP) 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และระบบโปรแกรมทะเบียนลูกหนี้ใหม่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ที่เป็นระบบสารสนเทศที่สนับสนุนผู้ใช้บริการ มีการฝึกอบรมการใช้โปรแกรม ครอบคลุม                 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ทั้งส่วนกลาง กรุงเทพมหานคร และจังหวัดทั้ง 76 จังหวัด 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2.3) ระบบสารสนเทศที่สนับสนุนผู้ใช้บริการภายนอก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1. เว็บไซต์กองทุนพัฒนาบทบาทสตรี</a:t>
            </a:r>
            <a:endParaRPr lang="en-US" sz="9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en-US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2</a:t>
            </a: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เว็บไซต์คลังข้อมูลกลุ่มอาชีพของสมาชิกกองทุนพัฒนาบทบาทสตรี  เพื่อให้ผู้ใช้บริการภายนอก</a:t>
            </a:r>
          </a:p>
          <a:p>
            <a:pPr>
              <a:lnSpc>
                <a:spcPct val="110000"/>
              </a:lnSpc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ได้เข้าถึงข้อมูลและบริการของกองทุนพัฒนาบทบาทสตรีในด้านต่าง ๆ </a:t>
            </a:r>
          </a:p>
        </p:txBody>
      </p: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34731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191256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" name="TextBox 2"/>
          <p:cNvSpPr txBox="1"/>
          <p:nvPr/>
        </p:nvSpPr>
        <p:spPr>
          <a:xfrm>
            <a:off x="572552" y="838285"/>
            <a:ext cx="469671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4 การบริหารจัดการทุนหมุนเวียน</a:t>
            </a:r>
          </a:p>
          <a:p>
            <a:pPr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4.3 การบริหารจัดการสารสนเทศและดิจิทัล</a:t>
            </a:r>
          </a:p>
        </p:txBody>
      </p:sp>
      <p:graphicFrame>
        <p:nvGraphicFramePr>
          <p:cNvPr id="38" name="แผนภูมิ 24"/>
          <p:cNvGraphicFramePr/>
          <p:nvPr/>
        </p:nvGraphicFramePr>
        <p:xfrm>
          <a:off x="5432972" y="1463428"/>
          <a:ext cx="4189344" cy="263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515897" y="1072304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22  เมษายน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/>
        </p:nvGraphicFramePr>
        <p:xfrm>
          <a:off x="5536150" y="4203873"/>
          <a:ext cx="4086166" cy="1018441"/>
        </p:xfrm>
        <a:graphic>
          <a:graphicData uri="http://schemas.openxmlformats.org/drawingml/2006/table">
            <a:tbl>
              <a:tblPr firstRow="1" bandRow="1"/>
              <a:tblGrid>
                <a:gridCol w="4086166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46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</a:t>
                      </a:r>
                      <a:r>
                        <a:rPr lang="th-TH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เดือนพฤษภาคม 2567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420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จัดทำแผนปฏิบัติการดิจิทัล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(ระยะยาว) </a:t>
                      </a:r>
                      <a:b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และแผนปฏิบัติการดิจิทัล ประจำปี 2568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38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3571" y="1445893"/>
          <a:ext cx="4563952" cy="807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6490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777992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196007"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169873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326678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แผนปฏิบัติการดิจิทัล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(ระยะยาว) และแผนปฏิบัติการดิจิทัลประจำปี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การบริหารจัดการสารสนเทศและดิจิทัล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47443" y="1214004"/>
            <a:ext cx="4368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97987" y="2189278"/>
            <a:ext cx="4605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พิจารณาจากระดับความสำเร็จในการเพิ่มประสิทธิภาพด้านการบริหารจัดการสารสนเทศและดิจิทัล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4" name="Group 4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8117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2315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17968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8199" y="900325"/>
          <a:ext cx="9581353" cy="4465525"/>
        </p:xfrm>
        <a:graphic>
          <a:graphicData uri="http://schemas.openxmlformats.org/drawingml/2006/table">
            <a:tbl>
              <a:tblPr firstRow="1" bandRow="1"/>
              <a:tblGrid>
                <a:gridCol w="553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66943" y="2480572"/>
            <a:ext cx="5340377" cy="2925160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th-TH" sz="875" b="1" dirty="0">
                <a:solidFill>
                  <a:schemeClr val="accent6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บรรลุเป้าหมายระดับ </a:t>
            </a:r>
            <a:r>
              <a:rPr lang="th-TH" sz="875" b="1" dirty="0" smtClean="0">
                <a:solidFill>
                  <a:schemeClr val="accent6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</a:t>
            </a:r>
            <a:endParaRPr lang="th-TH" sz="875" b="1" dirty="0">
              <a:solidFill>
                <a:schemeClr val="accent6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การจัดให้มีหรือทบทวนแผนปฏิบัติการระยะยาว (3 - 5 ปี) และแผนปฏิบัติการ ประจำปี 2568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คณะกรรมการฯ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ความเห็นชอบทิศทางยุทธศาสตร์และเป้าประสงค์ โดยมีข้อเสนอแนะ ให้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เพิ่มแนวทางและ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แผนบริหาร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จัดการหนี้ของกองทุนฯ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ในแผนปฏิบัติ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ระยะยาว (3-5 ปี)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และแผนปฏิบัติการ ประจำปีบัญชี 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2568 </a:t>
            </a:r>
            <a:endParaRPr lang="th-TH" sz="833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เพื่อให้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มีความสมบูรณ์มากยิ่งขึ้น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และให้ความชอบในการประชุม คกส. 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2/2567 เมื่อ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 กุมภาพันธ์ 2567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- สกส.ได้ดำเนินการปรับปรุงร่างแผนปฏิบัติ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การระยะยาว (3-5 ปี)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และแผนปฏิบัติ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 ประจำปีบัญขี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2568 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  <a:r>
              <a:rPr lang="th-TH" sz="833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ตามข้อเสนอแนะของคณะกรรมการฯ เรียบร้อยแล้ว และนำเข้าในระเบียบวาระ</a:t>
            </a:r>
            <a:r>
              <a:rPr lang="th-TH" sz="833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833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ประชุมที่ </a:t>
            </a:r>
            <a:r>
              <a:rPr lang="th-TH" sz="833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</a:t>
            </a:r>
            <a:r>
              <a:rPr lang="th-TH" sz="833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เรื่องสืบเนื่องจากการประชุมในคราว   </a:t>
            </a:r>
          </a:p>
          <a:p>
            <a:r>
              <a:rPr lang="th-TH" sz="833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833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ประชุม คกส. ครั้งที่ 3/2567 เมื่อวันที่ 26 มีนาคม 2567 แล้ว </a:t>
            </a:r>
            <a:br>
              <a:rPr lang="th-TH" sz="833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833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</a:t>
            </a:r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การจัดประชุมคณะกรรมการบริหารทุนหมุนเวียนและประสิทธิภาพการประชุม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กำหนดปฏิทินการประชุมคณะกรรมการฯ ในปีบัญชี 2568 จำนวนทั้งสิ้น 8 ครั้ง  และแจ้งคณะกรรมการฯ   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ให้ทราบ ในการประชุมคณะกรรมการฯ ครั้งที่ 9/2566 เมื่อวันที่ 28 กันยายน 2566 จัดการประชุม </a:t>
            </a:r>
            <a:r>
              <a:rPr lang="th-TH" sz="8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</a:t>
            </a: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    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คณะกรรมการฯ เข้าร่วมประชุมคิดเป็นร้อยละ 50</a:t>
            </a:r>
          </a:p>
          <a:p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คณะกรรมการฯ มีการติดตามผลการปฏิบัติงานที่สำคัญ  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1.ด้านการเงิน, 2. ด้านไม่ใช่การเงิน, ระบบบริหารความเสี่ยง, 3. ระบบบริหารความเสียง        </a:t>
            </a:r>
            <a:endParaRPr lang="en-US" sz="8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4. ระบบบริหารสารสนเทศ, 5. ระบบทรัพยากรบุคคล ไตรมาสที่ 1 ในการประชุมคณะกรรมการฯ 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ครั้งที่ 2/2566 เมื่อวันที่ 28 กุมภาพันธ์ 2567</a:t>
            </a:r>
          </a:p>
          <a:p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4.การจัดให้มีระบบประเมินผลผู้บริหารทุนหมุนเวียน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กองทุนฯ ได้จัดทำคำสั่งแต่งตั้งผู้กำกับดูแลตัวชี้วัด ประจำปีบัญชี 2567 ตามคำสั่งสำนักงานกองทุนฯ            </a:t>
            </a:r>
          </a:p>
          <a:p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ที่ 1/2567 ลงวันที่ 8 มกราคม พ.ศ. 2567    </a:t>
            </a:r>
          </a:p>
          <a:p>
            <a:r>
              <a:rPr lang="th-TH" sz="8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การเปิดเผยข้อมูลข่าวสารแก่ผู้มีส่วนได้ส่วนเสีย                       </a:t>
            </a:r>
          </a:p>
          <a:p>
            <a:pPr>
              <a:spcAft>
                <a:spcPts val="500"/>
              </a:spcAft>
            </a:pPr>
            <a:r>
              <a:rPr lang="th-TH" sz="8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มีการเปิดเผยข้อมูลสารสนเทศที่ครบถ้วน ถูกต้อง เชื่อถือได้ทันกาล มีการเปิดเผยครบถ้วน 10 ประเด็น</a:t>
            </a:r>
            <a:endParaRPr lang="th-TH" sz="83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010" y="796706"/>
            <a:ext cx="51789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5การปฏิบัติงานของคณะกรรมการบริหาร ผู้บริหารทุนหมุนเวียน พนักงาน และลูกจ้าง</a:t>
            </a:r>
          </a:p>
          <a:p>
            <a:pPr>
              <a:defRPr/>
            </a:pPr>
            <a:r>
              <a:rPr lang="th-TH" sz="9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5.1 บทบาทคณะกรรมการบริหารทุนหมุนเวียน</a:t>
            </a:r>
          </a:p>
        </p:txBody>
      </p:sp>
      <p:graphicFrame>
        <p:nvGraphicFramePr>
          <p:cNvPr id="38" name="แผนภูมิ 24"/>
          <p:cNvGraphicFramePr/>
          <p:nvPr>
            <p:extLst/>
          </p:nvPr>
        </p:nvGraphicFramePr>
        <p:xfrm>
          <a:off x="5996578" y="1373762"/>
          <a:ext cx="3967110" cy="250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907320" y="1119889"/>
            <a:ext cx="3623741" cy="23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7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</a:t>
            </a:r>
            <a:r>
              <a:rPr lang="th-TH" sz="1170" b="1" dirty="0" smtClean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22 เมษายน </a:t>
            </a:r>
            <a:r>
              <a:rPr lang="th-TH" sz="117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en-US" sz="117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/>
          </p:nvPr>
        </p:nvGraphicFramePr>
        <p:xfrm>
          <a:off x="5307447" y="4003432"/>
          <a:ext cx="4790915" cy="1223683"/>
        </p:xfrm>
        <a:graphic>
          <a:graphicData uri="http://schemas.openxmlformats.org/drawingml/2006/table">
            <a:tbl>
              <a:tblPr firstRow="1" bandRow="1"/>
              <a:tblGrid>
                <a:gridCol w="4790915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เดือนพฤษภาคม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แผนปฏิบัติการระยะยาว (3 - 5 ปี</a:t>
                      </a:r>
                      <a:r>
                        <a:rPr lang="th-TH" sz="1000" b="1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และแผนปฏิบัติการประจำปีบัญชี 2568 มีคุณภาพ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th-TH" sz="1000" b="1" u="none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000" b="1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และสามารถนำไปใช้ได้จริงในทางปฏิบัติ</a:t>
                      </a:r>
                    </a:p>
                    <a:p>
                      <a:pPr marL="0" indent="0">
                        <a:lnSpc>
                          <a:spcPct val="110000"/>
                        </a:lnSpc>
                        <a:buNone/>
                      </a:pPr>
                      <a:r>
                        <a:rPr lang="th-TH" sz="1000" b="1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000" b="1" u="none" kern="120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สรุปผลการติดตามการ</a:t>
                      </a:r>
                      <a:r>
                        <a:rPr lang="th-TH" sz="1000" b="1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ปฏิบัติงานที่สำคัญ</a:t>
                      </a:r>
                      <a:r>
                        <a:rPr lang="th-TH" sz="1000" b="1" u="none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ทั้งสิ้น 5 ด้าน ของไตรมาสที่ 2</a:t>
                      </a:r>
                      <a:endParaRPr lang="th-TH" sz="1000" b="1" u="non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65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2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2552" y="1282812"/>
          <a:ext cx="4675219" cy="10077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172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12628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65791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83512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934116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09188"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9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9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9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9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195243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581079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1.การจัดให้มีหรือทบทวนแผนปฏิบัติการระยะยาว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(3-5 ปี) และแผนปฏิบัติการ ประจำปี 2568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2.การจัดประชุมคณะกรรมการบริหารทุนหมุนเวียนและประสิทธิภาพการประชุม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3.การติดตามระบบการบริหารจัดการที่</a:t>
                      </a:r>
                      <a:r>
                        <a:rPr lang="th-TH" sz="800" b="0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สำคัญ 4.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การจัดให้มีระบบประเมินผลผู้บริหารทุนหมุนเวียน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5.การเปิดเผยข้อมูลข่าวสารแก่ผู้มีส่วนได้ส่วนเสีย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72552" y="1077769"/>
            <a:ext cx="4368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9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9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77150" y="2253587"/>
            <a:ext cx="5055499" cy="2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defTabSz="761970" fontAlgn="t">
              <a:tabLst>
                <a:tab pos="820176" algn="l"/>
              </a:tabLst>
              <a:defRPr/>
            </a:pPr>
            <a:r>
              <a:rPr lang="th-TH" sz="875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พิจารณาจากระดับความสำเร็จในการเพิ่มประสิทธิภาพการกำกับดูแลของคณะกรรมการบริหาร ทุนหมุนเวียน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4" name="Group 4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1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424852"/>
            <a:ext cx="9017000" cy="530046"/>
            <a:chOff x="0" y="0"/>
            <a:chExt cx="21640800" cy="12721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" name="AutoShape 12"/>
            <p:cNvSpPr/>
            <p:nvPr/>
          </p:nvSpPr>
          <p:spPr>
            <a:xfrm>
              <a:off x="4659803" y="658492"/>
              <a:ext cx="12321194" cy="0"/>
            </a:xfrm>
            <a:prstGeom prst="line">
              <a:avLst/>
            </a:prstGeom>
            <a:ln w="38100" cap="flat">
              <a:solidFill>
                <a:srgbClr val="00296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4630776" y="131657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r>
                <a:rPr lang="en-US" sz="1222" b="1" dirty="0" err="1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ระเบียบวาระการประชุมคณะกรรมการบริหารกองทุนพัฒนาบทบาทสตรี</a:t>
              </a:r>
              <a:r>
                <a:rPr lang="en-US" sz="1222" b="1" dirty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th-TH" sz="1222" b="1" dirty="0">
                  <a:solidFill>
                    <a:srgbClr val="00296B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(ต่อ)</a:t>
              </a: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02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08583" y="186051"/>
              <a:ext cx="900067" cy="900067"/>
            </a:xfrm>
            <a:custGeom>
              <a:avLst/>
              <a:gdLst/>
              <a:ahLst/>
              <a:cxnLst/>
              <a:rect l="l" t="t" r="r" b="b"/>
              <a:pathLst>
                <a:path w="900067" h="900067">
                  <a:moveTo>
                    <a:pt x="0" y="0"/>
                  </a:moveTo>
                  <a:lnTo>
                    <a:pt x="900067" y="0"/>
                  </a:lnTo>
                  <a:lnTo>
                    <a:pt x="900067" y="900067"/>
                  </a:lnTo>
                  <a:lnTo>
                    <a:pt x="0" y="900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465961" y="209364"/>
              <a:ext cx="2785260" cy="8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กรมการพัฒนาชุมชน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400"/>
                </a:lnSpc>
              </a:pPr>
              <a:r>
                <a:rPr lang="en-US" sz="1000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กระทรวงมหาดไทย</a:t>
              </a:r>
              <a:endParaRPr lang="en-US" sz="1000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5" name="กลุ่ม 34"/>
          <p:cNvGrpSpPr/>
          <p:nvPr/>
        </p:nvGrpSpPr>
        <p:grpSpPr>
          <a:xfrm>
            <a:off x="286520" y="1393590"/>
            <a:ext cx="3782589" cy="559571"/>
            <a:chOff x="204478" y="2499742"/>
            <a:chExt cx="3551339" cy="503612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7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lnSpc>
                    <a:spcPct val="120000"/>
                  </a:lnSpc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lnSpc>
                    <a:spcPct val="120000"/>
                  </a:lnSpc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2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77" name="สี่เหลี่ยมผืนผ้า 36"/>
            <p:cNvSpPr/>
            <p:nvPr/>
          </p:nvSpPr>
          <p:spPr>
            <a:xfrm>
              <a:off x="3393719" y="2587857"/>
              <a:ext cx="328211" cy="415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1" name="สี่เหลี่ยมผืนผ้า 21"/>
          <p:cNvSpPr/>
          <p:nvPr/>
        </p:nvSpPr>
        <p:spPr>
          <a:xfrm>
            <a:off x="4159165" y="1387288"/>
            <a:ext cx="579782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การบริหารจัดการหนี้ของกองทุนพัฒนาบทบาทสตรี </a:t>
            </a:r>
          </a:p>
          <a:p>
            <a:pPr algn="thaiDist">
              <a:lnSpc>
                <a:spcPct val="120000"/>
              </a:lnSpc>
            </a:pP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การบริหารจัดการหนี้ของกองทุนพัฒนาบทบาทสตรีกรุงเทพมหานคร</a:t>
            </a:r>
          </a:p>
          <a:p>
            <a:pPr algn="thaiDist">
              <a:lnSpc>
                <a:spcPct val="120000"/>
              </a:lnSpc>
            </a:pP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รายงานผลข้อมูลการดำเนินการทางกฎหมายเกี่ยวกับการดำเนินคดีแพ่ง </a:t>
            </a:r>
            <a:b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thaiDist">
              <a:lnSpc>
                <a:spcPct val="120000"/>
              </a:lnSpc>
            </a:pP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 </a:t>
            </a:r>
          </a:p>
          <a:p>
            <a:pPr algn="thaiDist">
              <a:lnSpc>
                <a:spcPct val="120000"/>
              </a:lnSpc>
            </a:pPr>
            <a:r>
              <a:rPr lang="th-TH" sz="1400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การดำเนินโครงการประชุมเชิงปฏิบัติการคณะทำงานเครือข่ายขับเคลื่อนกองทุนพัฒนาบทบาทสตรี ระดับภาค</a:t>
            </a:r>
          </a:p>
          <a:p>
            <a:pPr algn="thaiDist">
              <a:lnSpc>
                <a:spcPct val="120000"/>
              </a:lnSpc>
            </a:pPr>
            <a:endParaRPr lang="th-TH" sz="1400" spc="-2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82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271041" y="3476625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3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85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84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88" name="กลุ่ม 42"/>
          <p:cNvGrpSpPr/>
          <p:nvPr/>
        </p:nvGrpSpPr>
        <p:grpSpPr>
          <a:xfrm>
            <a:off x="261053" y="4547867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89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91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rgbClr val="E1C7A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90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190345" y="4700859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117021" y="3563365"/>
            <a:ext cx="5692897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ขออนุมัติโครงการประเภทเงินอุดหนุน (จังหวัดอำนาจเจริญ , กาญจนบุรี)</a:t>
            </a:r>
            <a:endParaRPr lang="th-TH" sz="1400" spc="-6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9" name="Group 6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7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9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9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72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3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4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9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9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7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0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57803"/>
              </p:ext>
            </p:extLst>
          </p:nvPr>
        </p:nvGraphicFramePr>
        <p:xfrm>
          <a:off x="26854" y="876362"/>
          <a:ext cx="9624544" cy="4465525"/>
        </p:xfrm>
        <a:graphic>
          <a:graphicData uri="http://schemas.openxmlformats.org/drawingml/2006/table">
            <a:tbl>
              <a:tblPr firstRow="1" bandRow="1"/>
              <a:tblGrid>
                <a:gridCol w="557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5" name="TextBox 84"/>
          <p:cNvSpPr txBox="1"/>
          <p:nvPr/>
        </p:nvSpPr>
        <p:spPr>
          <a:xfrm>
            <a:off x="527674" y="2837491"/>
            <a:ext cx="4990863" cy="270009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875" b="1" dirty="0">
                <a:solidFill>
                  <a:schemeClr val="accent4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บรรลุเป้าหมายระดับ 3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</a:pPr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การจัดให้มีปัจจัยพื้นฐานในการบริหารทรัพยากรบุคคล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- 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มีการกำหนดตัวชี้วัดผลการปฏิบัติราชการ และตัวชี้วัดเพื่อประกอบการเลื่อนเงินเดือนของบุคลากร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ทุกระดับและใช้ในการประเมินผลการปฏิบัติงาน และใช้ประโยชน์จากผลประเมินในการพิจารณา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ผลตอบแทน/เลื่อนขั้น/เลื่อนตำแหน่ง/ใช้ประโยชน์จากผลประเมินในการพัฒนาบุคลากร รอบการประเมิน 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1/2567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การจัดทำและดำเนินงานตามแผนการบริหารทรัพยากรบุคคล (ระยะยาว) และแผนปฏิบัติการ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ด้านการบริหารทรัพยากรบุคคลประจำปี</a:t>
            </a:r>
          </a:p>
          <a:p>
            <a:pPr>
              <a:lnSpc>
                <a:spcPct val="110000"/>
              </a:lnSpc>
            </a:pPr>
            <a:r>
              <a:rPr lang="th-TH" sz="875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2.1) การดำเนินงานตามแผนปฏิบัติการฯ ประจำปีบัญชี 2567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- มีการกำหนดแผนปฏิบัติการฯ ประจำปีบัญชี 2567 จำนวน 3 ประเด็น รวม </a:t>
            </a: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แผนงาน 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22 โครงการ อยู่ระหว่างการดำเนินการตามปฏิบัติการประจำปี 2567 ได้ร้อยละ 90 </a:t>
            </a: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  </a:t>
            </a:r>
          </a:p>
          <a:p>
            <a:pPr>
              <a:lnSpc>
                <a:spcPct val="110000"/>
              </a:lnSpc>
            </a:pP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2.2 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การจัดทำ/ทบทวนแผนการบริหารทรัพยากรบุคคล (ระยะยาว) และแผนปฏิบัติการฯประจำปีบัญชี 2568</a:t>
            </a: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- </a:t>
            </a: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มีการจัดทำและทบทวนแผนการบริหารทรัพยากรบุคคล (ระยะยาว) และแผนปฏิบัติการฯ ประจำปี 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บัญชี 2568 ดำเนินโครงการทบทวนแผนยุทธศาตร์การบริหารทรัพยากรบุคค กองทุนพัฒนา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บทบาทสตรี กรมการพัฒนาชุมชน เมื่อวันที่ 18 - 20 มีนาคม 2567 ณ โรงแรมไมด้า ดอนเมือง                 </a:t>
            </a:r>
          </a:p>
          <a:p>
            <a:pPr>
              <a:lnSpc>
                <a:spcPct val="110000"/>
              </a:lnSpc>
            </a:pPr>
            <a:r>
              <a:rPr lang="th-TH" sz="875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แอร์พอร์ต เขตหลักสี่ กรุงเทพมหานคร </a:t>
            </a:r>
            <a:endParaRPr lang="en-US" sz="875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2" y="885098"/>
            <a:ext cx="5111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5 การปฏิบัติงานของคณะกรรมการบริหาร ผู้บริหารทุนหมุนเวียน พนักงาน และลูกจ้าง</a:t>
            </a:r>
          </a:p>
          <a:p>
            <a:pPr>
              <a:lnSpc>
                <a:spcPct val="110000"/>
              </a:lnSpc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5.2 การบริหารทรัพยากรบุคคล</a:t>
            </a:r>
          </a:p>
        </p:txBody>
      </p:sp>
      <p:graphicFrame>
        <p:nvGraphicFramePr>
          <p:cNvPr id="38" name="แผนภูมิ 24"/>
          <p:cNvGraphicFramePr/>
          <p:nvPr/>
        </p:nvGraphicFramePr>
        <p:xfrm>
          <a:off x="5597768" y="1241289"/>
          <a:ext cx="4231059" cy="247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796474" y="931811"/>
            <a:ext cx="3967815" cy="23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67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22 เมษายน 2567</a:t>
            </a:r>
            <a:endParaRPr lang="en-US" sz="1167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656253"/>
              </p:ext>
            </p:extLst>
          </p:nvPr>
        </p:nvGraphicFramePr>
        <p:xfrm>
          <a:off x="5530241" y="3508104"/>
          <a:ext cx="4298586" cy="1531620"/>
        </p:xfrm>
        <a:graphic>
          <a:graphicData uri="http://schemas.openxmlformats.org/drawingml/2006/table">
            <a:tbl>
              <a:tblPr firstRow="1" bandRow="1"/>
              <a:tblGrid>
                <a:gridCol w="4298586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38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เดือนพฤษภาคม 2567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54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ใช้ประโยชน์จากผลประเมินในการพิจารณาผลตอบแทน/เลื่อนขั้น/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เลื่อนตำแหน่ง/ใช้ประโยชน์จากผลประเมินในการพัฒนาบุคลากร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สำหรับรอบการประเมินที่ 1/2567</a:t>
                      </a: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อยู่ระหว่างการจัดทำแผนบริการทรัพยากรบุคค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 (ระยะยาว) </a:t>
                      </a:r>
                      <a:b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และแผนปฏิบัติการประจำปีบัญชี 2568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2574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3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3571" y="1393946"/>
          <a:ext cx="4986670" cy="96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4155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1034155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1034155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1034155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850050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6200" marR="76200" marT="38100" marB="381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  <a:tr h="533400">
                <a:tc gridSpan="5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1.การจัดให้มีปัจจัยพื้นฐานในการบริหารทรัพยากรบุคคล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0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2.การจัดทำและดำเนินงานตามแผนการบริหารทรัพยากรบุคคล</a:t>
                      </a: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(ระยะยาว) </a:t>
                      </a:r>
                      <a:b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และแผนปฏิบัติการด้านการบริหารทรัพยากรบุคคลประจำปี</a:t>
                      </a: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63826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43571" y="1191095"/>
            <a:ext cx="43687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07710" y="2299993"/>
            <a:ext cx="5054198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defTabSz="761970" fontAlgn="t">
              <a:lnSpc>
                <a:spcPct val="11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875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พิจารณาจากการประเมินการบริหารทรัพยากรบุคคลเป็นการกำหนดเกณฑ์ชี้วัดประสิทธิภาพงานทรัพยากรบุคคล ซึ่งเป็นส่วนหนึ่งของการบริหารงานด้านทรัพยากรบุคคลภายในทุนหมุนเวียน เพื่อหาสาเหตุ วิเคราะห์ ควบคุม และให้คำแนะนำในกรอบการทำงานที่มุ่งเน้นให้เกิดประโยชน์สูงสุดต่อองค์กร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4" name="Group 4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39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26854" y="79421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43571" y="3604988"/>
            <a:ext cx="4504547" cy="14737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5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บรรลุเป้าหมายระดับ 1</a:t>
            </a:r>
          </a:p>
          <a:p>
            <a:pPr>
              <a:lnSpc>
                <a:spcPct val="120000"/>
              </a:lnSpc>
            </a:pPr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จำนวนเงิน 3,861,800.00 บาท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ใช้จ่ายได้ จำนวนเงิน 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2,942,140.00</a:t>
            </a: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บาท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คงเหลือ จำนวนเงิน 919,660.00 บาท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คิดเป็นร้อยละ 76.19</a:t>
            </a:r>
          </a:p>
          <a:p>
            <a:pPr>
              <a:spcAft>
                <a:spcPts val="500"/>
              </a:spcAft>
            </a:pP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74" y="992384"/>
            <a:ext cx="4696711" cy="93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6 การดำเนินงานตามนโยบายรัฐ/กระทรวงการคลัง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6.1 การใช้จ่ายเงินตามแผนการใช้จ่ายที่ได้รับอนุมัติ</a:t>
            </a:r>
          </a:p>
          <a:p>
            <a:pPr>
              <a:lnSpc>
                <a:spcPct val="110000"/>
              </a:lnSpc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6.1 (1) ร้อยละการใช้จ่ายงบลงทุนเทียบการแผนการใช้จ่ายงบลงทุน </a:t>
            </a:r>
          </a:p>
          <a:p>
            <a:pPr>
              <a:lnSpc>
                <a:spcPct val="110000"/>
              </a:lnSpc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ประจำปีบัญชี 2567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3559731002"/>
              </p:ext>
            </p:extLst>
          </p:nvPr>
        </p:nvGraphicFramePr>
        <p:xfrm>
          <a:off x="5269263" y="1329611"/>
          <a:ext cx="4146695" cy="276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514449" y="1219955"/>
            <a:ext cx="3967815" cy="24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7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22 เมษายน 2567</a:t>
            </a:r>
            <a:endParaRPr lang="en-US" sz="117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88718"/>
              </p:ext>
            </p:extLst>
          </p:nvPr>
        </p:nvGraphicFramePr>
        <p:xfrm>
          <a:off x="5269263" y="4220395"/>
          <a:ext cx="4146695" cy="944617"/>
        </p:xfrm>
        <a:graphic>
          <a:graphicData uri="http://schemas.openxmlformats.org/drawingml/2006/table">
            <a:tbl>
              <a:tblPr firstRow="1" bandRow="1"/>
              <a:tblGrid>
                <a:gridCol w="4146695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42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</a:t>
                      </a:r>
                      <a:r>
                        <a:rPr lang="th-TH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เดือนพฤษภาคม 2567</a:t>
                      </a:r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24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ร้อยละการใช้จ่ายงบลงทุนเพิ่มขึ้น ร้อยละ </a:t>
                      </a:r>
                      <a:r>
                        <a:rPr lang="th-TH" sz="1050" b="1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  <a:endParaRPr lang="th-TH" sz="105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345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200" b="1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8674" y="2229625"/>
          <a:ext cx="4563952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6490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777992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12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9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6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3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ใช้จ่ายได้ตามมติ ครม.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16875" y="1927732"/>
            <a:ext cx="4368789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493340" y="2924243"/>
            <a:ext cx="4605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พิจารณาจากการระดับความสำเร็จในการใช้จ่ายเงินตามแผนการใช้จ่ายที่ได้รับ                อนุมัติ /การใช้จ่ายงบลงทุนเทียบกับแผนการใช้จ่ายงบลงทุน ประจำปีบัญชี 2567                    ตามมติรัฐมนตรี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4" name="Group 4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642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14137" y="92606"/>
            <a:ext cx="5156979" cy="57103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 ประจำปีบัญชี 2567 </a:t>
            </a:r>
          </a:p>
          <a:p>
            <a:pPr algn="ctr">
              <a:lnSpc>
                <a:spcPct val="110000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26854" y="876362"/>
          <a:ext cx="9107828" cy="4465525"/>
        </p:xfrm>
        <a:graphic>
          <a:graphicData uri="http://schemas.openxmlformats.org/drawingml/2006/table">
            <a:tbl>
              <a:tblPr firstRow="1" bandRow="1"/>
              <a:tblGrid>
                <a:gridCol w="5271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5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b="1" dirty="0">
                        <a:solidFill>
                          <a:schemeClr val="tx1"/>
                        </a:solidFill>
                        <a:latin typeface="TH Chakra Petch" panose="02000506000000020004" pitchFamily="2" charset="-34"/>
                        <a:cs typeface="TH Chakra Petch" panose="02000506000000020004" pitchFamily="2" charset="-34"/>
                        <a:sym typeface="Arial" pitchFamily="34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09774" y="3688005"/>
            <a:ext cx="4689508" cy="123367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บรรลุเป้าหมายระดับ 1</a:t>
            </a:r>
          </a:p>
          <a:p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จำนวนเงิน 1,338,401,686.00 บาท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ใช้จ่ายได้ จำนวนเงิน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986,493,617.90</a:t>
            </a: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บาท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คงเหลือ จำนวนเงิน 351,908,068.10 บาท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คิดเป็นร้อยละ 73.71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36" y="884788"/>
            <a:ext cx="4696711" cy="91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  <a:defRPr/>
            </a:pPr>
            <a:r>
              <a:rPr lang="th-TH" sz="11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ด้านที่ 6 การดำเนินงานตามนโยบายรัฐ/กระทรวงการคลัง</a:t>
            </a:r>
          </a:p>
          <a:p>
            <a:pPr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ตัวชี้วัดที่ 6.1 การใช้จ่ายเงินตามแผนการใช้จ่ายที่ได้รับอนุมัติ</a:t>
            </a:r>
          </a:p>
          <a:p>
            <a:pPr>
              <a:defRPr/>
            </a:pPr>
            <a:r>
              <a:rPr lang="th-TH" sz="11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6.1 (2) ร้อยละการใช้จ่ายภาพรวมเทียบการแผนการใช้จ่ายภาพรวม </a:t>
            </a:r>
          </a:p>
          <a:p>
            <a:pPr>
              <a:defRPr/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ประจำปีบัญชี 2567</a:t>
            </a:r>
          </a:p>
        </p:txBody>
      </p:sp>
      <p:graphicFrame>
        <p:nvGraphicFramePr>
          <p:cNvPr id="38" name="แผนภูมิ 24"/>
          <p:cNvGraphicFramePr/>
          <p:nvPr>
            <p:extLst>
              <p:ext uri="{D42A27DB-BD31-4B8C-83A1-F6EECF244321}">
                <p14:modId xmlns:p14="http://schemas.microsoft.com/office/powerpoint/2010/main" val="2417768227"/>
              </p:ext>
            </p:extLst>
          </p:nvPr>
        </p:nvGraphicFramePr>
        <p:xfrm>
          <a:off x="5269263" y="1363044"/>
          <a:ext cx="4146695" cy="273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514449" y="1159621"/>
            <a:ext cx="3967815" cy="24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17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 ณ วันที่ 22 </a:t>
            </a:r>
            <a:r>
              <a:rPr lang="th-TH" sz="1170" b="1" dirty="0" smtClean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</a:t>
            </a:r>
            <a:r>
              <a:rPr lang="th-TH" sz="117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2567</a:t>
            </a:r>
            <a:endParaRPr lang="en-US" sz="117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1" name="Table 25"/>
          <p:cNvGraphicFramePr>
            <a:graphicFrameLocks noGrp="1"/>
          </p:cNvGraphicFramePr>
          <p:nvPr/>
        </p:nvGraphicFramePr>
        <p:xfrm>
          <a:off x="5269263" y="4220394"/>
          <a:ext cx="4146695" cy="1084509"/>
        </p:xfrm>
        <a:graphic>
          <a:graphicData uri="http://schemas.openxmlformats.org/drawingml/2006/table">
            <a:tbl>
              <a:tblPr firstRow="1" bandRow="1"/>
              <a:tblGrid>
                <a:gridCol w="4146695">
                  <a:extLst>
                    <a:ext uri="{9D8B030D-6E8A-4147-A177-3AD203B41FA5}">
                      <a16:colId xmlns:a16="http://schemas.microsoft.com/office/drawing/2014/main" val="3290651922"/>
                    </a:ext>
                  </a:extLst>
                </a:gridCol>
              </a:tblGrid>
              <a:tr h="2488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การคาดการณ์ ณ เดือนพฤษภาคม 2567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17191"/>
                  </a:ext>
                </a:extLst>
              </a:tr>
              <a:tr h="343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ร้อยละการใช้จ่ายภาพรวมเพิ่มขึ้น ร้อยละ 88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30294"/>
                  </a:ext>
                </a:extLst>
              </a:tr>
              <a:tr h="46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th-TH" sz="1300" b="0" kern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lvl="0" indent="0" algn="ctr" defTabSz="914400" rtl="0" eaLnBrk="1" latinLnBrk="0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th-TH" sz="1200" b="1" kern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บรรลุค่าเป้าหมายระดับ 1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1517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2024" y="2094008"/>
          <a:ext cx="4563952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6490">
                  <a:extLst>
                    <a:ext uri="{9D8B030D-6E8A-4147-A177-3AD203B41FA5}">
                      <a16:colId xmlns:a16="http://schemas.microsoft.com/office/drawing/2014/main" val="1920743341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597404334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415561208"/>
                    </a:ext>
                  </a:extLst>
                </a:gridCol>
                <a:gridCol w="946490">
                  <a:extLst>
                    <a:ext uri="{9D8B030D-6E8A-4147-A177-3AD203B41FA5}">
                      <a16:colId xmlns:a16="http://schemas.microsoft.com/office/drawing/2014/main" val="1907869018"/>
                    </a:ext>
                  </a:extLst>
                </a:gridCol>
                <a:gridCol w="777992">
                  <a:extLst>
                    <a:ext uri="{9D8B030D-6E8A-4147-A177-3AD203B41FA5}">
                      <a16:colId xmlns:a16="http://schemas.microsoft.com/office/drawing/2014/main" val="17501622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24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12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9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6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ใช้จ่ายได้น้อยกว่า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มติ ครม.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3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ใช้จ่ายได้ตามมติ ครม.</a:t>
                      </a: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0" baseline="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800" b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227857"/>
                  </a:ext>
                </a:extLst>
              </a:tr>
            </a:tbl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739498" y="1801092"/>
            <a:ext cx="4368789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ctr" defTabSz="761970" fontAlgn="t">
              <a:lnSpc>
                <a:spcPct val="80000"/>
              </a:lnSpc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เกณฑ์ประเมินผล</a:t>
            </a:r>
            <a:endParaRPr lang="en-US" sz="1000" b="1" dirty="0">
              <a:solidFill>
                <a:prstClr val="black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EB70A0-3668-4A7F-874E-59B392E620A8}"/>
              </a:ext>
            </a:extLst>
          </p:cNvPr>
          <p:cNvSpPr/>
          <p:nvPr/>
        </p:nvSpPr>
        <p:spPr>
          <a:xfrm>
            <a:off x="531496" y="2868392"/>
            <a:ext cx="4605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74" indent="-144774" algn="thaiDist" defTabSz="761970" fontAlgn="t">
              <a:lnSpc>
                <a:spcPct val="120000"/>
              </a:lnSpc>
              <a:buFontTx/>
              <a:buChar char="-"/>
              <a:tabLst>
                <a:tab pos="820176" algn="l"/>
              </a:tabLst>
              <a:defRPr/>
            </a:pPr>
            <a:r>
              <a:rPr lang="th-TH" sz="10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พิจารณาจากการระดับความสำเร็จในการใช้จ่ายเงินตามแผนการใช้จ่ายที่ได้รับอนุมัติ/ การใช้จ่ายภาพรวมเทียบกับแผนการใช้จ่ายภาพรวม ประจำปีบํญชี 2567 ตามมติ ครม.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4" name="Group 4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359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32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4.4 การบริหารจัดการหนี้ของกองทุนพัฒนาบทบาทสตรี 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806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106967" y="647148"/>
            <a:ext cx="2964486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22 เมษายน 2567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411" y="741213"/>
            <a:ext cx="9024497" cy="4592457"/>
            <a:chOff x="114783" y="649911"/>
            <a:chExt cx="9024497" cy="4592457"/>
          </a:xfrm>
        </p:grpSpPr>
        <p:grpSp>
          <p:nvGrpSpPr>
            <p:cNvPr id="10" name="Group 9"/>
            <p:cNvGrpSpPr/>
            <p:nvPr/>
          </p:nvGrpSpPr>
          <p:grpSpPr>
            <a:xfrm>
              <a:off x="114783" y="649911"/>
              <a:ext cx="6416971" cy="4592457"/>
              <a:chOff x="3632683" y="701714"/>
              <a:chExt cx="6382981" cy="4538943"/>
            </a:xfrm>
          </p:grpSpPr>
          <p:cxnSp>
            <p:nvCxnSpPr>
              <p:cNvPr id="15" name="ตัวเชื่อมต่อตรง 37">
                <a:extLst>
                  <a:ext uri="{FF2B5EF4-FFF2-40B4-BE49-F238E27FC236}">
                    <a16:creationId xmlns:a16="http://schemas.microsoft.com/office/drawing/2014/main" id="{59F8F964-F519-2F08-7F1B-93D93C249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4811" y="4007210"/>
                <a:ext cx="0" cy="188209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3632683" y="701714"/>
                <a:ext cx="6382981" cy="4538943"/>
                <a:chOff x="3632683" y="701714"/>
                <a:chExt cx="6382981" cy="4538943"/>
              </a:xfrm>
            </p:grpSpPr>
            <p:cxnSp>
              <p:nvCxnSpPr>
                <p:cNvPr id="51" name="ตัวเชื่อมต่อตรง 50">
                  <a:extLst>
                    <a:ext uri="{FF2B5EF4-FFF2-40B4-BE49-F238E27FC236}">
                      <a16:creationId xmlns:a16="http://schemas.microsoft.com/office/drawing/2014/main" id="{D3335C1E-9519-DC69-31BB-B8EC2A88C0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637" y="2340088"/>
                  <a:ext cx="0" cy="234648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"/>
                <p:cNvGrpSpPr/>
                <p:nvPr/>
              </p:nvGrpSpPr>
              <p:grpSpPr>
                <a:xfrm>
                  <a:off x="3632683" y="701714"/>
                  <a:ext cx="6382981" cy="4538943"/>
                  <a:chOff x="3632683" y="701714"/>
                  <a:chExt cx="6382981" cy="4538943"/>
                </a:xfrm>
              </p:grpSpPr>
              <p:cxnSp>
                <p:nvCxnSpPr>
                  <p:cNvPr id="49" name="ตัวเชื่อมต่อตรง 33"/>
                  <p:cNvCxnSpPr>
                    <a:cxnSpLocks/>
                  </p:cNvCxnSpPr>
                  <p:nvPr/>
                </p:nvCxnSpPr>
                <p:spPr>
                  <a:xfrm>
                    <a:off x="9119216" y="2550094"/>
                    <a:ext cx="0" cy="19736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กลุ่ม 47">
                    <a:extLst>
                      <a:ext uri="{FF2B5EF4-FFF2-40B4-BE49-F238E27FC236}">
                        <a16:creationId xmlns:a16="http://schemas.microsoft.com/office/drawing/2014/main" id="{E6EB328C-E784-00A8-5C46-1941F1F13D05}"/>
                      </a:ext>
                    </a:extLst>
                  </p:cNvPr>
                  <p:cNvGrpSpPr/>
                  <p:nvPr/>
                </p:nvGrpSpPr>
                <p:grpSpPr>
                  <a:xfrm>
                    <a:off x="3632683" y="701714"/>
                    <a:ext cx="6382981" cy="4538943"/>
                    <a:chOff x="3618395" y="730751"/>
                    <a:chExt cx="6382981" cy="4538943"/>
                  </a:xfrm>
                </p:grpSpPr>
                <p:cxnSp>
                  <p:nvCxnSpPr>
                    <p:cNvPr id="45" name="ตัวเชื่อมต่อตรง 44">
                      <a:extLst>
                        <a:ext uri="{FF2B5EF4-FFF2-40B4-BE49-F238E27FC236}">
                          <a16:creationId xmlns:a16="http://schemas.microsoft.com/office/drawing/2014/main" id="{1A394A33-4E98-22B3-DD77-2DBCCFEE2DB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846292" y="1754593"/>
                      <a:ext cx="1" cy="328148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3637018" y="730751"/>
                      <a:ext cx="6364358" cy="4538943"/>
                      <a:chOff x="3470758" y="424047"/>
                      <a:chExt cx="6364358" cy="4538943"/>
                    </a:xfrm>
                  </p:grpSpPr>
                  <p:cxnSp>
                    <p:nvCxnSpPr>
                      <p:cNvPr id="23" name="ตัวเชื่อมต่อตรง 37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1168" y="3729543"/>
                        <a:ext cx="0" cy="159516"/>
                      </a:xfrm>
                      <a:prstGeom prst="line">
                        <a:avLst/>
                      </a:prstGeom>
                      <a:solidFill>
                        <a:srgbClr val="92D050"/>
                      </a:solidFill>
                      <a:ln w="57150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3470758" y="424047"/>
                        <a:ext cx="6364358" cy="4538943"/>
                        <a:chOff x="1775308" y="466816"/>
                        <a:chExt cx="6364358" cy="4538943"/>
                      </a:xfrm>
                    </p:grpSpPr>
                    <p:sp>
                      <p:nvSpPr>
                        <p:cNvPr id="36" name="สี่เหลี่ยมผืนผ้ามุมมน 29"/>
                        <p:cNvSpPr/>
                        <p:nvPr/>
                      </p:nvSpPr>
                      <p:spPr>
                        <a:xfrm>
                          <a:off x="6192800" y="2506672"/>
                          <a:ext cx="1946866" cy="1040671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  <a:alpha val="80000"/>
                          </a:scheme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หนี้ดำเนินคดี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443,398,026.14 </a:t>
                          </a:r>
                          <a:r>
                            <a:rPr lang="th-TH" sz="1250" b="1" spc="-3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บาท</a:t>
                          </a:r>
                          <a:endParaRPr lang="en-GB" sz="1250" b="1" spc="-3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12.55)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grpSp>
                      <p:nvGrpSpPr>
                        <p:cNvPr id="4" name="Group 3"/>
                        <p:cNvGrpSpPr/>
                        <p:nvPr/>
                      </p:nvGrpSpPr>
                      <p:grpSpPr>
                        <a:xfrm>
                          <a:off x="1775308" y="466816"/>
                          <a:ext cx="5496065" cy="4538943"/>
                          <a:chOff x="1775308" y="466816"/>
                          <a:chExt cx="5496065" cy="4538943"/>
                        </a:xfrm>
                      </p:grpSpPr>
                      <p:cxnSp>
                        <p:nvCxnSpPr>
                          <p:cNvPr id="24" name="ตัวเชื่อมต่อตรง 23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981407" y="3547343"/>
                            <a:ext cx="0" cy="253613"/>
                          </a:xfrm>
                          <a:prstGeom prst="line">
                            <a:avLst/>
                          </a:prstGeom>
                          <a:solidFill>
                            <a:srgbClr val="92D050"/>
                          </a:solidFill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7" name="กลุ่ม 26"/>
                          <p:cNvGrpSpPr/>
                          <p:nvPr/>
                        </p:nvGrpSpPr>
                        <p:grpSpPr>
                          <a:xfrm>
                            <a:off x="1775308" y="466816"/>
                            <a:ext cx="5496065" cy="4538943"/>
                            <a:chOff x="-104472" y="800240"/>
                            <a:chExt cx="9309299" cy="4556458"/>
                          </a:xfrm>
                          <a:solidFill>
                            <a:srgbClr val="92D050"/>
                          </a:solidFill>
                        </p:grpSpPr>
                        <p:sp>
                          <p:nvSpPr>
                            <p:cNvPr id="31" name="สี่เหลี่ยมผืนผ้ามุมมน 30"/>
                            <p:cNvSpPr/>
                            <p:nvPr/>
                          </p:nvSpPr>
                          <p:spPr>
                            <a:xfrm>
                              <a:off x="1539950" y="4289887"/>
                              <a:ext cx="3745638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2E5FF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  <a:spcBef>
                                  <a:spcPts val="400"/>
                                </a:spcBef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หนี้กองทุนเดิม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208,450,076.32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5.90)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50000"/>
                                </a:lnSpc>
                              </a:pP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en-US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4" name="ตัวเชื่อมต่อตรง 33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96527" y="2627293"/>
                              <a:ext cx="0" cy="21002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9" name="สี่เหลี่ยมผืนผ้ามุมมน 28"/>
                            <p:cNvSpPr/>
                            <p:nvPr/>
                          </p:nvSpPr>
                          <p:spPr>
                            <a:xfrm>
                              <a:off x="-104472" y="2843688"/>
                              <a:ext cx="3447289" cy="1066809"/>
                            </a:xfrm>
                            <a:prstGeom prst="roundRect">
                              <a:avLst/>
                            </a:prstGeom>
                            <a:solidFill>
                              <a:srgbClr val="F6F4D2">
                                <a:alpha val="9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หนี้ยังไม่ถึงกำหนดชำระ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spc="-4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1,834,752,849.88 </a:t>
                              </a:r>
                              <a:r>
                                <a:rPr lang="th-TH" sz="1250" b="1" spc="-5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spc="-5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51.97)</a:t>
                              </a:r>
                            </a:p>
                          </p:txBody>
                        </p:sp>
                        <p:sp>
                          <p:nvSpPr>
                            <p:cNvPr id="30" name="สี่เหลี่ยมผืนผ้ามุมมน 29"/>
                            <p:cNvSpPr/>
                            <p:nvPr/>
                          </p:nvSpPr>
                          <p:spPr>
                            <a:xfrm>
                              <a:off x="3484610" y="2830124"/>
                              <a:ext cx="3710997" cy="1062530"/>
                            </a:xfrm>
                            <a:prstGeom prst="roundRect">
                              <a:avLst/>
                            </a:prstGeom>
                            <a:solidFill>
                              <a:srgbClr val="FFCDCE">
                                <a:alpha val="8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หนี้เกินกำหนดชำระ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  670,370,216.10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spc="-5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(คิดเป็นร้อยละ 18.99)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32" name="สี่เหลี่ยมผืนผ้ามุมมน 31"/>
                            <p:cNvSpPr/>
                            <p:nvPr/>
                          </p:nvSpPr>
                          <p:spPr>
                            <a:xfrm>
                              <a:off x="5639762" y="4278623"/>
                              <a:ext cx="3565065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FE8D1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หนี้กองทุนใหม่                  461,920,139.78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13.09)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28" name="สี่เหลี่ยมผืนผ้ามุมมน 27"/>
                            <p:cNvSpPr/>
                            <p:nvPr/>
                          </p:nvSpPr>
                          <p:spPr>
                            <a:xfrm>
                              <a:off x="3537201" y="800240"/>
                              <a:ext cx="3465132" cy="1048279"/>
                            </a:xfrm>
                            <a:prstGeom prst="roundRect">
                              <a:avLst/>
                            </a:prstGeom>
                            <a:solidFill>
                              <a:srgbClr val="FFFFD5"/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ยอดลูกหนี้คงเหลือ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(ณ วันที่ 1 ต.ค. 66)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3,530,565,719.95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endParaRPr lang="th-TH" sz="125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3" name="ตัวเชื่อมต่อตรง 32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71352" y="2655753"/>
                              <a:ext cx="7033475" cy="21946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ตัวเชื่อมต่อตรง 36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390766" y="4141730"/>
                              <a:ext cx="3972378" cy="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  <p:cxnSp>
                  <p:nvCxnSpPr>
                    <p:cNvPr id="46" name="ตัวเชื่อมต่อตรง 45">
                      <a:extLst>
                        <a:ext uri="{FF2B5EF4-FFF2-40B4-BE49-F238E27FC236}">
                          <a16:creationId xmlns:a16="http://schemas.microsoft.com/office/drawing/2014/main" id="{C5330703-FA2F-7287-807D-ECD005952C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62266" y="2045439"/>
                      <a:ext cx="2295238" cy="16572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7383D712-2CD8-D5D3-7918-1941D64EC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8395" y="1352348"/>
                      <a:ext cx="2045760" cy="1135432"/>
                    </a:xfrm>
                    <a:prstGeom prst="round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เงินรับชำระคืน</a:t>
                      </a:r>
                      <a:b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ในปีบัญชี 2567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582,044,627.83 </a:t>
                      </a:r>
                      <a:r>
                        <a:rPr lang="th-TH" sz="1250" b="1" spc="-4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endParaRPr lang="en-GB" sz="1250" b="1" spc="-4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16.49)</a:t>
                      </a: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64697FB7-E0A2-4C59-B2D6-0BD0EFA738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5615" y="1337662"/>
                      <a:ext cx="2045760" cy="1044245"/>
                    </a:xfrm>
                    <a:prstGeom prst="roundRect">
                      <a:avLst/>
                    </a:prstGeom>
                    <a:solidFill>
                      <a:srgbClr val="EDDBC9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วันที่ 22 เม.ย. 67)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spc="-3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2,948,521,092.12 </a:t>
                      </a:r>
                      <a: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b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spc="-2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83.51)</a:t>
                      </a:r>
                      <a:endParaRPr lang="en-GB" sz="125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</p:grpSp>
              <p:cxnSp>
                <p:nvCxnSpPr>
                  <p:cNvPr id="35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6857405" y="2571956"/>
                    <a:ext cx="0" cy="149810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66" name="ตัวเชื่อมต่อตรง 9">
              <a:extLst>
                <a:ext uri="{FF2B5EF4-FFF2-40B4-BE49-F238E27FC236}">
                  <a16:creationId xmlns:a16="http://schemas.microsoft.com/office/drawing/2014/main" id="{F6AEF898-66C7-FF1E-BD55-7D58139C3038}"/>
                </a:ext>
              </a:extLst>
            </p:cNvPr>
            <p:cNvCxnSpPr>
              <a:cxnSpLocks/>
            </p:cNvCxnSpPr>
            <p:nvPr/>
          </p:nvCxnSpPr>
          <p:spPr>
            <a:xfrm>
              <a:off x="6533398" y="201314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สี่เหลี่ยมผืนผ้ามุมมน 27">
              <a:extLst>
                <a:ext uri="{FF2B5EF4-FFF2-40B4-BE49-F238E27FC236}">
                  <a16:creationId xmlns:a16="http://schemas.microsoft.com/office/drawing/2014/main" id="{D83DBD19-88F8-D29A-680E-380B6804A59D}"/>
                </a:ext>
              </a:extLst>
            </p:cNvPr>
            <p:cNvSpPr/>
            <p:nvPr/>
          </p:nvSpPr>
          <p:spPr>
            <a:xfrm>
              <a:off x="7103312" y="986298"/>
              <a:ext cx="2035968" cy="1026432"/>
            </a:xfrm>
            <a:prstGeom prst="roundRect">
              <a:avLst/>
            </a:prstGeom>
            <a:solidFill>
              <a:srgbClr val="D2E0F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กองทุนเดิม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752,012,793.08 บาท </a:t>
              </a:r>
              <a:b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spc="-2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21.30)</a:t>
              </a:r>
              <a:endParaRPr lang="en-GB" sz="1250" b="1" spc="-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8" name="สี่เหลี่ยมผืนผ้ามุมมน 27">
              <a:extLst>
                <a:ext uri="{FF2B5EF4-FFF2-40B4-BE49-F238E27FC236}">
                  <a16:creationId xmlns:a16="http://schemas.microsoft.com/office/drawing/2014/main" id="{72F7B5D1-0469-149A-0C44-C64491D5C93C}"/>
                </a:ext>
              </a:extLst>
            </p:cNvPr>
            <p:cNvSpPr/>
            <p:nvPr/>
          </p:nvSpPr>
          <p:spPr>
            <a:xfrm>
              <a:off x="7078639" y="2084647"/>
              <a:ext cx="2035968" cy="1026432"/>
            </a:xfrm>
            <a:prstGeom prst="roundRect">
              <a:avLst/>
            </a:prstGeom>
            <a:solidFill>
              <a:srgbClr val="FBD5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กองทุนใหม่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spc="-4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2,196,508,299.04 บาท </a:t>
              </a: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/>
              </a:r>
              <a:b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62.21)</a:t>
              </a:r>
            </a:p>
          </p:txBody>
        </p:sp>
        <p:cxnSp>
          <p:nvCxnSpPr>
            <p:cNvPr id="69" name="ตัวเชื่อมต่อตรง 15">
              <a:extLst>
                <a:ext uri="{FF2B5EF4-FFF2-40B4-BE49-F238E27FC236}">
                  <a16:creationId xmlns:a16="http://schemas.microsoft.com/office/drawing/2014/main" id="{A6B2B095-87D6-C7A5-F1AD-E381F203F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5309" y="1499514"/>
              <a:ext cx="0" cy="1116063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21">
              <a:extLst>
                <a:ext uri="{FF2B5EF4-FFF2-40B4-BE49-F238E27FC236}">
                  <a16:creationId xmlns:a16="http://schemas.microsoft.com/office/drawing/2014/main" id="{3B838735-6ED2-C741-BC9A-4A7DD7CD0042}"/>
                </a:ext>
              </a:extLst>
            </p:cNvPr>
            <p:cNvCxnSpPr>
              <a:cxnSpLocks/>
            </p:cNvCxnSpPr>
            <p:nvPr/>
          </p:nvCxnSpPr>
          <p:spPr>
            <a:xfrm>
              <a:off x="6793938" y="1514754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24">
              <a:extLst>
                <a:ext uri="{FF2B5EF4-FFF2-40B4-BE49-F238E27FC236}">
                  <a16:creationId xmlns:a16="http://schemas.microsoft.com/office/drawing/2014/main" id="{DE6D92E1-0C95-1862-8ACC-957E0A08F0DE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06" y="259645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28868" y="2392"/>
            <a:ext cx="9160684" cy="618162"/>
            <a:chOff x="428868" y="118504"/>
            <a:chExt cx="9160684" cy="618162"/>
          </a:xfrm>
        </p:grpSpPr>
        <p:sp>
          <p:nvSpPr>
            <p:cNvPr id="64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101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0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94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10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99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95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6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33</a:t>
              </a:r>
            </a:p>
          </p:txBody>
        </p:sp>
        <p:sp>
          <p:nvSpPr>
            <p:cNvPr id="97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1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0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ผลการบริหารจัดการหนี้ของกองทุนพัฒนาบทบาทสตรี ประจำปีงบประมาณ พ.ศ. 2567</a:t>
            </a:r>
          </a:p>
        </p:txBody>
      </p:sp>
      <p:graphicFrame>
        <p:nvGraphicFramePr>
          <p:cNvPr id="6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2030"/>
              </p:ext>
            </p:extLst>
          </p:nvPr>
        </p:nvGraphicFramePr>
        <p:xfrm>
          <a:off x="6669594" y="3395783"/>
          <a:ext cx="3335997" cy="183824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40087">
                  <a:extLst>
                    <a:ext uri="{9D8B030D-6E8A-4147-A177-3AD203B41FA5}">
                      <a16:colId xmlns:a16="http://schemas.microsoft.com/office/drawing/2014/main" val="1491597652"/>
                    </a:ext>
                  </a:extLst>
                </a:gridCol>
                <a:gridCol w="700258">
                  <a:extLst>
                    <a:ext uri="{9D8B030D-6E8A-4147-A177-3AD203B41FA5}">
                      <a16:colId xmlns:a16="http://schemas.microsoft.com/office/drawing/2014/main" val="2423577797"/>
                    </a:ext>
                  </a:extLst>
                </a:gridCol>
                <a:gridCol w="678674">
                  <a:extLst>
                    <a:ext uri="{9D8B030D-6E8A-4147-A177-3AD203B41FA5}">
                      <a16:colId xmlns:a16="http://schemas.microsoft.com/office/drawing/2014/main" val="1484951254"/>
                    </a:ext>
                  </a:extLst>
                </a:gridCol>
                <a:gridCol w="616978">
                  <a:extLst>
                    <a:ext uri="{9D8B030D-6E8A-4147-A177-3AD203B41FA5}">
                      <a16:colId xmlns:a16="http://schemas.microsoft.com/office/drawing/2014/main" val="1863889623"/>
                    </a:ext>
                  </a:extLst>
                </a:gridCol>
              </a:tblGrid>
              <a:tr h="459074"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</a:t>
                      </a:r>
                    </a:p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aseline="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มี</a:t>
                      </a:r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2567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aseline="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 </a:t>
                      </a:r>
                      <a:r>
                        <a:rPr lang="th-TH" sz="1100" baseline="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เม</a:t>
                      </a:r>
                      <a:r>
                        <a:rPr lang="th-TH" sz="11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.ย. </a:t>
                      </a:r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4085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18.99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0.81</a:t>
                      </a:r>
                      <a:endParaRPr lang="th-TH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72637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หนี้กองทุนเดิม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6.32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0.42</a:t>
                      </a:r>
                      <a:endParaRPr lang="th-TH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20837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หนี้กองทุนใหม่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13.48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13.09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0.39</a:t>
                      </a:r>
                      <a:endParaRPr lang="th-TH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85371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หนี้ดำเนินคดี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6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10.94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12.55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 1.61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64400"/>
                  </a:ext>
                </a:extLst>
              </a:tr>
              <a:tr h="275835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เงินรับชำระคืน 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16.49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</a:t>
                      </a:r>
                      <a:r>
                        <a:rPr lang="th-TH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r>
                        <a:rPr lang="th-TH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.17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0613"/>
                  </a:ext>
                </a:extLst>
              </a:tr>
            </a:tbl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91" name="Group 90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93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10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0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10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10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10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10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10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9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4209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15CC9-0169-41F5-80BD-B2EC3C0A7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6" y="792550"/>
            <a:ext cx="4080073" cy="4398000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5D64FB84-387B-45AD-B3EF-1BBFBF26A5FE}"/>
              </a:ext>
            </a:extLst>
          </p:cNvPr>
          <p:cNvSpPr txBox="1"/>
          <p:nvPr/>
        </p:nvSpPr>
        <p:spPr>
          <a:xfrm>
            <a:off x="4632937" y="784152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หนี้เกินกำหนดชำระคงเหลือต่ำกว่าร้อยละ 10 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08739" y="1153788"/>
            <a:ext cx="3481348" cy="1630840"/>
            <a:chOff x="4784476" y="488645"/>
            <a:chExt cx="3481348" cy="163083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7CA0F7B-4702-405D-A4DD-E957E851A7C9}"/>
                </a:ext>
              </a:extLst>
            </p:cNvPr>
            <p:cNvSpPr/>
            <p:nvPr/>
          </p:nvSpPr>
          <p:spPr>
            <a:xfrm>
              <a:off x="4786127" y="488645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นราธิวาส              2.51</a:t>
              </a:r>
            </a:p>
          </p:txBody>
        </p:sp>
        <p:sp>
          <p:nvSpPr>
            <p:cNvPr id="379" name="Rectangle: Rounded Corners 378">
              <a:extLst>
                <a:ext uri="{FF2B5EF4-FFF2-40B4-BE49-F238E27FC236}">
                  <a16:creationId xmlns:a16="http://schemas.microsoft.com/office/drawing/2014/main" id="{D1A89CBB-EFF4-4E39-9EF2-812404F6DFD0}"/>
                </a:ext>
              </a:extLst>
            </p:cNvPr>
            <p:cNvSpPr/>
            <p:nvPr/>
          </p:nvSpPr>
          <p:spPr>
            <a:xfrm>
              <a:off x="4784476" y="1849483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ยะลา                   6.90</a:t>
              </a:r>
            </a:p>
          </p:txBody>
        </p:sp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E7AA633E-50F6-4AA7-8C04-501511363DE3}"/>
                </a:ext>
              </a:extLst>
            </p:cNvPr>
            <p:cNvSpPr/>
            <p:nvPr/>
          </p:nvSpPr>
          <p:spPr>
            <a:xfrm>
              <a:off x="4786127" y="823811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ชัยภูมิ                  5.70</a:t>
              </a:r>
            </a:p>
          </p:txBody>
        </p:sp>
        <p:sp>
          <p:nvSpPr>
            <p:cNvPr id="381" name="Rectangle: Rounded Corners 380">
              <a:extLst>
                <a:ext uri="{FF2B5EF4-FFF2-40B4-BE49-F238E27FC236}">
                  <a16:creationId xmlns:a16="http://schemas.microsoft.com/office/drawing/2014/main" id="{DB5D3086-62D9-44F9-A62A-04F11707BFFD}"/>
                </a:ext>
              </a:extLst>
            </p:cNvPr>
            <p:cNvSpPr/>
            <p:nvPr/>
          </p:nvSpPr>
          <p:spPr>
            <a:xfrm>
              <a:off x="4786127" y="1157840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นครศรีธรรมราช  5.87</a:t>
              </a:r>
            </a:p>
          </p:txBody>
        </p:sp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CE9CC3FC-3DEE-4E38-968C-E6A1AC88703E}"/>
                </a:ext>
              </a:extLst>
            </p:cNvPr>
            <p:cNvSpPr/>
            <p:nvPr/>
          </p:nvSpPr>
          <p:spPr>
            <a:xfrm>
              <a:off x="4786127" y="1503218"/>
              <a:ext cx="1689444" cy="282796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</a:t>
              </a:r>
              <a:r>
                <a:rPr lang="th-TH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พระนครศรีอยุธยา 5.96</a:t>
              </a:r>
            </a:p>
          </p:txBody>
        </p:sp>
        <p:sp>
          <p:nvSpPr>
            <p:cNvPr id="407" name="Rectangle: Rounded Corners 406">
              <a:extLst>
                <a:ext uri="{FF2B5EF4-FFF2-40B4-BE49-F238E27FC236}">
                  <a16:creationId xmlns:a16="http://schemas.microsoft.com/office/drawing/2014/main" id="{DFE7EABF-59D7-4140-9BE7-FAE064CACA62}"/>
                </a:ext>
              </a:extLst>
            </p:cNvPr>
            <p:cNvSpPr/>
            <p:nvPr/>
          </p:nvSpPr>
          <p:spPr>
            <a:xfrm>
              <a:off x="6555824" y="495108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อ่างทอง               7.03</a:t>
              </a:r>
            </a:p>
          </p:txBody>
        </p:sp>
        <p:sp>
          <p:nvSpPr>
            <p:cNvPr id="415" name="Rectangle: Rounded Corners 414">
              <a:extLst>
                <a:ext uri="{FF2B5EF4-FFF2-40B4-BE49-F238E27FC236}">
                  <a16:creationId xmlns:a16="http://schemas.microsoft.com/office/drawing/2014/main" id="{A994113C-B036-48AC-AD83-DEE0328076F1}"/>
                </a:ext>
              </a:extLst>
            </p:cNvPr>
            <p:cNvSpPr/>
            <p:nvPr/>
          </p:nvSpPr>
          <p:spPr>
            <a:xfrm>
              <a:off x="6555823" y="835346"/>
              <a:ext cx="1704635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ระยอง                 7.50</a:t>
              </a: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817E3861-7A8F-49E4-AC2B-2EDA18251646}"/>
                </a:ext>
              </a:extLst>
            </p:cNvPr>
            <p:cNvSpPr/>
            <p:nvPr/>
          </p:nvSpPr>
          <p:spPr>
            <a:xfrm>
              <a:off x="6550458" y="1170145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 นครสวรรค์           7.61</a:t>
              </a: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4B4CD236-CC8A-4B9A-9092-88CC4B51CB9C}"/>
                </a:ext>
              </a:extLst>
            </p:cNvPr>
            <p:cNvSpPr/>
            <p:nvPr/>
          </p:nvSpPr>
          <p:spPr>
            <a:xfrm>
              <a:off x="6542049" y="1496126"/>
              <a:ext cx="1710000" cy="270000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 สงขลา                 7.82</a:t>
              </a: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662F28C-02BD-406C-95C0-0B3F5AB5F1E7}"/>
                </a:ext>
              </a:extLst>
            </p:cNvPr>
            <p:cNvSpPr/>
            <p:nvPr/>
          </p:nvSpPr>
          <p:spPr>
            <a:xfrm>
              <a:off x="6542049" y="1835433"/>
              <a:ext cx="1710000" cy="264658"/>
            </a:xfrm>
            <a:prstGeom prst="roundRect">
              <a:avLst/>
            </a:prstGeom>
            <a:grpFill/>
            <a:ln w="41275" cmpd="sng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spc="-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10. พิษณุโลก                     8.28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28870" y="2392"/>
            <a:ext cx="9160684" cy="618162"/>
            <a:chOff x="428868" y="118504"/>
            <a:chExt cx="9160684" cy="618162"/>
          </a:xfrm>
        </p:grpSpPr>
        <p:sp>
          <p:nvSpPr>
            <p:cNvPr id="69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0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78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1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7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77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72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73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34</a:t>
              </a:r>
            </a:p>
          </p:txBody>
        </p:sp>
        <p:sp>
          <p:nvSpPr>
            <p:cNvPr id="74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5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0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2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การบริหารจัดการหนี้เกินกำหนดชำระคงเหลือต่ำกว่าร้อยละ 10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C1FA978-F14D-4CA1-8B90-C5058C7B599B}"/>
              </a:ext>
            </a:extLst>
          </p:cNvPr>
          <p:cNvSpPr/>
          <p:nvPr/>
        </p:nvSpPr>
        <p:spPr>
          <a:xfrm>
            <a:off x="7954188" y="1165593"/>
            <a:ext cx="1710000" cy="2646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 อุทัยธานี                       8.54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86119D-FF50-47C1-87C7-8EA0E74B17B1}"/>
              </a:ext>
            </a:extLst>
          </p:cNvPr>
          <p:cNvGrpSpPr/>
          <p:nvPr/>
        </p:nvGrpSpPr>
        <p:grpSpPr>
          <a:xfrm>
            <a:off x="1005762" y="1275706"/>
            <a:ext cx="3375728" cy="3840221"/>
            <a:chOff x="1206914" y="1530847"/>
            <a:chExt cx="4050873" cy="46082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A6C344-3C5C-4C77-BDFB-2EE95CF34757}"/>
                </a:ext>
              </a:extLst>
            </p:cNvPr>
            <p:cNvGrpSpPr/>
            <p:nvPr/>
          </p:nvGrpSpPr>
          <p:grpSpPr>
            <a:xfrm>
              <a:off x="1542245" y="1530847"/>
              <a:ext cx="3715542" cy="4608266"/>
              <a:chOff x="1542244" y="1530847"/>
              <a:chExt cx="3715541" cy="460826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B507336-7771-450B-BA2E-43CD0F435C40}"/>
                  </a:ext>
                </a:extLst>
              </p:cNvPr>
              <p:cNvGrpSpPr/>
              <p:nvPr/>
            </p:nvGrpSpPr>
            <p:grpSpPr>
              <a:xfrm>
                <a:off x="1542244" y="1530847"/>
                <a:ext cx="3715541" cy="4608266"/>
                <a:chOff x="1461437" y="866674"/>
                <a:chExt cx="4582594" cy="5683644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461437" y="866674"/>
                  <a:ext cx="4582594" cy="5683644"/>
                  <a:chOff x="1331292" y="879728"/>
                  <a:chExt cx="4582594" cy="5683644"/>
                </a:xfrm>
              </p:grpSpPr>
              <p:sp>
                <p:nvSpPr>
                  <p:cNvPr id="185" name="TextBox 265">
                    <a:extLst>
                      <a:ext uri="{FF2B5EF4-FFF2-40B4-BE49-F238E27FC236}">
                        <a16:creationId xmlns:a16="http://schemas.microsoft.com/office/drawing/2014/main" id="{5AF2D73E-8D27-4E5C-9063-0F55915CD524}"/>
                      </a:ext>
                    </a:extLst>
                  </p:cNvPr>
                  <p:cNvSpPr txBox="1"/>
                  <p:nvPr/>
                </p:nvSpPr>
                <p:spPr>
                  <a:xfrm>
                    <a:off x="2991754" y="1375113"/>
                    <a:ext cx="778653" cy="307475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75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อุดรธานี</a:t>
                    </a:r>
                    <a:endParaRPr lang="en-US" sz="75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86" name="TextBox 190">
                    <a:extLst>
                      <a:ext uri="{FF2B5EF4-FFF2-40B4-BE49-F238E27FC236}">
                        <a16:creationId xmlns:a16="http://schemas.microsoft.com/office/drawing/2014/main" id="{EEE78888-CF3D-458F-882D-0A137AAA9616}"/>
                      </a:ext>
                    </a:extLst>
                  </p:cNvPr>
                  <p:cNvSpPr txBox="1"/>
                  <p:nvPr/>
                </p:nvSpPr>
                <p:spPr>
                  <a:xfrm>
                    <a:off x="2583092" y="1948971"/>
                    <a:ext cx="664773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ชัยภูมิ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D32E721B-7902-4C57-AD01-0AB11CE6BE54}"/>
                      </a:ext>
                    </a:extLst>
                  </p:cNvPr>
                  <p:cNvSpPr txBox="1"/>
                  <p:nvPr/>
                </p:nvSpPr>
                <p:spPr>
                  <a:xfrm>
                    <a:off x="2030471" y="2549825"/>
                    <a:ext cx="36584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2" name="TextBox 268">
                    <a:extLst>
                      <a:ext uri="{FF2B5EF4-FFF2-40B4-BE49-F238E27FC236}">
                        <a16:creationId xmlns:a16="http://schemas.microsoft.com/office/drawing/2014/main" id="{9E2F1985-3B06-46A3-A6B1-C004C27A6FEF}"/>
                      </a:ext>
                    </a:extLst>
                  </p:cNvPr>
                  <p:cNvSpPr txBox="1"/>
                  <p:nvPr/>
                </p:nvSpPr>
                <p:spPr>
                  <a:xfrm>
                    <a:off x="2259607" y="3189595"/>
                    <a:ext cx="63392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ชลบุรี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5" name="TextBox 239">
                    <a:extLst>
                      <a:ext uri="{FF2B5EF4-FFF2-40B4-BE49-F238E27FC236}">
                        <a16:creationId xmlns:a16="http://schemas.microsoft.com/office/drawing/2014/main" id="{1C903E83-2CB3-42A8-AE84-D6C037369335}"/>
                      </a:ext>
                    </a:extLst>
                  </p:cNvPr>
                  <p:cNvSpPr txBox="1"/>
                  <p:nvPr/>
                </p:nvSpPr>
                <p:spPr>
                  <a:xfrm>
                    <a:off x="3483346" y="1046499"/>
                    <a:ext cx="74306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บึงกาฬ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7" name="TextBox 274">
                    <a:extLst>
                      <a:ext uri="{FF2B5EF4-FFF2-40B4-BE49-F238E27FC236}">
                        <a16:creationId xmlns:a16="http://schemas.microsoft.com/office/drawing/2014/main" id="{69C80E6C-FD71-48DE-8BE2-BE76312C8BE8}"/>
                      </a:ext>
                    </a:extLst>
                  </p:cNvPr>
                  <p:cNvSpPr txBox="1"/>
                  <p:nvPr/>
                </p:nvSpPr>
                <p:spPr>
                  <a:xfrm>
                    <a:off x="1393212" y="4925084"/>
                    <a:ext cx="107046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สุราษฎร์ธานี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8" name="TextBox 270">
                    <a:extLst>
                      <a:ext uri="{FF2B5EF4-FFF2-40B4-BE49-F238E27FC236}">
                        <a16:creationId xmlns:a16="http://schemas.microsoft.com/office/drawing/2014/main" id="{93714CFC-CBE3-4CD2-9B15-1711809077E0}"/>
                      </a:ext>
                    </a:extLst>
                  </p:cNvPr>
                  <p:cNvSpPr txBox="1"/>
                  <p:nvPr/>
                </p:nvSpPr>
                <p:spPr>
                  <a:xfrm>
                    <a:off x="2605871" y="6244508"/>
                    <a:ext cx="86406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นราธิวาส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00" name="TextBox 228">
                    <a:extLst>
                      <a:ext uri="{FF2B5EF4-FFF2-40B4-BE49-F238E27FC236}">
                        <a16:creationId xmlns:a16="http://schemas.microsoft.com/office/drawing/2014/main" id="{97E88239-FB4A-42B4-9B92-DD547EE8B956}"/>
                      </a:ext>
                    </a:extLst>
                  </p:cNvPr>
                  <p:cNvSpPr txBox="1"/>
                  <p:nvPr/>
                </p:nvSpPr>
                <p:spPr>
                  <a:xfrm>
                    <a:off x="3435894" y="1977845"/>
                    <a:ext cx="79051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800" b="1" dirty="0" err="1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ร้อยเอ็ด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73" name="TextBox 190">
                    <a:extLst>
                      <a:ext uri="{FF2B5EF4-FFF2-40B4-BE49-F238E27FC236}">
                        <a16:creationId xmlns:a16="http://schemas.microsoft.com/office/drawing/2014/main" id="{55488429-9809-4006-8E24-FAF65AE5E1AC}"/>
                      </a:ext>
                    </a:extLst>
                  </p:cNvPr>
                  <p:cNvSpPr txBox="1"/>
                  <p:nvPr/>
                </p:nvSpPr>
                <p:spPr>
                  <a:xfrm>
                    <a:off x="1974233" y="1601341"/>
                    <a:ext cx="89015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พิษณุโลก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76" name="TextBox 268">
                    <a:extLst>
                      <a:ext uri="{FF2B5EF4-FFF2-40B4-BE49-F238E27FC236}">
                        <a16:creationId xmlns:a16="http://schemas.microsoft.com/office/drawing/2014/main" id="{E103EBF4-DA4A-4177-BEE5-84CF534D7E79}"/>
                      </a:ext>
                    </a:extLst>
                  </p:cNvPr>
                  <p:cNvSpPr txBox="1"/>
                  <p:nvPr/>
                </p:nvSpPr>
                <p:spPr>
                  <a:xfrm>
                    <a:off x="2392160" y="2962573"/>
                    <a:ext cx="9731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ฉะเชิงเทรา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442" name="TextBox 441">
                    <a:extLst>
                      <a:ext uri="{FF2B5EF4-FFF2-40B4-BE49-F238E27FC236}">
                        <a16:creationId xmlns:a16="http://schemas.microsoft.com/office/drawing/2014/main" id="{44B8EBC6-7C25-4194-89DA-D583C6AEE8F3}"/>
                      </a:ext>
                    </a:extLst>
                  </p:cNvPr>
                  <p:cNvSpPr txBox="1"/>
                  <p:nvPr/>
                </p:nvSpPr>
                <p:spPr>
                  <a:xfrm>
                    <a:off x="2071899" y="2900454"/>
                    <a:ext cx="37058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</a:p>
                </p:txBody>
              </p:sp>
              <p:sp>
                <p:nvSpPr>
                  <p:cNvPr id="443" name="TextBox 442">
                    <a:extLst>
                      <a:ext uri="{FF2B5EF4-FFF2-40B4-BE49-F238E27FC236}">
                        <a16:creationId xmlns:a16="http://schemas.microsoft.com/office/drawing/2014/main" id="{ACF25453-E33A-4EC4-B3FE-101936DBDEED}"/>
                      </a:ext>
                    </a:extLst>
                  </p:cNvPr>
                  <p:cNvSpPr txBox="1"/>
                  <p:nvPr/>
                </p:nvSpPr>
                <p:spPr>
                  <a:xfrm>
                    <a:off x="2146011" y="2712120"/>
                    <a:ext cx="37058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446" name="TextBox 270">
                    <a:extLst>
                      <a:ext uri="{FF2B5EF4-FFF2-40B4-BE49-F238E27FC236}">
                        <a16:creationId xmlns:a16="http://schemas.microsoft.com/office/drawing/2014/main" id="{70A43D9B-3CCA-4B5E-8138-220DEAE18443}"/>
                      </a:ext>
                    </a:extLst>
                  </p:cNvPr>
                  <p:cNvSpPr txBox="1"/>
                  <p:nvPr/>
                </p:nvSpPr>
                <p:spPr>
                  <a:xfrm>
                    <a:off x="1790430" y="2070290"/>
                    <a:ext cx="9731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800" b="1" dirty="0" err="1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นครสวรรค์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447" name="TextBox 274">
                    <a:extLst>
                      <a:ext uri="{FF2B5EF4-FFF2-40B4-BE49-F238E27FC236}">
                        <a16:creationId xmlns:a16="http://schemas.microsoft.com/office/drawing/2014/main" id="{6A900BA0-424B-4C2C-9DD4-A1301F762EBE}"/>
                      </a:ext>
                    </a:extLst>
                  </p:cNvPr>
                  <p:cNvSpPr txBox="1"/>
                  <p:nvPr/>
                </p:nvSpPr>
                <p:spPr>
                  <a:xfrm>
                    <a:off x="1805440" y="5261639"/>
                    <a:ext cx="1305346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นครศรีธรรมราช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448" name="TextBox 274">
                    <a:extLst>
                      <a:ext uri="{FF2B5EF4-FFF2-40B4-BE49-F238E27FC236}">
                        <a16:creationId xmlns:a16="http://schemas.microsoft.com/office/drawing/2014/main" id="{DABB5320-3AF4-467D-A371-2795FF724C71}"/>
                      </a:ext>
                    </a:extLst>
                  </p:cNvPr>
                  <p:cNvSpPr txBox="1"/>
                  <p:nvPr/>
                </p:nvSpPr>
                <p:spPr>
                  <a:xfrm>
                    <a:off x="1417643" y="4280654"/>
                    <a:ext cx="655283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ชุมพร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01" name="TextBox 239">
                    <a:extLst>
                      <a:ext uri="{FF2B5EF4-FFF2-40B4-BE49-F238E27FC236}">
                        <a16:creationId xmlns:a16="http://schemas.microsoft.com/office/drawing/2014/main" id="{3B9C9A85-0B90-46B1-8E10-E02FE077D7E4}"/>
                      </a:ext>
                    </a:extLst>
                  </p:cNvPr>
                  <p:cNvSpPr txBox="1"/>
                  <p:nvPr/>
                </p:nvSpPr>
                <p:spPr>
                  <a:xfrm>
                    <a:off x="3619837" y="1302903"/>
                    <a:ext cx="8782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นครพนม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04" name="TextBox 271">
                    <a:extLst>
                      <a:ext uri="{FF2B5EF4-FFF2-40B4-BE49-F238E27FC236}">
                        <a16:creationId xmlns:a16="http://schemas.microsoft.com/office/drawing/2014/main" id="{0801F37F-F28F-4D89-AF28-AD9F7729E078}"/>
                      </a:ext>
                    </a:extLst>
                  </p:cNvPr>
                  <p:cNvSpPr txBox="1"/>
                  <p:nvPr/>
                </p:nvSpPr>
                <p:spPr>
                  <a:xfrm>
                    <a:off x="1331292" y="963612"/>
                    <a:ext cx="595970" cy="28859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667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ลำพูน</a:t>
                    </a:r>
                    <a:endParaRPr lang="en-US" sz="667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A9DAA5F4-9E9A-477E-B9F3-AED172124AC6}"/>
                      </a:ext>
                    </a:extLst>
                  </p:cNvPr>
                  <p:cNvSpPr txBox="1"/>
                  <p:nvPr/>
                </p:nvSpPr>
                <p:spPr>
                  <a:xfrm>
                    <a:off x="1894255" y="2869411"/>
                    <a:ext cx="44175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12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ED587346-C0C3-439E-9E57-6B71EBBF8327}"/>
                      </a:ext>
                    </a:extLst>
                  </p:cNvPr>
                  <p:cNvSpPr txBox="1"/>
                  <p:nvPr/>
                </p:nvSpPr>
                <p:spPr>
                  <a:xfrm>
                    <a:off x="2168927" y="2826066"/>
                    <a:ext cx="45124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14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2" name="TextBox 194">
                    <a:extLst>
                      <a:ext uri="{FF2B5EF4-FFF2-40B4-BE49-F238E27FC236}">
                        <a16:creationId xmlns:a16="http://schemas.microsoft.com/office/drawing/2014/main" id="{AF711DDA-1F18-45AD-A713-00094BF5099C}"/>
                      </a:ext>
                    </a:extLst>
                  </p:cNvPr>
                  <p:cNvSpPr txBox="1"/>
                  <p:nvPr/>
                </p:nvSpPr>
                <p:spPr>
                  <a:xfrm>
                    <a:off x="4479372" y="4569710"/>
                    <a:ext cx="80000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อ่างทอง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5" name="Google Shape;246;p33">
                    <a:extLst>
                      <a:ext uri="{FF2B5EF4-FFF2-40B4-BE49-F238E27FC236}">
                        <a16:creationId xmlns:a16="http://schemas.microsoft.com/office/drawing/2014/main" id="{BFD5E203-1787-4986-BB3E-884420E408DA}"/>
                      </a:ext>
                    </a:extLst>
                  </p:cNvPr>
                  <p:cNvSpPr/>
                  <p:nvPr/>
                </p:nvSpPr>
                <p:spPr>
                  <a:xfrm>
                    <a:off x="3091042" y="4113632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965EDE88-B567-482F-9C18-25E8A4DE9DEF}"/>
                      </a:ext>
                    </a:extLst>
                  </p:cNvPr>
                  <p:cNvSpPr txBox="1"/>
                  <p:nvPr/>
                </p:nvSpPr>
                <p:spPr>
                  <a:xfrm>
                    <a:off x="3066133" y="4104303"/>
                    <a:ext cx="363466" cy="34163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7" name="TextBox 194">
                    <a:extLst>
                      <a:ext uri="{FF2B5EF4-FFF2-40B4-BE49-F238E27FC236}">
                        <a16:creationId xmlns:a16="http://schemas.microsoft.com/office/drawing/2014/main" id="{96124E49-67F7-4920-BEDC-7BD908D15690}"/>
                      </a:ext>
                    </a:extLst>
                  </p:cNvPr>
                  <p:cNvSpPr txBox="1"/>
                  <p:nvPr/>
                </p:nvSpPr>
                <p:spPr>
                  <a:xfrm>
                    <a:off x="3338631" y="4142793"/>
                    <a:ext cx="885414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กรุงเทพฯ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9" name="Google Shape;246;p33">
                    <a:extLst>
                      <a:ext uri="{FF2B5EF4-FFF2-40B4-BE49-F238E27FC236}">
                        <a16:creationId xmlns:a16="http://schemas.microsoft.com/office/drawing/2014/main" id="{C29A924A-871E-4245-B8F4-84091CB5B79C}"/>
                      </a:ext>
                    </a:extLst>
                  </p:cNvPr>
                  <p:cNvSpPr/>
                  <p:nvPr/>
                </p:nvSpPr>
                <p:spPr>
                  <a:xfrm>
                    <a:off x="3083314" y="4520043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130" name="TextBox 194">
                    <a:extLst>
                      <a:ext uri="{FF2B5EF4-FFF2-40B4-BE49-F238E27FC236}">
                        <a16:creationId xmlns:a16="http://schemas.microsoft.com/office/drawing/2014/main" id="{F5345183-8FF4-4DFF-BBF1-BC88489F4D85}"/>
                      </a:ext>
                    </a:extLst>
                  </p:cNvPr>
                  <p:cNvSpPr txBox="1"/>
                  <p:nvPr/>
                </p:nvSpPr>
                <p:spPr>
                  <a:xfrm>
                    <a:off x="4463819" y="4111212"/>
                    <a:ext cx="145006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พระนครศรีอยุธยา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31" name="TextBox 194">
                    <a:extLst>
                      <a:ext uri="{FF2B5EF4-FFF2-40B4-BE49-F238E27FC236}">
                        <a16:creationId xmlns:a16="http://schemas.microsoft.com/office/drawing/2014/main" id="{C9FB25FF-A21C-40A4-8976-AF7D6951640C}"/>
                      </a:ext>
                    </a:extLst>
                  </p:cNvPr>
                  <p:cNvSpPr txBox="1"/>
                  <p:nvPr/>
                </p:nvSpPr>
                <p:spPr>
                  <a:xfrm>
                    <a:off x="3358699" y="4555344"/>
                    <a:ext cx="77153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นนทบุรี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id="{05BC2B5D-168B-448C-865C-38B028E4B9E3}"/>
                      </a:ext>
                    </a:extLst>
                  </p:cNvPr>
                  <p:cNvSpPr txBox="1"/>
                  <p:nvPr/>
                </p:nvSpPr>
                <p:spPr>
                  <a:xfrm>
                    <a:off x="3052171" y="4499699"/>
                    <a:ext cx="382446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</a:p>
                </p:txBody>
              </p:sp>
              <p:sp>
                <p:nvSpPr>
                  <p:cNvPr id="135" name="TextBox 194">
                    <a:extLst>
                      <a:ext uri="{FF2B5EF4-FFF2-40B4-BE49-F238E27FC236}">
                        <a16:creationId xmlns:a16="http://schemas.microsoft.com/office/drawing/2014/main" id="{830E0678-B89A-47C7-B200-326704C3F5D4}"/>
                      </a:ext>
                    </a:extLst>
                  </p:cNvPr>
                  <p:cNvSpPr txBox="1"/>
                  <p:nvPr/>
                </p:nvSpPr>
                <p:spPr>
                  <a:xfrm>
                    <a:off x="4448627" y="5017994"/>
                    <a:ext cx="93049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นครนายก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37" name="Google Shape;246;p33">
                    <a:extLst>
                      <a:ext uri="{FF2B5EF4-FFF2-40B4-BE49-F238E27FC236}">
                        <a16:creationId xmlns:a16="http://schemas.microsoft.com/office/drawing/2014/main" id="{05DC2F4C-E223-430E-9FE3-AC0EFB7356E6}"/>
                      </a:ext>
                    </a:extLst>
                  </p:cNvPr>
                  <p:cNvSpPr/>
                  <p:nvPr/>
                </p:nvSpPr>
                <p:spPr>
                  <a:xfrm>
                    <a:off x="3101161" y="4939702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140" name="Google Shape;246;p33">
                    <a:extLst>
                      <a:ext uri="{FF2B5EF4-FFF2-40B4-BE49-F238E27FC236}">
                        <a16:creationId xmlns:a16="http://schemas.microsoft.com/office/drawing/2014/main" id="{24961E7D-2E7A-447B-9BA5-3C9EFA8AB6B3}"/>
                      </a:ext>
                    </a:extLst>
                  </p:cNvPr>
                  <p:cNvSpPr/>
                  <p:nvPr/>
                </p:nvSpPr>
                <p:spPr>
                  <a:xfrm>
                    <a:off x="4173411" y="4533247"/>
                    <a:ext cx="313102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99BB6273-D8E6-4A7C-BA63-CC6A42661095}"/>
                      </a:ext>
                    </a:extLst>
                  </p:cNvPr>
                  <p:cNvSpPr txBox="1"/>
                  <p:nvPr/>
                </p:nvSpPr>
                <p:spPr>
                  <a:xfrm>
                    <a:off x="4137541" y="4515779"/>
                    <a:ext cx="377701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BEA011A6-C957-4008-96AB-E5B36F31B6F1}"/>
                      </a:ext>
                    </a:extLst>
                  </p:cNvPr>
                  <p:cNvSpPr txBox="1"/>
                  <p:nvPr/>
                </p:nvSpPr>
                <p:spPr>
                  <a:xfrm>
                    <a:off x="3044786" y="4932072"/>
                    <a:ext cx="460739" cy="34163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12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48" name="TextBox 194">
                    <a:extLst>
                      <a:ext uri="{FF2B5EF4-FFF2-40B4-BE49-F238E27FC236}">
                        <a16:creationId xmlns:a16="http://schemas.microsoft.com/office/drawing/2014/main" id="{1F762B8D-85C6-4349-A46F-180AACAFFE0F}"/>
                      </a:ext>
                    </a:extLst>
                  </p:cNvPr>
                  <p:cNvSpPr txBox="1"/>
                  <p:nvPr/>
                </p:nvSpPr>
                <p:spPr>
                  <a:xfrm>
                    <a:off x="3323112" y="4948762"/>
                    <a:ext cx="84508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นครปฐม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08" name="TextBox 239">
                    <a:extLst>
                      <a:ext uri="{FF2B5EF4-FFF2-40B4-BE49-F238E27FC236}">
                        <a16:creationId xmlns:a16="http://schemas.microsoft.com/office/drawing/2014/main" id="{D220127B-EB88-45AB-B448-56164EFB93F0}"/>
                      </a:ext>
                    </a:extLst>
                  </p:cNvPr>
                  <p:cNvSpPr txBox="1"/>
                  <p:nvPr/>
                </p:nvSpPr>
                <p:spPr>
                  <a:xfrm>
                    <a:off x="2871222" y="1119699"/>
                    <a:ext cx="849827" cy="29608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7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หนองคาย</a:t>
                    </a:r>
                    <a:endParaRPr lang="en-US" sz="7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93" name="TextBox 189">
                    <a:extLst>
                      <a:ext uri="{FF2B5EF4-FFF2-40B4-BE49-F238E27FC236}">
                        <a16:creationId xmlns:a16="http://schemas.microsoft.com/office/drawing/2014/main" id="{754DBED4-ACEA-4C6C-B450-823DE7C848F1}"/>
                      </a:ext>
                    </a:extLst>
                  </p:cNvPr>
                  <p:cNvSpPr txBox="1"/>
                  <p:nvPr/>
                </p:nvSpPr>
                <p:spPr>
                  <a:xfrm>
                    <a:off x="1790430" y="879728"/>
                    <a:ext cx="695614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ลำปาง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75975A83-2535-4DEF-A3CB-7FCF30155287}"/>
                      </a:ext>
                    </a:extLst>
                  </p:cNvPr>
                  <p:cNvSpPr txBox="1"/>
                  <p:nvPr/>
                </p:nvSpPr>
                <p:spPr>
                  <a:xfrm>
                    <a:off x="2379002" y="2735550"/>
                    <a:ext cx="44175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12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4" name="Google Shape;246;p33">
                    <a:extLst>
                      <a:ext uri="{FF2B5EF4-FFF2-40B4-BE49-F238E27FC236}">
                        <a16:creationId xmlns:a16="http://schemas.microsoft.com/office/drawing/2014/main" id="{F4A913C4-6F9F-47B9-80A5-02D6D721DFFA}"/>
                      </a:ext>
                    </a:extLst>
                  </p:cNvPr>
                  <p:cNvSpPr/>
                  <p:nvPr/>
                </p:nvSpPr>
                <p:spPr>
                  <a:xfrm>
                    <a:off x="4170587" y="4989771"/>
                    <a:ext cx="313101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 b="1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85A57033-1BD5-4474-9EA9-5F79A52A49BB}"/>
                      </a:ext>
                    </a:extLst>
                  </p:cNvPr>
                  <p:cNvSpPr txBox="1"/>
                  <p:nvPr/>
                </p:nvSpPr>
                <p:spPr>
                  <a:xfrm>
                    <a:off x="4112888" y="4981262"/>
                    <a:ext cx="460739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12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B0C4052D-D7A1-40B3-A896-13A61443B8F9}"/>
                      </a:ext>
                    </a:extLst>
                  </p:cNvPr>
                  <p:cNvSpPr txBox="1"/>
                  <p:nvPr/>
                </p:nvSpPr>
                <p:spPr>
                  <a:xfrm>
                    <a:off x="4122852" y="4102530"/>
                    <a:ext cx="370585" cy="3188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  <p:sp>
              <p:nvSpPr>
                <p:cNvPr id="167" name="TextBox 274">
                  <a:extLst>
                    <a:ext uri="{FF2B5EF4-FFF2-40B4-BE49-F238E27FC236}">
                      <a16:creationId xmlns:a16="http://schemas.microsoft.com/office/drawing/2014/main" id="{4DD275DE-3432-4DE5-BCCA-2867A6AC67E6}"/>
                    </a:ext>
                  </a:extLst>
                </p:cNvPr>
                <p:cNvSpPr txBox="1"/>
                <p:nvPr/>
              </p:nvSpPr>
              <p:spPr>
                <a:xfrm>
                  <a:off x="2542548" y="3340012"/>
                  <a:ext cx="693243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ระยอง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sp>
              <p:nvSpPr>
                <p:cNvPr id="169" name="TextBox 189">
                  <a:extLst>
                    <a:ext uri="{FF2B5EF4-FFF2-40B4-BE49-F238E27FC236}">
                      <a16:creationId xmlns:a16="http://schemas.microsoft.com/office/drawing/2014/main" id="{68737820-F0E7-4148-B683-1C3C3B382009}"/>
                    </a:ext>
                  </a:extLst>
                </p:cNvPr>
                <p:cNvSpPr txBox="1"/>
                <p:nvPr/>
              </p:nvSpPr>
              <p:spPr>
                <a:xfrm>
                  <a:off x="1464961" y="2252139"/>
                  <a:ext cx="845082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อุทัยธานี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</p:grpSp>
          <p:sp>
            <p:nvSpPr>
              <p:cNvPr id="103" name="TextBox 265">
                <a:extLst>
                  <a:ext uri="{FF2B5EF4-FFF2-40B4-BE49-F238E27FC236}">
                    <a16:creationId xmlns:a16="http://schemas.microsoft.com/office/drawing/2014/main" id="{5A6EDF1D-D34A-48C4-8C7D-3569C9EE693D}"/>
                  </a:ext>
                </a:extLst>
              </p:cNvPr>
              <p:cNvSpPr txBox="1"/>
              <p:nvPr/>
            </p:nvSpPr>
            <p:spPr>
              <a:xfrm>
                <a:off x="2712644" y="2124462"/>
                <a:ext cx="715965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หนองบัวลำภู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5" name="TextBox 274">
                <a:extLst>
                  <a:ext uri="{FF2B5EF4-FFF2-40B4-BE49-F238E27FC236}">
                    <a16:creationId xmlns:a16="http://schemas.microsoft.com/office/drawing/2014/main" id="{81D284A9-AE39-4787-B214-45891620EBF4}"/>
                  </a:ext>
                </a:extLst>
              </p:cNvPr>
              <p:cNvSpPr txBox="1"/>
              <p:nvPr/>
            </p:nvSpPr>
            <p:spPr>
              <a:xfrm>
                <a:off x="1576424" y="5255451"/>
                <a:ext cx="50436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กระบี่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7" name="TextBox 268">
                <a:extLst>
                  <a:ext uri="{FF2B5EF4-FFF2-40B4-BE49-F238E27FC236}">
                    <a16:creationId xmlns:a16="http://schemas.microsoft.com/office/drawing/2014/main" id="{E082102E-5ACD-4DD7-8D18-36A492D51F43}"/>
                  </a:ext>
                </a:extLst>
              </p:cNvPr>
              <p:cNvSpPr txBox="1"/>
              <p:nvPr/>
            </p:nvSpPr>
            <p:spPr>
              <a:xfrm>
                <a:off x="2526331" y="2730697"/>
                <a:ext cx="685188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นครราชสีมา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24AD8A7-D5F0-4245-AB50-7F1625A27880}"/>
                </a:ext>
              </a:extLst>
            </p:cNvPr>
            <p:cNvSpPr txBox="1"/>
            <p:nvPr/>
          </p:nvSpPr>
          <p:spPr>
            <a:xfrm>
              <a:off x="2248679" y="3204379"/>
              <a:ext cx="28700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5" name="TextBox 274">
              <a:extLst>
                <a:ext uri="{FF2B5EF4-FFF2-40B4-BE49-F238E27FC236}">
                  <a16:creationId xmlns:a16="http://schemas.microsoft.com/office/drawing/2014/main" id="{741BB1DC-CD48-4A33-84A6-CC8D5B5EFDA6}"/>
                </a:ext>
              </a:extLst>
            </p:cNvPr>
            <p:cNvSpPr txBox="1"/>
            <p:nvPr/>
          </p:nvSpPr>
          <p:spPr>
            <a:xfrm>
              <a:off x="1206914" y="5203708"/>
              <a:ext cx="50629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ภูเก็ต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0" name="Google Shape;246;p33">
              <a:extLst>
                <a:ext uri="{FF2B5EF4-FFF2-40B4-BE49-F238E27FC236}">
                  <a16:creationId xmlns:a16="http://schemas.microsoft.com/office/drawing/2014/main" id="{069F48D1-D053-473C-B1E4-D184CB912DFC}"/>
                </a:ext>
              </a:extLst>
            </p:cNvPr>
            <p:cNvSpPr/>
            <p:nvPr/>
          </p:nvSpPr>
          <p:spPr>
            <a:xfrm>
              <a:off x="2964568" y="5178027"/>
              <a:ext cx="247098" cy="331170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B1F2E6C-9070-4536-9551-66D0C3D55658}"/>
                </a:ext>
              </a:extLst>
            </p:cNvPr>
            <p:cNvSpPr txBox="1"/>
            <p:nvPr/>
          </p:nvSpPr>
          <p:spPr>
            <a:xfrm>
              <a:off x="2893063" y="5166651"/>
              <a:ext cx="383182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8" name="TextBox 194">
              <a:extLst>
                <a:ext uri="{FF2B5EF4-FFF2-40B4-BE49-F238E27FC236}">
                  <a16:creationId xmlns:a16="http://schemas.microsoft.com/office/drawing/2014/main" id="{50AAA35D-D70B-440A-878E-BF3D28AC480E}"/>
                </a:ext>
              </a:extLst>
            </p:cNvPr>
            <p:cNvSpPr txBox="1"/>
            <p:nvPr/>
          </p:nvSpPr>
          <p:spPr>
            <a:xfrm>
              <a:off x="3098035" y="5185116"/>
              <a:ext cx="76020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en-US" sz="800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ปทุมธานี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6" name="Google Shape;246;p33">
              <a:extLst>
                <a:ext uri="{FF2B5EF4-FFF2-40B4-BE49-F238E27FC236}">
                  <a16:creationId xmlns:a16="http://schemas.microsoft.com/office/drawing/2014/main" id="{7F53F4E0-87C9-4E3F-8BEB-DF14B6B22FEB}"/>
                </a:ext>
              </a:extLst>
            </p:cNvPr>
            <p:cNvSpPr/>
            <p:nvPr/>
          </p:nvSpPr>
          <p:spPr>
            <a:xfrm>
              <a:off x="3840363" y="4143876"/>
              <a:ext cx="253861" cy="331170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BFC79BB-233E-4F9C-9D51-F87EBCC90AF4}"/>
              </a:ext>
            </a:extLst>
          </p:cNvPr>
          <p:cNvSpPr/>
          <p:nvPr/>
        </p:nvSpPr>
        <p:spPr>
          <a:xfrm>
            <a:off x="7949329" y="1513484"/>
            <a:ext cx="1710000" cy="2646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en-US" sz="11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11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นครนายก                      8.60</a:t>
            </a:r>
          </a:p>
        </p:txBody>
      </p:sp>
      <p:sp>
        <p:nvSpPr>
          <p:cNvPr id="113" name="TextBox 228">
            <a:extLst>
              <a:ext uri="{FF2B5EF4-FFF2-40B4-BE49-F238E27FC236}">
                <a16:creationId xmlns:a16="http://schemas.microsoft.com/office/drawing/2014/main" id="{258E9632-2E7E-4A78-B039-D43FE18D0E0F}"/>
              </a:ext>
            </a:extLst>
          </p:cNvPr>
          <p:cNvSpPr txBox="1"/>
          <p:nvPr/>
        </p:nvSpPr>
        <p:spPr>
          <a:xfrm>
            <a:off x="1702631" y="1498584"/>
            <a:ext cx="564578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อุตรดิตถ์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4" name="TextBox 228">
            <a:extLst>
              <a:ext uri="{FF2B5EF4-FFF2-40B4-BE49-F238E27FC236}">
                <a16:creationId xmlns:a16="http://schemas.microsoft.com/office/drawing/2014/main" id="{2AF7386E-CA07-4E31-9BE7-F2AF6DA59EEE}"/>
              </a:ext>
            </a:extLst>
          </p:cNvPr>
          <p:cNvSpPr txBox="1"/>
          <p:nvPr/>
        </p:nvSpPr>
        <p:spPr>
          <a:xfrm>
            <a:off x="3022368" y="2220244"/>
            <a:ext cx="724878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อุบลราชธานี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7" name="TextBox 274">
            <a:extLst>
              <a:ext uri="{FF2B5EF4-FFF2-40B4-BE49-F238E27FC236}">
                <a16:creationId xmlns:a16="http://schemas.microsoft.com/office/drawing/2014/main" id="{457EE97E-CBC8-48FC-AE3B-271C1A7FA57C}"/>
              </a:ext>
            </a:extLst>
          </p:cNvPr>
          <p:cNvSpPr txBox="1"/>
          <p:nvPr/>
        </p:nvSpPr>
        <p:spPr>
          <a:xfrm>
            <a:off x="1434993" y="2892272"/>
            <a:ext cx="527709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เพชรบุรี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0" name="TextBox 270">
            <a:extLst>
              <a:ext uri="{FF2B5EF4-FFF2-40B4-BE49-F238E27FC236}">
                <a16:creationId xmlns:a16="http://schemas.microsoft.com/office/drawing/2014/main" id="{5AA54DA6-847F-4CE3-9CE0-67DCF29CF171}"/>
              </a:ext>
            </a:extLst>
          </p:cNvPr>
          <p:cNvSpPr txBox="1"/>
          <p:nvPr/>
        </p:nvSpPr>
        <p:spPr>
          <a:xfrm>
            <a:off x="1712903" y="4615437"/>
            <a:ext cx="473206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สงขลา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8" name="TextBox 270">
            <a:extLst>
              <a:ext uri="{FF2B5EF4-FFF2-40B4-BE49-F238E27FC236}">
                <a16:creationId xmlns:a16="http://schemas.microsoft.com/office/drawing/2014/main" id="{00CC75C9-4D89-4A4D-8D31-25D3798DE8E5}"/>
              </a:ext>
            </a:extLst>
          </p:cNvPr>
          <p:cNvSpPr txBox="1"/>
          <p:nvPr/>
        </p:nvSpPr>
        <p:spPr>
          <a:xfrm>
            <a:off x="1865950" y="4890479"/>
            <a:ext cx="413896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ยะลา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E10DED89-1C58-40A1-AD3F-950357A8EE92}"/>
              </a:ext>
            </a:extLst>
          </p:cNvPr>
          <p:cNvSpPr/>
          <p:nvPr/>
        </p:nvSpPr>
        <p:spPr>
          <a:xfrm>
            <a:off x="7954188" y="1850777"/>
            <a:ext cx="1710000" cy="2646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13. อุบลราชธานี                 8.74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7B33623B-0B01-474D-AE9C-A6D3273107AF}"/>
              </a:ext>
            </a:extLst>
          </p:cNvPr>
          <p:cNvSpPr/>
          <p:nvPr/>
        </p:nvSpPr>
        <p:spPr>
          <a:xfrm>
            <a:off x="7949329" y="2189143"/>
            <a:ext cx="1710000" cy="2646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41275" cmpd="sng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14. ชลบุรี                              8.80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138" name="Group 13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14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15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5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14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14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14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14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14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13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154" name="สี่เหลี่ยมผืนผ้ามุมมน 18"/>
          <p:cNvSpPr/>
          <p:nvPr/>
        </p:nvSpPr>
        <p:spPr>
          <a:xfrm>
            <a:off x="6835716" y="4666993"/>
            <a:ext cx="2964486" cy="365178"/>
          </a:xfrm>
          <a:prstGeom prst="roundRect">
            <a:avLst/>
          </a:prstGeom>
          <a:solidFill>
            <a:srgbClr val="D0E5DC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22 เมษายน 2567</a:t>
            </a:r>
          </a:p>
        </p:txBody>
      </p:sp>
    </p:spTree>
    <p:extLst>
      <p:ext uri="{BB962C8B-B14F-4D97-AF65-F5344CB8AC3E}">
        <p14:creationId xmlns:p14="http://schemas.microsoft.com/office/powerpoint/2010/main" val="2198837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>
            <a:extLst>
              <a:ext uri="{FF2B5EF4-FFF2-40B4-BE49-F238E27FC236}">
                <a16:creationId xmlns:a16="http://schemas.microsoft.com/office/drawing/2014/main" id="{DBACCF46-71A4-4F98-A38C-1A0BF97B3D16}"/>
              </a:ext>
            </a:extLst>
          </p:cNvPr>
          <p:cNvSpPr txBox="1"/>
          <p:nvPr/>
        </p:nvSpPr>
        <p:spPr>
          <a:xfrm>
            <a:off x="4755258" y="946946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หนี้เกินกำหนดชำระคงเหลือมากที่สุด 20 อันดับแรก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9769" y="1369480"/>
            <a:ext cx="5283713" cy="2651071"/>
            <a:chOff x="4775784" y="605333"/>
            <a:chExt cx="5283713" cy="2651071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28974180-6070-44BD-AC14-CCCE448CDEE1}"/>
                </a:ext>
              </a:extLst>
            </p:cNvPr>
            <p:cNvSpPr/>
            <p:nvPr/>
          </p:nvSpPr>
          <p:spPr>
            <a:xfrm>
              <a:off x="4787881" y="994731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อุดรธานี            38.28</a:t>
              </a: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0933F02F-A3F8-494E-9FF5-B6D135377883}"/>
                </a:ext>
              </a:extLst>
            </p:cNvPr>
            <p:cNvSpPr/>
            <p:nvPr/>
          </p:nvSpPr>
          <p:spPr>
            <a:xfrm>
              <a:off x="4781955" y="138330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บึงกาฬ              37.67</a:t>
              </a: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4FE5A391-DBB6-4DDB-8095-9B9D563C4A95}"/>
                </a:ext>
              </a:extLst>
            </p:cNvPr>
            <p:cNvSpPr/>
            <p:nvPr/>
          </p:nvSpPr>
          <p:spPr>
            <a:xfrm>
              <a:off x="4775784" y="177617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</a:t>
              </a:r>
              <a:r>
                <a:rPr lang="th-TH" sz="1100" b="1" spc="-3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นนทบุรี               33.30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3FFE8F4D-AB84-41AA-95CC-5887B3C251B1}"/>
                </a:ext>
              </a:extLst>
            </p:cNvPr>
            <p:cNvSpPr/>
            <p:nvPr/>
          </p:nvSpPr>
          <p:spPr>
            <a:xfrm>
              <a:off x="4781955" y="2168475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หนองคาย         32.89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D55F9375-7B34-46F4-AB8B-FA005F5ED7F8}"/>
                </a:ext>
              </a:extLst>
            </p:cNvPr>
            <p:cNvSpPr/>
            <p:nvPr/>
          </p:nvSpPr>
          <p:spPr>
            <a:xfrm>
              <a:off x="6557223" y="609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 </a:t>
              </a:r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นครพนม           27.34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A259952-148A-42F3-AFE5-1717ED7D795E}"/>
                </a:ext>
              </a:extLst>
            </p:cNvPr>
            <p:cNvSpPr/>
            <p:nvPr/>
          </p:nvSpPr>
          <p:spPr>
            <a:xfrm>
              <a:off x="6557223" y="991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 ลำปาง               26.77</a:t>
              </a: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06756F16-0119-4E12-9808-FFC8CC88F427}"/>
                </a:ext>
              </a:extLst>
            </p:cNvPr>
            <p:cNvSpPr/>
            <p:nvPr/>
          </p:nvSpPr>
          <p:spPr>
            <a:xfrm>
              <a:off x="6554137" y="2941404"/>
              <a:ext cx="1710000" cy="297443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14. ปทุมธานี         25.24</a:t>
              </a:r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A568B1DC-B20B-49F5-976F-EA1175ADD48C}"/>
                </a:ext>
              </a:extLst>
            </p:cNvPr>
            <p:cNvSpPr/>
            <p:nvPr/>
          </p:nvSpPr>
          <p:spPr>
            <a:xfrm>
              <a:off x="6545482" y="1373099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10. ชุมพร             25.85</a:t>
              </a: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C20FBB0-5367-45F1-99E8-E5864753B0C9}"/>
                </a:ext>
              </a:extLst>
            </p:cNvPr>
            <p:cNvSpPr/>
            <p:nvPr/>
          </p:nvSpPr>
          <p:spPr>
            <a:xfrm>
              <a:off x="8332490" y="605333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15. ภูเก็ต               25.10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8B7DE45-8693-4028-87D4-0B26B1B3F932}"/>
                </a:ext>
              </a:extLst>
            </p:cNvPr>
            <p:cNvSpPr/>
            <p:nvPr/>
          </p:nvSpPr>
          <p:spPr>
            <a:xfrm>
              <a:off x="8349497" y="994122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16. เพชรบุรี           24.66</a:t>
              </a:r>
            </a:p>
          </p:txBody>
        </p:sp>
        <p:sp>
          <p:nvSpPr>
            <p:cNvPr id="109" name="Rectangle: Rounded Corners 420">
              <a:extLst>
                <a:ext uri="{FF2B5EF4-FFF2-40B4-BE49-F238E27FC236}">
                  <a16:creationId xmlns:a16="http://schemas.microsoft.com/office/drawing/2014/main" id="{F8671A55-510B-43B1-B69A-4A12F62B9EEF}"/>
                </a:ext>
              </a:extLst>
            </p:cNvPr>
            <p:cNvSpPr/>
            <p:nvPr/>
          </p:nvSpPr>
          <p:spPr>
            <a:xfrm>
              <a:off x="6554137" y="2159670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12. นครปฐม         25.63</a:t>
              </a:r>
            </a:p>
          </p:txBody>
        </p:sp>
        <p:sp>
          <p:nvSpPr>
            <p:cNvPr id="110" name="Rectangle: Rounded Corners 420">
              <a:extLst>
                <a:ext uri="{FF2B5EF4-FFF2-40B4-BE49-F238E27FC236}">
                  <a16:creationId xmlns:a16="http://schemas.microsoft.com/office/drawing/2014/main" id="{F5DB57D5-3A50-4589-9CF7-5E9B8C4E4028}"/>
                </a:ext>
              </a:extLst>
            </p:cNvPr>
            <p:cNvSpPr/>
            <p:nvPr/>
          </p:nvSpPr>
          <p:spPr>
            <a:xfrm>
              <a:off x="6554137" y="255060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13. กระบี่              25.60</a:t>
              </a:r>
            </a:p>
          </p:txBody>
        </p:sp>
        <p:sp>
          <p:nvSpPr>
            <p:cNvPr id="111" name="Rectangle: Rounded Corners 420">
              <a:extLst>
                <a:ext uri="{FF2B5EF4-FFF2-40B4-BE49-F238E27FC236}">
                  <a16:creationId xmlns:a16="http://schemas.microsoft.com/office/drawing/2014/main" id="{8876AECC-B961-413F-9E90-7E383B22A5DA}"/>
                </a:ext>
              </a:extLst>
            </p:cNvPr>
            <p:cNvSpPr/>
            <p:nvPr/>
          </p:nvSpPr>
          <p:spPr>
            <a:xfrm>
              <a:off x="4775784" y="2555996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สุราษฎร์ธานี     30.40</a:t>
              </a:r>
            </a:p>
          </p:txBody>
        </p:sp>
        <p:sp>
          <p:nvSpPr>
            <p:cNvPr id="112" name="Rectangle: Rounded Corners 420">
              <a:extLst>
                <a:ext uri="{FF2B5EF4-FFF2-40B4-BE49-F238E27FC236}">
                  <a16:creationId xmlns:a16="http://schemas.microsoft.com/office/drawing/2014/main" id="{CA471F3E-56E1-4E63-BBED-B5F8C622C11C}"/>
                </a:ext>
              </a:extLst>
            </p:cNvPr>
            <p:cNvSpPr/>
            <p:nvPr/>
          </p:nvSpPr>
          <p:spPr>
            <a:xfrm>
              <a:off x="8349497" y="137754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17. หนองบัวลำภู   23.37</a:t>
              </a:r>
            </a:p>
          </p:txBody>
        </p:sp>
        <p:sp>
          <p:nvSpPr>
            <p:cNvPr id="133" name="Rectangle: Rounded Corners 420">
              <a:extLst>
                <a:ext uri="{FF2B5EF4-FFF2-40B4-BE49-F238E27FC236}">
                  <a16:creationId xmlns:a16="http://schemas.microsoft.com/office/drawing/2014/main" id="{80B8E962-CF8E-47A0-8D7F-6AC395C73EB4}"/>
                </a:ext>
              </a:extLst>
            </p:cNvPr>
            <p:cNvSpPr/>
            <p:nvPr/>
          </p:nvSpPr>
          <p:spPr>
            <a:xfrm>
              <a:off x="4775784" y="294140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ฉะเชิงเทรา        29.48</a:t>
              </a:r>
            </a:p>
          </p:txBody>
        </p:sp>
        <p:sp>
          <p:nvSpPr>
            <p:cNvPr id="134" name="Rectangle: Rounded Corners 420">
              <a:extLst>
                <a:ext uri="{FF2B5EF4-FFF2-40B4-BE49-F238E27FC236}">
                  <a16:creationId xmlns:a16="http://schemas.microsoft.com/office/drawing/2014/main" id="{687102BE-BF22-47B6-B323-082ACC52C61D}"/>
                </a:ext>
              </a:extLst>
            </p:cNvPr>
            <p:cNvSpPr/>
            <p:nvPr/>
          </p:nvSpPr>
          <p:spPr>
            <a:xfrm>
              <a:off x="6545482" y="1760661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11. ลำพูน              25.75</a:t>
              </a:r>
            </a:p>
          </p:txBody>
        </p:sp>
        <p:sp>
          <p:nvSpPr>
            <p:cNvPr id="135" name="Rectangle: Rounded Corners 420">
              <a:extLst>
                <a:ext uri="{FF2B5EF4-FFF2-40B4-BE49-F238E27FC236}">
                  <a16:creationId xmlns:a16="http://schemas.microsoft.com/office/drawing/2014/main" id="{35716768-5231-4D98-B265-C4F310990B2A}"/>
                </a:ext>
              </a:extLst>
            </p:cNvPr>
            <p:cNvSpPr/>
            <p:nvPr/>
          </p:nvSpPr>
          <p:spPr>
            <a:xfrm>
              <a:off x="8349497" y="1765958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18. นครราชสีมา    23.35</a:t>
              </a:r>
            </a:p>
          </p:txBody>
        </p:sp>
        <p:sp>
          <p:nvSpPr>
            <p:cNvPr id="136" name="Rectangle: Rounded Corners 420">
              <a:extLst>
                <a:ext uri="{FF2B5EF4-FFF2-40B4-BE49-F238E27FC236}">
                  <a16:creationId xmlns:a16="http://schemas.microsoft.com/office/drawing/2014/main" id="{C3F5B463-2B37-48DD-983E-BCEF288E7BCA}"/>
                </a:ext>
              </a:extLst>
            </p:cNvPr>
            <p:cNvSpPr/>
            <p:nvPr/>
          </p:nvSpPr>
          <p:spPr>
            <a:xfrm>
              <a:off x="8349497" y="2154933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19. ร้อยเอ็ด           22.79</a:t>
              </a:r>
            </a:p>
          </p:txBody>
        </p:sp>
        <p:sp>
          <p:nvSpPr>
            <p:cNvPr id="137" name="Rectangle: Rounded Corners 420">
              <a:extLst>
                <a:ext uri="{FF2B5EF4-FFF2-40B4-BE49-F238E27FC236}">
                  <a16:creationId xmlns:a16="http://schemas.microsoft.com/office/drawing/2014/main" id="{F4EB20F7-C649-40B5-9FC1-4CC2052399D1}"/>
                </a:ext>
              </a:extLst>
            </p:cNvPr>
            <p:cNvSpPr/>
            <p:nvPr/>
          </p:nvSpPr>
          <p:spPr>
            <a:xfrm>
              <a:off x="8349497" y="254409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20. อุตรดิตถ์         22.49</a:t>
              </a:r>
            </a:p>
          </p:txBody>
        </p:sp>
        <p:sp>
          <p:nvSpPr>
            <p:cNvPr id="138" name="Rectangle: Rounded Corners 420">
              <a:extLst>
                <a:ext uri="{FF2B5EF4-FFF2-40B4-BE49-F238E27FC236}">
                  <a16:creationId xmlns:a16="http://schemas.microsoft.com/office/drawing/2014/main" id="{9AB2B3E4-A7FD-4D87-B1C7-00CAF61EBF17}"/>
                </a:ext>
              </a:extLst>
            </p:cNvPr>
            <p:cNvSpPr/>
            <p:nvPr/>
          </p:nvSpPr>
          <p:spPr>
            <a:xfrm>
              <a:off x="4781955" y="609584"/>
              <a:ext cx="1710000" cy="315000"/>
            </a:xfrm>
            <a:prstGeom prst="roundRect">
              <a:avLst/>
            </a:prstGeom>
            <a:solidFill>
              <a:srgbClr val="FFD5D6"/>
            </a:solidFill>
            <a:ln w="41275" cmpd="sng">
              <a:solidFill>
                <a:srgbClr val="F07474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083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 </a:t>
              </a:r>
              <a:r>
                <a:rPr lang="th-TH" sz="1083" b="1" spc="-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กรุงเทพมหานคร  85.39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28870" y="2392"/>
            <a:ext cx="9160684" cy="618162"/>
            <a:chOff x="428868" y="118504"/>
            <a:chExt cx="9160684" cy="618162"/>
          </a:xfrm>
        </p:grpSpPr>
        <p:sp>
          <p:nvSpPr>
            <p:cNvPr id="80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1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89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0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82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8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88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83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84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</a:t>
              </a:r>
            </a:p>
          </p:txBody>
        </p:sp>
        <p:sp>
          <p:nvSpPr>
            <p:cNvPr id="85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5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184533" y="117252"/>
            <a:ext cx="5647012" cy="236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การบริหารหนี้เกินกำหนดชำระคงเหลือมากที่สุด 20 อันดับแรก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0C4191B8-F9E6-48B2-A8C0-805D81289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6" y="792550"/>
            <a:ext cx="4080073" cy="4398000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EF18151-1E60-42D4-AD10-A2AA67534508}"/>
              </a:ext>
            </a:extLst>
          </p:cNvPr>
          <p:cNvGrpSpPr/>
          <p:nvPr/>
        </p:nvGrpSpPr>
        <p:grpSpPr>
          <a:xfrm>
            <a:off x="1005762" y="1275706"/>
            <a:ext cx="3375728" cy="3840221"/>
            <a:chOff x="1206914" y="1530847"/>
            <a:chExt cx="4050873" cy="460826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3AFA622-C423-4B6F-B3AE-95330C275008}"/>
                </a:ext>
              </a:extLst>
            </p:cNvPr>
            <p:cNvGrpSpPr/>
            <p:nvPr/>
          </p:nvGrpSpPr>
          <p:grpSpPr>
            <a:xfrm>
              <a:off x="1542245" y="1530847"/>
              <a:ext cx="3715542" cy="4608266"/>
              <a:chOff x="1542244" y="1530847"/>
              <a:chExt cx="3715541" cy="4608266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3519E1E6-5E5A-4CBF-84CE-C5AD30F680E7}"/>
                  </a:ext>
                </a:extLst>
              </p:cNvPr>
              <p:cNvGrpSpPr/>
              <p:nvPr/>
            </p:nvGrpSpPr>
            <p:grpSpPr>
              <a:xfrm>
                <a:off x="1542244" y="1530847"/>
                <a:ext cx="3715541" cy="4608266"/>
                <a:chOff x="1461437" y="866674"/>
                <a:chExt cx="4582594" cy="5683644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4D3E3D6D-47E3-45ED-A9AE-72525006E5E4}"/>
                    </a:ext>
                  </a:extLst>
                </p:cNvPr>
                <p:cNvGrpSpPr/>
                <p:nvPr/>
              </p:nvGrpSpPr>
              <p:grpSpPr>
                <a:xfrm>
                  <a:off x="1461437" y="866674"/>
                  <a:ext cx="4582594" cy="5683644"/>
                  <a:chOff x="1331292" y="879728"/>
                  <a:chExt cx="4582594" cy="5683644"/>
                </a:xfrm>
              </p:grpSpPr>
              <p:sp>
                <p:nvSpPr>
                  <p:cNvPr id="204" name="TextBox 265">
                    <a:extLst>
                      <a:ext uri="{FF2B5EF4-FFF2-40B4-BE49-F238E27FC236}">
                        <a16:creationId xmlns:a16="http://schemas.microsoft.com/office/drawing/2014/main" id="{982DABA7-7354-4F11-82AF-21916992996F}"/>
                      </a:ext>
                    </a:extLst>
                  </p:cNvPr>
                  <p:cNvSpPr txBox="1"/>
                  <p:nvPr/>
                </p:nvSpPr>
                <p:spPr>
                  <a:xfrm>
                    <a:off x="2991754" y="1375113"/>
                    <a:ext cx="778653" cy="307475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75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อุดรธานี</a:t>
                    </a:r>
                    <a:endParaRPr lang="en-US" sz="75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05" name="TextBox 190">
                    <a:extLst>
                      <a:ext uri="{FF2B5EF4-FFF2-40B4-BE49-F238E27FC236}">
                        <a16:creationId xmlns:a16="http://schemas.microsoft.com/office/drawing/2014/main" id="{7BAC9636-4366-45EA-A3AC-382BF899F772}"/>
                      </a:ext>
                    </a:extLst>
                  </p:cNvPr>
                  <p:cNvSpPr txBox="1"/>
                  <p:nvPr/>
                </p:nvSpPr>
                <p:spPr>
                  <a:xfrm>
                    <a:off x="2583092" y="1948971"/>
                    <a:ext cx="664773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ชัยภูมิ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4CE78874-44F0-4586-8B6B-6B10EDE3D604}"/>
                      </a:ext>
                    </a:extLst>
                  </p:cNvPr>
                  <p:cNvSpPr txBox="1"/>
                  <p:nvPr/>
                </p:nvSpPr>
                <p:spPr>
                  <a:xfrm>
                    <a:off x="2030471" y="2549825"/>
                    <a:ext cx="365840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07" name="TextBox 268">
                    <a:extLst>
                      <a:ext uri="{FF2B5EF4-FFF2-40B4-BE49-F238E27FC236}">
                        <a16:creationId xmlns:a16="http://schemas.microsoft.com/office/drawing/2014/main" id="{99855F19-1B5A-4978-B595-9F9F534574F2}"/>
                      </a:ext>
                    </a:extLst>
                  </p:cNvPr>
                  <p:cNvSpPr txBox="1"/>
                  <p:nvPr/>
                </p:nvSpPr>
                <p:spPr>
                  <a:xfrm>
                    <a:off x="2259607" y="3189595"/>
                    <a:ext cx="63392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ชลบุรี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08" name="TextBox 239">
                    <a:extLst>
                      <a:ext uri="{FF2B5EF4-FFF2-40B4-BE49-F238E27FC236}">
                        <a16:creationId xmlns:a16="http://schemas.microsoft.com/office/drawing/2014/main" id="{4F29B6AD-C2A7-4FA5-969C-E6013A59339D}"/>
                      </a:ext>
                    </a:extLst>
                  </p:cNvPr>
                  <p:cNvSpPr txBox="1"/>
                  <p:nvPr/>
                </p:nvSpPr>
                <p:spPr>
                  <a:xfrm>
                    <a:off x="3483346" y="1046499"/>
                    <a:ext cx="74306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บึงกาฬ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09" name="TextBox 274">
                    <a:extLst>
                      <a:ext uri="{FF2B5EF4-FFF2-40B4-BE49-F238E27FC236}">
                        <a16:creationId xmlns:a16="http://schemas.microsoft.com/office/drawing/2014/main" id="{EB24D6E1-0C9E-4071-BEA2-F0ACB6F25517}"/>
                      </a:ext>
                    </a:extLst>
                  </p:cNvPr>
                  <p:cNvSpPr txBox="1"/>
                  <p:nvPr/>
                </p:nvSpPr>
                <p:spPr>
                  <a:xfrm>
                    <a:off x="1393212" y="4925084"/>
                    <a:ext cx="107046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สุราษฎร์ธานี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0" name="TextBox 270">
                    <a:extLst>
                      <a:ext uri="{FF2B5EF4-FFF2-40B4-BE49-F238E27FC236}">
                        <a16:creationId xmlns:a16="http://schemas.microsoft.com/office/drawing/2014/main" id="{4A39D127-6F12-44A1-A39D-92EEF253BFCA}"/>
                      </a:ext>
                    </a:extLst>
                  </p:cNvPr>
                  <p:cNvSpPr txBox="1"/>
                  <p:nvPr/>
                </p:nvSpPr>
                <p:spPr>
                  <a:xfrm>
                    <a:off x="2605871" y="6244508"/>
                    <a:ext cx="86406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นราธิวาส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1" name="TextBox 228">
                    <a:extLst>
                      <a:ext uri="{FF2B5EF4-FFF2-40B4-BE49-F238E27FC236}">
                        <a16:creationId xmlns:a16="http://schemas.microsoft.com/office/drawing/2014/main" id="{94E15734-F817-461D-8FC9-24BBFDE334BC}"/>
                      </a:ext>
                    </a:extLst>
                  </p:cNvPr>
                  <p:cNvSpPr txBox="1"/>
                  <p:nvPr/>
                </p:nvSpPr>
                <p:spPr>
                  <a:xfrm>
                    <a:off x="3435894" y="1977845"/>
                    <a:ext cx="79051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800" b="1" dirty="0" err="1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ร้อยเอ็ด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2" name="TextBox 190">
                    <a:extLst>
                      <a:ext uri="{FF2B5EF4-FFF2-40B4-BE49-F238E27FC236}">
                        <a16:creationId xmlns:a16="http://schemas.microsoft.com/office/drawing/2014/main" id="{8E0F53C7-7D12-4BEF-BF36-BFBAAF10ED87}"/>
                      </a:ext>
                    </a:extLst>
                  </p:cNvPr>
                  <p:cNvSpPr txBox="1"/>
                  <p:nvPr/>
                </p:nvSpPr>
                <p:spPr>
                  <a:xfrm>
                    <a:off x="1974233" y="1601341"/>
                    <a:ext cx="89015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พิษณุโลก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3" name="TextBox 268">
                    <a:extLst>
                      <a:ext uri="{FF2B5EF4-FFF2-40B4-BE49-F238E27FC236}">
                        <a16:creationId xmlns:a16="http://schemas.microsoft.com/office/drawing/2014/main" id="{A1044053-F58C-4A59-8B0F-C20433CB7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392160" y="2962573"/>
                    <a:ext cx="9731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ฉะเชิงเทรา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4" name="TextBox 213">
                    <a:extLst>
                      <a:ext uri="{FF2B5EF4-FFF2-40B4-BE49-F238E27FC236}">
                        <a16:creationId xmlns:a16="http://schemas.microsoft.com/office/drawing/2014/main" id="{BCF6767D-80E8-4C51-BDD3-1C87C60A0CEA}"/>
                      </a:ext>
                    </a:extLst>
                  </p:cNvPr>
                  <p:cNvSpPr txBox="1"/>
                  <p:nvPr/>
                </p:nvSpPr>
                <p:spPr>
                  <a:xfrm>
                    <a:off x="2071899" y="2900454"/>
                    <a:ext cx="37058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</a:p>
                </p:txBody>
              </p:sp>
              <p:sp>
                <p:nvSpPr>
                  <p:cNvPr id="215" name="TextBox 214">
                    <a:extLst>
                      <a:ext uri="{FF2B5EF4-FFF2-40B4-BE49-F238E27FC236}">
                        <a16:creationId xmlns:a16="http://schemas.microsoft.com/office/drawing/2014/main" id="{B9AA6F37-EA7B-42AA-A182-27870CD284EF}"/>
                      </a:ext>
                    </a:extLst>
                  </p:cNvPr>
                  <p:cNvSpPr txBox="1"/>
                  <p:nvPr/>
                </p:nvSpPr>
                <p:spPr>
                  <a:xfrm>
                    <a:off x="2146011" y="2712120"/>
                    <a:ext cx="37058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6" name="TextBox 270">
                    <a:extLst>
                      <a:ext uri="{FF2B5EF4-FFF2-40B4-BE49-F238E27FC236}">
                        <a16:creationId xmlns:a16="http://schemas.microsoft.com/office/drawing/2014/main" id="{A20CF282-8346-4163-A767-38212095E163}"/>
                      </a:ext>
                    </a:extLst>
                  </p:cNvPr>
                  <p:cNvSpPr txBox="1"/>
                  <p:nvPr/>
                </p:nvSpPr>
                <p:spPr>
                  <a:xfrm>
                    <a:off x="1790430" y="2070290"/>
                    <a:ext cx="9731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800" b="1" dirty="0" err="1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นครสวรรค์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7" name="TextBox 274">
                    <a:extLst>
                      <a:ext uri="{FF2B5EF4-FFF2-40B4-BE49-F238E27FC236}">
                        <a16:creationId xmlns:a16="http://schemas.microsoft.com/office/drawing/2014/main" id="{4C63C46A-5988-401D-92E1-9310E1C4F039}"/>
                      </a:ext>
                    </a:extLst>
                  </p:cNvPr>
                  <p:cNvSpPr txBox="1"/>
                  <p:nvPr/>
                </p:nvSpPr>
                <p:spPr>
                  <a:xfrm>
                    <a:off x="1805440" y="5261639"/>
                    <a:ext cx="1305346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นครศรีธรรมราช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8" name="TextBox 274">
                    <a:extLst>
                      <a:ext uri="{FF2B5EF4-FFF2-40B4-BE49-F238E27FC236}">
                        <a16:creationId xmlns:a16="http://schemas.microsoft.com/office/drawing/2014/main" id="{B059E71E-EC87-4E3E-9A0D-A75FFBE90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417643" y="4280654"/>
                    <a:ext cx="655283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ชุมพร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19" name="TextBox 239">
                    <a:extLst>
                      <a:ext uri="{FF2B5EF4-FFF2-40B4-BE49-F238E27FC236}">
                        <a16:creationId xmlns:a16="http://schemas.microsoft.com/office/drawing/2014/main" id="{ED91FF8C-3E66-4F66-B01A-E264A9087BAE}"/>
                      </a:ext>
                    </a:extLst>
                  </p:cNvPr>
                  <p:cNvSpPr txBox="1"/>
                  <p:nvPr/>
                </p:nvSpPr>
                <p:spPr>
                  <a:xfrm>
                    <a:off x="3619837" y="1302903"/>
                    <a:ext cx="87829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นครพนม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20" name="TextBox 271">
                    <a:extLst>
                      <a:ext uri="{FF2B5EF4-FFF2-40B4-BE49-F238E27FC236}">
                        <a16:creationId xmlns:a16="http://schemas.microsoft.com/office/drawing/2014/main" id="{2DF9B319-FC91-4E67-9CC4-279D035BC6D3}"/>
                      </a:ext>
                    </a:extLst>
                  </p:cNvPr>
                  <p:cNvSpPr txBox="1"/>
                  <p:nvPr/>
                </p:nvSpPr>
                <p:spPr>
                  <a:xfrm>
                    <a:off x="1331292" y="963612"/>
                    <a:ext cx="595970" cy="288591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667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ลำพูน</a:t>
                    </a:r>
                    <a:endParaRPr lang="en-US" sz="667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1DBD21EE-5C95-4FA6-A72A-3A7242AEC15C}"/>
                      </a:ext>
                    </a:extLst>
                  </p:cNvPr>
                  <p:cNvSpPr txBox="1"/>
                  <p:nvPr/>
                </p:nvSpPr>
                <p:spPr>
                  <a:xfrm>
                    <a:off x="1894255" y="2869411"/>
                    <a:ext cx="44175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12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22" name="TextBox 221">
                    <a:extLst>
                      <a:ext uri="{FF2B5EF4-FFF2-40B4-BE49-F238E27FC236}">
                        <a16:creationId xmlns:a16="http://schemas.microsoft.com/office/drawing/2014/main" id="{56DE32E5-0803-4472-8DFB-FE7CB8BCEBAE}"/>
                      </a:ext>
                    </a:extLst>
                  </p:cNvPr>
                  <p:cNvSpPr txBox="1"/>
                  <p:nvPr/>
                </p:nvSpPr>
                <p:spPr>
                  <a:xfrm>
                    <a:off x="2168927" y="2826066"/>
                    <a:ext cx="45124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14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23" name="TextBox 194">
                    <a:extLst>
                      <a:ext uri="{FF2B5EF4-FFF2-40B4-BE49-F238E27FC236}">
                        <a16:creationId xmlns:a16="http://schemas.microsoft.com/office/drawing/2014/main" id="{E90038CF-BDCB-44C7-9628-3BF7E9E42375}"/>
                      </a:ext>
                    </a:extLst>
                  </p:cNvPr>
                  <p:cNvSpPr txBox="1"/>
                  <p:nvPr/>
                </p:nvSpPr>
                <p:spPr>
                  <a:xfrm>
                    <a:off x="4479372" y="4569710"/>
                    <a:ext cx="80000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อ่างทอง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24" name="Google Shape;246;p33">
                    <a:extLst>
                      <a:ext uri="{FF2B5EF4-FFF2-40B4-BE49-F238E27FC236}">
                        <a16:creationId xmlns:a16="http://schemas.microsoft.com/office/drawing/2014/main" id="{2C4A34EE-2188-4330-AFF6-BBC6B1700219}"/>
                      </a:ext>
                    </a:extLst>
                  </p:cNvPr>
                  <p:cNvSpPr/>
                  <p:nvPr/>
                </p:nvSpPr>
                <p:spPr>
                  <a:xfrm>
                    <a:off x="3091042" y="4113632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id="{F2AABF85-FE53-4E9E-8BAA-ED0BF38D5A86}"/>
                      </a:ext>
                    </a:extLst>
                  </p:cNvPr>
                  <p:cNvSpPr txBox="1"/>
                  <p:nvPr/>
                </p:nvSpPr>
                <p:spPr>
                  <a:xfrm>
                    <a:off x="3067619" y="4110963"/>
                    <a:ext cx="363466" cy="34163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26" name="TextBox 194">
                    <a:extLst>
                      <a:ext uri="{FF2B5EF4-FFF2-40B4-BE49-F238E27FC236}">
                        <a16:creationId xmlns:a16="http://schemas.microsoft.com/office/drawing/2014/main" id="{D61B10CC-1EEC-4708-8FF7-EC7798080FEF}"/>
                      </a:ext>
                    </a:extLst>
                  </p:cNvPr>
                  <p:cNvSpPr txBox="1"/>
                  <p:nvPr/>
                </p:nvSpPr>
                <p:spPr>
                  <a:xfrm>
                    <a:off x="3338631" y="4142793"/>
                    <a:ext cx="885414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กรุงเทพฯ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27" name="Google Shape;246;p33">
                    <a:extLst>
                      <a:ext uri="{FF2B5EF4-FFF2-40B4-BE49-F238E27FC236}">
                        <a16:creationId xmlns:a16="http://schemas.microsoft.com/office/drawing/2014/main" id="{D68F5C89-6600-4734-B7C6-C3DD81DFFFC1}"/>
                      </a:ext>
                    </a:extLst>
                  </p:cNvPr>
                  <p:cNvSpPr/>
                  <p:nvPr/>
                </p:nvSpPr>
                <p:spPr>
                  <a:xfrm>
                    <a:off x="3083314" y="4520043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228" name="TextBox 194">
                    <a:extLst>
                      <a:ext uri="{FF2B5EF4-FFF2-40B4-BE49-F238E27FC236}">
                        <a16:creationId xmlns:a16="http://schemas.microsoft.com/office/drawing/2014/main" id="{7B422B53-FD52-4BCD-BD58-A9439BD75BB1}"/>
                      </a:ext>
                    </a:extLst>
                  </p:cNvPr>
                  <p:cNvSpPr txBox="1"/>
                  <p:nvPr/>
                </p:nvSpPr>
                <p:spPr>
                  <a:xfrm>
                    <a:off x="4463819" y="4111212"/>
                    <a:ext cx="1450067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พระนครศรีอยุธยา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29" name="TextBox 194">
                    <a:extLst>
                      <a:ext uri="{FF2B5EF4-FFF2-40B4-BE49-F238E27FC236}">
                        <a16:creationId xmlns:a16="http://schemas.microsoft.com/office/drawing/2014/main" id="{5DA5C99F-F4E7-44B4-8E9A-13FB1A9D7C49}"/>
                      </a:ext>
                    </a:extLst>
                  </p:cNvPr>
                  <p:cNvSpPr txBox="1"/>
                  <p:nvPr/>
                </p:nvSpPr>
                <p:spPr>
                  <a:xfrm>
                    <a:off x="3358699" y="4555344"/>
                    <a:ext cx="771535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นนทบุรี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31" name="TextBox 230">
                    <a:extLst>
                      <a:ext uri="{FF2B5EF4-FFF2-40B4-BE49-F238E27FC236}">
                        <a16:creationId xmlns:a16="http://schemas.microsoft.com/office/drawing/2014/main" id="{83407E82-C1C0-40BF-90E2-63B52D29DC51}"/>
                      </a:ext>
                    </a:extLst>
                  </p:cNvPr>
                  <p:cNvSpPr txBox="1"/>
                  <p:nvPr/>
                </p:nvSpPr>
                <p:spPr>
                  <a:xfrm>
                    <a:off x="3052800" y="4506788"/>
                    <a:ext cx="382446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</a:p>
                </p:txBody>
              </p:sp>
              <p:sp>
                <p:nvSpPr>
                  <p:cNvPr id="232" name="TextBox 194">
                    <a:extLst>
                      <a:ext uri="{FF2B5EF4-FFF2-40B4-BE49-F238E27FC236}">
                        <a16:creationId xmlns:a16="http://schemas.microsoft.com/office/drawing/2014/main" id="{14C3641A-B581-4B58-BAAD-D3288315FEF9}"/>
                      </a:ext>
                    </a:extLst>
                  </p:cNvPr>
                  <p:cNvSpPr txBox="1"/>
                  <p:nvPr/>
                </p:nvSpPr>
                <p:spPr>
                  <a:xfrm>
                    <a:off x="4448627" y="5017994"/>
                    <a:ext cx="93049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นครนายก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33" name="Google Shape;246;p33">
                    <a:extLst>
                      <a:ext uri="{FF2B5EF4-FFF2-40B4-BE49-F238E27FC236}">
                        <a16:creationId xmlns:a16="http://schemas.microsoft.com/office/drawing/2014/main" id="{9EB26B30-0660-49B0-9820-4E6A50837EB8}"/>
                      </a:ext>
                    </a:extLst>
                  </p:cNvPr>
                  <p:cNvSpPr/>
                  <p:nvPr/>
                </p:nvSpPr>
                <p:spPr>
                  <a:xfrm>
                    <a:off x="3101161" y="4939702"/>
                    <a:ext cx="304760" cy="4084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rgbClr val="E84E40"/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234" name="Google Shape;246;p33">
                    <a:extLst>
                      <a:ext uri="{FF2B5EF4-FFF2-40B4-BE49-F238E27FC236}">
                        <a16:creationId xmlns:a16="http://schemas.microsoft.com/office/drawing/2014/main" id="{24832F5F-C1F3-45B4-9305-86DED48D887F}"/>
                      </a:ext>
                    </a:extLst>
                  </p:cNvPr>
                  <p:cNvSpPr/>
                  <p:nvPr/>
                </p:nvSpPr>
                <p:spPr>
                  <a:xfrm>
                    <a:off x="4173411" y="4533247"/>
                    <a:ext cx="313102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/>
                  </a:p>
                </p:txBody>
              </p:sp>
              <p:sp>
                <p:nvSpPr>
                  <p:cNvPr id="235" name="TextBox 234">
                    <a:extLst>
                      <a:ext uri="{FF2B5EF4-FFF2-40B4-BE49-F238E27FC236}">
                        <a16:creationId xmlns:a16="http://schemas.microsoft.com/office/drawing/2014/main" id="{D457268F-6651-4565-A001-8B4F05F7B6A7}"/>
                      </a:ext>
                    </a:extLst>
                  </p:cNvPr>
                  <p:cNvSpPr txBox="1"/>
                  <p:nvPr/>
                </p:nvSpPr>
                <p:spPr>
                  <a:xfrm>
                    <a:off x="4151990" y="4540520"/>
                    <a:ext cx="377701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36" name="TextBox 235">
                    <a:extLst>
                      <a:ext uri="{FF2B5EF4-FFF2-40B4-BE49-F238E27FC236}">
                        <a16:creationId xmlns:a16="http://schemas.microsoft.com/office/drawing/2014/main" id="{29E2A510-2A41-464B-B70E-0C0F2EE44AA6}"/>
                      </a:ext>
                    </a:extLst>
                  </p:cNvPr>
                  <p:cNvSpPr txBox="1"/>
                  <p:nvPr/>
                </p:nvSpPr>
                <p:spPr>
                  <a:xfrm>
                    <a:off x="3034620" y="4939671"/>
                    <a:ext cx="460739" cy="341638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12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37" name="TextBox 194">
                    <a:extLst>
                      <a:ext uri="{FF2B5EF4-FFF2-40B4-BE49-F238E27FC236}">
                        <a16:creationId xmlns:a16="http://schemas.microsoft.com/office/drawing/2014/main" id="{1A237659-35FD-4B4F-ABD8-98C09DA12B2C}"/>
                      </a:ext>
                    </a:extLst>
                  </p:cNvPr>
                  <p:cNvSpPr txBox="1"/>
                  <p:nvPr/>
                </p:nvSpPr>
                <p:spPr>
                  <a:xfrm>
                    <a:off x="3323112" y="4948762"/>
                    <a:ext cx="845082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นครปฐม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38" name="TextBox 239">
                    <a:extLst>
                      <a:ext uri="{FF2B5EF4-FFF2-40B4-BE49-F238E27FC236}">
                        <a16:creationId xmlns:a16="http://schemas.microsoft.com/office/drawing/2014/main" id="{79ACE81C-AD4B-4FD4-87D4-7598FE3F6585}"/>
                      </a:ext>
                    </a:extLst>
                  </p:cNvPr>
                  <p:cNvSpPr txBox="1"/>
                  <p:nvPr/>
                </p:nvSpPr>
                <p:spPr>
                  <a:xfrm>
                    <a:off x="2871222" y="1119699"/>
                    <a:ext cx="849827" cy="296087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7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หนองคาย</a:t>
                    </a:r>
                    <a:endParaRPr lang="en-US" sz="7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39" name="TextBox 189">
                    <a:extLst>
                      <a:ext uri="{FF2B5EF4-FFF2-40B4-BE49-F238E27FC236}">
                        <a16:creationId xmlns:a16="http://schemas.microsoft.com/office/drawing/2014/main" id="{7CAD5292-F8A3-4280-8B98-C89263504292}"/>
                      </a:ext>
                    </a:extLst>
                  </p:cNvPr>
                  <p:cNvSpPr txBox="1"/>
                  <p:nvPr/>
                </p:nvSpPr>
                <p:spPr>
                  <a:xfrm>
                    <a:off x="1790430" y="879728"/>
                    <a:ext cx="695614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ลำปาง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40" name="TextBox 239">
                    <a:extLst>
                      <a:ext uri="{FF2B5EF4-FFF2-40B4-BE49-F238E27FC236}">
                        <a16:creationId xmlns:a16="http://schemas.microsoft.com/office/drawing/2014/main" id="{10DD2129-D548-4E6F-978F-41501B3BA207}"/>
                      </a:ext>
                    </a:extLst>
                  </p:cNvPr>
                  <p:cNvSpPr txBox="1"/>
                  <p:nvPr/>
                </p:nvSpPr>
                <p:spPr>
                  <a:xfrm>
                    <a:off x="2379002" y="2735550"/>
                    <a:ext cx="441759" cy="318864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12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41" name="Google Shape;246;p33">
                    <a:extLst>
                      <a:ext uri="{FF2B5EF4-FFF2-40B4-BE49-F238E27FC236}">
                        <a16:creationId xmlns:a16="http://schemas.microsoft.com/office/drawing/2014/main" id="{78F36832-3945-46A6-9969-CE80652443CC}"/>
                      </a:ext>
                    </a:extLst>
                  </p:cNvPr>
                  <p:cNvSpPr/>
                  <p:nvPr/>
                </p:nvSpPr>
                <p:spPr>
                  <a:xfrm>
                    <a:off x="4170587" y="4989771"/>
                    <a:ext cx="313101" cy="408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43" h="16913" extrusionOk="0">
                        <a:moveTo>
                          <a:pt x="5705" y="3303"/>
                        </a:moveTo>
                        <a:cubicBezTo>
                          <a:pt x="7173" y="3303"/>
                          <a:pt x="8373" y="4504"/>
                          <a:pt x="8373" y="5971"/>
                        </a:cubicBezTo>
                        <a:cubicBezTo>
                          <a:pt x="8340" y="7472"/>
                          <a:pt x="7173" y="8640"/>
                          <a:pt x="5705" y="8640"/>
                        </a:cubicBezTo>
                        <a:cubicBezTo>
                          <a:pt x="4237" y="8640"/>
                          <a:pt x="3036" y="7406"/>
                          <a:pt x="3036" y="5971"/>
                        </a:cubicBezTo>
                        <a:cubicBezTo>
                          <a:pt x="3036" y="4504"/>
                          <a:pt x="4237" y="3303"/>
                          <a:pt x="5705" y="3303"/>
                        </a:cubicBezTo>
                        <a:close/>
                        <a:moveTo>
                          <a:pt x="5671" y="0"/>
                        </a:moveTo>
                        <a:cubicBezTo>
                          <a:pt x="2569" y="0"/>
                          <a:pt x="67" y="2502"/>
                          <a:pt x="1" y="5571"/>
                        </a:cubicBezTo>
                        <a:lnTo>
                          <a:pt x="1" y="5638"/>
                        </a:lnTo>
                        <a:cubicBezTo>
                          <a:pt x="1" y="5871"/>
                          <a:pt x="1" y="6071"/>
                          <a:pt x="34" y="6305"/>
                        </a:cubicBezTo>
                        <a:cubicBezTo>
                          <a:pt x="301" y="8840"/>
                          <a:pt x="1669" y="12543"/>
                          <a:pt x="5671" y="16912"/>
                        </a:cubicBezTo>
                        <a:cubicBezTo>
                          <a:pt x="9674" y="12543"/>
                          <a:pt x="11042" y="8807"/>
                          <a:pt x="11275" y="6305"/>
                        </a:cubicBezTo>
                        <a:cubicBezTo>
                          <a:pt x="11342" y="6071"/>
                          <a:pt x="11342" y="5838"/>
                          <a:pt x="11342" y="5638"/>
                        </a:cubicBezTo>
                        <a:lnTo>
                          <a:pt x="11342" y="5571"/>
                        </a:lnTo>
                        <a:cubicBezTo>
                          <a:pt x="11275" y="2502"/>
                          <a:pt x="8774" y="0"/>
                          <a:pt x="567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spcFirstLastPara="1" wrap="square" lIns="76188" tIns="76188" rIns="76188" bIns="76188" anchor="ctr" anchorCtr="0">
                    <a:noAutofit/>
                  </a:bodyPr>
                  <a:lstStyle/>
                  <a:p>
                    <a:endParaRPr sz="1500" b="1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42" name="TextBox 241">
                    <a:extLst>
                      <a:ext uri="{FF2B5EF4-FFF2-40B4-BE49-F238E27FC236}">
                        <a16:creationId xmlns:a16="http://schemas.microsoft.com/office/drawing/2014/main" id="{94C85EB6-9FD6-4E0B-8F6C-4652D06A2134}"/>
                      </a:ext>
                    </a:extLst>
                  </p:cNvPr>
                  <p:cNvSpPr txBox="1"/>
                  <p:nvPr/>
                </p:nvSpPr>
                <p:spPr>
                  <a:xfrm>
                    <a:off x="4099401" y="4982386"/>
                    <a:ext cx="460739" cy="3416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h-TH" sz="9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12</a:t>
                    </a:r>
                    <a:endParaRPr lang="en-US" sz="9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230" name="TextBox 229">
                    <a:extLst>
                      <a:ext uri="{FF2B5EF4-FFF2-40B4-BE49-F238E27FC236}">
                        <a16:creationId xmlns:a16="http://schemas.microsoft.com/office/drawing/2014/main" id="{D63C2427-08AB-4CDF-A14D-81AA504D47A2}"/>
                      </a:ext>
                    </a:extLst>
                  </p:cNvPr>
                  <p:cNvSpPr txBox="1"/>
                  <p:nvPr/>
                </p:nvSpPr>
                <p:spPr>
                  <a:xfrm>
                    <a:off x="4120682" y="4079749"/>
                    <a:ext cx="370585" cy="3188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</a:lstStyle>
                  <a:p>
                    <a:r>
                      <a:rPr lang="th-TH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4</a:t>
                    </a:r>
                    <a:endParaRPr lang="en-US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  <p:sp>
              <p:nvSpPr>
                <p:cNvPr id="202" name="TextBox 274">
                  <a:extLst>
                    <a:ext uri="{FF2B5EF4-FFF2-40B4-BE49-F238E27FC236}">
                      <a16:creationId xmlns:a16="http://schemas.microsoft.com/office/drawing/2014/main" id="{304B452F-D718-4EFC-8680-8DBA2FC89EC4}"/>
                    </a:ext>
                  </a:extLst>
                </p:cNvPr>
                <p:cNvSpPr txBox="1"/>
                <p:nvPr/>
              </p:nvSpPr>
              <p:spPr>
                <a:xfrm>
                  <a:off x="2542548" y="3340012"/>
                  <a:ext cx="693243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ระยอง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  <p:sp>
              <p:nvSpPr>
                <p:cNvPr id="203" name="TextBox 189">
                  <a:extLst>
                    <a:ext uri="{FF2B5EF4-FFF2-40B4-BE49-F238E27FC236}">
                      <a16:creationId xmlns:a16="http://schemas.microsoft.com/office/drawing/2014/main" id="{108F766C-C260-4F5E-968A-E6CBB01620B9}"/>
                    </a:ext>
                  </a:extLst>
                </p:cNvPr>
                <p:cNvSpPr txBox="1"/>
                <p:nvPr/>
              </p:nvSpPr>
              <p:spPr>
                <a:xfrm>
                  <a:off x="1464961" y="2252139"/>
                  <a:ext cx="845082" cy="31886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none" rtlCol="0" anchor="t">
                  <a:sp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th-TH" sz="800" b="1" dirty="0"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อุทัยธานี</a:t>
                  </a:r>
                  <a:endParaRPr lang="en-US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endParaRPr>
                </a:p>
              </p:txBody>
            </p:sp>
          </p:grpSp>
          <p:sp>
            <p:nvSpPr>
              <p:cNvPr id="198" name="TextBox 265">
                <a:extLst>
                  <a:ext uri="{FF2B5EF4-FFF2-40B4-BE49-F238E27FC236}">
                    <a16:creationId xmlns:a16="http://schemas.microsoft.com/office/drawing/2014/main" id="{D76AEA49-A86B-45EA-AA26-C57309D95CF6}"/>
                  </a:ext>
                </a:extLst>
              </p:cNvPr>
              <p:cNvSpPr txBox="1"/>
              <p:nvPr/>
            </p:nvSpPr>
            <p:spPr>
              <a:xfrm>
                <a:off x="2712644" y="2124462"/>
                <a:ext cx="715965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หนองบัวลำภู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99" name="TextBox 274">
                <a:extLst>
                  <a:ext uri="{FF2B5EF4-FFF2-40B4-BE49-F238E27FC236}">
                    <a16:creationId xmlns:a16="http://schemas.microsoft.com/office/drawing/2014/main" id="{218E064E-7CE7-4225-8B0A-334E683BEC26}"/>
                  </a:ext>
                </a:extLst>
              </p:cNvPr>
              <p:cNvSpPr txBox="1"/>
              <p:nvPr/>
            </p:nvSpPr>
            <p:spPr>
              <a:xfrm>
                <a:off x="1576424" y="5255451"/>
                <a:ext cx="504369" cy="25853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800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กระบี่</a:t>
                </a:r>
                <a:endPara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00" name="TextBox 268">
                <a:extLst>
                  <a:ext uri="{FF2B5EF4-FFF2-40B4-BE49-F238E27FC236}">
                    <a16:creationId xmlns:a16="http://schemas.microsoft.com/office/drawing/2014/main" id="{ECD5520A-A76E-4EA9-A1F4-D629181161C1}"/>
                  </a:ext>
                </a:extLst>
              </p:cNvPr>
              <p:cNvSpPr txBox="1"/>
              <p:nvPr/>
            </p:nvSpPr>
            <p:spPr>
              <a:xfrm>
                <a:off x="2526331" y="2730697"/>
                <a:ext cx="685188" cy="21844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h-TH" sz="583" b="1" dirty="0"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นครราชสีมา</a:t>
                </a:r>
                <a:endParaRPr lang="en-US" sz="583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7A85168-5350-4755-810B-D71F09AC6CED}"/>
                </a:ext>
              </a:extLst>
            </p:cNvPr>
            <p:cNvSpPr txBox="1"/>
            <p:nvPr/>
          </p:nvSpPr>
          <p:spPr>
            <a:xfrm>
              <a:off x="2248679" y="3204379"/>
              <a:ext cx="28700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0" name="TextBox 274">
              <a:extLst>
                <a:ext uri="{FF2B5EF4-FFF2-40B4-BE49-F238E27FC236}">
                  <a16:creationId xmlns:a16="http://schemas.microsoft.com/office/drawing/2014/main" id="{FB1A320B-9FDF-4284-9324-9DAC32432E80}"/>
                </a:ext>
              </a:extLst>
            </p:cNvPr>
            <p:cNvSpPr txBox="1"/>
            <p:nvPr/>
          </p:nvSpPr>
          <p:spPr>
            <a:xfrm>
              <a:off x="1206914" y="5203708"/>
              <a:ext cx="50629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ภูเก็ต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1" name="Google Shape;246;p33">
              <a:extLst>
                <a:ext uri="{FF2B5EF4-FFF2-40B4-BE49-F238E27FC236}">
                  <a16:creationId xmlns:a16="http://schemas.microsoft.com/office/drawing/2014/main" id="{73AF5215-C756-43F4-B0C8-534F8B65AC66}"/>
                </a:ext>
              </a:extLst>
            </p:cNvPr>
            <p:cNvSpPr/>
            <p:nvPr/>
          </p:nvSpPr>
          <p:spPr>
            <a:xfrm>
              <a:off x="3829640" y="4131108"/>
              <a:ext cx="253861" cy="331170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94" name="Google Shape;246;p33">
              <a:extLst>
                <a:ext uri="{FF2B5EF4-FFF2-40B4-BE49-F238E27FC236}">
                  <a16:creationId xmlns:a16="http://schemas.microsoft.com/office/drawing/2014/main" id="{D2A4338B-62B3-4454-B364-CFC01A9D8870}"/>
                </a:ext>
              </a:extLst>
            </p:cNvPr>
            <p:cNvSpPr/>
            <p:nvPr/>
          </p:nvSpPr>
          <p:spPr>
            <a:xfrm>
              <a:off x="2964568" y="5178027"/>
              <a:ext cx="247098" cy="331170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6583E02-BE82-4B19-97DA-E62A7F03962B}"/>
                </a:ext>
              </a:extLst>
            </p:cNvPr>
            <p:cNvSpPr txBox="1"/>
            <p:nvPr/>
          </p:nvSpPr>
          <p:spPr>
            <a:xfrm>
              <a:off x="2922047" y="5178002"/>
              <a:ext cx="383182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6" name="TextBox 194">
              <a:extLst>
                <a:ext uri="{FF2B5EF4-FFF2-40B4-BE49-F238E27FC236}">
                  <a16:creationId xmlns:a16="http://schemas.microsoft.com/office/drawing/2014/main" id="{9E989944-0644-4D0A-BDF2-409C58FB8FE7}"/>
                </a:ext>
              </a:extLst>
            </p:cNvPr>
            <p:cNvSpPr txBox="1"/>
            <p:nvPr/>
          </p:nvSpPr>
          <p:spPr>
            <a:xfrm>
              <a:off x="3098035" y="5185116"/>
              <a:ext cx="76020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en-US" sz="800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ปทุมธานี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43" name="TextBox 228">
            <a:extLst>
              <a:ext uri="{FF2B5EF4-FFF2-40B4-BE49-F238E27FC236}">
                <a16:creationId xmlns:a16="http://schemas.microsoft.com/office/drawing/2014/main" id="{51BE6676-B2FC-4564-8352-8A4AACA4AE53}"/>
              </a:ext>
            </a:extLst>
          </p:cNvPr>
          <p:cNvSpPr txBox="1"/>
          <p:nvPr/>
        </p:nvSpPr>
        <p:spPr>
          <a:xfrm>
            <a:off x="1702631" y="1498584"/>
            <a:ext cx="564578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อุตรดิตถ์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4" name="TextBox 228">
            <a:extLst>
              <a:ext uri="{FF2B5EF4-FFF2-40B4-BE49-F238E27FC236}">
                <a16:creationId xmlns:a16="http://schemas.microsoft.com/office/drawing/2014/main" id="{22E53E28-933E-46A9-9855-E078EE652490}"/>
              </a:ext>
            </a:extLst>
          </p:cNvPr>
          <p:cNvSpPr txBox="1"/>
          <p:nvPr/>
        </p:nvSpPr>
        <p:spPr>
          <a:xfrm>
            <a:off x="3022368" y="2220244"/>
            <a:ext cx="724878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อุบลราชธานี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5" name="TextBox 274">
            <a:extLst>
              <a:ext uri="{FF2B5EF4-FFF2-40B4-BE49-F238E27FC236}">
                <a16:creationId xmlns:a16="http://schemas.microsoft.com/office/drawing/2014/main" id="{8C2BEE94-E0B5-4C34-8751-32D5E6459E37}"/>
              </a:ext>
            </a:extLst>
          </p:cNvPr>
          <p:cNvSpPr txBox="1"/>
          <p:nvPr/>
        </p:nvSpPr>
        <p:spPr>
          <a:xfrm>
            <a:off x="1434993" y="2892272"/>
            <a:ext cx="527709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เพชรบุรี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6" name="TextBox 270">
            <a:extLst>
              <a:ext uri="{FF2B5EF4-FFF2-40B4-BE49-F238E27FC236}">
                <a16:creationId xmlns:a16="http://schemas.microsoft.com/office/drawing/2014/main" id="{5E3FAFF6-C19E-443B-8FF9-FB6878833FE6}"/>
              </a:ext>
            </a:extLst>
          </p:cNvPr>
          <p:cNvSpPr txBox="1"/>
          <p:nvPr/>
        </p:nvSpPr>
        <p:spPr>
          <a:xfrm>
            <a:off x="1712903" y="4615437"/>
            <a:ext cx="473206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สงขลา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47" name="TextBox 270">
            <a:extLst>
              <a:ext uri="{FF2B5EF4-FFF2-40B4-BE49-F238E27FC236}">
                <a16:creationId xmlns:a16="http://schemas.microsoft.com/office/drawing/2014/main" id="{D567FFBA-1587-4835-9648-BBB8C0D9AA14}"/>
              </a:ext>
            </a:extLst>
          </p:cNvPr>
          <p:cNvSpPr txBox="1"/>
          <p:nvPr/>
        </p:nvSpPr>
        <p:spPr>
          <a:xfrm>
            <a:off x="1865950" y="4890479"/>
            <a:ext cx="413896" cy="21544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ยะลา</a:t>
            </a:r>
            <a:endParaRPr lang="en-US" sz="8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114" name="Group 11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139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145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46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140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141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142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143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144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13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147" name="สี่เหลี่ยมผืนผ้ามุมมน 18"/>
          <p:cNvSpPr/>
          <p:nvPr/>
        </p:nvSpPr>
        <p:spPr>
          <a:xfrm>
            <a:off x="6835716" y="4666993"/>
            <a:ext cx="2964486" cy="365178"/>
          </a:xfrm>
          <a:prstGeom prst="roundRect">
            <a:avLst/>
          </a:prstGeom>
          <a:solidFill>
            <a:srgbClr val="D0E5DC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22 เมษายน 2567</a:t>
            </a:r>
          </a:p>
        </p:txBody>
      </p:sp>
    </p:spTree>
    <p:extLst>
      <p:ext uri="{BB962C8B-B14F-4D97-AF65-F5344CB8AC3E}">
        <p14:creationId xmlns:p14="http://schemas.microsoft.com/office/powerpoint/2010/main" val="41526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82633"/>
              </p:ext>
            </p:extLst>
          </p:nvPr>
        </p:nvGraphicFramePr>
        <p:xfrm>
          <a:off x="85153" y="689751"/>
          <a:ext cx="10005397" cy="434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77533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22634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49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22 เม.ย.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เม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22 เม.ย.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เม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22 เม.ย.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เม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308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▼15.03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3049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▼12.88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501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606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▲2.30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568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3021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769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329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513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416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229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▲5.90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4101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504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▲6.73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4101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▲6.89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sp>
        <p:nvSpPr>
          <p:cNvPr id="37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1818824" y="-5963"/>
            <a:ext cx="6477577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 เปรียบเทียบ 1 ตุลาคม 2566 กับ 22 เมษายน 2567</a:t>
            </a:r>
          </a:p>
        </p:txBody>
      </p:sp>
      <p:sp>
        <p:nvSpPr>
          <p:cNvPr id="38" name="สี่เหลี่ยมผืนผ้ามุมมน 31"/>
          <p:cNvSpPr/>
          <p:nvPr/>
        </p:nvSpPr>
        <p:spPr>
          <a:xfrm>
            <a:off x="7563873" y="5110369"/>
            <a:ext cx="2454598" cy="242905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22 เม.ย. 2567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8869" y="2392"/>
            <a:ext cx="9160684" cy="618162"/>
            <a:chOff x="428868" y="118504"/>
            <a:chExt cx="9160684" cy="618162"/>
          </a:xfrm>
        </p:grpSpPr>
        <p:sp>
          <p:nvSpPr>
            <p:cNvPr id="8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17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1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6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11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36</a:t>
              </a:r>
            </a:p>
          </p:txBody>
        </p:sp>
        <p:sp>
          <p:nvSpPr>
            <p:cNvPr id="13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Group 4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4" name="Group 4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6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9113"/>
              </p:ext>
            </p:extLst>
          </p:nvPr>
        </p:nvGraphicFramePr>
        <p:xfrm>
          <a:off x="68878" y="706057"/>
          <a:ext cx="10005397" cy="433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354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22 เม.ย.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เม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22 เม.ย.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เม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22 เม.ย.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22 เม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.ย. 67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2745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▲13.02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7690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▲9.73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▲13.41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4607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▲9.87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▲15.74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5633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5265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▲17.23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6173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▲7.81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▲11.03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▲18.29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2909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▲11.05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▲18.60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2909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▲11.15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▲6.20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57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▲11.15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3769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▲11.71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3706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725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▲9.27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3706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▲9.41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sp>
        <p:nvSpPr>
          <p:cNvPr id="38" name="สี่เหลี่ยมผืนผ้ามุมมน 31"/>
          <p:cNvSpPr/>
          <p:nvPr/>
        </p:nvSpPr>
        <p:spPr>
          <a:xfrm>
            <a:off x="7241798" y="4974179"/>
            <a:ext cx="2454598" cy="305012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22 เม.ย. 2567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875517"/>
              </p:ext>
            </p:extLst>
          </p:nvPr>
        </p:nvGraphicFramePr>
        <p:xfrm>
          <a:off x="7397026" y="3600634"/>
          <a:ext cx="1898974" cy="144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8126589" y="3836971"/>
            <a:ext cx="676746" cy="2259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 smtClean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9.09</a:t>
            </a:r>
            <a:endParaRPr lang="th-TH" b="1" dirty="0">
              <a:solidFill>
                <a:schemeClr val="accent6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8763041" y="3600634"/>
            <a:ext cx="1311234" cy="4800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จังหวัดหนี้เกิน</a:t>
            </a:r>
            <a:b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กำหนดชำระลดลง</a:t>
            </a:r>
            <a:b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7</a:t>
            </a:r>
            <a:r>
              <a:rPr lang="th-TH" sz="900" b="1" dirty="0" smtClean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9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5FF0B-A882-66AD-65F3-27806C7401F6}"/>
              </a:ext>
            </a:extLst>
          </p:cNvPr>
          <p:cNvSpPr/>
          <p:nvPr/>
        </p:nvSpPr>
        <p:spPr>
          <a:xfrm>
            <a:off x="6473448" y="3748709"/>
            <a:ext cx="1536700" cy="45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จังหวัดหนี้เกิน</a:t>
            </a:r>
            <a:b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กำหนดชำระเพิ่มขึ้น</a:t>
            </a:r>
            <a:b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70 จังหวัด</a:t>
            </a:r>
            <a:endParaRPr lang="th-TH" sz="9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20" name="ลูกศรเชื่อมต่อแบบตรง 8"/>
          <p:cNvCxnSpPr/>
          <p:nvPr/>
        </p:nvCxnSpPr>
        <p:spPr>
          <a:xfrm>
            <a:off x="7645139" y="4265184"/>
            <a:ext cx="282054" cy="1111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8"/>
          <p:cNvCxnSpPr/>
          <p:nvPr/>
        </p:nvCxnSpPr>
        <p:spPr>
          <a:xfrm flipH="1">
            <a:off x="8531374" y="3748709"/>
            <a:ext cx="423659" cy="9050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1818824" y="-5963"/>
            <a:ext cx="6477577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ผลการบริหารจัดการหนี้ เปรียบเทียบ 1 ตุลาคม 2566 กับ 22 เมษายน 2567 (ต่อ)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8869" y="2392"/>
            <a:ext cx="9160684" cy="618162"/>
            <a:chOff x="428868" y="118504"/>
            <a:chExt cx="9160684" cy="618162"/>
          </a:xfrm>
        </p:grpSpPr>
        <p:sp>
          <p:nvSpPr>
            <p:cNvPr id="22" name="AutoShape 6"/>
            <p:cNvSpPr/>
            <p:nvPr/>
          </p:nvSpPr>
          <p:spPr>
            <a:xfrm>
              <a:off x="2382625" y="472624"/>
              <a:ext cx="5250829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3" name="Group 7"/>
            <p:cNvGrpSpPr/>
            <p:nvPr/>
          </p:nvGrpSpPr>
          <p:grpSpPr>
            <a:xfrm>
              <a:off x="428868" y="118504"/>
              <a:ext cx="2085269" cy="618162"/>
              <a:chOff x="-74764" y="-38100"/>
              <a:chExt cx="1085040" cy="321652"/>
            </a:xfrm>
          </p:grpSpPr>
          <p:sp>
            <p:nvSpPr>
              <p:cNvPr id="31" name="Freeform 8"/>
              <p:cNvSpPr/>
              <p:nvPr/>
            </p:nvSpPr>
            <p:spPr>
              <a:xfrm>
                <a:off x="-74764" y="775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4" name="Group 10"/>
            <p:cNvGrpSpPr/>
            <p:nvPr/>
          </p:nvGrpSpPr>
          <p:grpSpPr>
            <a:xfrm>
              <a:off x="7647965" y="118504"/>
              <a:ext cx="1941587" cy="603268"/>
              <a:chOff x="-1" y="-38100"/>
              <a:chExt cx="1010277" cy="313902"/>
            </a:xfrm>
          </p:grpSpPr>
          <p:sp>
            <p:nvSpPr>
              <p:cNvPr id="2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30" name="Freeform 11"/>
              <p:cNvSpPr/>
              <p:nvPr/>
            </p:nvSpPr>
            <p:spPr>
              <a:xfrm>
                <a:off x="-1" y="0"/>
                <a:ext cx="1010276" cy="253617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</p:grpSp>
        <p:sp>
          <p:nvSpPr>
            <p:cNvPr id="25" name="TextBox 13"/>
            <p:cNvSpPr txBox="1"/>
            <p:nvPr/>
          </p:nvSpPr>
          <p:spPr>
            <a:xfrm>
              <a:off x="590734" y="283436"/>
              <a:ext cx="174945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8282489" y="393702"/>
              <a:ext cx="672543" cy="14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37</a:t>
              </a:r>
            </a:p>
          </p:txBody>
        </p:sp>
        <p:sp>
          <p:nvSpPr>
            <p:cNvPr id="27" name="Freeform 16"/>
            <p:cNvSpPr/>
            <p:nvPr/>
          </p:nvSpPr>
          <p:spPr>
            <a:xfrm>
              <a:off x="9011979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17"/>
            <p:cNvSpPr/>
            <p:nvPr/>
          </p:nvSpPr>
          <p:spPr>
            <a:xfrm flipH="1">
              <a:off x="7980133" y="334046"/>
              <a:ext cx="245407" cy="24540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5" name="Group 5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6" name="Group 5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6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</p:spPr>
            </p:sp>
            <p:sp>
              <p:nvSpPr>
                <p:cNvPr id="6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3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88608"/>
              </p:ext>
            </p:extLst>
          </p:nvPr>
        </p:nvGraphicFramePr>
        <p:xfrm>
          <a:off x="0" y="679428"/>
          <a:ext cx="10153534" cy="464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24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22 เม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4758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FD3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141,577,494.00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59,040,773.33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89,543,312.90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52,034,181.10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50,021,554.90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533,582.32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1,479,043.88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427,623,174.00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39,164,773.40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398,155,777.72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29,467,396.28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22,323,128.85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4,912,543.91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2,231,723.52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318,631,400.00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72,431,955.62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258,129,030.95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60,502,369.05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27,822,898.17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28,428,935.73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4,250,535.15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8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175,672,301.00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50,097,923.58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132,142,672.90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43,529,628.10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32,495,394.28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8,048,863.77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2,985,370.05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135,592,990.00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52,442,359.33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86,443,487.77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49,149,502.23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31,025,275.37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14,503,199.36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3,621,027.50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181,660,365.00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41,871,927.80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146,947,612.57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34,712,752.43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20,659,676.93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11,110,900.79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2,942,174.71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176,118,699.00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23,522,963.38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158,671,828.39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17,446,870.61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11,425,649.76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4,257,973.21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1,763,247.64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288,468,348.00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51,212,591.24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246,261,709.05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42,206,638.95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32,669,351.01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5,642,461.65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3,894,826.29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303,056,024.00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90,477,314.96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222,226,613.20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80,829,410.80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32,352,578.56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41,402,707.94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7,074,124.30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2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198,407,200.00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35,544,101.03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172,489,495.46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25,917,704.54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18,792,215.86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4,183,202.90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2,942,285.78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CD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31552" y="112724"/>
            <a:ext cx="4470400" cy="24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</a:t>
            </a:r>
          </a:p>
        </p:txBody>
      </p:sp>
      <p:grpSp>
        <p:nvGrpSpPr>
          <p:cNvPr id="22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2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5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38</a:t>
              </a:r>
            </a:p>
          </p:txBody>
        </p:sp>
        <p:sp>
          <p:nvSpPr>
            <p:cNvPr id="2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5" name="Group 5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6" name="Group 5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6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5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80484" y="323708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7735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ระเบียบวาระที่ 1 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ประธานแจ้งให้ที่ประชุมทราบ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03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 แนะนำประธานกรรมการบริหารกองทุนพัฒนาบทบาทสตรี </a:t>
            </a:r>
          </a:p>
          <a:p>
            <a:pPr algn="ctr">
              <a:lnSpc>
                <a:spcPct val="130000"/>
              </a:lnSpc>
            </a:pP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0" name="Group 5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9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91267"/>
              </p:ext>
            </p:extLst>
          </p:nvPr>
        </p:nvGraphicFramePr>
        <p:xfrm>
          <a:off x="0" y="705665"/>
          <a:ext cx="10153534" cy="453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246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22 เม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4759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148,862,865.00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29,851,354.24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127,924,848.97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20,938,016.03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13,913,756.77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4,475,333.80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2,548,925.46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123,584,119.00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41,631,257.12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85,340,993.28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38,243,125.72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27,617,277.66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7,046,161.62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3,579,686.44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18909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311,706,590.00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61,173,211.87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259,402,678.76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52,303,911.24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43,764,784.55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3,190,565.38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5,348,561.31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171,169,490.00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35,209,323.53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142,300,225.01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28,869,264.99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9,463,311.63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16,308,319.06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3,097,634.30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195,496,931.00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35,072,257.05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170,316,358.45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25,180,572.55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20,921,667.78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748,552.43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3,510,352.34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290,401,303.00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33,109,323.18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270,333,738.33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20,067,564.67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14,874,368.25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1,832,666.00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3,360,530.42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266,737,948.00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47,697,725.00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230,959,499.00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35,778,449.00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28,971,821.00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1,887,753.00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4,918,875.00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145,234,889.75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45,001,740.86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105,384,580.07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39,850,309.68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23,999,156.40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11,125,052.20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4,726,101.08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92,071,422.00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26,419,451.07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69,260,620.32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22,810,801.68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11,132,066.62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8,802,872.76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2,875,862.30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24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201,986,522.00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32,280,176.19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175,735,353.09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26,251,168.91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22,385,234.30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312,735.40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3,553,199.21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22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23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24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5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26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7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39</a:t>
              </a:r>
            </a:p>
          </p:txBody>
        </p:sp>
        <p:sp>
          <p:nvSpPr>
            <p:cNvPr id="2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6" name="Group 55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7" name="Group 56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9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5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6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0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1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2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3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64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8107"/>
              </p:ext>
            </p:extLst>
          </p:nvPr>
        </p:nvGraphicFramePr>
        <p:xfrm>
          <a:off x="0" y="744785"/>
          <a:ext cx="10153534" cy="458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8948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22 เม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3979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154,510,770.00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40,127,542.06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122,339,356.85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32,171,413.15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23,426,201.61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4,099,940.54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4,645,271.00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178,159,197.00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48,060,293.26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138,805,637.27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39,353,559.73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33,733,300.85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5,620,258.88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173,600,044.00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36,728,828.49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142,244,644.66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31,355,399.34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18,179,227.05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8,821,824.19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4,354,348.10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359,069,020.00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61,797,480.48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311,944,517.34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47,124,502.66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37,681,903.07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1,534,762.57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7,907,837.02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199,462,139.00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36,848,024.19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169,846,218.51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29,615,920.49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22,592,262.96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2,240,932.46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4,782,725.07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385,651,521.00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87,298,749.32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309,561,643.89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76,089,877.11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55,960,488.36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8,426,507.65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11,702,881.10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113,782,864.00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38,932,833.10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80,433,421.71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33,349,442.29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22,959,984.57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5,168,437.46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5,221,020.26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321,525,371.00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27,921,390.87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302,073,272.15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19,452,098.85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14,763,580.14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937,132.13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3,751,386.58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62,195,240.02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138,845,285.85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53,308,044.15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33,836,523.55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11,091,965.60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8,379,555.00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894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123,764,200.00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46,046,905.73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82,764,249.54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40,999,950.46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17,511,599.00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17,016,801.17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6,471,550.29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1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5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40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3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48173"/>
              </p:ext>
            </p:extLst>
          </p:nvPr>
        </p:nvGraphicFramePr>
        <p:xfrm>
          <a:off x="0" y="744785"/>
          <a:ext cx="10153534" cy="460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068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22 เม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036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42,657,661.33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147,026,742.22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33,629,832.78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22,197,725.09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5,377,591.09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6,054,516.60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195,223,802.00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63,216,989.41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137,213,873.50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58,009,928.50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39,883,830.59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9,081,417.84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9,044,680.07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56,617,667.37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236,887,684.96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46,060,645.04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36,788,150.41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1,008,860.00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8,263,634.63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192,609,105.00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23,460,810.87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174,797,292.17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17,811,812.83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12,607,488.32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1,656,974.20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3,547,350.31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111,263,487.00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34,651,528.47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78,864,611.10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32,398,875.90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26,285,534.11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813,535.24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5,299,806.55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346,838,065.00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61,316,575.49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299,631,419.48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47,206,645.52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36,421,628.83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1,124,967.40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9,660,049.29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135,303,894.00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52,664,779.50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88,520,586.94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46,783,307.06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30,064,183.37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8,391,489.13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8,327,634.56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297,434,952.00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39,764,333.04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271,614,830.39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25,820,121.61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16,677,419.63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2,848,323.14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6,294,378.84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209,736,399.00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26,487,496.54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191,480,118.83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18,256,280.17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12,315,443.12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1,686,774.75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4,254,062.30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068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117,469,363.00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28,774,099.23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91,301,941.36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26,167,421.64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13,348,470.56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7,804,998.21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5,013,952.87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4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89613"/>
              </p:ext>
            </p:extLst>
          </p:nvPr>
        </p:nvGraphicFramePr>
        <p:xfrm>
          <a:off x="0" y="765318"/>
          <a:ext cx="10153534" cy="456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86735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22 เม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44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178,999,500.00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27,235,234.82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160,124,911.62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18,874,588.38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13,970,081.32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74,718.26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4,829,788.80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211,223,380.00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57,570,036.86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160,543,040.58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50,680,339.42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38,734,194.53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1,657,482.33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10,288,662.56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226,479,930.00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41,222,677.16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189,781,740.42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36,698,189.58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17,918,110.95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11,410,337.28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7,369,741.35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224,865,701.00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19,264,141.16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211,297,845.29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13,567,855.71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8,592,709.85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1,477,210.22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3,497,935.64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328,457,889.00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52,529,770.16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284,961,840.65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43,496,048.35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33,055,107.95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847,856.87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9,593,083.53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192,502,513.00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37,266,504.22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163,589,307.92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28,913,205.08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22,099,111.94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6,814,093.14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115,236,449.00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30,190,139.63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88,851,464.32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26,384,984.68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11,674,897.99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9,173,124.54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5,536,962.15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229,999,056.00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36,716,943.74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201,189,388.14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28,809,667.86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20,798,787.13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1,236,477.00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6,774,403.73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222,661,698.00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56,803,408.69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171,675,383.68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50,986,314.32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38,994,408.74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1,338,011.48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10,653,894.10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8673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265,881,415.00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36,575,829.17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240,079,940.94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25,801,474.06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18,854,470.97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6,947,003.09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13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4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5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6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4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5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7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22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3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0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33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35135"/>
              </p:ext>
            </p:extLst>
          </p:nvPr>
        </p:nvGraphicFramePr>
        <p:xfrm>
          <a:off x="0" y="744785"/>
          <a:ext cx="10153534" cy="462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2195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22 เม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09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387,404,148.00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56,729,544.56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343,701,764.95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43,702,383.05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24,211,530.63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8,447,140.78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11,043,711.64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184,190,854.00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54,865,589.77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135,143,204.73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49,047,649.27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24,740,053.62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13,171,397.00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11,136,198.65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284,345,526.00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75,735,000.35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217,854,631.49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66,490,894.51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38,370,514.06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12,464,093.48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15,656,286.97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279,222,520.00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32,471,711.94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253,800,698.73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25,421,821.27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14,974,554.27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3,439,734.00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7,007,533.00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189,511,725.00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42,223,355.43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152,009,301.34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37,502,423.66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23,533,791.29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4,837,098.85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9,131,533.52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275,512,119.00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33,200,335.18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252,765,270.02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22,746,848.98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13,599,914.08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1,880,867.10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7,266,067.80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171,648,806.00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69,581,317.75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105,773,114.67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65,875,691.33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27,126,141.45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23,135,658.20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15,613,891.68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237,789,690.00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29,134,704.95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216,910,683.76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20,879,006.24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13,964,671.42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362,844.74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6,551,490.08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357,092,600.00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24,785,831.94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339,956,896.04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17,135,703.96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9,723,221.64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1,764,378.96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5,648,103.36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21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447,112,310.00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47,457,611.55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410,244,160.25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36,868,149.75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22,315,685.62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3,473,270.74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11,079,193.39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43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8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58549"/>
              </p:ext>
            </p:extLst>
          </p:nvPr>
        </p:nvGraphicFramePr>
        <p:xfrm>
          <a:off x="0" y="744785"/>
          <a:ext cx="10153534" cy="462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292196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22 เม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4109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180,195,743.00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53,840,746.86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133,997,196.89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46,198,546.11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29,509,686.61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4,105,386.52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12,583,472.98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123,744,085.00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35,441,246.39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94,278,098.61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29,465,986.39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20,476,573.03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251,084.88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8,738,328.48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105,205,517.00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31,333,465.04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76,338,119.20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28,867,397.80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9,877,333.31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11,124,007.90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7,866,056.59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144,479,218.00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32,201,014.57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115,243,177.53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29,236,040.47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20,098,826.54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1,010,475.04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8,126,738.89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144,107,351.00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50,328,870.54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97,819,384.94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46,287,966.06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15,373,376.45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18,029,310.12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12,885,279.49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215,101,300.00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38,024,133.95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185,106,352.04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29,994,947.96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17,157,674.85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3,092,339.42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9,744,933.69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171,403,850.00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35,658,186.90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141,316,902.89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30,086,947.11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19,942,723.33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9,180,373.78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31,029,351.57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144,899,522.33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25,704,147.67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16,792,310.60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890,089.56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8,021,747.51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209,316,150.00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47,161,497.89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170,928,087.60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38,388,062.40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23,773,186.62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1,988,005.00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12,626,870.78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2921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363,760,366.00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49,710,399.72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324,656,208.03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39,104,157.97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23,173,511.72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2,339,387.78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13,591,258.47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44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8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443305"/>
              </p:ext>
            </p:extLst>
          </p:nvPr>
        </p:nvGraphicFramePr>
        <p:xfrm>
          <a:off x="0" y="761244"/>
          <a:ext cx="10153534" cy="455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618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2556 - 2566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22 เม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.ย 67)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7511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D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234,995,635.00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41,012,022.44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203,665,799.12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31,329,835.88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16,514,612.04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2,726,636.86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12,088,586.98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72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229,679,653.00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69,140,330.63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170,000,815.03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59,678,837.97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26,696,156.33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11,963,208.90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21,019,472.74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255,893,040.00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68,564,770.95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195,187,582.94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60,705,457.06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38,153,909.43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22,551,547.63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207,781,411.00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67,441,186.16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146,227,431.74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61,553,979.26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33,638,088.69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5,461,127.56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22,454,763.01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173,986,580.00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48,152,661.82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132,204,267.42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41,782,312.58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23,321,907.54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320,069.57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18,140,335.47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6271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287,797,510.00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63,788,701.13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232,870,993.59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54,926,516.41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29,456,865.93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1,053,727.20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24,415,923.28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61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216,533,676.94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87,355,711.81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132,261,681.22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84,271,995.72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9,678,033.57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74,593,962.15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E4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6189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17,009,945,087.69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3,530,565,719.95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14,061,423,995.57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2,948,521,092.12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1,834,752,849.88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443,398,026.14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670,370,216.10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FD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708713" y="169028"/>
            <a:ext cx="4621748" cy="135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ผลการจัดอันดับการบริหารหนี้ของจังหวัด ประจำปีงบประมาณ พ.ศ. 2567 (ต่อ)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458252" y="2938"/>
            <a:ext cx="9017000" cy="603268"/>
            <a:chOff x="0" y="-175733"/>
            <a:chExt cx="21640800" cy="1447844"/>
          </a:xfrm>
        </p:grpSpPr>
        <p:sp>
          <p:nvSpPr>
            <p:cNvPr id="1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2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2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45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6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1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46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การบริหารจัดการหนี้ของกองทุนพัฒนาบทบาทสตรีกรุงเทพมหานคร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7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8091432" y="4828315"/>
            <a:ext cx="194158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 เมษายน 2567</a:t>
            </a:r>
          </a:p>
        </p:txBody>
      </p:sp>
      <p:cxnSp>
        <p:nvCxnSpPr>
          <p:cNvPr id="15" name="ตัวเชื่อมต่อตรง 37">
            <a:extLst>
              <a:ext uri="{FF2B5EF4-FFF2-40B4-BE49-F238E27FC236}">
                <a16:creationId xmlns:a16="http://schemas.microsoft.com/office/drawing/2014/main" id="{59F8F964-F519-2F08-7F1B-93D93C249E49}"/>
              </a:ext>
            </a:extLst>
          </p:cNvPr>
          <p:cNvCxnSpPr>
            <a:cxnSpLocks/>
          </p:cNvCxnSpPr>
          <p:nvPr/>
        </p:nvCxnSpPr>
        <p:spPr>
          <a:xfrm>
            <a:off x="4950751" y="3963556"/>
            <a:ext cx="0" cy="30480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D3335C1E-9519-DC69-31BB-B8EC2A88C0F6}"/>
              </a:ext>
            </a:extLst>
          </p:cNvPr>
          <p:cNvCxnSpPr>
            <a:cxnSpLocks/>
          </p:cNvCxnSpPr>
          <p:nvPr/>
        </p:nvCxnSpPr>
        <p:spPr>
          <a:xfrm>
            <a:off x="8538899" y="2132071"/>
            <a:ext cx="0" cy="68580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>
            <a:extLst>
              <a:ext uri="{FF2B5EF4-FFF2-40B4-BE49-F238E27FC236}">
                <a16:creationId xmlns:a16="http://schemas.microsoft.com/office/drawing/2014/main" id="{1A394A33-4E98-22B3-DD77-2DBCCFEE2DB2}"/>
              </a:ext>
            </a:extLst>
          </p:cNvPr>
          <p:cNvCxnSpPr/>
          <p:nvPr/>
        </p:nvCxnSpPr>
        <p:spPr>
          <a:xfrm flipH="1">
            <a:off x="6713186" y="1500242"/>
            <a:ext cx="1" cy="53340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37"/>
          <p:cNvCxnSpPr>
            <a:cxnSpLocks/>
          </p:cNvCxnSpPr>
          <p:nvPr/>
        </p:nvCxnSpPr>
        <p:spPr>
          <a:xfrm>
            <a:off x="6968199" y="3964197"/>
            <a:ext cx="0" cy="22860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>
            <a:cxnSpLocks/>
          </p:cNvCxnSpPr>
          <p:nvPr/>
        </p:nvCxnSpPr>
        <p:spPr>
          <a:xfrm>
            <a:off x="8538920" y="3801521"/>
            <a:ext cx="0" cy="19050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>
            <a:cxnSpLocks/>
          </p:cNvCxnSpPr>
          <p:nvPr/>
        </p:nvCxnSpPr>
        <p:spPr>
          <a:xfrm>
            <a:off x="4946857" y="2614672"/>
            <a:ext cx="0" cy="22860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มุมมน 28"/>
          <p:cNvSpPr/>
          <p:nvPr/>
        </p:nvSpPr>
        <p:spPr>
          <a:xfrm>
            <a:off x="4448902" y="2762010"/>
            <a:ext cx="1813461" cy="1044991"/>
          </a:xfrm>
          <a:prstGeom prst="roundRect">
            <a:avLst/>
          </a:prstGeom>
          <a:solidFill>
            <a:srgbClr val="F6F4D2">
              <a:alpha val="9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kern="0" spc="-3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b="1" kern="0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หนี้ที่ยังไม่ถึงกำหนดชำระ</a:t>
            </a:r>
            <a:endParaRPr lang="en-US" sz="1100" b="1" kern="0" spc="-3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spc="-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10,693,934.91 บาท</a:t>
            </a:r>
            <a:endParaRPr lang="en-GB" sz="1100" b="1" spc="-2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(ร้อยละ </a:t>
            </a:r>
            <a:r>
              <a:rPr lang="en-US" sz="11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12.</a:t>
            </a:r>
            <a:r>
              <a:rPr lang="th-TH" sz="11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24)</a:t>
            </a:r>
            <a:endPara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7159671" y="2782361"/>
            <a:ext cx="1872430" cy="1040799"/>
          </a:xfrm>
          <a:prstGeom prst="roundRect">
            <a:avLst/>
          </a:prstGeom>
          <a:solidFill>
            <a:srgbClr val="FFCDCE">
              <a:alpha val="80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</a:t>
            </a:r>
            <a:endParaRPr lang="en-US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73,854,926.89 บาท</a:t>
            </a:r>
            <a:endParaRPr lang="en-GB" sz="11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spc="-5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(ร้อยละ 84.55)</a:t>
            </a:r>
            <a:endParaRPr lang="en-US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4016438" y="4159191"/>
            <a:ext cx="1889908" cy="1044993"/>
          </a:xfrm>
          <a:prstGeom prst="roundRect">
            <a:avLst/>
          </a:prstGeom>
          <a:solidFill>
            <a:srgbClr val="F2E5FF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250"/>
              </a:spcBef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หนี้กองทุนเดิม</a:t>
            </a:r>
          </a:p>
          <a:p>
            <a:pPr algn="ctr">
              <a:lnSpc>
                <a:spcPct val="120000"/>
              </a:lnSpc>
              <a:spcBef>
                <a:spcPts val="250"/>
              </a:spcBef>
            </a:pP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43</a:t>
            </a:r>
            <a:r>
              <a:rPr lang="en-US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110</a:t>
            </a:r>
            <a:r>
              <a:rPr lang="en-US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257.68 บาท</a:t>
            </a:r>
            <a:endParaRPr lang="en-GB" sz="11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  <a:spcBef>
                <a:spcPts val="250"/>
              </a:spcBef>
            </a:pPr>
            <a:r>
              <a:rPr lang="th-TH" sz="11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(ร้อยละ </a:t>
            </a:r>
            <a:r>
              <a:rPr lang="th-TH" sz="11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49.35)</a:t>
            </a:r>
            <a:endParaRPr lang="en-US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6047850" y="4128528"/>
            <a:ext cx="1798798" cy="1099829"/>
          </a:xfrm>
          <a:prstGeom prst="roundRect">
            <a:avLst/>
          </a:prstGeom>
          <a:solidFill>
            <a:srgbClr val="FFE8D1"/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  <a:spcBef>
                <a:spcPts val="250"/>
              </a:spcBef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หนี้กองทุนใหม่</a:t>
            </a:r>
          </a:p>
          <a:p>
            <a:pPr algn="ctr">
              <a:lnSpc>
                <a:spcPct val="120000"/>
              </a:lnSpc>
              <a:spcBef>
                <a:spcPts val="250"/>
              </a:spcBef>
            </a:pP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30,744,669.21 บาท</a:t>
            </a:r>
            <a:endParaRPr lang="en-GB" sz="11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  <a:spcBef>
                <a:spcPts val="250"/>
              </a:spcBef>
            </a:pPr>
            <a:r>
              <a:rPr lang="th-TH" sz="11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(ร้อยละ </a:t>
            </a:r>
            <a:r>
              <a:rPr lang="th-TH" sz="11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35.20)</a:t>
            </a:r>
            <a:endParaRPr lang="en-US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th-TH" sz="11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5843647" y="688405"/>
            <a:ext cx="1748376" cy="1026840"/>
          </a:xfrm>
          <a:prstGeom prst="roundRect">
            <a:avLst/>
          </a:prstGeom>
          <a:solidFill>
            <a:srgbClr val="FFFFD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ยอดลูกหนี้คงเหลือ</a:t>
            </a:r>
            <a:endParaRPr lang="en-US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100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30 ก.ย. 2566</a:t>
            </a:r>
            <a:r>
              <a:rPr lang="th-TH" sz="11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1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87,355,711.81 บาท</a:t>
            </a:r>
            <a:endParaRPr lang="en-GB" sz="11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th-TH" sz="11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33" name="ตัวเชื่อมต่อตรง 32"/>
          <p:cNvCxnSpPr>
            <a:cxnSpLocks/>
          </p:cNvCxnSpPr>
          <p:nvPr/>
        </p:nvCxnSpPr>
        <p:spPr>
          <a:xfrm>
            <a:off x="4928810" y="2632363"/>
            <a:ext cx="3619500" cy="2286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>
            <a:cxnSpLocks/>
          </p:cNvCxnSpPr>
          <p:nvPr/>
        </p:nvCxnSpPr>
        <p:spPr>
          <a:xfrm>
            <a:off x="4931703" y="3977460"/>
            <a:ext cx="3627120" cy="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>
            <a:extLst>
              <a:ext uri="{FF2B5EF4-FFF2-40B4-BE49-F238E27FC236}">
                <a16:creationId xmlns:a16="http://schemas.microsoft.com/office/drawing/2014/main" id="{C5330703-FA2F-7287-807D-ECD005952CBB}"/>
              </a:ext>
            </a:extLst>
          </p:cNvPr>
          <p:cNvCxnSpPr>
            <a:cxnSpLocks/>
          </p:cNvCxnSpPr>
          <p:nvPr/>
        </p:nvCxnSpPr>
        <p:spPr>
          <a:xfrm>
            <a:off x="5727859" y="2006580"/>
            <a:ext cx="1961588" cy="16296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สี่เหลี่ยมผืนผ้ามุมมน 27">
            <a:extLst>
              <a:ext uri="{FF2B5EF4-FFF2-40B4-BE49-F238E27FC236}">
                <a16:creationId xmlns:a16="http://schemas.microsoft.com/office/drawing/2014/main" id="{7383D712-2CD8-D5D3-7918-1941D64EC3D8}"/>
              </a:ext>
            </a:extLst>
          </p:cNvPr>
          <p:cNvSpPr/>
          <p:nvPr/>
        </p:nvSpPr>
        <p:spPr>
          <a:xfrm>
            <a:off x="3981099" y="1389310"/>
            <a:ext cx="1748376" cy="11165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รับชำระคืนเงิน</a:t>
            </a: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100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ในปีบัญชี พ.ศ. 2567</a:t>
            </a:r>
            <a:r>
              <a:rPr lang="th-TH" sz="11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1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i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2,806,850.01 บาท</a:t>
            </a:r>
            <a:endParaRPr lang="en-GB" sz="11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250"/>
              </a:spcBef>
            </a:pPr>
            <a:r>
              <a:rPr lang="th-TH" sz="11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(ร้อยละ 3.21)</a:t>
            </a:r>
            <a:endParaRPr lang="th-TH" sz="11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สี่เหลี่ยมผืนผ้ามุมมน 27">
            <a:extLst>
              <a:ext uri="{FF2B5EF4-FFF2-40B4-BE49-F238E27FC236}">
                <a16:creationId xmlns:a16="http://schemas.microsoft.com/office/drawing/2014/main" id="{64697FB7-E0A2-4C59-B2D6-0BD0EFA7383B}"/>
              </a:ext>
            </a:extLst>
          </p:cNvPr>
          <p:cNvSpPr/>
          <p:nvPr/>
        </p:nvSpPr>
        <p:spPr>
          <a:xfrm>
            <a:off x="7687833" y="1440326"/>
            <a:ext cx="1748376" cy="1077736"/>
          </a:xfrm>
          <a:prstGeom prst="roundRect">
            <a:avLst/>
          </a:prstGeom>
          <a:solidFill>
            <a:srgbClr val="EDDBC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 algn="ctr">
              <a:lnSpc>
                <a:spcPct val="130000"/>
              </a:lnSpc>
              <a:spcBef>
                <a:spcPts val="167"/>
              </a:spcBef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ยอดลูกหนี้คงเหลือ</a:t>
            </a:r>
            <a:endParaRPr lang="en-US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167"/>
              </a:spcBef>
            </a:pPr>
            <a:r>
              <a:rPr lang="th-TH" sz="11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100" u="sng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1 เม.ย. 2567</a:t>
            </a:r>
            <a:r>
              <a:rPr lang="th-TH" sz="11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en-US" sz="11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  <a:spcBef>
                <a:spcPts val="167"/>
              </a:spcBef>
            </a:pP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84,548,861.80 </a:t>
            </a:r>
            <a:r>
              <a:rPr lang="th-TH" sz="1100" b="1" spc="-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br>
              <a:rPr lang="th-TH" sz="1100" b="1" spc="-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spc="-2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(ร้อยละ 96.79)</a:t>
            </a:r>
            <a:endParaRPr lang="en-GB" sz="1100" b="1" spc="-2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th-TH" sz="110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96221"/>
              </p:ext>
            </p:extLst>
          </p:nvPr>
        </p:nvGraphicFramePr>
        <p:xfrm>
          <a:off x="407810" y="1138111"/>
          <a:ext cx="3250984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2637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708347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อนุมัติ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  <a:endParaRPr lang="th-TH" sz="1200" b="1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b="0" u="sng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 2556 - 2567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th-TH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FC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</a:pPr>
                      <a:endParaRPr lang="th-TH" sz="120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216,533,676.94 </a:t>
                      </a:r>
                      <a:r>
                        <a:rPr lang="th-TH" sz="120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CE1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รับชำระคืนเงินต้น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0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b="0" u="sng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</a:t>
                      </a:r>
                      <a:r>
                        <a:rPr lang="th-TH" sz="1200" b="0" u="sng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1 เม.ย. 2567</a:t>
                      </a:r>
                      <a:r>
                        <a:rPr lang="th-TH" sz="1200" b="0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th-TH" sz="1200" b="0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131,984,815.14 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CF6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200" b="0" u="sng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วันที่ 1 เม.ย. 2567</a:t>
                      </a:r>
                      <a:r>
                        <a:rPr lang="th-TH" sz="1200" b="0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th-TH" sz="1200" b="0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</a:pPr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84,548,861.80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E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  <p:sp>
        <p:nvSpPr>
          <p:cNvPr id="88" name="Rectangle 87"/>
          <p:cNvSpPr/>
          <p:nvPr/>
        </p:nvSpPr>
        <p:spPr>
          <a:xfrm>
            <a:off x="2644334" y="139925"/>
            <a:ext cx="4883610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4.5 การบริหารจัดการหนี้ของกองทุนพัฒนาบทบาทสตรีกรุงเทพมหานคร</a:t>
            </a:r>
            <a:endParaRPr lang="en-US" sz="12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6A12D4F2-247B-A8DD-F35C-9B1E6181A116}"/>
              </a:ext>
            </a:extLst>
          </p:cNvPr>
          <p:cNvGrpSpPr/>
          <p:nvPr/>
        </p:nvGrpSpPr>
        <p:grpSpPr>
          <a:xfrm>
            <a:off x="572552" y="102238"/>
            <a:ext cx="9017000" cy="603268"/>
            <a:chOff x="0" y="-175733"/>
            <a:chExt cx="21640800" cy="1447844"/>
          </a:xfrm>
        </p:grpSpPr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F3998641-3A2B-F2EA-DCDA-C05363E10910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DD7ED31C-768D-6D5F-C0DD-02C038539CB0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E2F5624F-49C2-A169-7816-BD7861295D5C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8" name="TextBox 9">
                <a:extLst>
                  <a:ext uri="{FF2B5EF4-FFF2-40B4-BE49-F238E27FC236}">
                    <a16:creationId xmlns:a16="http://schemas.microsoft.com/office/drawing/2014/main" id="{20FA8257-BCE0-4405-E292-369260FB6BE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8" name="Group 10">
              <a:extLst>
                <a:ext uri="{FF2B5EF4-FFF2-40B4-BE49-F238E27FC236}">
                  <a16:creationId xmlns:a16="http://schemas.microsoft.com/office/drawing/2014/main" id="{F692864F-CECA-4E18-8812-7EEE55D498F3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33AE0846-386A-50A6-7C0A-9F0346C843C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0A259C20-A851-2F3B-3F63-E0994666231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513125F5-9B31-A62F-1177-0C980FA73A8A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68FBF66D-E2F5-32C9-99C6-03415E983C1C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47</a:t>
              </a: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78ED919-10BE-109E-93E7-FA46B2A98041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554E53E1-FCDA-7102-1392-C8CE986481B2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9" name="Group 46">
            <a:extLst>
              <a:ext uri="{FF2B5EF4-FFF2-40B4-BE49-F238E27FC236}">
                <a16:creationId xmlns:a16="http://schemas.microsoft.com/office/drawing/2014/main" id="{9B92D75B-9454-4AA5-9287-B4FC5637BED3}"/>
              </a:ext>
            </a:extLst>
          </p:cNvPr>
          <p:cNvGrpSpPr/>
          <p:nvPr/>
        </p:nvGrpSpPr>
        <p:grpSpPr>
          <a:xfrm>
            <a:off x="543571" y="5397831"/>
            <a:ext cx="9024932" cy="294286"/>
            <a:chOff x="543571" y="5397832"/>
            <a:chExt cx="9024932" cy="294286"/>
          </a:xfrm>
        </p:grpSpPr>
        <p:grpSp>
          <p:nvGrpSpPr>
            <p:cNvPr id="40" name="Group 47">
              <a:extLst>
                <a:ext uri="{FF2B5EF4-FFF2-40B4-BE49-F238E27FC236}">
                  <a16:creationId xmlns:a16="http://schemas.microsoft.com/office/drawing/2014/main" id="{F5FCE205-9F18-887A-DADD-4E2B5A55D785}"/>
                </a:ext>
              </a:extLst>
            </p:cNvPr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2" name="Group 2">
                <a:extLst>
                  <a:ext uri="{FF2B5EF4-FFF2-40B4-BE49-F238E27FC236}">
                    <a16:creationId xmlns:a16="http://schemas.microsoft.com/office/drawing/2014/main" id="{CE93A584-B907-AB45-C625-D91C8BDA013F}"/>
                  </a:ext>
                </a:extLst>
              </p:cNvPr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3" name="AutoShape 3">
                  <a:extLst>
                    <a:ext uri="{FF2B5EF4-FFF2-40B4-BE49-F238E27FC236}">
                      <a16:creationId xmlns:a16="http://schemas.microsoft.com/office/drawing/2014/main" id="{0DB271D8-F605-7475-871A-3C57931B8DA0}"/>
                    </a:ext>
                  </a:extLst>
                </p:cNvPr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4" name="TextBox 4">
                  <a:extLst>
                    <a:ext uri="{FF2B5EF4-FFF2-40B4-BE49-F238E27FC236}">
                      <a16:creationId xmlns:a16="http://schemas.microsoft.com/office/drawing/2014/main" id="{D1EE2E57-12FF-8FA1-DB87-3FFD93EA1BE5}"/>
                    </a:ext>
                  </a:extLst>
                </p:cNvPr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3" name="Group 19">
                <a:extLst>
                  <a:ext uri="{FF2B5EF4-FFF2-40B4-BE49-F238E27FC236}">
                    <a16:creationId xmlns:a16="http://schemas.microsoft.com/office/drawing/2014/main" id="{40D9ABDA-68E2-9DB8-B78D-473A98F76330}"/>
                  </a:ext>
                </a:extLst>
              </p:cNvPr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4" name="Freeform 20">
                  <a:extLst>
                    <a:ext uri="{FF2B5EF4-FFF2-40B4-BE49-F238E27FC236}">
                      <a16:creationId xmlns:a16="http://schemas.microsoft.com/office/drawing/2014/main" id="{C1DD6389-9B41-1425-7961-7E11E911B621}"/>
                    </a:ext>
                  </a:extLst>
                </p:cNvPr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7" name="Freeform 22">
                  <a:extLst>
                    <a:ext uri="{FF2B5EF4-FFF2-40B4-BE49-F238E27FC236}">
                      <a16:creationId xmlns:a16="http://schemas.microsoft.com/office/drawing/2014/main" id="{34EBB77A-8808-1C99-DD35-D59268709C5E}"/>
                    </a:ext>
                  </a:extLst>
                </p:cNvPr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0" name="Freeform 23">
                  <a:extLst>
                    <a:ext uri="{FF2B5EF4-FFF2-40B4-BE49-F238E27FC236}">
                      <a16:creationId xmlns:a16="http://schemas.microsoft.com/office/drawing/2014/main" id="{1157A03E-CCB1-B45B-283E-6AEF4F8F8E55}"/>
                    </a:ext>
                  </a:extLst>
                </p:cNvPr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2" name="Freeform 24">
                  <a:extLst>
                    <a:ext uri="{FF2B5EF4-FFF2-40B4-BE49-F238E27FC236}">
                      <a16:creationId xmlns:a16="http://schemas.microsoft.com/office/drawing/2014/main" id="{D3BB6692-3D3E-2617-F4D2-8D1D60054F9E}"/>
                    </a:ext>
                  </a:extLst>
                </p:cNvPr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1" name="Picture 36">
              <a:extLst>
                <a:ext uri="{FF2B5EF4-FFF2-40B4-BE49-F238E27FC236}">
                  <a16:creationId xmlns:a16="http://schemas.microsoft.com/office/drawing/2014/main" id="{AB06D4AF-D7E1-F60D-E0E7-953DB4DCF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9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4579727"/>
              </p:ext>
            </p:extLst>
          </p:nvPr>
        </p:nvGraphicFramePr>
        <p:xfrm>
          <a:off x="176027" y="794657"/>
          <a:ext cx="9914272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6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1589390" y="178729"/>
            <a:ext cx="7004682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42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สำนักงานเลขานุการคณะอนุกรรมการบริหารกองทุนพัฒนาบทบาทสตรีกรุงเทพมหานคร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1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4585343E-AF5D-A56C-D359-B33F574F124C}"/>
              </a:ext>
            </a:extLst>
          </p:cNvPr>
          <p:cNvGrpSpPr/>
          <p:nvPr/>
        </p:nvGrpSpPr>
        <p:grpSpPr>
          <a:xfrm>
            <a:off x="572552" y="208568"/>
            <a:ext cx="9017000" cy="603268"/>
            <a:chOff x="0" y="-175733"/>
            <a:chExt cx="21640800" cy="1447844"/>
          </a:xfrm>
        </p:grpSpPr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F41DB04B-B693-E20A-DEBA-7672303CCF72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9D7451A8-5506-9196-D7A4-321CC2D88A70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43C7DADD-E7DA-3791-00C6-3BFC2473BB19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FB76B24-D90E-F558-CDB4-C9EC2B0A0E6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C20F0EDA-0AF7-E2FE-C34E-97B761ABF2B5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1CF77AA-B521-0B5E-F8F8-40F76A4AAA02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DAD519AB-C396-906E-AB09-657B65B9270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4AAC17CB-E71B-C9B2-9E16-470F382C461C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42E43EAB-62AE-FC38-620A-42680D706362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48</a:t>
              </a: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ED010213-30A5-68E0-085C-AE847BBAC956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527A1B4A-C651-18DB-D2D3-70D2F5C42F6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สี่เหลี่ยมผืนผ้ามุมมน 18">
            <a:extLst>
              <a:ext uri="{FF2B5EF4-FFF2-40B4-BE49-F238E27FC236}">
                <a16:creationId xmlns:a16="http://schemas.microsoft.com/office/drawing/2014/main" id="{C7D23155-0815-6986-F415-BA62A98B3D7B}"/>
              </a:ext>
            </a:extLst>
          </p:cNvPr>
          <p:cNvSpPr/>
          <p:nvPr/>
        </p:nvSpPr>
        <p:spPr>
          <a:xfrm>
            <a:off x="2339164" y="1299871"/>
            <a:ext cx="2242323" cy="560826"/>
          </a:xfrm>
          <a:prstGeom prst="roundRect">
            <a:avLst/>
          </a:prstGeom>
          <a:solidFill>
            <a:srgbClr val="002060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333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เดือนมีนาคม พ.ศ. 2567</a:t>
            </a:r>
          </a:p>
        </p:txBody>
      </p:sp>
    </p:spTree>
    <p:extLst>
      <p:ext uri="{BB962C8B-B14F-4D97-AF65-F5344CB8AC3E}">
        <p14:creationId xmlns:p14="http://schemas.microsoft.com/office/powerpoint/2010/main" val="22641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2521436" y="2129975"/>
            <a:ext cx="1418662" cy="1906466"/>
          </a:xfrm>
          <a:custGeom>
            <a:avLst/>
            <a:gdLst/>
            <a:ahLst/>
            <a:cxnLst/>
            <a:rect l="l" t="t" r="r" b="b"/>
            <a:pathLst>
              <a:path w="3663950" h="4923790">
                <a:moveTo>
                  <a:pt x="3271520" y="4923790"/>
                </a:moveTo>
                <a:lnTo>
                  <a:pt x="391160" y="4923790"/>
                </a:lnTo>
                <a:cubicBezTo>
                  <a:pt x="175260" y="4923790"/>
                  <a:pt x="0" y="4748530"/>
                  <a:pt x="0" y="4532630"/>
                </a:cubicBezTo>
                <a:lnTo>
                  <a:pt x="0" y="392430"/>
                </a:lnTo>
                <a:cubicBezTo>
                  <a:pt x="0" y="175260"/>
                  <a:pt x="175260" y="0"/>
                  <a:pt x="391160" y="0"/>
                </a:cubicBezTo>
                <a:lnTo>
                  <a:pt x="3271520" y="0"/>
                </a:lnTo>
                <a:cubicBezTo>
                  <a:pt x="3487420" y="0"/>
                  <a:pt x="3662680" y="175260"/>
                  <a:pt x="3662680" y="391160"/>
                </a:cubicBezTo>
                <a:lnTo>
                  <a:pt x="3662680" y="4531360"/>
                </a:lnTo>
                <a:cubicBezTo>
                  <a:pt x="3663950" y="4747260"/>
                  <a:pt x="3487420" y="4923790"/>
                  <a:pt x="3271520" y="4923790"/>
                </a:cubicBezTo>
                <a:close/>
                <a:moveTo>
                  <a:pt x="391160" y="63500"/>
                </a:moveTo>
                <a:cubicBezTo>
                  <a:pt x="210820" y="63500"/>
                  <a:pt x="63500" y="210820"/>
                  <a:pt x="63500" y="391160"/>
                </a:cubicBezTo>
                <a:lnTo>
                  <a:pt x="63500" y="4531360"/>
                </a:lnTo>
                <a:cubicBezTo>
                  <a:pt x="63500" y="4712970"/>
                  <a:pt x="210820" y="4859020"/>
                  <a:pt x="391160" y="4859020"/>
                </a:cubicBezTo>
                <a:lnTo>
                  <a:pt x="3271520" y="4859020"/>
                </a:lnTo>
                <a:cubicBezTo>
                  <a:pt x="3453130" y="4859020"/>
                  <a:pt x="3599180" y="4711700"/>
                  <a:pt x="3599180" y="4531360"/>
                </a:cubicBezTo>
                <a:lnTo>
                  <a:pt x="3599180" y="391160"/>
                </a:lnTo>
                <a:cubicBezTo>
                  <a:pt x="3599180" y="209550"/>
                  <a:pt x="3451860" y="63500"/>
                  <a:pt x="3271520" y="63500"/>
                </a:cubicBezTo>
                <a:lnTo>
                  <a:pt x="391160" y="63500"/>
                </a:lnTo>
                <a:close/>
              </a:path>
            </a:pathLst>
          </a:custGeom>
          <a:solidFill>
            <a:srgbClr val="F8F8F8"/>
          </a:solidFill>
        </p:spPr>
      </p:sp>
      <p:sp>
        <p:nvSpPr>
          <p:cNvPr id="37" name="สี่เหลี่ยมผืนผ้ามุมมน 1"/>
          <p:cNvSpPr/>
          <p:nvPr/>
        </p:nvSpPr>
        <p:spPr>
          <a:xfrm>
            <a:off x="696050" y="2357733"/>
            <a:ext cx="5571823" cy="527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spc="-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แนะนำประธานกรรมการบริหารกองทุนพัฒนาบทบาทสตรี </a:t>
            </a:r>
            <a:endParaRPr lang="en-US" sz="1600" spc="-5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9" name="Group 5"/>
          <p:cNvGrpSpPr/>
          <p:nvPr/>
        </p:nvGrpSpPr>
        <p:grpSpPr>
          <a:xfrm>
            <a:off x="580484" y="323708"/>
            <a:ext cx="9017000" cy="530046"/>
            <a:chOff x="0" y="0"/>
            <a:chExt cx="21640800" cy="1272111"/>
          </a:xfrm>
        </p:grpSpPr>
        <p:sp>
          <p:nvSpPr>
            <p:cNvPr id="40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1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2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3" name="TextBox 13"/>
            <p:cNvSpPr txBox="1"/>
            <p:nvPr/>
          </p:nvSpPr>
          <p:spPr>
            <a:xfrm>
              <a:off x="27735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ระเบียบวาระที่ 1 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ประธานแจ้งให้ที่ประชุมทราบ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04</a:t>
              </a:r>
            </a:p>
          </p:txBody>
        </p:sp>
        <p:sp>
          <p:nvSpPr>
            <p:cNvPr id="4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2" name="Rectangle 51"/>
          <p:cNvSpPr/>
          <p:nvPr/>
        </p:nvSpPr>
        <p:spPr>
          <a:xfrm>
            <a:off x="1780790" y="248554"/>
            <a:ext cx="6764313" cy="55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 แนะนำประธานกรรมการบริหารกองทุนพัฒนาบทบาทสตรี </a:t>
            </a:r>
          </a:p>
          <a:p>
            <a:pPr algn="ctr">
              <a:lnSpc>
                <a:spcPct val="130000"/>
              </a:lnSpc>
            </a:pPr>
            <a:endParaRPr lang="en-US" sz="12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4" name="Group 5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89" name="Rectangle 88"/>
          <p:cNvSpPr/>
          <p:nvPr/>
        </p:nvSpPr>
        <p:spPr>
          <a:xfrm>
            <a:off x="696050" y="3090323"/>
            <a:ext cx="5571823" cy="2036711"/>
          </a:xfrm>
          <a:prstGeom prst="rect">
            <a:avLst/>
          </a:prstGeom>
          <a:solidFill>
            <a:srgbClr val="D5E7D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ด้วยมีพระบรมราชโองการโปรดเกล้าโปรดกระหม่อมให้ข้าราชการพลเรือน</a:t>
            </a:r>
            <a:b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ในสังกัดกระทรวงมหาดไทย รายนายสยาม ศิริมงคล พ้นจากตำแหน่งเดิม ผู้ว่าราชการจังหวัด</a:t>
            </a:r>
            <a:r>
              <a:rPr lang="th-TH" sz="1400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นครราชสีมา สำนักงานปลัดกระทรวง และแต่งตั้งให้ดำรงตำแหน่ง อธิบดี (นักบริหารระดับสูง) กรมการพัฒนาชุมชน</a:t>
            </a: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400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ทั้งนี้ ตั้งแต่วันที่ </a:t>
            </a:r>
            <a:br>
              <a:rPr lang="th-TH" sz="1400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spc="-3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19 มีนาคม พ.ศ. 2567 เป็นต้นไป ซึ่งมีผลทำให้ประธานกรรมการบริหารกองทุนพัฒนาบทบาทสตรี</a:t>
            </a: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จากเดิม นายชัยวัฒน์ ชื่นโกสุม เป็น นายสยาม ศิริมงคล </a:t>
            </a:r>
            <a:b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ตามตำแหน่งอธิบดีกรมการพัฒนาชุมชน 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50" b="100000" l="111" r="99667">
                        <a14:backgroundMark x1="13000" y1="38250" x2="13000" y2="38250"/>
                        <a14:backgroundMark x1="33222" y1="24917" x2="33222" y2="24917"/>
                        <a14:backgroundMark x1="16778" y1="33583" x2="16778" y2="33583"/>
                        <a14:backgroundMark x1="11667" y1="37833" x2="11667" y2="37833"/>
                        <a14:backgroundMark x1="7222" y1="42917" x2="7222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70" y="824039"/>
            <a:ext cx="2782477" cy="370996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892270" y="4531303"/>
            <a:ext cx="2782477" cy="76431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นายสยาม ศิริมงคล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อธิบดีกรมการพัฒนาชุมชน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36080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สี่เหลี่ยมผืนผ้า 3">
            <a:extLst>
              <a:ext uri="{FF2B5EF4-FFF2-40B4-BE49-F238E27FC236}">
                <a16:creationId xmlns:a16="http://schemas.microsoft.com/office/drawing/2014/main" id="{8493D4F4-6FD8-4552-904E-DB7274115DA0}"/>
              </a:ext>
            </a:extLst>
          </p:cNvPr>
          <p:cNvSpPr/>
          <p:nvPr/>
        </p:nvSpPr>
        <p:spPr>
          <a:xfrm>
            <a:off x="2428989" y="239565"/>
            <a:ext cx="5304129" cy="377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25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การตรวจสอบยอดเงินรอตรวจสอบ บัญชีกองทุนพัฒนาบทบาทสตรีกรุงเทพมหานคร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962675325"/>
              </p:ext>
            </p:extLst>
          </p:nvPr>
        </p:nvGraphicFramePr>
        <p:xfrm>
          <a:off x="1532862" y="1107539"/>
          <a:ext cx="7564839" cy="387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35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6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7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7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42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3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8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39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49</a:t>
              </a:r>
            </a:p>
          </p:txBody>
        </p:sp>
        <p:sp>
          <p:nvSpPr>
            <p:cNvPr id="40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48"/>
          <p:cNvGrpSpPr/>
          <p:nvPr/>
        </p:nvGrpSpPr>
        <p:grpSpPr>
          <a:xfrm>
            <a:off x="543571" y="5397831"/>
            <a:ext cx="9024932" cy="294286"/>
            <a:chOff x="543571" y="5397832"/>
            <a:chExt cx="9024932" cy="294286"/>
          </a:xfrm>
        </p:grpSpPr>
        <p:grpSp>
          <p:nvGrpSpPr>
            <p:cNvPr id="50" name="Group 4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9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</p:spPr>
            </p:sp>
            <p:sp>
              <p:nvSpPr>
                <p:cNvPr id="5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</p:spPr>
            </p:sp>
            <p:sp>
              <p:nvSpPr>
                <p:cNvPr id="5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</p:spPr>
            </p:sp>
            <p:sp>
              <p:nvSpPr>
                <p:cNvPr id="5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6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543571" y="5397831"/>
            <a:ext cx="9024932" cy="294286"/>
            <a:chOff x="543571" y="5397832"/>
            <a:chExt cx="9024932" cy="294286"/>
          </a:xfrm>
        </p:grpSpPr>
        <p:grpSp>
          <p:nvGrpSpPr>
            <p:cNvPr id="49" name="Group 4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7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8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2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3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54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5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6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B9912C2-8D11-DC29-5DD2-8AB19B0C6D0E}"/>
              </a:ext>
            </a:extLst>
          </p:cNvPr>
          <p:cNvSpPr/>
          <p:nvPr/>
        </p:nvSpPr>
        <p:spPr>
          <a:xfrm>
            <a:off x="2319408" y="168181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ผลการดำเนินงานบริหารจัดการหนี้กองทุนพัฒนาบทบาทสตรีกรุงเทพมหานคร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6F645D6-1FF0-7AD8-C636-9073E5A37DA6}"/>
              </a:ext>
            </a:extLst>
          </p:cNvPr>
          <p:cNvGrpSpPr/>
          <p:nvPr/>
        </p:nvGrpSpPr>
        <p:grpSpPr>
          <a:xfrm>
            <a:off x="572552" y="233275"/>
            <a:ext cx="9017000" cy="603268"/>
            <a:chOff x="0" y="-175733"/>
            <a:chExt cx="21640800" cy="1447844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483F3BC-3CAC-522B-61EA-5FABF031FDB9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8C51860E-89F9-A19A-47B2-590F5E485ED0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4711F7EC-6A8A-B5C5-A9AF-E9F127F92CEA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458C5EEC-73F5-F282-17C5-03AFA53C80E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AE6BD107-4E59-220C-7FEF-3F8D3FD9CFD3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D8932D7C-5BF3-9AEE-42E9-DACC21BCB117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508242AC-D613-0A4A-4C01-5165ABF796D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90D07F3A-A6D0-55F8-D690-0BEDCF56716B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425D0474-5FEE-DB19-47DF-F802132066BB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50</a:t>
              </a: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7DF9AAB5-7EDD-F865-B4AC-B40385694047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64B406F5-C5B0-33AE-33BC-1867DA7E8952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สี่เหลี่ยมผืนผ้ามุมมน 18">
            <a:extLst>
              <a:ext uri="{FF2B5EF4-FFF2-40B4-BE49-F238E27FC236}">
                <a16:creationId xmlns:a16="http://schemas.microsoft.com/office/drawing/2014/main" id="{C44110DC-0DB7-C791-C628-FF08A17E2416}"/>
              </a:ext>
            </a:extLst>
          </p:cNvPr>
          <p:cNvSpPr/>
          <p:nvPr/>
        </p:nvSpPr>
        <p:spPr>
          <a:xfrm>
            <a:off x="3958542" y="1045919"/>
            <a:ext cx="5696115" cy="42695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ข้อมูลในปีงบประมาณ พ.ศ. 2567 (ตั้งแต่เดือนตุลาคม 2566 - วันที่ 2 เมษายน 2567)</a:t>
            </a: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E3E738EC-5F04-D35A-1B04-C97F3C3A9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95699"/>
              </p:ext>
            </p:extLst>
          </p:nvPr>
        </p:nvGraphicFramePr>
        <p:xfrm>
          <a:off x="510657" y="1690507"/>
          <a:ext cx="9144001" cy="352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042">
                  <a:extLst>
                    <a:ext uri="{9D8B030D-6E8A-4147-A177-3AD203B41FA5}">
                      <a16:colId xmlns:a16="http://schemas.microsoft.com/office/drawing/2014/main" val="970751517"/>
                    </a:ext>
                  </a:extLst>
                </a:gridCol>
                <a:gridCol w="2535731">
                  <a:extLst>
                    <a:ext uri="{9D8B030D-6E8A-4147-A177-3AD203B41FA5}">
                      <a16:colId xmlns:a16="http://schemas.microsoft.com/office/drawing/2014/main" val="340911477"/>
                    </a:ext>
                  </a:extLst>
                </a:gridCol>
                <a:gridCol w="922084">
                  <a:extLst>
                    <a:ext uri="{9D8B030D-6E8A-4147-A177-3AD203B41FA5}">
                      <a16:colId xmlns:a16="http://schemas.microsoft.com/office/drawing/2014/main" val="320616414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83262874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183403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194923715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12324287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ลูกหนี้ขอเข้าร่วมมาตรการฯ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 (บาท)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43038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ดอกเบี้ย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ดอกเบี้ยผิดนัด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7816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</a:t>
                      </a:r>
                    </a:p>
                  </a:txBody>
                  <a:tcPr marL="57150" marR="5715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มาตรการลดอัตราดอกเบี้ยเงินกู้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และอัตราดอกเบี้ยผิดนัด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R="144145"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280.35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472.00</a:t>
                      </a:r>
                      <a:endParaRPr lang="th-TH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563.65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  <a:r>
                        <a:rPr lang="en-US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316.00</a:t>
                      </a:r>
                    </a:p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endParaRPr lang="en-US" sz="1300" b="1" kern="100" spc="0" baseline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3208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การปรับโครงสร้างหนี้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768.85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330.25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381.23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D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r>
                        <a:rPr lang="en-US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480.33</a:t>
                      </a:r>
                      <a:endParaRPr lang="en-US" sz="1300" b="1" kern="100" spc="0" baseline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3631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มาตรการลดหรืองดเบี้ยปรับ/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ดอกเบี้ยผิดนัด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FEF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</a:t>
                      </a: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749.12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916.77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</a:t>
                      </a:r>
                      <a:r>
                        <a:rPr lang="en-US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655.89</a:t>
                      </a:r>
                      <a:endParaRPr lang="en-US" sz="1300" b="1" kern="100" spc="0" baseline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7425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5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มาตรการยกเลิกสัญญาค้ำประกัน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และการปลดหนี้รายบุคคล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5BD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</a:t>
                      </a: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000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383.24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4,615.66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en-US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616,998.90</a:t>
                      </a:r>
                      <a:endParaRPr lang="en-US" sz="1300" b="1" kern="100" spc="0" baseline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626843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th-TH" sz="1300" b="1" u="sng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300" b="1" u="sng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5BD"/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35 </a:t>
                      </a: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772,798.32 </a:t>
                      </a: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300" b="1" kern="1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14,102.26 </a:t>
                      </a:r>
                      <a:endParaRPr lang="en-US" sz="1300" b="1" kern="1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en-US" sz="1300" b="1" kern="1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12,560.54 </a:t>
                      </a: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0"/>
                        </a:spcBef>
                        <a:tabLst>
                          <a:tab pos="1200150" algn="l"/>
                          <a:tab pos="1342390" algn="l"/>
                          <a:tab pos="1620520" algn="l"/>
                          <a:tab pos="1911350" algn="l"/>
                          <a:tab pos="2053590" algn="l"/>
                        </a:tabLst>
                      </a:pPr>
                      <a:r>
                        <a:rPr lang="en-US" sz="1300" b="1" kern="10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300" b="1" kern="100" spc="0" baseline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 panose="020B0304020202020204" pitchFamily="34" charset="-34"/>
                          <a:cs typeface="Chulabhorn Likit Text" panose="00000500000000000000" pitchFamily="50" charset="-34"/>
                        </a:rPr>
                        <a:t>799,461.12 </a:t>
                      </a:r>
                      <a:endParaRPr lang="en-US" sz="1300" b="1" kern="100" spc="0" baseline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 panose="020B0304020202020204" pitchFamily="34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70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0209"/>
              </p:ext>
            </p:extLst>
          </p:nvPr>
        </p:nvGraphicFramePr>
        <p:xfrm>
          <a:off x="170830" y="951857"/>
          <a:ext cx="9829800" cy="438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56936482"/>
                    </a:ext>
                  </a:extLst>
                </a:gridCol>
              </a:tblGrid>
              <a:tr h="609600">
                <a:tc gridSpan="3"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8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</a:t>
                      </a:r>
                      <a:r>
                        <a:rPr lang="th-TH" sz="18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8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ด้านความถูกต้องของข้อมูล</a:t>
                      </a:r>
                      <a:endParaRPr lang="th-TH" sz="1800" b="1" u="sng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สาเหตุของปัญหา</a:t>
                      </a:r>
                      <a:endParaRPr lang="en-US" sz="15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การดำเนินการที่ผ่านมา</a:t>
                      </a:r>
                      <a:endParaRPr lang="en-US" sz="15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แนวทางแก้ไข</a:t>
                      </a:r>
                      <a:endParaRPr lang="en-US" sz="15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238500">
                <a:tc>
                  <a:txBody>
                    <a:bodyPr/>
                    <a:lstStyle/>
                    <a:p>
                      <a:pPr marL="109538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300" b="1" u="none" kern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ข้อมูลของลูกหนี้ไม่เป็นปัจจุบัน เนื่องจาก</a:t>
                      </a:r>
                      <a:r>
                        <a:rPr lang="th-TH" sz="1300" b="1" u="none" kern="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ลูกหนี้บางรายได้ย้ายที่อยู่  หรือเปลี่ยนเบอร์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โทรศัพท์มือถือ ทำให้ไม่สามารถติดต่อกับลูกหนี้ได้</a:t>
                      </a:r>
                    </a:p>
                    <a:p>
                      <a:pPr marL="109538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ฐานข้อมูลเก่าที่ได้รับมา ตัวเลขอาจมี</a:t>
                      </a:r>
                      <a:r>
                        <a:rPr lang="th-TH" sz="1300" b="1" u="none" kern="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การคลาดเคลื่อน ไม่สอดคล้องกับระบบ </a:t>
                      </a:r>
                      <a:r>
                        <a:rPr lang="en-US" sz="1300" b="1" u="none" kern="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SARA 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เช่น </a:t>
                      </a:r>
                      <a:r>
                        <a:rPr lang="th-TH" sz="1300" b="1" u="none" kern="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ยอดเงินรอตรวจสอบ ทำให้ยากต่อการตรวจสอบ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ข้อเท็จจริง</a:t>
                      </a:r>
                    </a:p>
                    <a:p>
                      <a:pPr marL="109538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ลูกหนี้บางรายเปลี่ยนชื่อ, นามสกุล แล้วไม่แจ้งทางกองทุนฯ ให้ทราบ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ลงพื้นที่ยืนยันยอดลูกหนี้กองทุนพัฒนา</a:t>
                      </a:r>
                      <a:r>
                        <a:rPr lang="th-TH" sz="1300" b="1" u="none" kern="0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บทบาทสตรี และยืนยันความมีอยู่จริงของลูกหนี้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ลงพื้นที่ติดตามหนี้ สอบถามข้อมูลกับ</a:t>
                      </a:r>
                      <a:r>
                        <a:rPr lang="th-TH" sz="1300" b="1" u="none" kern="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ลูกหนี้, สมาชิกในกลุ่ม, เพื่อนบ้าน, ผู้นำชุมชน 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และเจ้าหน้าที่เขต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300" b="1" u="none" kern="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ขอคัดสำเนาทะเบียนราษฎร์จากสำนักงานเขต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300" b="1" u="none" kern="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สามารถตรวจสอบยอดเงินและแก้ไขข้อมูล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ให้ถูกต้องได้บางรายการ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ตรวจสอบและแก้ไขข้อมูลของลูกหนี้ </a:t>
                      </a:r>
                      <a:b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ให้เป็นปัจจุบัน และถูกต้อง</a:t>
                      </a:r>
                    </a:p>
                    <a:p>
                      <a:pPr marL="109538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300" b="1" u="none" kern="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ขอความอนุเคราะห์คัดสำเนาทะเบียนราษฎร์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จากสำนักงานเขต เพื่อตรวจสอบข้อมูลที่อยู่ของลูกหนี้</a:t>
                      </a:r>
                    </a:p>
                    <a:p>
                      <a:pPr marL="109538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ขอความอนุเคราะห์สำเนาใบฝากเงินของลูกหนี้จากธนาคาร เพื่อตรวจสอบยอดเงินรอตรวจสอบ</a:t>
                      </a:r>
                    </a:p>
                    <a:p>
                      <a:pPr marL="0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300" b="1" u="none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914BF97-F881-4A74-EB16-4CB6F42E957C}"/>
              </a:ext>
            </a:extLst>
          </p:cNvPr>
          <p:cNvSpPr/>
          <p:nvPr/>
        </p:nvSpPr>
        <p:spPr>
          <a:xfrm>
            <a:off x="2319408" y="168181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สถานการณ์การติดตามหนี้กองทุนพัฒนาบทบาทสตรีกรุงเทพมหานคร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233275"/>
            <a:ext cx="9017000" cy="603268"/>
            <a:chOff x="0" y="-175733"/>
            <a:chExt cx="21640800" cy="1447844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51</a:t>
              </a: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1906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67843"/>
              </p:ext>
            </p:extLst>
          </p:nvPr>
        </p:nvGraphicFramePr>
        <p:xfrm>
          <a:off x="170830" y="951857"/>
          <a:ext cx="9829800" cy="438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56936482"/>
                    </a:ext>
                  </a:extLst>
                </a:gridCol>
              </a:tblGrid>
              <a:tr h="609600">
                <a:tc gridSpan="3"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8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</a:t>
                      </a:r>
                      <a:r>
                        <a:rPr lang="th-TH" sz="18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8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ด้านกลไกการขับเคลื่อนในระดับพื้นที่</a:t>
                      </a:r>
                      <a:endParaRPr lang="th-TH" sz="1800" b="1" u="sng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สาเหตุของปัญหา</a:t>
                      </a:r>
                      <a:endParaRPr lang="en-US" sz="15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การดำเนินการที่ผ่านมา</a:t>
                      </a:r>
                      <a:endParaRPr lang="en-US" sz="15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แนวทางแก้ไข</a:t>
                      </a:r>
                      <a:endParaRPr lang="en-US" sz="15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238500">
                <a:tc>
                  <a:txBody>
                    <a:bodyPr/>
                    <a:lstStyle/>
                    <a:p>
                      <a:pPr marL="109538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เจ้าหน้าที่เขตโยกย้ายบ่อยครั้ง ทำให้ </a:t>
                      </a:r>
                      <a:b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การทำงานกองทุนฯ ไม่ต่อเนื่อง </a:t>
                      </a:r>
                    </a:p>
                    <a:p>
                      <a:pPr marL="109538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สำนักงานเขตบางพื้นที่ยังไม่เข้าใจในงานกองทุนฯ และไม่ให้ความร่วมมือ</a:t>
                      </a:r>
                    </a:p>
                    <a:p>
                      <a:pPr marL="109538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คณะทำงานขับเคลื่อนฯ เขตบางพื้นที่  </a:t>
                      </a:r>
                      <a:b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ไม่เห็นความสำคัญของงานกองทุนฯ </a:t>
                      </a:r>
                      <a:b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และไม่ให้ความร่วมมือ</a:t>
                      </a:r>
                    </a:p>
                    <a:p>
                      <a:pPr marL="109538" indent="0"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300" b="1" u="none" kern="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คณะทำงานขับเคลื่อนฯ เขตที่แต่งตั้งใหม่ </a:t>
                      </a:r>
                      <a:r>
                        <a:rPr lang="th-TH" sz="1300" b="1" u="none" kern="0" spc="-1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ไม่รู้จักลูกหนี้ในช่วงก่อนควบรวม และไม่ให้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ความร่วมมือในการติดตามหนี้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300" b="1" u="none" kern="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จัดประชุมเพื่อสร้างความเข้าใจในงานกองทุนฯ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จัดทำฐานข้อมูลลูกหนี้ที่ถูกต้องและเป็น</a:t>
                      </a:r>
                      <a:r>
                        <a:rPr lang="th-TH" sz="1300" b="1" u="none" kern="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ปัจจุบัน ส่งให้กับสำนักงานเขต เพื่อเป็นข้อมูล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ในการทำงานร่วมกัน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ลงพื้นที่ติดตามลูกหนี้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ติดต่อและประสานข้อมูลของลูกหนี้จากนักวิชาการพัฒนาชุมชนคนเก่า 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ลงพื้นที่สอบถามข้อมูลของลูกหนี้จากคนในชุมชน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สร้างความเข้าใจในงานกองทุนฯ ให้กับ</a:t>
                      </a:r>
                      <a:r>
                        <a:rPr lang="th-TH" sz="1300" b="1" u="none" kern="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เจ้าหน้าที่เขต และคณะทำงานขับเคลื่อนฯ เขต 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ให้ตระหนักถึงบทบาทและหน้าที่ที่ต้องรับผิดชอบ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914BF97-F881-4A74-EB16-4CB6F42E957C}"/>
              </a:ext>
            </a:extLst>
          </p:cNvPr>
          <p:cNvSpPr/>
          <p:nvPr/>
        </p:nvSpPr>
        <p:spPr>
          <a:xfrm>
            <a:off x="2319408" y="168181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สถานการณ์การติดตามหนี้กองทุนพัฒนาบทบาทสตรีกรุงเทพมหานคร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233275"/>
            <a:ext cx="9017000" cy="603268"/>
            <a:chOff x="0" y="-175733"/>
            <a:chExt cx="21640800" cy="1447844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52</a:t>
              </a: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826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09684"/>
              </p:ext>
            </p:extLst>
          </p:nvPr>
        </p:nvGraphicFramePr>
        <p:xfrm>
          <a:off x="170830" y="928707"/>
          <a:ext cx="9829800" cy="4439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56936482"/>
                    </a:ext>
                  </a:extLst>
                </a:gridCol>
              </a:tblGrid>
              <a:tr h="344729">
                <a:tc gridSpan="3"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8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</a:t>
                      </a:r>
                      <a:r>
                        <a:rPr lang="th-TH" sz="18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8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ด้านสมาชิกลูกหนี้</a:t>
                      </a:r>
                      <a:endParaRPr lang="th-TH" sz="1800" b="1" u="sng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1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สาเหตุของปัญหา</a:t>
                      </a:r>
                      <a:endParaRPr lang="en-US" sz="15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การดำเนินการที่ผ่านมา</a:t>
                      </a:r>
                      <a:endParaRPr lang="en-US" sz="15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แนวทางแก้ไข</a:t>
                      </a:r>
                      <a:endParaRPr lang="en-US" sz="15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577995">
                <a:tc>
                  <a:txBody>
                    <a:bodyPr/>
                    <a:lstStyle/>
                    <a:p>
                      <a:pPr marL="109538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300" b="1" u="none" kern="0" spc="-11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ลูกหนี้เป็นประชากรแฝง ทำให้มีการโยกย้าย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ถิ่นฐานที่อยู่อาศัยบ่อยครั้ง </a:t>
                      </a:r>
                    </a:p>
                    <a:p>
                      <a:pPr marL="109538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ลูกหนี้บางรายเป็นผู้สูงอายุ ทำให้ไม่มี</a:t>
                      </a:r>
                      <a:r>
                        <a:rPr lang="th-TH" sz="1300" b="1" u="none" kern="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ความสามารถในการชำระเงินคืนกองทุนฯ ได้ 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เนื่องจากไม่ได้ประกอบอาชีพ และมีรายได้จากเบี้ยผู้สูงอายุ</a:t>
                      </a:r>
                    </a:p>
                    <a:p>
                      <a:pPr marL="109538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300" b="1" u="none" kern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ลูกหนี้เข้าใจว่า เงินทุนหมุนเวียนเป็นเงิน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ให้เปล่า และไม่ต้องชำระคืน</a:t>
                      </a:r>
                    </a:p>
                    <a:p>
                      <a:pPr marL="109538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300" b="1" u="none" kern="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ลูกหนี้ภายในโครงการเดียวกัน ไม่รู้จักกัน 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จึงไม่ให้ความร่วมมือ</a:t>
                      </a:r>
                    </a:p>
                    <a:p>
                      <a:pPr marL="109538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300" b="1" u="none" kern="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ลูกหนี้ภายในโครงการ มีปัญหากันภายในกลุ่ม 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จึงไม่ยินยอมมาเจรจาหนี้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ลงพื้นที่ติดตามหนี้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จัดทำหนังสือทวงถามหนี้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300" b="1" u="none" kern="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ขอคัดสำเนาทะเบียนราษฎร์จากสำนักงานเขต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ประชาสัมพันธ์เชิญชวนให้ลูกหนี้เข้าร่วมมาตรการต่างๆ ของกองทุนฯ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300" b="1" u="none" kern="0" spc="-1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สร้างความเข้าใจในกองทุนฯ ให้กับลูกหนี้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รายใหม่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ลงพื้นที่ติดตามหนี้อย่างต่อเนื่อง</a:t>
                      </a:r>
                    </a:p>
                    <a:p>
                      <a:pPr marL="109538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จัดทำหนังสือทวงถามหนี้ ครั้งที่ 2</a:t>
                      </a:r>
                    </a:p>
                    <a:p>
                      <a:pPr marL="109538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300" b="1" u="none" kern="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ขอความอนุเคราะห์คัดสำเนาทะเบียนราษฎร์</a:t>
                      </a: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จากสำนักงานเขต</a:t>
                      </a:r>
                    </a:p>
                    <a:p>
                      <a:pPr marL="109538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ประชาสัมพันธ์เชิญชวนให้ลูกหนี้เข้าร่วมมาตรการต่างๆ ของกองทุนฯ</a:t>
                      </a:r>
                    </a:p>
                    <a:p>
                      <a:pPr marL="109538" marR="0" lvl="0" indent="0" algn="l" defTabSz="76197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300" b="1" u="none" kern="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ติดตามลูกหนี้รายใหม่ เพื่อสร้างความเข้าใจ</a:t>
                      </a:r>
                      <a:r>
                        <a:rPr lang="th-TH" sz="1300" b="1" u="none" kern="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300" b="1" u="none" kern="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1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ในกองทุนฯ และติดต่อประสานงานกับ</a:t>
                      </a:r>
                      <a:r>
                        <a:rPr lang="th-TH" sz="1300" b="1" u="none" kern="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คณะทำงานขับเคลื่อนฯ เขต อย่างสม่ำเสมอ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914BF97-F881-4A74-EB16-4CB6F42E957C}"/>
              </a:ext>
            </a:extLst>
          </p:cNvPr>
          <p:cNvSpPr/>
          <p:nvPr/>
        </p:nvSpPr>
        <p:spPr>
          <a:xfrm>
            <a:off x="2319408" y="168181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สถานการณ์การติดตามหนี้กองทุนพัฒนาบทบาทสตรีกรุงเทพมหานคร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233275"/>
            <a:ext cx="9017000" cy="603268"/>
            <a:chOff x="0" y="-175733"/>
            <a:chExt cx="21640800" cy="1447844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53</a:t>
              </a: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9692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233275"/>
            <a:ext cx="9017000" cy="603268"/>
            <a:chOff x="0" y="-175733"/>
            <a:chExt cx="21640800" cy="1447844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54</a:t>
              </a: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A830CA02-DC21-454D-3255-9F10AF648192}"/>
              </a:ext>
            </a:extLst>
          </p:cNvPr>
          <p:cNvGrpSpPr/>
          <p:nvPr/>
        </p:nvGrpSpPr>
        <p:grpSpPr>
          <a:xfrm>
            <a:off x="489890" y="1997675"/>
            <a:ext cx="3780813" cy="693420"/>
            <a:chOff x="377348" y="1384140"/>
            <a:chExt cx="4536975" cy="832104"/>
          </a:xfrm>
          <a:effectLst>
            <a:outerShdw blurRad="50800" dist="38100" dir="5400000" algn="t" rotWithShape="0">
              <a:prstClr val="black"/>
            </a:outerShdw>
          </a:effectLst>
        </p:grpSpPr>
        <p:sp>
          <p:nvSpPr>
            <p:cNvPr id="19" name="สี่เหลี่ยมผืนผ้ามุมมน 10">
              <a:extLst>
                <a:ext uri="{FF2B5EF4-FFF2-40B4-BE49-F238E27FC236}">
                  <a16:creationId xmlns:a16="http://schemas.microsoft.com/office/drawing/2014/main" id="{BC546990-467D-F577-C281-065789E9E0C7}"/>
                </a:ext>
              </a:extLst>
            </p:cNvPr>
            <p:cNvSpPr/>
            <p:nvPr/>
          </p:nvSpPr>
          <p:spPr>
            <a:xfrm>
              <a:off x="377348" y="1389272"/>
              <a:ext cx="3963298" cy="821890"/>
            </a:xfrm>
            <a:prstGeom prst="roundRect">
              <a:avLst/>
            </a:prstGeom>
            <a:solidFill>
              <a:srgbClr val="F0F4F4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สี่เหลี่ยมผืนผ้ามุมมน 10">
              <a:extLst>
                <a:ext uri="{FF2B5EF4-FFF2-40B4-BE49-F238E27FC236}">
                  <a16:creationId xmlns:a16="http://schemas.microsoft.com/office/drawing/2014/main" id="{33BAC1A8-381F-843B-3AB7-75636CE937EE}"/>
                </a:ext>
              </a:extLst>
            </p:cNvPr>
            <p:cNvSpPr/>
            <p:nvPr/>
          </p:nvSpPr>
          <p:spPr>
            <a:xfrm>
              <a:off x="931618" y="1389273"/>
              <a:ext cx="3664100" cy="821890"/>
            </a:xfrm>
            <a:prstGeom prst="roundRect">
              <a:avLst/>
            </a:prstGeom>
            <a:solidFill>
              <a:srgbClr val="C9DFDE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สี่เหลี่ยมผืนผ้ามุมมน 10">
              <a:extLst>
                <a:ext uri="{FF2B5EF4-FFF2-40B4-BE49-F238E27FC236}">
                  <a16:creationId xmlns:a16="http://schemas.microsoft.com/office/drawing/2014/main" id="{F56CF2E0-39E3-53EC-7668-9CEECB0D9DB6}"/>
                </a:ext>
              </a:extLst>
            </p:cNvPr>
            <p:cNvSpPr/>
            <p:nvPr/>
          </p:nvSpPr>
          <p:spPr>
            <a:xfrm>
              <a:off x="1052804" y="1384140"/>
              <a:ext cx="3861519" cy="832104"/>
            </a:xfrm>
            <a:prstGeom prst="roundRect">
              <a:avLst/>
            </a:prstGeom>
            <a:solidFill>
              <a:srgbClr val="E1EAEA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2000"/>
                </a:lnSpc>
                <a:defRPr/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มาตรการไกล่เกลี่ยและประนีประนอม</a:t>
              </a:r>
            </a:p>
            <a:p>
              <a:pPr>
                <a:lnSpc>
                  <a:spcPts val="2000"/>
                </a:lnSpc>
                <a:defRPr/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ยอมความก่อนฟ้องร้องดำเนินคดี</a:t>
              </a:r>
            </a:p>
          </p:txBody>
        </p:sp>
        <p:sp>
          <p:nvSpPr>
            <p:cNvPr id="43" name="สี่เหลี่ยมผืนผ้า 16">
              <a:extLst>
                <a:ext uri="{FF2B5EF4-FFF2-40B4-BE49-F238E27FC236}">
                  <a16:creationId xmlns:a16="http://schemas.microsoft.com/office/drawing/2014/main" id="{377FFEA9-8370-4037-FF5A-300BB26C4C5D}"/>
                </a:ext>
              </a:extLst>
            </p:cNvPr>
            <p:cNvSpPr/>
            <p:nvPr/>
          </p:nvSpPr>
          <p:spPr>
            <a:xfrm>
              <a:off x="455079" y="1592153"/>
              <a:ext cx="471668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endPara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6" name="กลุ่ม 45">
            <a:extLst>
              <a:ext uri="{FF2B5EF4-FFF2-40B4-BE49-F238E27FC236}">
                <a16:creationId xmlns:a16="http://schemas.microsoft.com/office/drawing/2014/main" id="{22109F2B-5063-8D2D-81C6-94560E77573E}"/>
              </a:ext>
            </a:extLst>
          </p:cNvPr>
          <p:cNvGrpSpPr/>
          <p:nvPr/>
        </p:nvGrpSpPr>
        <p:grpSpPr>
          <a:xfrm>
            <a:off x="489890" y="3119784"/>
            <a:ext cx="3778521" cy="689186"/>
            <a:chOff x="377348" y="1384140"/>
            <a:chExt cx="4534225" cy="827023"/>
          </a:xfrm>
          <a:effectLst>
            <a:outerShdw blurRad="50800" dist="38100" dir="5400000" algn="t" rotWithShape="0">
              <a:prstClr val="black"/>
            </a:outerShdw>
          </a:effectLst>
        </p:grpSpPr>
        <p:sp>
          <p:nvSpPr>
            <p:cNvPr id="47" name="สี่เหลี่ยมผืนผ้ามุมมน 10">
              <a:extLst>
                <a:ext uri="{FF2B5EF4-FFF2-40B4-BE49-F238E27FC236}">
                  <a16:creationId xmlns:a16="http://schemas.microsoft.com/office/drawing/2014/main" id="{6ECF61EA-7163-9E99-62D6-71F88BCFD101}"/>
                </a:ext>
              </a:extLst>
            </p:cNvPr>
            <p:cNvSpPr/>
            <p:nvPr/>
          </p:nvSpPr>
          <p:spPr>
            <a:xfrm>
              <a:off x="377348" y="1389272"/>
              <a:ext cx="3963298" cy="821890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สี่เหลี่ยมผืนผ้ามุมมน 10">
              <a:extLst>
                <a:ext uri="{FF2B5EF4-FFF2-40B4-BE49-F238E27FC236}">
                  <a16:creationId xmlns:a16="http://schemas.microsoft.com/office/drawing/2014/main" id="{73245CAD-96ED-FBC6-AFB4-F50EC17CBE87}"/>
                </a:ext>
              </a:extLst>
            </p:cNvPr>
            <p:cNvSpPr/>
            <p:nvPr/>
          </p:nvSpPr>
          <p:spPr>
            <a:xfrm>
              <a:off x="931618" y="1389273"/>
              <a:ext cx="3664100" cy="821890"/>
            </a:xfrm>
            <a:prstGeom prst="roundRect">
              <a:avLst/>
            </a:prstGeom>
            <a:solidFill>
              <a:srgbClr val="FFDF85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สี่เหลี่ยมผืนผ้ามุมมน 10">
              <a:extLst>
                <a:ext uri="{FF2B5EF4-FFF2-40B4-BE49-F238E27FC236}">
                  <a16:creationId xmlns:a16="http://schemas.microsoft.com/office/drawing/2014/main" id="{9C827F83-59AF-55C9-F004-934E3387017D}"/>
                </a:ext>
              </a:extLst>
            </p:cNvPr>
            <p:cNvSpPr/>
            <p:nvPr/>
          </p:nvSpPr>
          <p:spPr>
            <a:xfrm>
              <a:off x="1052805" y="1384140"/>
              <a:ext cx="3858768" cy="822960"/>
            </a:xfrm>
            <a:prstGeom prst="roundRect">
              <a:avLst/>
            </a:prstGeom>
            <a:solidFill>
              <a:srgbClr val="FFEFC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2167"/>
                </a:lnSpc>
                <a:defRPr/>
              </a:pPr>
              <a:r>
                <a:rPr lang="th-TH" sz="1500" b="1" spc="42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การติดตามทวงถามหนี้ค้างชำระ</a:t>
              </a:r>
            </a:p>
          </p:txBody>
        </p:sp>
        <p:sp>
          <p:nvSpPr>
            <p:cNvPr id="50" name="สี่เหลี่ยมผืนผ้า 16">
              <a:extLst>
                <a:ext uri="{FF2B5EF4-FFF2-40B4-BE49-F238E27FC236}">
                  <a16:creationId xmlns:a16="http://schemas.microsoft.com/office/drawing/2014/main" id="{296DFB8F-6071-6CC9-78AE-0C662A160332}"/>
                </a:ext>
              </a:extLst>
            </p:cNvPr>
            <p:cNvSpPr/>
            <p:nvPr/>
          </p:nvSpPr>
          <p:spPr>
            <a:xfrm>
              <a:off x="448346" y="1592153"/>
              <a:ext cx="485134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</a:t>
              </a:r>
              <a:endPara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1" name="กลุ่ม 50">
            <a:extLst>
              <a:ext uri="{FF2B5EF4-FFF2-40B4-BE49-F238E27FC236}">
                <a16:creationId xmlns:a16="http://schemas.microsoft.com/office/drawing/2014/main" id="{D1922B58-0C49-D9E0-B60A-D324F5034589}"/>
              </a:ext>
            </a:extLst>
          </p:cNvPr>
          <p:cNvGrpSpPr/>
          <p:nvPr/>
        </p:nvGrpSpPr>
        <p:grpSpPr>
          <a:xfrm>
            <a:off x="489890" y="4251964"/>
            <a:ext cx="3778521" cy="693420"/>
            <a:chOff x="377348" y="1384140"/>
            <a:chExt cx="4534225" cy="832104"/>
          </a:xfrm>
          <a:effectLst>
            <a:outerShdw blurRad="50800" dist="38100" dir="5400000" algn="t" rotWithShape="0">
              <a:prstClr val="black"/>
            </a:outerShdw>
          </a:effectLst>
        </p:grpSpPr>
        <p:sp>
          <p:nvSpPr>
            <p:cNvPr id="52" name="สี่เหลี่ยมผืนผ้ามุมมน 10">
              <a:extLst>
                <a:ext uri="{FF2B5EF4-FFF2-40B4-BE49-F238E27FC236}">
                  <a16:creationId xmlns:a16="http://schemas.microsoft.com/office/drawing/2014/main" id="{DB90F417-1F13-829B-1D1D-6A8D4E574239}"/>
                </a:ext>
              </a:extLst>
            </p:cNvPr>
            <p:cNvSpPr/>
            <p:nvPr/>
          </p:nvSpPr>
          <p:spPr>
            <a:xfrm>
              <a:off x="377348" y="1389272"/>
              <a:ext cx="3963298" cy="821890"/>
            </a:xfrm>
            <a:prstGeom prst="roundRect">
              <a:avLst/>
            </a:prstGeom>
            <a:solidFill>
              <a:srgbClr val="E2F0D9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สี่เหลี่ยมผืนผ้ามุมมน 10">
              <a:extLst>
                <a:ext uri="{FF2B5EF4-FFF2-40B4-BE49-F238E27FC236}">
                  <a16:creationId xmlns:a16="http://schemas.microsoft.com/office/drawing/2014/main" id="{B76835AE-94FD-AF66-1162-C78259CEC984}"/>
                </a:ext>
              </a:extLst>
            </p:cNvPr>
            <p:cNvSpPr/>
            <p:nvPr/>
          </p:nvSpPr>
          <p:spPr>
            <a:xfrm>
              <a:off x="931618" y="1389273"/>
              <a:ext cx="3664100" cy="821890"/>
            </a:xfrm>
            <a:prstGeom prst="roundRect">
              <a:avLst/>
            </a:prstGeom>
            <a:solidFill>
              <a:srgbClr val="A8D072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สี่เหลี่ยมผืนผ้ามุมมน 10">
              <a:extLst>
                <a:ext uri="{FF2B5EF4-FFF2-40B4-BE49-F238E27FC236}">
                  <a16:creationId xmlns:a16="http://schemas.microsoft.com/office/drawing/2014/main" id="{A1A36202-4E85-3581-6FE6-8230ED65AF92}"/>
                </a:ext>
              </a:extLst>
            </p:cNvPr>
            <p:cNvSpPr/>
            <p:nvPr/>
          </p:nvSpPr>
          <p:spPr>
            <a:xfrm>
              <a:off x="1052805" y="1384140"/>
              <a:ext cx="3858768" cy="832104"/>
            </a:xfrm>
            <a:prstGeom prst="roundRect">
              <a:avLst/>
            </a:prstGeom>
            <a:solidFill>
              <a:srgbClr val="DCECC6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ts val="2000"/>
                </a:lnSpc>
                <a:defRPr/>
              </a:pPr>
              <a:r>
                <a:rPr lang="th-TH" sz="1500" b="1" spc="42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การดำเนินการฟ้องร้องดำเนินคดี</a:t>
              </a:r>
            </a:p>
            <a:p>
              <a:pPr>
                <a:lnSpc>
                  <a:spcPts val="2000"/>
                </a:lnSpc>
                <a:defRPr/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ตามกฎหมาย</a:t>
              </a:r>
            </a:p>
          </p:txBody>
        </p:sp>
        <p:sp>
          <p:nvSpPr>
            <p:cNvPr id="55" name="สี่เหลี่ยมผืนผ้า 16">
              <a:extLst>
                <a:ext uri="{FF2B5EF4-FFF2-40B4-BE49-F238E27FC236}">
                  <a16:creationId xmlns:a16="http://schemas.microsoft.com/office/drawing/2014/main" id="{D9832848-2533-3BAE-E214-555C1436C832}"/>
                </a:ext>
              </a:extLst>
            </p:cNvPr>
            <p:cNvSpPr/>
            <p:nvPr/>
          </p:nvSpPr>
          <p:spPr>
            <a:xfrm>
              <a:off x="443539" y="1592153"/>
              <a:ext cx="494750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</a:t>
              </a:r>
              <a:endPara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7" name="สี่เหลี่ยมผืนผ้า: มุมมน 56">
            <a:extLst>
              <a:ext uri="{FF2B5EF4-FFF2-40B4-BE49-F238E27FC236}">
                <a16:creationId xmlns:a16="http://schemas.microsoft.com/office/drawing/2014/main" id="{F4D9EF76-44B0-A4D5-ABEE-469910CF07C1}"/>
              </a:ext>
            </a:extLst>
          </p:cNvPr>
          <p:cNvSpPr/>
          <p:nvPr/>
        </p:nvSpPr>
        <p:spPr>
          <a:xfrm>
            <a:off x="4568078" y="1776499"/>
            <a:ext cx="5143500" cy="1143000"/>
          </a:xfrm>
          <a:prstGeom prst="roundRect">
            <a:avLst>
              <a:gd name="adj" fmla="val 10000"/>
            </a:avLst>
          </a:prstGeom>
          <a:solidFill>
            <a:srgbClr val="FBE5D6"/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lnSpc>
                <a:spcPct val="150000"/>
              </a:lnSpc>
            </a:pP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พื้นที่เป้าหมาย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2 เขต </a:t>
            </a:r>
            <a:r>
              <a: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คือ</a:t>
            </a:r>
          </a:p>
          <a:p>
            <a:pPr algn="thaiDist">
              <a:lnSpc>
                <a:spcPct val="150000"/>
              </a:lnSpc>
            </a:pP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1) </a:t>
            </a:r>
            <a:r>
              <a:rPr lang="th-TH" sz="1250" b="1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เขตสายไหม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5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74 โครงการ </a:t>
            </a:r>
            <a:r>
              <a: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(หนี้เกินกำหนดชำระ ร้อยละ 74.16)</a:t>
            </a:r>
          </a:p>
          <a:p>
            <a:pPr algn="thaiDist">
              <a:lnSpc>
                <a:spcPct val="150000"/>
              </a:lnSpc>
            </a:pP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2) </a:t>
            </a:r>
            <a:r>
              <a:rPr lang="th-TH" sz="1250" b="1" u="sng" spc="-2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เขตคลองสามวา</a:t>
            </a:r>
            <a:r>
              <a:rPr lang="th-TH" sz="1250" b="1" spc="-2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50" spc="-2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48 โครงการ </a:t>
            </a:r>
            <a:r>
              <a:rPr lang="th-TH" sz="1250" spc="-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(หนี้เกินกำหนดชำระ ร้อยละ 89.62)</a:t>
            </a:r>
          </a:p>
        </p:txBody>
      </p:sp>
      <p:sp>
        <p:nvSpPr>
          <p:cNvPr id="58" name="สี่เหลี่ยมผืนผ้า: มุมมน 57">
            <a:extLst>
              <a:ext uri="{FF2B5EF4-FFF2-40B4-BE49-F238E27FC236}">
                <a16:creationId xmlns:a16="http://schemas.microsoft.com/office/drawing/2014/main" id="{D047E16C-A850-A49E-1320-02389CC6E005}"/>
              </a:ext>
            </a:extLst>
          </p:cNvPr>
          <p:cNvSpPr/>
          <p:nvPr/>
        </p:nvSpPr>
        <p:spPr>
          <a:xfrm>
            <a:off x="4568078" y="3055153"/>
            <a:ext cx="5143500" cy="838200"/>
          </a:xfrm>
          <a:prstGeom prst="roundRect">
            <a:avLst>
              <a:gd name="adj" fmla="val 10000"/>
            </a:avLst>
          </a:prstGeom>
          <a:solidFill>
            <a:srgbClr val="FBE5D6"/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lnSpc>
                <a:spcPct val="150000"/>
              </a:lnSpc>
            </a:pPr>
            <a:r>
              <a:rPr lang="th-TH" sz="125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50" b="1" spc="-25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ตรวจสอบข้อมูลและยอดหนี้ค้างชำระ </a:t>
            </a:r>
            <a:r>
              <a:rPr lang="th-TH" sz="1250" spc="-25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ให้ถูกต้องและเป็นปัจจุบัน </a:t>
            </a:r>
            <a:br>
              <a:rPr lang="th-TH" sz="1250" spc="-25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spc="-25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ก่อนดำเนินการ 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ส่งหนังสือทวงถามหนี้ค้างชำระ</a:t>
            </a: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เป็นประจำทุกเดือน</a:t>
            </a:r>
          </a:p>
        </p:txBody>
      </p:sp>
      <p:sp>
        <p:nvSpPr>
          <p:cNvPr id="59" name="สี่เหลี่ยมผืนผ้า: มุมมน 58">
            <a:extLst>
              <a:ext uri="{FF2B5EF4-FFF2-40B4-BE49-F238E27FC236}">
                <a16:creationId xmlns:a16="http://schemas.microsoft.com/office/drawing/2014/main" id="{F7265B26-39C5-F7A4-F5DA-414E8B60F4DC}"/>
              </a:ext>
            </a:extLst>
          </p:cNvPr>
          <p:cNvSpPr/>
          <p:nvPr/>
        </p:nvSpPr>
        <p:spPr>
          <a:xfrm>
            <a:off x="4568078" y="4041892"/>
            <a:ext cx="5143500" cy="1143000"/>
          </a:xfrm>
          <a:prstGeom prst="roundRect">
            <a:avLst>
              <a:gd name="adj" fmla="val 10000"/>
            </a:avLst>
          </a:prstGeom>
          <a:solidFill>
            <a:srgbClr val="FBE5D6"/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lnSpc>
                <a:spcPct val="150000"/>
              </a:lnSpc>
            </a:pPr>
            <a:r>
              <a:rPr lang="th-TH" sz="125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50" b="1" spc="-1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ตรวจสอบเอกสารหลักฐานของลูกหนี้ </a:t>
            </a:r>
            <a:r>
              <a:rPr lang="th-TH" sz="1250" spc="-1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และรวบรวมส่งให้กับ </a:t>
            </a:r>
            <a:r>
              <a:rPr lang="th-TH" sz="1250" b="1" spc="-1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กลุ่มกฎหมาย  </a:t>
            </a:r>
          </a:p>
          <a:p>
            <a:pPr algn="thaiDist">
              <a:lnSpc>
                <a:spcPct val="150000"/>
              </a:lnSpc>
            </a:pPr>
            <a:r>
              <a:rPr lang="th-TH" sz="1250" b="1" spc="-25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</a:t>
            </a:r>
            <a:r>
              <a:rPr lang="th-TH" sz="1250" spc="-25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เพื่อนำไปประกอบการฟ้องร้องดำเนินคดี  </a:t>
            </a:r>
          </a:p>
          <a:p>
            <a:pPr algn="thaiDist">
              <a:lnSpc>
                <a:spcPct val="150000"/>
              </a:lnSpc>
            </a:pPr>
            <a:r>
              <a:rPr lang="th-TH" sz="1250" spc="-42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ตามกฎหมายกับลูกหนี้</a:t>
            </a:r>
          </a:p>
        </p:txBody>
      </p:sp>
      <p:graphicFrame>
        <p:nvGraphicFramePr>
          <p:cNvPr id="60" name="Table 1">
            <a:extLst>
              <a:ext uri="{FF2B5EF4-FFF2-40B4-BE49-F238E27FC236}">
                <a16:creationId xmlns:a16="http://schemas.microsoft.com/office/drawing/2014/main" id="{B19387EC-8D07-B00B-531A-20F5E45BE047}"/>
              </a:ext>
            </a:extLst>
          </p:cNvPr>
          <p:cNvGraphicFramePr>
            <a:graphicFrameLocks noGrp="1"/>
          </p:cNvGraphicFramePr>
          <p:nvPr/>
        </p:nvGraphicFramePr>
        <p:xfrm>
          <a:off x="170830" y="1043665"/>
          <a:ext cx="9829800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98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8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</a:t>
                      </a:r>
                      <a:r>
                        <a:rPr lang="th-TH" sz="18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8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แผนการดำเนินงานขับเคลื่อนกองทุนพัฒนาบทบาทสตรีกรุงเทพมหานคร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</a:tbl>
          </a:graphicData>
        </a:graphic>
      </p:graphicFrame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id="{FAEBB970-AE43-D311-6B37-D6B2D93C88E0}"/>
              </a:ext>
            </a:extLst>
          </p:cNvPr>
          <p:cNvSpPr/>
          <p:nvPr/>
        </p:nvSpPr>
        <p:spPr>
          <a:xfrm>
            <a:off x="2319408" y="168181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สถานการณ์การติดตามหนี้กองทุนพัฒนาบทบาทสตรีกรุงเทพมหานคร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6601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233275"/>
            <a:ext cx="9017000" cy="603268"/>
            <a:chOff x="0" y="-175733"/>
            <a:chExt cx="21640800" cy="1447844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55</a:t>
              </a: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7" name="สี่เหลี่ยมผืนผ้า: มุมมน 56">
            <a:extLst>
              <a:ext uri="{FF2B5EF4-FFF2-40B4-BE49-F238E27FC236}">
                <a16:creationId xmlns:a16="http://schemas.microsoft.com/office/drawing/2014/main" id="{F4D9EF76-44B0-A4D5-ABEE-469910CF07C1}"/>
              </a:ext>
            </a:extLst>
          </p:cNvPr>
          <p:cNvSpPr/>
          <p:nvPr/>
        </p:nvSpPr>
        <p:spPr>
          <a:xfrm>
            <a:off x="168289" y="4773095"/>
            <a:ext cx="9829800" cy="457200"/>
          </a:xfrm>
          <a:prstGeom prst="roundRect">
            <a:avLst>
              <a:gd name="adj" fmla="val 10000"/>
            </a:avLst>
          </a:prstGeom>
          <a:solidFill>
            <a:srgbClr val="DCECC6"/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นำเสนอ </a:t>
            </a:r>
            <a:r>
              <a:rPr lang="th-TH" sz="1333" b="1" u="sng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ปลัดกรุงเทพมหานคร</a:t>
            </a:r>
            <a:r>
              <a:rPr lang="th-TH" sz="1333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เพื่อเป็นการประสานงานตามข้อสั่งการของ </a:t>
            </a:r>
            <a:r>
              <a:rPr lang="th-TH" sz="1333" b="1" u="sng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ปลัดกระทรวงมหาดไทย</a:t>
            </a:r>
            <a:endParaRPr lang="th-TH" sz="1333" u="sng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60" name="Table 1">
            <a:extLst>
              <a:ext uri="{FF2B5EF4-FFF2-40B4-BE49-F238E27FC236}">
                <a16:creationId xmlns:a16="http://schemas.microsoft.com/office/drawing/2014/main" id="{B19387EC-8D07-B00B-531A-20F5E45BE047}"/>
              </a:ext>
            </a:extLst>
          </p:cNvPr>
          <p:cNvGraphicFramePr>
            <a:graphicFrameLocks noGrp="1"/>
          </p:cNvGraphicFramePr>
          <p:nvPr/>
        </p:nvGraphicFramePr>
        <p:xfrm>
          <a:off x="170830" y="1016123"/>
          <a:ext cx="9829800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98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8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</a:t>
                      </a:r>
                      <a:r>
                        <a:rPr lang="th-TH" sz="18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8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จัดทำข้อมูลการดำเนินงานกองทุนพัฒนาบทบาทสตรีกรุงเทพมหานคร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</a:tbl>
          </a:graphicData>
        </a:graphic>
      </p:graphicFrame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id="{FAEBB970-AE43-D311-6B37-D6B2D93C88E0}"/>
              </a:ext>
            </a:extLst>
          </p:cNvPr>
          <p:cNvSpPr/>
          <p:nvPr/>
        </p:nvSpPr>
        <p:spPr>
          <a:xfrm>
            <a:off x="2319408" y="168181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สถานการณ์การติดตามหนี้กองทุนพัฒนาบทบาทสตรีกรุงเทพมหานคร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6BFFD6F-1889-CF77-6065-1302291BDB29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4" y="1817945"/>
            <a:ext cx="2057400" cy="274320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A1B0D15-FD05-8D88-4497-FFE6C2AD01EF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58" y="1808759"/>
            <a:ext cx="2057400" cy="274320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CFBB120-8533-375F-0716-F2288A1F3324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88" y="1817940"/>
            <a:ext cx="4724400" cy="2743200"/>
          </a:xfrm>
          <a:prstGeom prst="rect">
            <a:avLst/>
          </a:prstGeom>
        </p:spPr>
      </p:pic>
      <p:sp>
        <p:nvSpPr>
          <p:cNvPr id="26" name="สี่เหลี่ยมผืนผ้ามุมมน 18">
            <a:extLst>
              <a:ext uri="{FF2B5EF4-FFF2-40B4-BE49-F238E27FC236}">
                <a16:creationId xmlns:a16="http://schemas.microsoft.com/office/drawing/2014/main" id="{241BB96E-08D6-5F99-1C4E-4D4F86EFA663}"/>
              </a:ext>
            </a:extLst>
          </p:cNvPr>
          <p:cNvSpPr/>
          <p:nvPr/>
        </p:nvSpPr>
        <p:spPr>
          <a:xfrm>
            <a:off x="7572159" y="1128412"/>
            <a:ext cx="1981200" cy="381000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33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ปีงบประมาณ พ.ศ. 2567</a:t>
            </a:r>
          </a:p>
        </p:txBody>
      </p:sp>
    </p:spTree>
    <p:extLst>
      <p:ext uri="{BB962C8B-B14F-4D97-AF65-F5344CB8AC3E}">
        <p14:creationId xmlns:p14="http://schemas.microsoft.com/office/powerpoint/2010/main" val="22004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56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4.6 รายงานผลข้อมูลการดำเนินการทางกฎหมายเกี่ยวกับการดำเนินคดีแพ่ง และคดีอาญาของกองทุนพัฒนาบทบาทสตรี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8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547934" y="158746"/>
            <a:ext cx="4790448" cy="43983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รายงานผลข้อมูลการดำเนินการทางกฎหมายเกี่ยวกับการดำเนินคดีแพ่ง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ctr">
              <a:lnSpc>
                <a:spcPct val="110000"/>
              </a:lnSpc>
            </a:pPr>
            <a:endParaRPr lang="en-GB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2DD0237E-CB90-CDCB-D5AF-92A4413812AC}"/>
              </a:ext>
            </a:extLst>
          </p:cNvPr>
          <p:cNvSpPr txBox="1"/>
          <p:nvPr/>
        </p:nvSpPr>
        <p:spPr>
          <a:xfrm>
            <a:off x="6894779" y="1414513"/>
            <a:ext cx="30297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20 มีนาคม 2567</a:t>
            </a:r>
          </a:p>
        </p:txBody>
      </p:sp>
      <p:grpSp>
        <p:nvGrpSpPr>
          <p:cNvPr id="61" name="Group 5"/>
          <p:cNvGrpSpPr/>
          <p:nvPr/>
        </p:nvGrpSpPr>
        <p:grpSpPr>
          <a:xfrm>
            <a:off x="572552" y="249131"/>
            <a:ext cx="9017000" cy="603268"/>
            <a:chOff x="0" y="-175733"/>
            <a:chExt cx="21640800" cy="1447844"/>
          </a:xfrm>
        </p:grpSpPr>
        <p:sp>
          <p:nvSpPr>
            <p:cNvPr id="62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3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1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4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69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0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5" name="TextBox 13"/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6" name="TextBox 15"/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57</a:t>
              </a:r>
            </a:p>
          </p:txBody>
        </p:sp>
        <p:sp>
          <p:nvSpPr>
            <p:cNvPr id="67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0" name="Group 49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1" name="Group 50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3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9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0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4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5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6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7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8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33"/>
          <a:stretch/>
        </p:blipFill>
        <p:spPr>
          <a:xfrm>
            <a:off x="0" y="1879600"/>
            <a:ext cx="10087550" cy="31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58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4.7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3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80484" y="323708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7735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ระเบียบวาระที่ 1 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ประธานแจ้งให้ที่ประชุมทราบ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05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03913" y="2776031"/>
            <a:ext cx="86349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1.2 แนะนำผู้ทรงคุณวุฒิในคณะกรรมการบริหารกองทุนพัฒนาบทบาทสตรี </a:t>
            </a:r>
          </a:p>
          <a:p>
            <a:pPr algn="ctr">
              <a:lnSpc>
                <a:spcPct val="130000"/>
              </a:lnSpc>
            </a:pP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0" name="Group 5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7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C0900E2-8509-616E-9E09-76A79C7E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432989"/>
              </p:ext>
            </p:extLst>
          </p:nvPr>
        </p:nvGraphicFramePr>
        <p:xfrm>
          <a:off x="543571" y="1758612"/>
          <a:ext cx="9197329" cy="354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2980B4E-3250-3AD8-6C5D-95F2BCEA6976}"/>
              </a:ext>
            </a:extLst>
          </p:cNvPr>
          <p:cNvSpPr txBox="1"/>
          <p:nvPr/>
        </p:nvSpPr>
        <p:spPr>
          <a:xfrm>
            <a:off x="20542" y="896615"/>
            <a:ext cx="899143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ประกาศคณะกรรมการบริหารกองทุนพัฒนาบทบาทสตรี เรื่อง มาตรการยกเลิก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 พ.ศ 2565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ลูกหนี้เข้าร่วมมาตรการทั้งสิ้น 1,235 ราย เป็นจำนวนเงินทั้งสิ้น 32,335,879.19 บาท </a:t>
            </a:r>
          </a:p>
        </p:txBody>
      </p:sp>
      <p:sp>
        <p:nvSpPr>
          <p:cNvPr id="30" name="สี่เหลี่ยมผืนผ้ามุมมน 189"/>
          <p:cNvSpPr/>
          <p:nvPr/>
        </p:nvSpPr>
        <p:spPr>
          <a:xfrm>
            <a:off x="7591019" y="1392260"/>
            <a:ext cx="2480412" cy="3192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19 เมษายน 2567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320456" y="4884293"/>
            <a:ext cx="889006" cy="3302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</a:p>
        </p:txBody>
      </p: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6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3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4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8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59</a:t>
              </a:r>
            </a:p>
          </p:txBody>
        </p:sp>
        <p:sp>
          <p:nvSpPr>
            <p:cNvPr id="69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0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สี่เหลี่ยมผืนผ้ามุมมน 189"/>
          <p:cNvSpPr/>
          <p:nvPr/>
        </p:nvSpPr>
        <p:spPr>
          <a:xfrm>
            <a:off x="4774123" y="3044249"/>
            <a:ext cx="849458" cy="580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b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ธ.ค. 66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35 ราย</a:t>
            </a:r>
          </a:p>
        </p:txBody>
      </p:sp>
      <p:sp>
        <p:nvSpPr>
          <p:cNvPr id="39" name="สี่เหลี่ยมผืนผ้ามุมมน 189"/>
          <p:cNvSpPr/>
          <p:nvPr/>
        </p:nvSpPr>
        <p:spPr>
          <a:xfrm>
            <a:off x="2514137" y="2289217"/>
            <a:ext cx="860610" cy="634735"/>
          </a:xfrm>
          <a:prstGeom prst="roundRect">
            <a:avLst/>
          </a:prstGeom>
          <a:solidFill>
            <a:srgbClr val="FFD5D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  <a:b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ต.ค. 66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85 ราย</a:t>
            </a:r>
          </a:p>
        </p:txBody>
      </p:sp>
      <p:sp>
        <p:nvSpPr>
          <p:cNvPr id="45" name="สี่เหลี่ยมผืนผ้ามุมมน 189"/>
          <p:cNvSpPr/>
          <p:nvPr/>
        </p:nvSpPr>
        <p:spPr>
          <a:xfrm>
            <a:off x="3648981" y="3380803"/>
            <a:ext cx="867279" cy="580939"/>
          </a:xfrm>
          <a:prstGeom prst="roundRect">
            <a:avLst/>
          </a:prstGeom>
          <a:solidFill>
            <a:srgbClr val="FFD5D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  <a:b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พ.ย. 66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 ราย</a:t>
            </a:r>
          </a:p>
        </p:txBody>
      </p:sp>
      <p:sp>
        <p:nvSpPr>
          <p:cNvPr id="46" name="สี่เหลี่ยมผืนผ้ามุมมน 189"/>
          <p:cNvSpPr/>
          <p:nvPr/>
        </p:nvSpPr>
        <p:spPr>
          <a:xfrm>
            <a:off x="6422738" y="3172961"/>
            <a:ext cx="525689" cy="4156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คงที่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9" name="Group 58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1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9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0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5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6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7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78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0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4" name="สี่เหลี่ยมผืนผ้ามุมมน 189"/>
          <p:cNvSpPr/>
          <p:nvPr/>
        </p:nvSpPr>
        <p:spPr>
          <a:xfrm>
            <a:off x="7270463" y="2196725"/>
            <a:ext cx="872866" cy="580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b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ก.พ. 67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59 ราย</a:t>
            </a: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8748582" y="2750487"/>
            <a:ext cx="872866" cy="5800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b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 มี.ค. 67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44 ราย</a:t>
            </a:r>
          </a:p>
        </p:txBody>
      </p:sp>
    </p:spTree>
    <p:extLst>
      <p:ext uri="{BB962C8B-B14F-4D97-AF65-F5344CB8AC3E}">
        <p14:creationId xmlns:p14="http://schemas.microsoft.com/office/powerpoint/2010/main" val="20294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18" y="1051449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การพิจารณา ลดหรืองดเบี้ยปรับ/ดอกเบี้ยผิดนัดตามสัญญากู้ยืมเงินของกองทุนพัฒนาบทบาทสตรี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6027281" y="2216475"/>
            <a:ext cx="2984698" cy="358048"/>
          </a:xfrm>
          <a:prstGeom prst="roundRect">
            <a:avLst/>
          </a:prstGeom>
          <a:solidFill>
            <a:srgbClr val="D2E7E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19 เมษายน 2567</a:t>
            </a:r>
          </a:p>
        </p:txBody>
      </p: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6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6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7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6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6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</a:t>
              </a:r>
            </a:p>
          </p:txBody>
        </p:sp>
        <p:sp>
          <p:nvSpPr>
            <p:cNvPr id="6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aphicFrame>
        <p:nvGraphicFramePr>
          <p:cNvPr id="44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786887"/>
              </p:ext>
            </p:extLst>
          </p:nvPr>
        </p:nvGraphicFramePr>
        <p:xfrm>
          <a:off x="1325364" y="2868657"/>
          <a:ext cx="7412236" cy="11791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32904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3679332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</a:tblGrid>
              <a:tr h="661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(โครงการ)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D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D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517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2,219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40,393,368.43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</a:tbl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6" name="Group 5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5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76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4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24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20021" y="5026872"/>
            <a:ext cx="264848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spAutoFit/>
          </a:bodyPr>
          <a:lstStyle/>
          <a:p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19 เมษายน 2567</a:t>
            </a:r>
            <a:endParaRPr lang="th-TH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3196-60D8-FF7B-D452-5FDCCFD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02" y="1189146"/>
            <a:ext cx="9207500" cy="598594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เกี่ยวกับการลดอัตราดอกเบี้ยเงินกู้และอัตราดอกเบี้ยผิดนัดกองทุนพัฒนาบทบาทสตรี พ.ศ. 2566 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9" name="Group 5"/>
          <p:cNvGrpSpPr/>
          <p:nvPr/>
        </p:nvGrpSpPr>
        <p:grpSpPr>
          <a:xfrm>
            <a:off x="572552" y="285232"/>
            <a:ext cx="9017000" cy="530046"/>
            <a:chOff x="0" y="0"/>
            <a:chExt cx="21640800" cy="1272111"/>
          </a:xfrm>
        </p:grpSpPr>
        <p:sp>
          <p:nvSpPr>
            <p:cNvPr id="40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1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9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0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2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7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8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44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61</a:t>
              </a:r>
            </a:p>
          </p:txBody>
        </p:sp>
        <p:sp>
          <p:nvSpPr>
            <p:cNvPr id="45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91A3E237-FD69-4D37-403B-5482EBFE3890}"/>
              </a:ext>
            </a:extLst>
          </p:cNvPr>
          <p:cNvSpPr/>
          <p:nvPr/>
        </p:nvSpPr>
        <p:spPr>
          <a:xfrm>
            <a:off x="2463777" y="99704"/>
            <a:ext cx="5127241" cy="47152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รายงานผลการดำเนินงานตามประกาศคณะกรรมการบริหารกองทุนพัฒนาบทบาทสตรี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1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2" name="Group 6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4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7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5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18518" r="156" b="37372"/>
          <a:stretch/>
        </p:blipFill>
        <p:spPr>
          <a:xfrm>
            <a:off x="273235" y="1809862"/>
            <a:ext cx="9666764" cy="30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249130"/>
            <a:ext cx="9017000" cy="603268"/>
            <a:chOff x="0" y="-175733"/>
            <a:chExt cx="21640800" cy="1447844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62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919286" y="2640752"/>
            <a:ext cx="8323531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4.8 การดำเนินโครงการประชุมเชิงปฏิบัติการคณะทำงานเครือข่ายขับเคลื่อนกองทุนพัฒนาบทบาทสตรี ระดับภาค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9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914BF97-F881-4A74-EB16-4CB6F42E957C}"/>
              </a:ext>
            </a:extLst>
          </p:cNvPr>
          <p:cNvSpPr/>
          <p:nvPr/>
        </p:nvSpPr>
        <p:spPr>
          <a:xfrm>
            <a:off x="2319408" y="59387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83"/>
              </a:lnSpc>
            </a:pPr>
            <a:r>
              <a: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การดำเนินโครงการประชุมเชิงปฏิบัติการคณะทำงานเครือข่ายฯ ระดับภาค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133663"/>
            <a:ext cx="9017000" cy="603268"/>
            <a:chOff x="0" y="-175733"/>
            <a:chExt cx="21640800" cy="1447844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63</a:t>
              </a: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FD55EF22-06ED-225E-6BF1-4A3EFF88E3CC}"/>
              </a:ext>
            </a:extLst>
          </p:cNvPr>
          <p:cNvGrpSpPr/>
          <p:nvPr/>
        </p:nvGrpSpPr>
        <p:grpSpPr>
          <a:xfrm>
            <a:off x="462346" y="1896680"/>
            <a:ext cx="3780813" cy="609600"/>
            <a:chOff x="377348" y="1384140"/>
            <a:chExt cx="4536975" cy="832104"/>
          </a:xfrm>
          <a:effectLst>
            <a:outerShdw blurRad="50800" dist="38100" dir="5400000" algn="t" rotWithShape="0">
              <a:prstClr val="black"/>
            </a:outerShdw>
          </a:effectLst>
        </p:grpSpPr>
        <p:sp>
          <p:nvSpPr>
            <p:cNvPr id="21" name="สี่เหลี่ยมผืนผ้ามุมมน 10">
              <a:extLst>
                <a:ext uri="{FF2B5EF4-FFF2-40B4-BE49-F238E27FC236}">
                  <a16:creationId xmlns:a16="http://schemas.microsoft.com/office/drawing/2014/main" id="{B4187BEE-C52D-EDDA-D63E-F1CC08DFF1A6}"/>
                </a:ext>
              </a:extLst>
            </p:cNvPr>
            <p:cNvSpPr/>
            <p:nvPr/>
          </p:nvSpPr>
          <p:spPr>
            <a:xfrm>
              <a:off x="377348" y="1389272"/>
              <a:ext cx="3963298" cy="821890"/>
            </a:xfrm>
            <a:prstGeom prst="roundRect">
              <a:avLst/>
            </a:prstGeom>
            <a:solidFill>
              <a:srgbClr val="F0F4F4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สี่เหลี่ยมผืนผ้ามุมมน 10">
              <a:extLst>
                <a:ext uri="{FF2B5EF4-FFF2-40B4-BE49-F238E27FC236}">
                  <a16:creationId xmlns:a16="http://schemas.microsoft.com/office/drawing/2014/main" id="{9D67857A-9DB0-B0D5-76D2-377B904F9CFC}"/>
                </a:ext>
              </a:extLst>
            </p:cNvPr>
            <p:cNvSpPr/>
            <p:nvPr/>
          </p:nvSpPr>
          <p:spPr>
            <a:xfrm>
              <a:off x="1717432" y="1389273"/>
              <a:ext cx="2878286" cy="821890"/>
            </a:xfrm>
            <a:prstGeom prst="roundRect">
              <a:avLst/>
            </a:prstGeom>
            <a:solidFill>
              <a:srgbClr val="C9DFDE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สี่เหลี่ยมผืนผ้ามุมมน 10">
              <a:extLst>
                <a:ext uri="{FF2B5EF4-FFF2-40B4-BE49-F238E27FC236}">
                  <a16:creationId xmlns:a16="http://schemas.microsoft.com/office/drawing/2014/main" id="{0E52D1B9-307B-103F-70EC-3C92602982E7}"/>
                </a:ext>
              </a:extLst>
            </p:cNvPr>
            <p:cNvSpPr/>
            <p:nvPr/>
          </p:nvSpPr>
          <p:spPr>
            <a:xfrm>
              <a:off x="1880957" y="1384140"/>
              <a:ext cx="3033366" cy="832104"/>
            </a:xfrm>
            <a:prstGeom prst="roundRect">
              <a:avLst/>
            </a:prstGeom>
            <a:solidFill>
              <a:srgbClr val="E1EAEA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3833"/>
                </a:lnSpc>
                <a:defRPr/>
              </a:pPr>
              <a:r>
                <a:rPr lang="th-TH" sz="2667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ภาคใต้</a:t>
              </a:r>
            </a:p>
          </p:txBody>
        </p:sp>
        <p:sp>
          <p:nvSpPr>
            <p:cNvPr id="24" name="สี่เหลี่ยมผืนผ้า 16">
              <a:extLst>
                <a:ext uri="{FF2B5EF4-FFF2-40B4-BE49-F238E27FC236}">
                  <a16:creationId xmlns:a16="http://schemas.microsoft.com/office/drawing/2014/main" id="{4CCE8873-724F-19D3-2A54-0082BB8BA7E7}"/>
                </a:ext>
              </a:extLst>
            </p:cNvPr>
            <p:cNvSpPr/>
            <p:nvPr/>
          </p:nvSpPr>
          <p:spPr>
            <a:xfrm>
              <a:off x="377348" y="1603171"/>
              <a:ext cx="1340083" cy="546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u="sng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รุ่นที่</a:t>
              </a:r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5" name="สี่เหลี่ยมผืนผ้า: มุมมน 34">
            <a:extLst>
              <a:ext uri="{FF2B5EF4-FFF2-40B4-BE49-F238E27FC236}">
                <a16:creationId xmlns:a16="http://schemas.microsoft.com/office/drawing/2014/main" id="{5D88F975-7543-7348-EF56-E7D1B798A6EE}"/>
              </a:ext>
            </a:extLst>
          </p:cNvPr>
          <p:cNvSpPr/>
          <p:nvPr/>
        </p:nvSpPr>
        <p:spPr>
          <a:xfrm>
            <a:off x="5017933" y="1922374"/>
            <a:ext cx="4724400" cy="609600"/>
          </a:xfrm>
          <a:prstGeom prst="roundRect">
            <a:avLst>
              <a:gd name="adj" fmla="val 10000"/>
            </a:avLst>
          </a:prstGeom>
          <a:solidFill>
            <a:srgbClr val="FBE5D6"/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lnSpc>
                <a:spcPct val="150000"/>
              </a:lnSpc>
            </a:pP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ดำเนินการ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28 กุมภาพันธ์ - 1 มีนาคม 2567 </a:t>
            </a: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จังหวัดพังงา</a:t>
            </a:r>
          </a:p>
        </p:txBody>
      </p:sp>
      <p:graphicFrame>
        <p:nvGraphicFramePr>
          <p:cNvPr id="38" name="Table 1">
            <a:extLst>
              <a:ext uri="{FF2B5EF4-FFF2-40B4-BE49-F238E27FC236}">
                <a16:creationId xmlns:a16="http://schemas.microsoft.com/office/drawing/2014/main" id="{3F026601-96BB-1C1B-9DBB-6A618C17234D}"/>
              </a:ext>
            </a:extLst>
          </p:cNvPr>
          <p:cNvGraphicFramePr>
            <a:graphicFrameLocks noGrp="1"/>
          </p:cNvGraphicFramePr>
          <p:nvPr/>
        </p:nvGraphicFramePr>
        <p:xfrm>
          <a:off x="170830" y="832506"/>
          <a:ext cx="9829800" cy="53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98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</a:pPr>
                      <a:r>
                        <a:rPr lang="th-TH" sz="1700" b="1" i="0" u="non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โครงการประชุมเชิงปฏิบัติการคณะทำงานเครือข่ายขับเคลื่อนกองทุนพัฒนาบทบาทสตรีระดับภาค</a:t>
                      </a:r>
                      <a:endParaRPr lang="th-TH" sz="1700" b="1" i="0" u="sng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</a:tbl>
          </a:graphicData>
        </a:graphic>
      </p:graphicFrame>
      <p:graphicFrame>
        <p:nvGraphicFramePr>
          <p:cNvPr id="41" name="Table 1">
            <a:extLst>
              <a:ext uri="{FF2B5EF4-FFF2-40B4-BE49-F238E27FC236}">
                <a16:creationId xmlns:a16="http://schemas.microsoft.com/office/drawing/2014/main" id="{7FAFEFE6-BCC8-6B4C-6789-12A00C2C0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09237"/>
              </p:ext>
            </p:extLst>
          </p:nvPr>
        </p:nvGraphicFramePr>
        <p:xfrm>
          <a:off x="170830" y="1427666"/>
          <a:ext cx="982980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98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</a:pPr>
                      <a:r>
                        <a:rPr lang="th-TH" sz="13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ดำเนินการ </a:t>
                      </a:r>
                      <a:r>
                        <a:rPr lang="th-TH" sz="1300" b="1" i="0" u="none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จำนวน 4 รุ่นๆ ละ 3 วัน </a:t>
                      </a:r>
                      <a:r>
                        <a:rPr lang="th-TH" sz="13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กลุ่มเป้าหมาย </a:t>
                      </a:r>
                      <a:r>
                        <a:rPr lang="th-TH" sz="1300" b="1" i="0" u="none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จำนวน 231 คน</a:t>
                      </a:r>
                      <a:endParaRPr lang="th-TH" sz="1300" b="1" i="0" u="sng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</a:tbl>
          </a:graphicData>
        </a:graphic>
      </p:graphicFrame>
      <p:grpSp>
        <p:nvGrpSpPr>
          <p:cNvPr id="42" name="Group 63">
            <a:extLst>
              <a:ext uri="{FF2B5EF4-FFF2-40B4-BE49-F238E27FC236}">
                <a16:creationId xmlns:a16="http://schemas.microsoft.com/office/drawing/2014/main" id="{7BCC2659-B4CD-64D1-58D3-2F4E8688805E}"/>
              </a:ext>
            </a:extLst>
          </p:cNvPr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43" name="Group 64">
              <a:extLst>
                <a:ext uri="{FF2B5EF4-FFF2-40B4-BE49-F238E27FC236}">
                  <a16:creationId xmlns:a16="http://schemas.microsoft.com/office/drawing/2014/main" id="{DA1B9393-5F81-1E38-53E6-57A330468EEA}"/>
                </a:ext>
              </a:extLst>
            </p:cNvPr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5" name="Group 2">
                <a:extLst>
                  <a:ext uri="{FF2B5EF4-FFF2-40B4-BE49-F238E27FC236}">
                    <a16:creationId xmlns:a16="http://schemas.microsoft.com/office/drawing/2014/main" id="{742473D8-E617-FD2B-E4C2-A10B1BABC074}"/>
                  </a:ext>
                </a:extLst>
              </p:cNvPr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1" name="AutoShape 3">
                  <a:extLst>
                    <a:ext uri="{FF2B5EF4-FFF2-40B4-BE49-F238E27FC236}">
                      <a16:creationId xmlns:a16="http://schemas.microsoft.com/office/drawing/2014/main" id="{5EBE4A8D-EF31-618A-5711-2DAD0CA97A71}"/>
                    </a:ext>
                  </a:extLst>
                </p:cNvPr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2" name="TextBox 4">
                  <a:extLst>
                    <a:ext uri="{FF2B5EF4-FFF2-40B4-BE49-F238E27FC236}">
                      <a16:creationId xmlns:a16="http://schemas.microsoft.com/office/drawing/2014/main" id="{98C90B3F-A82E-1220-606F-D3AED050B10D}"/>
                    </a:ext>
                  </a:extLst>
                </p:cNvPr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46" name="Group 19">
                <a:extLst>
                  <a:ext uri="{FF2B5EF4-FFF2-40B4-BE49-F238E27FC236}">
                    <a16:creationId xmlns:a16="http://schemas.microsoft.com/office/drawing/2014/main" id="{292E881D-3AFA-3BE8-8259-6F17B81EA252}"/>
                  </a:ext>
                </a:extLst>
              </p:cNvPr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id="{2D57982F-D65B-53C1-2714-3FE63F3734DC}"/>
                    </a:ext>
                  </a:extLst>
                </p:cNvPr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48" name="Freeform 22">
                  <a:extLst>
                    <a:ext uri="{FF2B5EF4-FFF2-40B4-BE49-F238E27FC236}">
                      <a16:creationId xmlns:a16="http://schemas.microsoft.com/office/drawing/2014/main" id="{79CA6CC6-C7FC-73BE-E072-66D39EA41F71}"/>
                    </a:ext>
                  </a:extLst>
                </p:cNvPr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49" name="Freeform 23">
                  <a:extLst>
                    <a:ext uri="{FF2B5EF4-FFF2-40B4-BE49-F238E27FC236}">
                      <a16:creationId xmlns:a16="http://schemas.microsoft.com/office/drawing/2014/main" id="{769C425D-1923-67BE-94D2-CC6669AC3B09}"/>
                    </a:ext>
                  </a:extLst>
                </p:cNvPr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0" name="Freeform 24">
                  <a:extLst>
                    <a:ext uri="{FF2B5EF4-FFF2-40B4-BE49-F238E27FC236}">
                      <a16:creationId xmlns:a16="http://schemas.microsoft.com/office/drawing/2014/main" id="{6C8B22BE-67F4-07E2-9494-42F6D688C6B3}"/>
                    </a:ext>
                  </a:extLst>
                </p:cNvPr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4" name="Picture 36">
              <a:extLst>
                <a:ext uri="{FF2B5EF4-FFF2-40B4-BE49-F238E27FC236}">
                  <a16:creationId xmlns:a16="http://schemas.microsoft.com/office/drawing/2014/main" id="{3C6B83ED-AF84-B75B-1E3C-94AFFFD7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91F887CE-8646-D5D9-E6C1-A5DDF6BE027E}"/>
              </a:ext>
            </a:extLst>
          </p:cNvPr>
          <p:cNvGrpSpPr/>
          <p:nvPr/>
        </p:nvGrpSpPr>
        <p:grpSpPr>
          <a:xfrm>
            <a:off x="462346" y="2639561"/>
            <a:ext cx="3780813" cy="609600"/>
            <a:chOff x="377348" y="1384140"/>
            <a:chExt cx="4536975" cy="832104"/>
          </a:xfrm>
          <a:effectLst>
            <a:outerShdw blurRad="50800" dist="38100" dir="5400000" algn="t" rotWithShape="0">
              <a:prstClr val="black"/>
            </a:outerShdw>
          </a:effectLst>
        </p:grpSpPr>
        <p:sp>
          <p:nvSpPr>
            <p:cNvPr id="59" name="สี่เหลี่ยมผืนผ้ามุมมน 10">
              <a:extLst>
                <a:ext uri="{FF2B5EF4-FFF2-40B4-BE49-F238E27FC236}">
                  <a16:creationId xmlns:a16="http://schemas.microsoft.com/office/drawing/2014/main" id="{4849BDED-DBEA-BDEB-8E2E-9AD2193ED75B}"/>
                </a:ext>
              </a:extLst>
            </p:cNvPr>
            <p:cNvSpPr/>
            <p:nvPr/>
          </p:nvSpPr>
          <p:spPr>
            <a:xfrm>
              <a:off x="377348" y="1389272"/>
              <a:ext cx="3963298" cy="821890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สี่เหลี่ยมผืนผ้ามุมมน 10">
              <a:extLst>
                <a:ext uri="{FF2B5EF4-FFF2-40B4-BE49-F238E27FC236}">
                  <a16:creationId xmlns:a16="http://schemas.microsoft.com/office/drawing/2014/main" id="{A15B6067-09C5-CCFE-A086-89D35AB13922}"/>
                </a:ext>
              </a:extLst>
            </p:cNvPr>
            <p:cNvSpPr/>
            <p:nvPr/>
          </p:nvSpPr>
          <p:spPr>
            <a:xfrm>
              <a:off x="1717432" y="1389273"/>
              <a:ext cx="2878286" cy="821890"/>
            </a:xfrm>
            <a:prstGeom prst="roundRect">
              <a:avLst/>
            </a:prstGeom>
            <a:solidFill>
              <a:srgbClr val="FFDF85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สี่เหลี่ยมผืนผ้ามุมมน 10">
              <a:extLst>
                <a:ext uri="{FF2B5EF4-FFF2-40B4-BE49-F238E27FC236}">
                  <a16:creationId xmlns:a16="http://schemas.microsoft.com/office/drawing/2014/main" id="{0A235580-A500-4129-35F7-1CC3E07136D8}"/>
                </a:ext>
              </a:extLst>
            </p:cNvPr>
            <p:cNvSpPr/>
            <p:nvPr/>
          </p:nvSpPr>
          <p:spPr>
            <a:xfrm>
              <a:off x="1880957" y="1384140"/>
              <a:ext cx="3033366" cy="832104"/>
            </a:xfrm>
            <a:prstGeom prst="roundRect">
              <a:avLst/>
            </a:prstGeom>
            <a:solidFill>
              <a:srgbClr val="FFEFC1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3833"/>
                </a:lnSpc>
                <a:defRPr/>
              </a:pPr>
              <a:r>
                <a:rPr lang="th-TH" sz="2667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ภาคเหนือ</a:t>
              </a:r>
            </a:p>
          </p:txBody>
        </p:sp>
        <p:sp>
          <p:nvSpPr>
            <p:cNvPr id="62" name="สี่เหลี่ยมผืนผ้า 16">
              <a:extLst>
                <a:ext uri="{FF2B5EF4-FFF2-40B4-BE49-F238E27FC236}">
                  <a16:creationId xmlns:a16="http://schemas.microsoft.com/office/drawing/2014/main" id="{39C5F766-7836-DD27-6A5C-1D98B5B5C549}"/>
                </a:ext>
              </a:extLst>
            </p:cNvPr>
            <p:cNvSpPr/>
            <p:nvPr/>
          </p:nvSpPr>
          <p:spPr>
            <a:xfrm>
              <a:off x="377348" y="1603171"/>
              <a:ext cx="1340083" cy="546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u="sng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รุ่นที่</a:t>
              </a:r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3" name="สี่เหลี่ยมผืนผ้า: มุมมน 62">
            <a:extLst>
              <a:ext uri="{FF2B5EF4-FFF2-40B4-BE49-F238E27FC236}">
                <a16:creationId xmlns:a16="http://schemas.microsoft.com/office/drawing/2014/main" id="{9C186F7D-E210-5B77-73FC-58191B5B45AD}"/>
              </a:ext>
            </a:extLst>
          </p:cNvPr>
          <p:cNvSpPr/>
          <p:nvPr/>
        </p:nvSpPr>
        <p:spPr>
          <a:xfrm>
            <a:off x="5017933" y="2665255"/>
            <a:ext cx="4724400" cy="609600"/>
          </a:xfrm>
          <a:prstGeom prst="roundRect">
            <a:avLst>
              <a:gd name="adj" fmla="val 10000"/>
            </a:avLst>
          </a:prstGeom>
          <a:solidFill>
            <a:srgbClr val="FBE5D6"/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lnSpc>
                <a:spcPct val="150000"/>
              </a:lnSpc>
            </a:pP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ดำเนินการ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12 - 14 มีนาคม 2567</a:t>
            </a: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ณ จังหวัดอุทัยธานี</a:t>
            </a:r>
          </a:p>
        </p:txBody>
      </p:sp>
      <p:grpSp>
        <p:nvGrpSpPr>
          <p:cNvPr id="71" name="กลุ่ม 70">
            <a:extLst>
              <a:ext uri="{FF2B5EF4-FFF2-40B4-BE49-F238E27FC236}">
                <a16:creationId xmlns:a16="http://schemas.microsoft.com/office/drawing/2014/main" id="{216BC6D1-A076-36BA-E53D-D5447CB9E84A}"/>
              </a:ext>
            </a:extLst>
          </p:cNvPr>
          <p:cNvGrpSpPr/>
          <p:nvPr/>
        </p:nvGrpSpPr>
        <p:grpSpPr>
          <a:xfrm>
            <a:off x="457601" y="3393012"/>
            <a:ext cx="3780813" cy="609600"/>
            <a:chOff x="377348" y="1384140"/>
            <a:chExt cx="4536975" cy="832104"/>
          </a:xfrm>
          <a:effectLst>
            <a:outerShdw blurRad="50800" dist="38100" dir="5400000" algn="t" rotWithShape="0">
              <a:prstClr val="black"/>
            </a:outerShdw>
          </a:effectLst>
        </p:grpSpPr>
        <p:sp>
          <p:nvSpPr>
            <p:cNvPr id="72" name="สี่เหลี่ยมผืนผ้ามุมมน 10">
              <a:extLst>
                <a:ext uri="{FF2B5EF4-FFF2-40B4-BE49-F238E27FC236}">
                  <a16:creationId xmlns:a16="http://schemas.microsoft.com/office/drawing/2014/main" id="{BDCF61D4-87B3-4A39-5652-4B8B2C139002}"/>
                </a:ext>
              </a:extLst>
            </p:cNvPr>
            <p:cNvSpPr/>
            <p:nvPr/>
          </p:nvSpPr>
          <p:spPr>
            <a:xfrm>
              <a:off x="377348" y="1389272"/>
              <a:ext cx="3963298" cy="821890"/>
            </a:xfrm>
            <a:prstGeom prst="roundRect">
              <a:avLst/>
            </a:prstGeom>
            <a:solidFill>
              <a:srgbClr val="E2F0D9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3" name="สี่เหลี่ยมผืนผ้ามุมมน 10">
              <a:extLst>
                <a:ext uri="{FF2B5EF4-FFF2-40B4-BE49-F238E27FC236}">
                  <a16:creationId xmlns:a16="http://schemas.microsoft.com/office/drawing/2014/main" id="{0182415E-FEE1-125C-9366-BC25AC2BA24B}"/>
                </a:ext>
              </a:extLst>
            </p:cNvPr>
            <p:cNvSpPr/>
            <p:nvPr/>
          </p:nvSpPr>
          <p:spPr>
            <a:xfrm>
              <a:off x="1717432" y="1389273"/>
              <a:ext cx="2878286" cy="821890"/>
            </a:xfrm>
            <a:prstGeom prst="roundRect">
              <a:avLst/>
            </a:prstGeom>
            <a:solidFill>
              <a:srgbClr val="A8D072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สี่เหลี่ยมผืนผ้ามุมมน 10">
              <a:extLst>
                <a:ext uri="{FF2B5EF4-FFF2-40B4-BE49-F238E27FC236}">
                  <a16:creationId xmlns:a16="http://schemas.microsoft.com/office/drawing/2014/main" id="{DCBFA15F-5474-2924-14A3-42F84FE064D8}"/>
                </a:ext>
              </a:extLst>
            </p:cNvPr>
            <p:cNvSpPr/>
            <p:nvPr/>
          </p:nvSpPr>
          <p:spPr>
            <a:xfrm>
              <a:off x="1880957" y="1384140"/>
              <a:ext cx="3033366" cy="832104"/>
            </a:xfrm>
            <a:prstGeom prst="roundRect">
              <a:avLst/>
            </a:prstGeom>
            <a:solidFill>
              <a:srgbClr val="DCECC6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2500"/>
                </a:lnSpc>
                <a:defRPr/>
              </a:pPr>
              <a:r>
                <a:rPr lang="th-TH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ภาคตะวันออกเฉียงเหนือ</a:t>
              </a:r>
            </a:p>
          </p:txBody>
        </p:sp>
        <p:sp>
          <p:nvSpPr>
            <p:cNvPr id="75" name="สี่เหลี่ยมผืนผ้า 16">
              <a:extLst>
                <a:ext uri="{FF2B5EF4-FFF2-40B4-BE49-F238E27FC236}">
                  <a16:creationId xmlns:a16="http://schemas.microsoft.com/office/drawing/2014/main" id="{1AC11FBE-12A7-7D87-C380-CAA151A785A2}"/>
                </a:ext>
              </a:extLst>
            </p:cNvPr>
            <p:cNvSpPr/>
            <p:nvPr/>
          </p:nvSpPr>
          <p:spPr>
            <a:xfrm>
              <a:off x="377348" y="1603171"/>
              <a:ext cx="1340083" cy="546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u="sng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รุ่นที่</a:t>
              </a:r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2" name="สี่เหลี่ยมผืนผ้า: มุมมน 81">
            <a:extLst>
              <a:ext uri="{FF2B5EF4-FFF2-40B4-BE49-F238E27FC236}">
                <a16:creationId xmlns:a16="http://schemas.microsoft.com/office/drawing/2014/main" id="{02AC8CD1-4DA9-51FC-379C-F355403960DB}"/>
              </a:ext>
            </a:extLst>
          </p:cNvPr>
          <p:cNvSpPr/>
          <p:nvPr/>
        </p:nvSpPr>
        <p:spPr>
          <a:xfrm>
            <a:off x="5013188" y="3418706"/>
            <a:ext cx="4724400" cy="609600"/>
          </a:xfrm>
          <a:prstGeom prst="roundRect">
            <a:avLst>
              <a:gd name="adj" fmla="val 10000"/>
            </a:avLst>
          </a:prstGeom>
          <a:solidFill>
            <a:srgbClr val="FBE5D6"/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lnSpc>
                <a:spcPct val="150000"/>
              </a:lnSpc>
            </a:pP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ดำเนินการ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19 - 21 มีนาคม 2567 </a:t>
            </a: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จังหวัดอำนาจเจริญ</a:t>
            </a:r>
          </a:p>
        </p:txBody>
      </p: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0485C771-FA9E-E09E-D27E-F718093D6ADF}"/>
              </a:ext>
            </a:extLst>
          </p:cNvPr>
          <p:cNvGrpSpPr/>
          <p:nvPr/>
        </p:nvGrpSpPr>
        <p:grpSpPr>
          <a:xfrm>
            <a:off x="457601" y="4163437"/>
            <a:ext cx="3780813" cy="609600"/>
            <a:chOff x="377348" y="1384140"/>
            <a:chExt cx="4536975" cy="832104"/>
          </a:xfrm>
          <a:effectLst>
            <a:outerShdw blurRad="50800" dist="38100" dir="5400000" algn="t" rotWithShape="0">
              <a:prstClr val="black"/>
            </a:outerShdw>
          </a:effectLst>
        </p:grpSpPr>
        <p:sp>
          <p:nvSpPr>
            <p:cNvPr id="84" name="สี่เหลี่ยมผืนผ้ามุมมน 10">
              <a:extLst>
                <a:ext uri="{FF2B5EF4-FFF2-40B4-BE49-F238E27FC236}">
                  <a16:creationId xmlns:a16="http://schemas.microsoft.com/office/drawing/2014/main" id="{29C10066-461F-0BC3-8C38-354DD9A494EE}"/>
                </a:ext>
              </a:extLst>
            </p:cNvPr>
            <p:cNvSpPr/>
            <p:nvPr/>
          </p:nvSpPr>
          <p:spPr>
            <a:xfrm>
              <a:off x="377348" y="1389272"/>
              <a:ext cx="3963298" cy="821890"/>
            </a:xfrm>
            <a:prstGeom prst="roundRect">
              <a:avLst/>
            </a:prstGeom>
            <a:solidFill>
              <a:srgbClr val="E7E5DD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สี่เหลี่ยมผืนผ้ามุมมน 10">
              <a:extLst>
                <a:ext uri="{FF2B5EF4-FFF2-40B4-BE49-F238E27FC236}">
                  <a16:creationId xmlns:a16="http://schemas.microsoft.com/office/drawing/2014/main" id="{21DDC060-C720-67B2-511C-B23248F56421}"/>
                </a:ext>
              </a:extLst>
            </p:cNvPr>
            <p:cNvSpPr/>
            <p:nvPr/>
          </p:nvSpPr>
          <p:spPr>
            <a:xfrm>
              <a:off x="1717432" y="1389273"/>
              <a:ext cx="2878286" cy="821890"/>
            </a:xfrm>
            <a:prstGeom prst="roundRect">
              <a:avLst/>
            </a:prstGeom>
            <a:solidFill>
              <a:srgbClr val="ABA387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61915">
                <a:lnSpc>
                  <a:spcPct val="150000"/>
                </a:lnSpc>
                <a:defRPr/>
              </a:pPr>
              <a:endParaRPr lang="th-TH" sz="11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สี่เหลี่ยมผืนผ้ามุมมน 10">
              <a:extLst>
                <a:ext uri="{FF2B5EF4-FFF2-40B4-BE49-F238E27FC236}">
                  <a16:creationId xmlns:a16="http://schemas.microsoft.com/office/drawing/2014/main" id="{42515648-30B8-453C-812F-B211F18CCCC8}"/>
                </a:ext>
              </a:extLst>
            </p:cNvPr>
            <p:cNvSpPr/>
            <p:nvPr/>
          </p:nvSpPr>
          <p:spPr>
            <a:xfrm>
              <a:off x="1880957" y="1384140"/>
              <a:ext cx="3033366" cy="832104"/>
            </a:xfrm>
            <a:prstGeom prst="roundRect">
              <a:avLst/>
            </a:prstGeom>
            <a:solidFill>
              <a:srgbClr val="D6D2C4"/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3833"/>
                </a:lnSpc>
                <a:defRPr/>
              </a:pPr>
              <a:r>
                <a:rPr lang="th-TH" sz="2667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ภาคกลาง</a:t>
              </a:r>
            </a:p>
          </p:txBody>
        </p:sp>
        <p:sp>
          <p:nvSpPr>
            <p:cNvPr id="87" name="สี่เหลี่ยมผืนผ้า 16">
              <a:extLst>
                <a:ext uri="{FF2B5EF4-FFF2-40B4-BE49-F238E27FC236}">
                  <a16:creationId xmlns:a16="http://schemas.microsoft.com/office/drawing/2014/main" id="{0EA2EFBA-036D-9C8F-9494-B5CE313A9261}"/>
                </a:ext>
              </a:extLst>
            </p:cNvPr>
            <p:cNvSpPr/>
            <p:nvPr/>
          </p:nvSpPr>
          <p:spPr>
            <a:xfrm>
              <a:off x="377348" y="1603171"/>
              <a:ext cx="1340083" cy="546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u="sng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รุ่นที่</a:t>
              </a:r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8" name="สี่เหลี่ยมผืนผ้า: มุมมน 87">
            <a:extLst>
              <a:ext uri="{FF2B5EF4-FFF2-40B4-BE49-F238E27FC236}">
                <a16:creationId xmlns:a16="http://schemas.microsoft.com/office/drawing/2014/main" id="{9CC719B3-0F5B-31CF-32B2-7F0264B4B463}"/>
              </a:ext>
            </a:extLst>
          </p:cNvPr>
          <p:cNvSpPr/>
          <p:nvPr/>
        </p:nvSpPr>
        <p:spPr>
          <a:xfrm>
            <a:off x="5013188" y="4189131"/>
            <a:ext cx="4724400" cy="609600"/>
          </a:xfrm>
          <a:prstGeom prst="roundRect">
            <a:avLst>
              <a:gd name="adj" fmla="val 10000"/>
            </a:avLst>
          </a:prstGeom>
          <a:solidFill>
            <a:srgbClr val="FBE5D6"/>
          </a:solidFill>
          <a:ln w="28575">
            <a:solidFill>
              <a:schemeClr val="bg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32166725">
                  <a:custGeom>
                    <a:avLst/>
                    <a:gdLst>
                      <a:gd name="connsiteX0" fmla="*/ 0 w 8412480"/>
                      <a:gd name="connsiteY0" fmla="*/ 95729 h 957294"/>
                      <a:gd name="connsiteX1" fmla="*/ 95729 w 8412480"/>
                      <a:gd name="connsiteY1" fmla="*/ 0 h 957294"/>
                      <a:gd name="connsiteX2" fmla="*/ 518524 w 8412480"/>
                      <a:gd name="connsiteY2" fmla="*/ 0 h 957294"/>
                      <a:gd name="connsiteX3" fmla="*/ 941320 w 8412480"/>
                      <a:gd name="connsiteY3" fmla="*/ 0 h 957294"/>
                      <a:gd name="connsiteX4" fmla="*/ 1364115 w 8412480"/>
                      <a:gd name="connsiteY4" fmla="*/ 0 h 957294"/>
                      <a:gd name="connsiteX5" fmla="*/ 1786911 w 8412480"/>
                      <a:gd name="connsiteY5" fmla="*/ 0 h 957294"/>
                      <a:gd name="connsiteX6" fmla="*/ 2209706 w 8412480"/>
                      <a:gd name="connsiteY6" fmla="*/ 0 h 957294"/>
                      <a:gd name="connsiteX7" fmla="*/ 2961342 w 8412480"/>
                      <a:gd name="connsiteY7" fmla="*/ 0 h 957294"/>
                      <a:gd name="connsiteX8" fmla="*/ 3548558 w 8412480"/>
                      <a:gd name="connsiteY8" fmla="*/ 0 h 957294"/>
                      <a:gd name="connsiteX9" fmla="*/ 3971354 w 8412480"/>
                      <a:gd name="connsiteY9" fmla="*/ 0 h 957294"/>
                      <a:gd name="connsiteX10" fmla="*/ 4640780 w 8412480"/>
                      <a:gd name="connsiteY10" fmla="*/ 0 h 957294"/>
                      <a:gd name="connsiteX11" fmla="*/ 4981365 w 8412480"/>
                      <a:gd name="connsiteY11" fmla="*/ 0 h 957294"/>
                      <a:gd name="connsiteX12" fmla="*/ 5650791 w 8412480"/>
                      <a:gd name="connsiteY12" fmla="*/ 0 h 957294"/>
                      <a:gd name="connsiteX13" fmla="*/ 6320217 w 8412480"/>
                      <a:gd name="connsiteY13" fmla="*/ 0 h 957294"/>
                      <a:gd name="connsiteX14" fmla="*/ 6989643 w 8412480"/>
                      <a:gd name="connsiteY14" fmla="*/ 0 h 957294"/>
                      <a:gd name="connsiteX15" fmla="*/ 7659069 w 8412480"/>
                      <a:gd name="connsiteY15" fmla="*/ 0 h 957294"/>
                      <a:gd name="connsiteX16" fmla="*/ 8316751 w 8412480"/>
                      <a:gd name="connsiteY16" fmla="*/ 0 h 957294"/>
                      <a:gd name="connsiteX17" fmla="*/ 8412480 w 8412480"/>
                      <a:gd name="connsiteY17" fmla="*/ 95729 h 957294"/>
                      <a:gd name="connsiteX18" fmla="*/ 8412480 w 8412480"/>
                      <a:gd name="connsiteY18" fmla="*/ 455672 h 957294"/>
                      <a:gd name="connsiteX19" fmla="*/ 8412480 w 8412480"/>
                      <a:gd name="connsiteY19" fmla="*/ 861565 h 957294"/>
                      <a:gd name="connsiteX20" fmla="*/ 8316751 w 8412480"/>
                      <a:gd name="connsiteY20" fmla="*/ 957294 h 957294"/>
                      <a:gd name="connsiteX21" fmla="*/ 7811745 w 8412480"/>
                      <a:gd name="connsiteY21" fmla="*/ 957294 h 957294"/>
                      <a:gd name="connsiteX22" fmla="*/ 7306740 w 8412480"/>
                      <a:gd name="connsiteY22" fmla="*/ 957294 h 957294"/>
                      <a:gd name="connsiteX23" fmla="*/ 6555103 w 8412480"/>
                      <a:gd name="connsiteY23" fmla="*/ 957294 h 957294"/>
                      <a:gd name="connsiteX24" fmla="*/ 5885677 w 8412480"/>
                      <a:gd name="connsiteY24" fmla="*/ 957294 h 957294"/>
                      <a:gd name="connsiteX25" fmla="*/ 5216251 w 8412480"/>
                      <a:gd name="connsiteY25" fmla="*/ 957294 h 957294"/>
                      <a:gd name="connsiteX26" fmla="*/ 4711246 w 8412480"/>
                      <a:gd name="connsiteY26" fmla="*/ 957294 h 957294"/>
                      <a:gd name="connsiteX27" fmla="*/ 3959609 w 8412480"/>
                      <a:gd name="connsiteY27" fmla="*/ 957294 h 957294"/>
                      <a:gd name="connsiteX28" fmla="*/ 3454604 w 8412480"/>
                      <a:gd name="connsiteY28" fmla="*/ 957294 h 957294"/>
                      <a:gd name="connsiteX29" fmla="*/ 2949598 w 8412480"/>
                      <a:gd name="connsiteY29" fmla="*/ 957294 h 957294"/>
                      <a:gd name="connsiteX30" fmla="*/ 2197962 w 8412480"/>
                      <a:gd name="connsiteY30" fmla="*/ 957294 h 957294"/>
                      <a:gd name="connsiteX31" fmla="*/ 1528536 w 8412480"/>
                      <a:gd name="connsiteY31" fmla="*/ 957294 h 957294"/>
                      <a:gd name="connsiteX32" fmla="*/ 776899 w 8412480"/>
                      <a:gd name="connsiteY32" fmla="*/ 957294 h 957294"/>
                      <a:gd name="connsiteX33" fmla="*/ 95729 w 8412480"/>
                      <a:gd name="connsiteY33" fmla="*/ 957294 h 957294"/>
                      <a:gd name="connsiteX34" fmla="*/ 0 w 8412480"/>
                      <a:gd name="connsiteY34" fmla="*/ 861565 h 957294"/>
                      <a:gd name="connsiteX35" fmla="*/ 0 w 8412480"/>
                      <a:gd name="connsiteY35" fmla="*/ 486305 h 957294"/>
                      <a:gd name="connsiteX36" fmla="*/ 0 w 8412480"/>
                      <a:gd name="connsiteY36" fmla="*/ 95729 h 957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12480" h="957294" fill="none" extrusionOk="0">
                        <a:moveTo>
                          <a:pt x="0" y="95729"/>
                        </a:moveTo>
                        <a:cubicBezTo>
                          <a:pt x="8072" y="39177"/>
                          <a:pt x="43538" y="1566"/>
                          <a:pt x="95729" y="0"/>
                        </a:cubicBezTo>
                        <a:cubicBezTo>
                          <a:pt x="280488" y="-50212"/>
                          <a:pt x="411833" y="2295"/>
                          <a:pt x="518524" y="0"/>
                        </a:cubicBezTo>
                        <a:cubicBezTo>
                          <a:pt x="625216" y="-2295"/>
                          <a:pt x="835568" y="39443"/>
                          <a:pt x="941320" y="0"/>
                        </a:cubicBezTo>
                        <a:cubicBezTo>
                          <a:pt x="1047072" y="-39443"/>
                          <a:pt x="1231315" y="12230"/>
                          <a:pt x="1364115" y="0"/>
                        </a:cubicBezTo>
                        <a:cubicBezTo>
                          <a:pt x="1496916" y="-12230"/>
                          <a:pt x="1616155" y="31251"/>
                          <a:pt x="1786911" y="0"/>
                        </a:cubicBezTo>
                        <a:cubicBezTo>
                          <a:pt x="1957667" y="-31251"/>
                          <a:pt x="2090849" y="32626"/>
                          <a:pt x="2209706" y="0"/>
                        </a:cubicBezTo>
                        <a:cubicBezTo>
                          <a:pt x="2328564" y="-32626"/>
                          <a:pt x="2694988" y="71814"/>
                          <a:pt x="2961342" y="0"/>
                        </a:cubicBezTo>
                        <a:cubicBezTo>
                          <a:pt x="3227696" y="-71814"/>
                          <a:pt x="3395272" y="9454"/>
                          <a:pt x="3548558" y="0"/>
                        </a:cubicBezTo>
                        <a:cubicBezTo>
                          <a:pt x="3701844" y="-9454"/>
                          <a:pt x="3855793" y="26179"/>
                          <a:pt x="3971354" y="0"/>
                        </a:cubicBezTo>
                        <a:cubicBezTo>
                          <a:pt x="4086915" y="-26179"/>
                          <a:pt x="4398701" y="73234"/>
                          <a:pt x="4640780" y="0"/>
                        </a:cubicBezTo>
                        <a:cubicBezTo>
                          <a:pt x="4882859" y="-73234"/>
                          <a:pt x="4868239" y="31150"/>
                          <a:pt x="4981365" y="0"/>
                        </a:cubicBezTo>
                        <a:cubicBezTo>
                          <a:pt x="5094492" y="-31150"/>
                          <a:pt x="5331641" y="7793"/>
                          <a:pt x="5650791" y="0"/>
                        </a:cubicBezTo>
                        <a:cubicBezTo>
                          <a:pt x="5969941" y="-7793"/>
                          <a:pt x="6127237" y="65632"/>
                          <a:pt x="6320217" y="0"/>
                        </a:cubicBezTo>
                        <a:cubicBezTo>
                          <a:pt x="6513197" y="-65632"/>
                          <a:pt x="6741224" y="1577"/>
                          <a:pt x="6989643" y="0"/>
                        </a:cubicBezTo>
                        <a:cubicBezTo>
                          <a:pt x="7238062" y="-1577"/>
                          <a:pt x="7462431" y="44734"/>
                          <a:pt x="7659069" y="0"/>
                        </a:cubicBezTo>
                        <a:cubicBezTo>
                          <a:pt x="7855707" y="-44734"/>
                          <a:pt x="8003021" y="40732"/>
                          <a:pt x="8316751" y="0"/>
                        </a:cubicBezTo>
                        <a:cubicBezTo>
                          <a:pt x="8356739" y="2250"/>
                          <a:pt x="8426887" y="47860"/>
                          <a:pt x="8412480" y="95729"/>
                        </a:cubicBezTo>
                        <a:cubicBezTo>
                          <a:pt x="8417189" y="260947"/>
                          <a:pt x="8376157" y="319811"/>
                          <a:pt x="8412480" y="455672"/>
                        </a:cubicBezTo>
                        <a:cubicBezTo>
                          <a:pt x="8448803" y="591533"/>
                          <a:pt x="8404978" y="731540"/>
                          <a:pt x="8412480" y="861565"/>
                        </a:cubicBezTo>
                        <a:cubicBezTo>
                          <a:pt x="8399866" y="920900"/>
                          <a:pt x="8379602" y="944972"/>
                          <a:pt x="8316751" y="957294"/>
                        </a:cubicBezTo>
                        <a:cubicBezTo>
                          <a:pt x="8101826" y="1002825"/>
                          <a:pt x="7953693" y="935196"/>
                          <a:pt x="7811745" y="957294"/>
                        </a:cubicBezTo>
                        <a:cubicBezTo>
                          <a:pt x="7669797" y="979392"/>
                          <a:pt x="7521242" y="930944"/>
                          <a:pt x="7306740" y="957294"/>
                        </a:cubicBezTo>
                        <a:cubicBezTo>
                          <a:pt x="7092238" y="983644"/>
                          <a:pt x="6757271" y="885424"/>
                          <a:pt x="6555103" y="957294"/>
                        </a:cubicBezTo>
                        <a:cubicBezTo>
                          <a:pt x="6352935" y="1029164"/>
                          <a:pt x="6114432" y="887556"/>
                          <a:pt x="5885677" y="957294"/>
                        </a:cubicBezTo>
                        <a:cubicBezTo>
                          <a:pt x="5656922" y="1027032"/>
                          <a:pt x="5371004" y="891073"/>
                          <a:pt x="5216251" y="957294"/>
                        </a:cubicBezTo>
                        <a:cubicBezTo>
                          <a:pt x="5061498" y="1023515"/>
                          <a:pt x="4889249" y="956201"/>
                          <a:pt x="4711246" y="957294"/>
                        </a:cubicBezTo>
                        <a:cubicBezTo>
                          <a:pt x="4533243" y="958387"/>
                          <a:pt x="4335145" y="928881"/>
                          <a:pt x="3959609" y="957294"/>
                        </a:cubicBezTo>
                        <a:cubicBezTo>
                          <a:pt x="3584073" y="985707"/>
                          <a:pt x="3676469" y="898266"/>
                          <a:pt x="3454604" y="957294"/>
                        </a:cubicBezTo>
                        <a:cubicBezTo>
                          <a:pt x="3232740" y="1016322"/>
                          <a:pt x="3100458" y="931966"/>
                          <a:pt x="2949598" y="957294"/>
                        </a:cubicBezTo>
                        <a:cubicBezTo>
                          <a:pt x="2798738" y="982622"/>
                          <a:pt x="2508359" y="942534"/>
                          <a:pt x="2197962" y="957294"/>
                        </a:cubicBezTo>
                        <a:cubicBezTo>
                          <a:pt x="1887565" y="972054"/>
                          <a:pt x="1862580" y="897182"/>
                          <a:pt x="1528536" y="957294"/>
                        </a:cubicBezTo>
                        <a:cubicBezTo>
                          <a:pt x="1194492" y="1017406"/>
                          <a:pt x="1121212" y="904717"/>
                          <a:pt x="776899" y="957294"/>
                        </a:cubicBezTo>
                        <a:cubicBezTo>
                          <a:pt x="432586" y="1009871"/>
                          <a:pt x="265906" y="902492"/>
                          <a:pt x="95729" y="957294"/>
                        </a:cubicBezTo>
                        <a:cubicBezTo>
                          <a:pt x="36323" y="951548"/>
                          <a:pt x="-8341" y="916661"/>
                          <a:pt x="0" y="861565"/>
                        </a:cubicBezTo>
                        <a:cubicBezTo>
                          <a:pt x="-455" y="704233"/>
                          <a:pt x="14748" y="669099"/>
                          <a:pt x="0" y="486305"/>
                        </a:cubicBezTo>
                        <a:cubicBezTo>
                          <a:pt x="-14748" y="303511"/>
                          <a:pt x="38821" y="219396"/>
                          <a:pt x="0" y="95729"/>
                        </a:cubicBezTo>
                        <a:close/>
                      </a:path>
                      <a:path w="8412480" h="957294" stroke="0" extrusionOk="0">
                        <a:moveTo>
                          <a:pt x="0" y="95729"/>
                        </a:moveTo>
                        <a:cubicBezTo>
                          <a:pt x="5917" y="50550"/>
                          <a:pt x="49372" y="-11978"/>
                          <a:pt x="95729" y="0"/>
                        </a:cubicBezTo>
                        <a:cubicBezTo>
                          <a:pt x="310796" y="-85397"/>
                          <a:pt x="565628" y="43117"/>
                          <a:pt x="847365" y="0"/>
                        </a:cubicBezTo>
                        <a:cubicBezTo>
                          <a:pt x="1129102" y="-43117"/>
                          <a:pt x="1159816" y="11190"/>
                          <a:pt x="1270161" y="0"/>
                        </a:cubicBezTo>
                        <a:cubicBezTo>
                          <a:pt x="1380506" y="-11190"/>
                          <a:pt x="1606381" y="11500"/>
                          <a:pt x="1692956" y="0"/>
                        </a:cubicBezTo>
                        <a:cubicBezTo>
                          <a:pt x="1779532" y="-11500"/>
                          <a:pt x="2236484" y="47940"/>
                          <a:pt x="2444592" y="0"/>
                        </a:cubicBezTo>
                        <a:cubicBezTo>
                          <a:pt x="2652700" y="-47940"/>
                          <a:pt x="2876125" y="61562"/>
                          <a:pt x="3114019" y="0"/>
                        </a:cubicBezTo>
                        <a:cubicBezTo>
                          <a:pt x="3351913" y="-61562"/>
                          <a:pt x="3523102" y="43242"/>
                          <a:pt x="3701234" y="0"/>
                        </a:cubicBezTo>
                        <a:cubicBezTo>
                          <a:pt x="3879367" y="-43242"/>
                          <a:pt x="4054887" y="38475"/>
                          <a:pt x="4370660" y="0"/>
                        </a:cubicBezTo>
                        <a:cubicBezTo>
                          <a:pt x="4686433" y="-38475"/>
                          <a:pt x="4708762" y="32716"/>
                          <a:pt x="4957876" y="0"/>
                        </a:cubicBezTo>
                        <a:cubicBezTo>
                          <a:pt x="5206990" y="-32716"/>
                          <a:pt x="5438686" y="34507"/>
                          <a:pt x="5627302" y="0"/>
                        </a:cubicBezTo>
                        <a:cubicBezTo>
                          <a:pt x="5815918" y="-34507"/>
                          <a:pt x="6087679" y="15646"/>
                          <a:pt x="6378939" y="0"/>
                        </a:cubicBezTo>
                        <a:cubicBezTo>
                          <a:pt x="6670199" y="-15646"/>
                          <a:pt x="6657165" y="42395"/>
                          <a:pt x="6801734" y="0"/>
                        </a:cubicBezTo>
                        <a:cubicBezTo>
                          <a:pt x="6946304" y="-42395"/>
                          <a:pt x="7159110" y="34918"/>
                          <a:pt x="7306740" y="0"/>
                        </a:cubicBezTo>
                        <a:cubicBezTo>
                          <a:pt x="7454370" y="-34918"/>
                          <a:pt x="7554384" y="20246"/>
                          <a:pt x="7729535" y="0"/>
                        </a:cubicBezTo>
                        <a:cubicBezTo>
                          <a:pt x="7904687" y="-20246"/>
                          <a:pt x="8149642" y="20456"/>
                          <a:pt x="8316751" y="0"/>
                        </a:cubicBezTo>
                        <a:cubicBezTo>
                          <a:pt x="8383411" y="7369"/>
                          <a:pt x="8422695" y="52072"/>
                          <a:pt x="8412480" y="95729"/>
                        </a:cubicBezTo>
                        <a:cubicBezTo>
                          <a:pt x="8438178" y="234317"/>
                          <a:pt x="8380378" y="348769"/>
                          <a:pt x="8412480" y="455672"/>
                        </a:cubicBezTo>
                        <a:cubicBezTo>
                          <a:pt x="8444582" y="562575"/>
                          <a:pt x="8403732" y="771460"/>
                          <a:pt x="8412480" y="861565"/>
                        </a:cubicBezTo>
                        <a:cubicBezTo>
                          <a:pt x="8407699" y="920059"/>
                          <a:pt x="8365418" y="944767"/>
                          <a:pt x="8316751" y="957294"/>
                        </a:cubicBezTo>
                        <a:cubicBezTo>
                          <a:pt x="8122332" y="987397"/>
                          <a:pt x="7797249" y="938900"/>
                          <a:pt x="7565115" y="957294"/>
                        </a:cubicBezTo>
                        <a:cubicBezTo>
                          <a:pt x="7332981" y="975688"/>
                          <a:pt x="7261334" y="914449"/>
                          <a:pt x="7142319" y="957294"/>
                        </a:cubicBezTo>
                        <a:cubicBezTo>
                          <a:pt x="7023304" y="1000139"/>
                          <a:pt x="6712683" y="908806"/>
                          <a:pt x="6555103" y="957294"/>
                        </a:cubicBezTo>
                        <a:cubicBezTo>
                          <a:pt x="6397523" y="1005782"/>
                          <a:pt x="6337399" y="916671"/>
                          <a:pt x="6132308" y="957294"/>
                        </a:cubicBezTo>
                        <a:cubicBezTo>
                          <a:pt x="5927217" y="997917"/>
                          <a:pt x="5666629" y="897372"/>
                          <a:pt x="5380672" y="957294"/>
                        </a:cubicBezTo>
                        <a:cubicBezTo>
                          <a:pt x="5094715" y="1017216"/>
                          <a:pt x="5054341" y="901401"/>
                          <a:pt x="4875666" y="957294"/>
                        </a:cubicBezTo>
                        <a:cubicBezTo>
                          <a:pt x="4696991" y="1013187"/>
                          <a:pt x="4516107" y="893911"/>
                          <a:pt x="4206240" y="957294"/>
                        </a:cubicBezTo>
                        <a:cubicBezTo>
                          <a:pt x="3896373" y="1020677"/>
                          <a:pt x="3932845" y="938421"/>
                          <a:pt x="3701234" y="957294"/>
                        </a:cubicBezTo>
                        <a:cubicBezTo>
                          <a:pt x="3469623" y="976167"/>
                          <a:pt x="3298649" y="929388"/>
                          <a:pt x="3196229" y="957294"/>
                        </a:cubicBezTo>
                        <a:cubicBezTo>
                          <a:pt x="3093810" y="985200"/>
                          <a:pt x="2890259" y="935844"/>
                          <a:pt x="2609013" y="957294"/>
                        </a:cubicBezTo>
                        <a:cubicBezTo>
                          <a:pt x="2327767" y="978744"/>
                          <a:pt x="2101601" y="936770"/>
                          <a:pt x="1939587" y="957294"/>
                        </a:cubicBezTo>
                        <a:cubicBezTo>
                          <a:pt x="1777573" y="977818"/>
                          <a:pt x="1378815" y="884938"/>
                          <a:pt x="1187950" y="957294"/>
                        </a:cubicBezTo>
                        <a:cubicBezTo>
                          <a:pt x="997085" y="1029650"/>
                          <a:pt x="874117" y="926557"/>
                          <a:pt x="765155" y="957294"/>
                        </a:cubicBezTo>
                        <a:cubicBezTo>
                          <a:pt x="656193" y="988031"/>
                          <a:pt x="379416" y="884241"/>
                          <a:pt x="95729" y="957294"/>
                        </a:cubicBezTo>
                        <a:cubicBezTo>
                          <a:pt x="47706" y="957306"/>
                          <a:pt x="14566" y="912222"/>
                          <a:pt x="0" y="861565"/>
                        </a:cubicBezTo>
                        <a:cubicBezTo>
                          <a:pt x="-29833" y="665900"/>
                          <a:pt x="11872" y="629072"/>
                          <a:pt x="0" y="463330"/>
                        </a:cubicBezTo>
                        <a:cubicBezTo>
                          <a:pt x="-11872" y="297589"/>
                          <a:pt x="41001" y="248045"/>
                          <a:pt x="0" y="957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thaiDist">
              <a:lnSpc>
                <a:spcPct val="150000"/>
              </a:lnSpc>
            </a:pP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ดำเนินการ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26 - 28  มีนาคม 2567 </a:t>
            </a:r>
            <a:r>
              <a:rPr lang="th-TH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จังหวัดประจวบคีรีขันธ์</a:t>
            </a:r>
          </a:p>
        </p:txBody>
      </p:sp>
      <p:sp>
        <p:nvSpPr>
          <p:cNvPr id="89" name="สี่เหลี่ยมผืนผ้า 88">
            <a:extLst>
              <a:ext uri="{FF2B5EF4-FFF2-40B4-BE49-F238E27FC236}">
                <a16:creationId xmlns:a16="http://schemas.microsoft.com/office/drawing/2014/main" id="{2420907B-C016-7D74-2BA5-20A44F974CF5}"/>
              </a:ext>
            </a:extLst>
          </p:cNvPr>
          <p:cNvSpPr/>
          <p:nvPr/>
        </p:nvSpPr>
        <p:spPr>
          <a:xfrm>
            <a:off x="4214914" y="1990904"/>
            <a:ext cx="84084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rgbClr val="FF0000"/>
                </a:solidFill>
                <a:sym typeface="Wingdings" panose="05000000000000000000" pitchFamily="2" charset="2"/>
              </a:rPr>
              <a:t></a:t>
            </a:r>
            <a:endParaRPr lang="th-TH" sz="3750" dirty="0">
              <a:solidFill>
                <a:srgbClr val="FF0000"/>
              </a:solidFill>
            </a:endParaRPr>
          </a:p>
        </p:txBody>
      </p:sp>
      <p:sp>
        <p:nvSpPr>
          <p:cNvPr id="90" name="สี่เหลี่ยมผืนผ้า 89">
            <a:extLst>
              <a:ext uri="{FF2B5EF4-FFF2-40B4-BE49-F238E27FC236}">
                <a16:creationId xmlns:a16="http://schemas.microsoft.com/office/drawing/2014/main" id="{72A138FF-8E5B-6567-FCF3-DB7094770C1E}"/>
              </a:ext>
            </a:extLst>
          </p:cNvPr>
          <p:cNvSpPr/>
          <p:nvPr/>
        </p:nvSpPr>
        <p:spPr>
          <a:xfrm>
            <a:off x="4214914" y="2697564"/>
            <a:ext cx="84084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rgbClr val="FF0000"/>
                </a:solidFill>
                <a:sym typeface="Wingdings" panose="05000000000000000000" pitchFamily="2" charset="2"/>
              </a:rPr>
              <a:t></a:t>
            </a:r>
            <a:endParaRPr lang="th-TH" sz="3750" dirty="0">
              <a:solidFill>
                <a:srgbClr val="FF0000"/>
              </a:solidFill>
            </a:endParaRPr>
          </a:p>
        </p:txBody>
      </p:sp>
      <p:sp>
        <p:nvSpPr>
          <p:cNvPr id="91" name="สี่เหลี่ยมผืนผ้า 90">
            <a:extLst>
              <a:ext uri="{FF2B5EF4-FFF2-40B4-BE49-F238E27FC236}">
                <a16:creationId xmlns:a16="http://schemas.microsoft.com/office/drawing/2014/main" id="{328832D2-B83E-13EC-4AC0-F5625404AB99}"/>
              </a:ext>
            </a:extLst>
          </p:cNvPr>
          <p:cNvSpPr/>
          <p:nvPr/>
        </p:nvSpPr>
        <p:spPr>
          <a:xfrm>
            <a:off x="4238413" y="3487003"/>
            <a:ext cx="84084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rgbClr val="FF0000"/>
                </a:solidFill>
                <a:sym typeface="Wingdings" panose="05000000000000000000" pitchFamily="2" charset="2"/>
              </a:rPr>
              <a:t></a:t>
            </a:r>
            <a:endParaRPr lang="th-TH" sz="3750" dirty="0">
              <a:solidFill>
                <a:srgbClr val="FF0000"/>
              </a:solidFill>
            </a:endParaRPr>
          </a:p>
        </p:txBody>
      </p:sp>
      <p:sp>
        <p:nvSpPr>
          <p:cNvPr id="92" name="สี่เหลี่ยมผืนผ้า 91">
            <a:extLst>
              <a:ext uri="{FF2B5EF4-FFF2-40B4-BE49-F238E27FC236}">
                <a16:creationId xmlns:a16="http://schemas.microsoft.com/office/drawing/2014/main" id="{37FF4E0B-2DB1-38E9-1335-2CD647978D32}"/>
              </a:ext>
            </a:extLst>
          </p:cNvPr>
          <p:cNvSpPr/>
          <p:nvPr/>
        </p:nvSpPr>
        <p:spPr>
          <a:xfrm>
            <a:off x="4214914" y="4246472"/>
            <a:ext cx="84084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rgbClr val="FF0000"/>
                </a:solidFill>
                <a:sym typeface="Wingdings" panose="05000000000000000000" pitchFamily="2" charset="2"/>
              </a:rPr>
              <a:t></a:t>
            </a:r>
            <a:endParaRPr lang="th-TH" sz="3750" dirty="0">
              <a:solidFill>
                <a:srgbClr val="FF0000"/>
              </a:solidFill>
            </a:endParaRPr>
          </a:p>
        </p:txBody>
      </p:sp>
      <p:graphicFrame>
        <p:nvGraphicFramePr>
          <p:cNvPr id="94" name="Table 1">
            <a:extLst>
              <a:ext uri="{FF2B5EF4-FFF2-40B4-BE49-F238E27FC236}">
                <a16:creationId xmlns:a16="http://schemas.microsoft.com/office/drawing/2014/main" id="{C0F003C1-91E3-4D9E-D9DB-56B34B40D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0512"/>
              </p:ext>
            </p:extLst>
          </p:nvPr>
        </p:nvGraphicFramePr>
        <p:xfrm>
          <a:off x="168679" y="4904083"/>
          <a:ext cx="982980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98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</a:pPr>
                      <a:r>
                        <a:rPr lang="th-TH" sz="1300" b="1" i="0" u="none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กลุ่มอาชีพสมาชิกกองทุนพัฒนาบทบาทสตรี </a:t>
                      </a:r>
                      <a:r>
                        <a:rPr lang="th-TH" sz="13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ร่วมจัดแสดงและจำหน่ายผลิตภัณฑ์ </a:t>
                      </a:r>
                      <a:r>
                        <a:rPr lang="th-TH" sz="1300" b="1" i="0" u="none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จำนวน 60 กลุ่ม </a:t>
                      </a:r>
                      <a:r>
                        <a:rPr lang="th-TH" sz="13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ยอดจำหน่ายรวมทั้งสิ้น </a:t>
                      </a:r>
                      <a:r>
                        <a:rPr lang="th-TH" sz="1300" b="1" i="0" u="none" kern="120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490,230 บาท</a:t>
                      </a:r>
                      <a:endParaRPr lang="th-TH" sz="1300" b="1" i="0" u="sng" kern="120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6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45271"/>
              </p:ext>
            </p:extLst>
          </p:nvPr>
        </p:nvGraphicFramePr>
        <p:xfrm>
          <a:off x="197598" y="979695"/>
          <a:ext cx="9753600" cy="4380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312089">
                <a:tc gridSpan="2"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6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</a:t>
                      </a:r>
                      <a:r>
                        <a:rPr lang="th-TH" sz="16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ปัญหา/อุปสรรคของการดำเนินงานกองทุนพัฒนาบทบาทสตรีในพื้นที่</a:t>
                      </a:r>
                      <a:endParaRPr lang="th-TH" sz="1600" b="1" u="sng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28548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ด้านลูกหนี้ -</a:t>
                      </a:r>
                      <a:endParaRPr lang="en-US" sz="14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ด้านกลไกการขับเคลื่อนกองทุนพัฒนาบทบาทสตรี -</a:t>
                      </a:r>
                      <a:endParaRPr lang="en-US" sz="14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782677">
                <a:tc>
                  <a:txBody>
                    <a:bodyPr/>
                    <a:lstStyle/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ปัญหาความขัดแย้งกันภายในกลุ่ม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นำเงินไปใช้ไม่ตรงตามวัตถุประสงค์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ขาดวินัยในการชำระเงินคืน/จ่ายไม่ตรงตามกำหนดชำระ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เข้าร่วมมาตรการต่างๆ แล้ว แต่ไม่ปฏิบัติตามเงื่อนไข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ไม่ยอมชำระหนี้ เนื่องจากมีความรู้ทางด้านกฎหมาย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การดำเนินงานไม่ประสบความสำเร็จ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ไม่สามารถนำเงินไปพัฒนาให้ประสบความสำเร็จในอาชีพได้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ไม่มีศักยภาพในการชำระเงินคืนในรูปแบบกลุ่ม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มีหนี้หลายกองทุนฯ ทำให้เกิดปัญหาหนี้ค้างชำระ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นำชื่อและเอกสารมาขอยื่นกู้แทน ทำให้ลูกหนี้ไม่ทราบว่าเป็นหนี้</a:t>
                      </a:r>
                    </a:p>
                    <a:p>
                      <a:pPr marL="55563" indent="0" algn="l">
                        <a:lnSpc>
                          <a:spcPts val="23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0" u="none" kern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พฤติกรรมที่เปลี่ยนแปลงไปของผู้บริโภค ทำให้รายได้บางกลุ่มลดลง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0" u="none" kern="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ไม่สามารถติดตามหนี้ได้ (ลูกหนี้ไม่อยู่ในพื้นที่, เสียชีวิต, ไม่รับโทรศัพท์ 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และไม่ให้ความร่วมมือ 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การสื่อสารที่คลาดเคลื่อน ทำให้เข้าใจไม่ตรงกัน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ขาดความรู้ความเข้าใจในระเบียบของกองทุนฯ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ขาดความพร้อมในการทำงาน 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ขาดแรงจูงใจในการขับเคลื่อน เนื่องจากไม่ได้รับค่าตอบแทน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0" u="none" kern="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เจ้าหน้าที่มีภารกิจที่รับผิดชอบจำนวนมาก ทำให้ขาดการประสานงาน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ขาดความรู้ทางด้านกฎหมายที่เกี่ยวข้องกับกองทุนฯ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ขาดบุคลากรที่มีจิตอาสา ในการขับเคลื่อนงานกองทุนฯ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ขาดข้อมูลในการพิจารณาโครงการ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การประชาสัมพันธ์ของกองทุนฯ ไม่ทั่วถึง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3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3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0" u="none" kern="0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ปัจจัยภายนอกที่ควบคุมไม่ได้ </a:t>
                      </a:r>
                      <a:r>
                        <a:rPr lang="th-TH" sz="1300" b="0" u="none" kern="0" spc="-8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(ภัยพิบัติ/เศรษฐกิจ/โรคติดต่อ/ราคาสินค้า)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914BF97-F881-4A74-EB16-4CB6F42E957C}"/>
              </a:ext>
            </a:extLst>
          </p:cNvPr>
          <p:cNvSpPr/>
          <p:nvPr/>
        </p:nvSpPr>
        <p:spPr>
          <a:xfrm>
            <a:off x="2319408" y="160376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ข้อเสนอแนะจากผู้เข้าร่วมโครงการประชุมเชิงปฏิบัติการ</a:t>
            </a:r>
          </a:p>
          <a:p>
            <a:pPr algn="ctr">
              <a:lnSpc>
                <a:spcPct val="11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คณะทำงานเครือข่ายขับเคลื่อนกองทุนพัฒนาบทบาทสตรีระดับภาค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303203"/>
            <a:ext cx="9017000" cy="603268"/>
            <a:chOff x="0" y="-175733"/>
            <a:chExt cx="21640800" cy="1447844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64</a:t>
              </a: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65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82351"/>
              </p:ext>
            </p:extLst>
          </p:nvPr>
        </p:nvGraphicFramePr>
        <p:xfrm>
          <a:off x="199405" y="1085207"/>
          <a:ext cx="9753600" cy="2333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36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</a:tblGrid>
              <a:tr h="437490">
                <a:tc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5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</a:t>
                      </a:r>
                      <a:r>
                        <a:rPr lang="th-TH" sz="15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5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ทิศทางการดำเนินงานของคณะทำงานเครือข่ายขับเคลื่อนกองทุนพัฒนาบทบาทสตรีระดับภาค</a:t>
                      </a:r>
                      <a:endParaRPr lang="th-TH" sz="1500" b="1" u="sng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1895789">
                <a:tc>
                  <a:txBody>
                    <a:bodyPr/>
                    <a:lstStyle/>
                    <a:p>
                      <a:pPr marL="55563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  <a:defRPr/>
                      </a:pPr>
                      <a:endParaRPr lang="th-TH" sz="1300" b="0" u="none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55563" indent="0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endParaRPr lang="th-TH" sz="1300" b="0" u="none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17" name="ตัวแทนเนื้อหา 16">
            <a:extLst>
              <a:ext uri="{FF2B5EF4-FFF2-40B4-BE49-F238E27FC236}">
                <a16:creationId xmlns:a16="http://schemas.microsoft.com/office/drawing/2014/main" id="{2A057C12-CA53-7B2A-BA7A-3C63219A9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980" y="1491366"/>
            <a:ext cx="4800600" cy="1905000"/>
          </a:xfrm>
          <a:ln w="3175"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จัดประชุมสัญจรระดับภาค ให้ครบทุกจังหวัด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จัดประชุมสัญจรระดับภาค รายไตรมาส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จัดประชุมระดับภาค ในรูปแบบออนไลน์ เดือนละ 1 ครั้ง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พัฒนาศักยภาพกลไกการขับเคลื่อนฯ และส่งเสริมบทบาทหน้าที่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จัดให้มีการแลกเปลี่ยนประสบการณ์การบริหารจัดการหนี้ และสร้าง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เครือข่ายในการติดตามหนี้ระดับภาค</a:t>
            </a:r>
          </a:p>
        </p:txBody>
      </p:sp>
      <p:sp>
        <p:nvSpPr>
          <p:cNvPr id="18" name="ตัวแทนเนื้อหา 17">
            <a:extLst>
              <a:ext uri="{FF2B5EF4-FFF2-40B4-BE49-F238E27FC236}">
                <a16:creationId xmlns:a16="http://schemas.microsoft.com/office/drawing/2014/main" id="{1F9D6747-7E1E-34A7-CD43-83190D2E7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0853" y="1491365"/>
            <a:ext cx="4800600" cy="1905000"/>
          </a:xfrm>
          <a:ln w="3175">
            <a:noFill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จัดทำแผนการดำเนินงาน และแสวงหาภาคีเครือข่ายกองทุนฯ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จัดทำคู่มือแนวทางการดำเนินงานกองทุนฯ</a:t>
            </a:r>
            <a:endParaRPr lang="en-US" sz="1333" kern="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จัดกิจกรรมสนับสนุนการดำเนินงานกองทุนฯ ระดับภาค</a:t>
            </a:r>
            <a:endParaRPr lang="en-US" sz="1333" kern="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จัดทำสื่อประชาสัมพันธ์งานกองทุนฯทางออนไลน์</a:t>
            </a:r>
            <a:endParaRPr lang="en-US" sz="1333" kern="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สร้างขวัญกำลังใจให้กับกลุ่มอาชีพ/องค์กร ดีเด่น </a:t>
            </a:r>
            <a:endParaRPr lang="en-US" sz="1333" kern="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มีการแลกเปลี่ยนเรียนรู้เครือข่ายกลุ่มอาชีพที่มีลักษณะเดียวกัน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9" name="Table 1">
            <a:extLst>
              <a:ext uri="{FF2B5EF4-FFF2-40B4-BE49-F238E27FC236}">
                <a16:creationId xmlns:a16="http://schemas.microsoft.com/office/drawing/2014/main" id="{3AE5F0E7-11BF-1817-AA1B-0DF52CDB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25123"/>
              </p:ext>
            </p:extLst>
          </p:nvPr>
        </p:nvGraphicFramePr>
        <p:xfrm>
          <a:off x="211873" y="3404764"/>
          <a:ext cx="9753600" cy="1866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536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</a:tblGrid>
              <a:tr h="350043">
                <a:tc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5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</a:t>
                      </a:r>
                      <a:r>
                        <a:rPr lang="th-TH" sz="15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5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ข้อเสนอแนะ</a:t>
                      </a:r>
                      <a:endParaRPr lang="th-TH" sz="1500" b="1" u="sng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1516856">
                <a:tc>
                  <a:txBody>
                    <a:bodyPr/>
                    <a:lstStyle/>
                    <a:p>
                      <a:pPr marL="55563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  <a:defRPr/>
                      </a:pPr>
                      <a:endParaRPr lang="th-TH" sz="1300" b="0" u="none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55563" indent="0" algn="l">
                        <a:lnSpc>
                          <a:spcPts val="2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endParaRPr lang="th-TH" sz="1300" b="0" u="none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sp>
        <p:nvSpPr>
          <p:cNvPr id="22" name="ตัวแทนเนื้อหา 16">
            <a:extLst>
              <a:ext uri="{FF2B5EF4-FFF2-40B4-BE49-F238E27FC236}">
                <a16:creationId xmlns:a16="http://schemas.microsoft.com/office/drawing/2014/main" id="{9A993070-C1BD-DDC1-DDA8-9449D554D10F}"/>
              </a:ext>
            </a:extLst>
          </p:cNvPr>
          <p:cNvSpPr txBox="1">
            <a:spLocks/>
          </p:cNvSpPr>
          <p:nvPr/>
        </p:nvSpPr>
        <p:spPr>
          <a:xfrm>
            <a:off x="364980" y="3774023"/>
            <a:ext cx="4800600" cy="1447800"/>
          </a:xfrm>
          <a:prstGeom prst="rect">
            <a:avLst/>
          </a:prstGeom>
          <a:ln w="3175">
            <a:noFill/>
          </a:ln>
        </p:spPr>
        <p:txBody>
          <a:bodyPr vert="horz" lIns="76200" tIns="38100" rIns="76200" bIns="381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01" indent="0" defTabSz="634950">
              <a:lnSpc>
                <a:spcPts val="2083"/>
              </a:lnSpc>
              <a:spcBef>
                <a:spcPts val="167"/>
              </a:spcBef>
              <a:buNone/>
              <a:defRPr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จัดให้มีการประชุมเชิงปฏิบัติการฯ อย่างน้อยปีละ 1 ครั้ง</a:t>
            </a:r>
          </a:p>
          <a:p>
            <a:pPr marL="46301" indent="0" defTabSz="634950">
              <a:lnSpc>
                <a:spcPts val="2083"/>
              </a:lnSpc>
              <a:spcBef>
                <a:spcPts val="167"/>
              </a:spcBef>
              <a:buNone/>
              <a:defRPr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จัดให้มีกิจกรรมแลกเปลี่ยนเรียนรู้ในระดับเขตตรวจ</a:t>
            </a:r>
          </a:p>
          <a:p>
            <a:pPr marL="46301" indent="0" defTabSz="634950">
              <a:lnSpc>
                <a:spcPts val="2083"/>
              </a:lnSpc>
              <a:spcBef>
                <a:spcPts val="167"/>
              </a:spcBef>
              <a:buNone/>
              <a:defRPr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จัดให้มีการประชุมสัญจร ศึกษาดูงานในพื้นที่ที่ประสบผลสำเร็จ</a:t>
            </a:r>
          </a:p>
          <a:p>
            <a:pPr marL="46301" indent="0" defTabSz="634950">
              <a:lnSpc>
                <a:spcPts val="2083"/>
              </a:lnSpc>
              <a:spcBef>
                <a:spcPts val="167"/>
              </a:spcBef>
              <a:buNone/>
              <a:defRPr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จัดให้มีการประชุมสัญจรระดับภาค ระหว่าง </a:t>
            </a:r>
            <a:r>
              <a:rPr lang="th-TH" sz="1333" kern="0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กพส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จ./คณะทำงานฯ ไตรมาสละ 1 ครั้ง หรืออย่างน้อยปีละ 2 ครั้ง</a:t>
            </a:r>
          </a:p>
        </p:txBody>
      </p:sp>
      <p:sp>
        <p:nvSpPr>
          <p:cNvPr id="23" name="ตัวแทนเนื้อหา 17">
            <a:extLst>
              <a:ext uri="{FF2B5EF4-FFF2-40B4-BE49-F238E27FC236}">
                <a16:creationId xmlns:a16="http://schemas.microsoft.com/office/drawing/2014/main" id="{5657113F-A47A-4EA2-05CB-327ADC62D66F}"/>
              </a:ext>
            </a:extLst>
          </p:cNvPr>
          <p:cNvSpPr txBox="1">
            <a:spLocks/>
          </p:cNvSpPr>
          <p:nvPr/>
        </p:nvSpPr>
        <p:spPr>
          <a:xfrm>
            <a:off x="5140853" y="3774022"/>
            <a:ext cx="4800600" cy="1524000"/>
          </a:xfrm>
          <a:prstGeom prst="rect">
            <a:avLst/>
          </a:prstGeom>
          <a:ln w="3175">
            <a:noFill/>
          </a:ln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01" indent="0" defTabSz="634950">
              <a:lnSpc>
                <a:spcPts val="2083"/>
              </a:lnSpc>
              <a:spcBef>
                <a:spcPts val="167"/>
              </a:spcBef>
              <a:buNone/>
              <a:defRPr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จัดให้มีกิจกรรมสร้างแรงจูงใจ</a:t>
            </a:r>
          </a:p>
          <a:p>
            <a:pPr marL="46301" indent="0" defTabSz="634950">
              <a:lnSpc>
                <a:spcPts val="2083"/>
              </a:lnSpc>
              <a:spcBef>
                <a:spcPts val="167"/>
              </a:spcBef>
              <a:buNone/>
              <a:defRPr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จัดให้มีมหกรรมการแสดงสินค้าของกลุ่มอาชีพ ในแต่ละภาค </a:t>
            </a:r>
          </a:p>
          <a:p>
            <a:pPr marL="46301" indent="0" defTabSz="634950">
              <a:lnSpc>
                <a:spcPts val="2083"/>
              </a:lnSpc>
              <a:spcBef>
                <a:spcPts val="167"/>
              </a:spcBef>
              <a:buNone/>
              <a:defRPr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จัดให้มีการอบรมเสริมสร้างทักษะความรู้ในแต่ละจังหวัด</a:t>
            </a:r>
          </a:p>
          <a:p>
            <a:pPr marL="46301" indent="0" defTabSz="634950">
              <a:lnSpc>
                <a:spcPts val="2083"/>
              </a:lnSpc>
              <a:spcBef>
                <a:spcPts val="167"/>
              </a:spcBef>
              <a:buNone/>
              <a:defRPr/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" panose="05000000000000000000" pitchFamily="2" charset="2"/>
              </a:rPr>
              <a:t>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เพิ่มกลุ่มเป้าหมายในการประชุมสัญจรระดับภาค อย่างน้อย</a:t>
            </a:r>
          </a:p>
          <a:p>
            <a:pPr marL="46301" indent="0" defTabSz="634950">
              <a:lnSpc>
                <a:spcPts val="2083"/>
              </a:lnSpc>
              <a:spcBef>
                <a:spcPts val="167"/>
              </a:spcBef>
              <a:buNone/>
              <a:defRPr/>
            </a:pPr>
            <a:r>
              <a:rPr lang="th-TH" sz="1333" kern="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จังหวัดละ 5 คน เพื่อสร้างเครือข่ายที่เข้มแข็ง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2" name="สี่เหลี่ยมผืนผ้า 2">
            <a:extLst>
              <a:ext uri="{FF2B5EF4-FFF2-40B4-BE49-F238E27FC236}">
                <a16:creationId xmlns:a16="http://schemas.microsoft.com/office/drawing/2014/main" id="{9914BF97-F881-4A74-EB16-4CB6F42E957C}"/>
              </a:ext>
            </a:extLst>
          </p:cNvPr>
          <p:cNvSpPr/>
          <p:nvPr/>
        </p:nvSpPr>
        <p:spPr>
          <a:xfrm>
            <a:off x="2319408" y="160376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ข้อเสนอแนะจากผู้เข้าร่วมโครงการประชุมเชิงปฏิบัติการ</a:t>
            </a:r>
          </a:p>
          <a:p>
            <a:pPr algn="ctr">
              <a:lnSpc>
                <a:spcPct val="11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คณะทำงานเครือข่ายขับเคลื่อนกองทุนพัฒนาบทบาทสตรีระดับภาค</a:t>
            </a:r>
          </a:p>
        </p:txBody>
      </p:sp>
      <p:grpSp>
        <p:nvGrpSpPr>
          <p:cNvPr id="33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303203"/>
            <a:ext cx="9017000" cy="603268"/>
            <a:chOff x="0" y="-175733"/>
            <a:chExt cx="21640800" cy="1447844"/>
          </a:xfrm>
        </p:grpSpPr>
        <p:sp>
          <p:nvSpPr>
            <p:cNvPr id="34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5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4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6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65</a:t>
              </a:r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9629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727837"/>
              </p:ext>
            </p:extLst>
          </p:nvPr>
        </p:nvGraphicFramePr>
        <p:xfrm>
          <a:off x="199405" y="1005930"/>
          <a:ext cx="9753600" cy="4351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413991">
                <a:tc gridSpan="2"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7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</a:t>
                      </a:r>
                      <a:r>
                        <a:rPr lang="th-TH" sz="17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7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การขอรับการสนับสนุนเงินทุนหมุนเวียนรายบุคคล</a:t>
                      </a:r>
                      <a:endParaRPr lang="th-TH" sz="1700" b="1" u="sng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2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6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ข้อดี -</a:t>
                      </a:r>
                      <a:endParaRPr lang="en-US" sz="16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6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ข้อเสีย -</a:t>
                      </a:r>
                      <a:endParaRPr lang="en-US" sz="1600" b="1" u="non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575570">
                <a:tc>
                  <a:txBody>
                    <a:bodyPr/>
                    <a:lstStyle/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0" u="none" kern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นำเงินไปใช้ตรงตามวัตถุประสงค์ของผู้กู้ เกิดอาชีพที่หลากหลาย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สะดวกและรวดเร็วในการยื่นขอรับการสนับสนุนฯ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เกิดสภาพคล่องในการชำระเงินคืนฯ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สามารถติดตามเงินคืนจากผู้กู้ได้ง่ายขึ้น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ไม่ต้องรับผิดชอบหนี้ร่วมกับบุคคลอื่น และไม่มีภาระผูกพัน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ในการชำระเงินคืน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สามารถวางแผนการชำระเงินคืนได้ด้วยตนเอง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สามารถเข้าถึงแหล่งทุนง่ายขึ้น ไม่ต้องรวมกลุ่ม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ลดความเสี่ยงในการที่จะไม่ชำระเงินคืนฯ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l" defTabSz="76197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ผู้กู้อาจไม่ได้รับการอนุมัติเงินฯ ตามจำนวนที่ต้องการ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ขาดการรวมกลุ่มอาชีพ ไม่เกิดเครือข่ายการมีส่วนร่วม</a:t>
                      </a:r>
                      <a:endParaRPr lang="en-US" sz="1400" b="0" u="none" kern="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ก่อให้เกิดหนี้เสียเพิ่มมากขึ้น และเสี่ยงต่อการเป็นหนี้สูญ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ไม่สอดคล้องกับวิสัยทัศน์ของกรมการพัฒนาชุมชน 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ผู้กู้อาจกู้เงินซ้ำซ้อนกับสถาบันการเงินอื่นๆ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เกิดปัญหาในการค้ำประกันเงินกู้ หาคนค้ำประกันให้ยาก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ผู้กู้ไม่มีหลักทรัพย์ในการค้ำประกัน</a:t>
                      </a:r>
                    </a:p>
                    <a:p>
                      <a:pPr marL="55563" marR="0" lvl="0" indent="0" algn="l" defTabSz="761970" rtl="0" eaLnBrk="1" fontAlgn="auto" latinLnBrk="0" hangingPunct="1">
                        <a:lnSpc>
                          <a:spcPts val="2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</a:t>
                      </a:r>
                      <a:r>
                        <a:rPr lang="th-TH" sz="14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ระยะเวลาในการชำระเงินคืนน้อยเกินไป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27" name="สี่เหลี่ยมผืนผ้า 2">
            <a:extLst>
              <a:ext uri="{FF2B5EF4-FFF2-40B4-BE49-F238E27FC236}">
                <a16:creationId xmlns:a16="http://schemas.microsoft.com/office/drawing/2014/main" id="{9914BF97-F881-4A74-EB16-4CB6F42E957C}"/>
              </a:ext>
            </a:extLst>
          </p:cNvPr>
          <p:cNvSpPr/>
          <p:nvPr/>
        </p:nvSpPr>
        <p:spPr>
          <a:xfrm>
            <a:off x="2319408" y="160376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ข้อเสนอแนะจากผู้เข้าร่วมโครงการประชุมเชิงปฏิบัติการ</a:t>
            </a:r>
          </a:p>
          <a:p>
            <a:pPr algn="ctr">
              <a:lnSpc>
                <a:spcPct val="11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คณะทำงานเครือข่ายขับเคลื่อนกองทุนพัฒนาบทบาทสตรีระดับภาค</a:t>
            </a: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303203"/>
            <a:ext cx="9017000" cy="603268"/>
            <a:chOff x="0" y="-175733"/>
            <a:chExt cx="21640800" cy="1447844"/>
          </a:xfrm>
        </p:grpSpPr>
        <p:sp>
          <p:nvSpPr>
            <p:cNvPr id="29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0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66</a:t>
              </a: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685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65523"/>
              </p:ext>
            </p:extLst>
          </p:nvPr>
        </p:nvGraphicFramePr>
        <p:xfrm>
          <a:off x="283569" y="968373"/>
          <a:ext cx="9594966" cy="4384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4966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</a:tblGrid>
              <a:tr h="381419">
                <a:tc>
                  <a:txBody>
                    <a:bodyPr/>
                    <a:lstStyle/>
                    <a:p>
                      <a:pPr marL="231775" indent="0" algn="l">
                        <a:lnSpc>
                          <a:spcPct val="120000"/>
                        </a:lnSpc>
                      </a:pPr>
                      <a:r>
                        <a:rPr lang="th-TH" sz="1700" b="0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</a:t>
                      </a:r>
                      <a:r>
                        <a:rPr lang="th-TH" sz="1700" b="1" i="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7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การขอรับการสนับสนุนเงินทุนหมุนเวียนรายบุคคล</a:t>
                      </a:r>
                      <a:endParaRPr lang="th-TH" sz="1700" b="1" u="sng" kern="1200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33742">
                <a:tc>
                  <a:txBody>
                    <a:bodyPr/>
                    <a:lstStyle/>
                    <a:p>
                      <a:pPr marL="55563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lang="th-TH" sz="1600" b="1" u="non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ข้อเสนอแนะ -</a:t>
                      </a:r>
                      <a:endParaRPr lang="th-TH" sz="1600" b="0" u="none" kern="0" spc="0" baseline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  <a:tr h="3669063">
                <a:tc>
                  <a:txBody>
                    <a:bodyPr/>
                    <a:lstStyle/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ควรมี </a:t>
                      </a:r>
                      <a:r>
                        <a:rPr lang="th-TH" sz="1500" b="0" u="none" kern="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ผู้ค้ำประกัน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1 - 2 คน ต้องเป็น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ข้าราชการ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หรือ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ผู้มีรายได้ประจำ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สามี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หรือ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บุคคลในครอบครัว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ต้องรับทราบและยินยอม ในกรณีที่สามีหย่าร้าง/เสียชีวิต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บุตร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ต้องให้ความยินยอมแทน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ต้องได้รับการรับรองจาก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ผู้นำชุมชน/กำนัน/ผู้ใหญ่บ้าน/นายก อปท.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กำหนด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วงเงินในการกู้ยืมเงิน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เริ่มต้นที่ 30,000 บาท แต่ไม่เกิน 100,000 บาท/คน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จัดให้มี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ทีมพี่เลี้ยง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เพื่อให้คำปรึกษา และกำหนดแนวทางการกู้ยืมเงิน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ให้มี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การติดตามความก้าวหน้า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ในการดำเนินงานตามโครงการของผู้กู้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ขยายระยะเวลาในการชำระเงินคืน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 4 งวด ภายในระยะเวลา 1 ปี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ต้องกำหนด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แนวทางในการกู้ยืมเงิน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ให้ชัดเจน และกำหนดอาชีพที่สามารถขอกู้ยืมเงินได้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500" b="0" u="none" kern="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ไม่เห็นด้วย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กับ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การกู้ยืมเงินรายบุคคล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เนื่องจากอาจก่อให้เกิด </a:t>
                      </a:r>
                      <a:r>
                        <a:rPr lang="th-TH" sz="1500" b="0" u="none" kern="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ความเสี่ยงสูง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ที่จะเป็น </a:t>
                      </a:r>
                      <a:r>
                        <a:rPr lang="th-TH" sz="1500" b="0" u="none" kern="0" spc="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หนี้เสีย</a:t>
                      </a:r>
                    </a:p>
                    <a:p>
                      <a:pPr marL="55563" indent="0" algn="l">
                        <a:lnSpc>
                          <a:spcPts val="26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5715000" algn="l"/>
                        </a:tabLst>
                      </a:pPr>
                      <a:r>
                        <a:rPr lang="en-US" sz="1500" b="0" kern="120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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ในกรณีที่ลูกหนี้ชำระเงินคืน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ครบตามสัญญา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 หากประสงค์ขอกู้ยืมเงินในครั้งถัดไป สามารถ </a:t>
                      </a:r>
                      <a:r>
                        <a:rPr lang="th-TH" sz="1500" b="0" u="none" kern="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เพิ่มวงเงินกู้ </a:t>
                      </a:r>
                      <a:r>
                        <a:rPr lang="th-TH" sz="1500" b="0" u="none" kern="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ให้สูงขึ้นได้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256273"/>
                  </a:ext>
                </a:extLst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543571" y="5397825"/>
            <a:ext cx="9024932" cy="294286"/>
            <a:chOff x="543571" y="5397832"/>
            <a:chExt cx="9024932" cy="294286"/>
          </a:xfrm>
        </p:grpSpPr>
        <p:grpSp>
          <p:nvGrpSpPr>
            <p:cNvPr id="65" name="Group 64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7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1" name="TextBox 4"/>
                <p:cNvSpPr txBox="1"/>
                <p:nvPr/>
              </p:nvSpPr>
              <p:spPr>
                <a:xfrm>
                  <a:off x="3433718" y="-434215"/>
                  <a:ext cx="13934627" cy="492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8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7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</p:sp>
            <p:sp>
              <p:nvSpPr>
                <p:cNvPr id="7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7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7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6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27" name="สี่เหลี่ยมผืนผ้า 2">
            <a:extLst>
              <a:ext uri="{FF2B5EF4-FFF2-40B4-BE49-F238E27FC236}">
                <a16:creationId xmlns:a16="http://schemas.microsoft.com/office/drawing/2014/main" id="{9914BF97-F881-4A74-EB16-4CB6F42E957C}"/>
              </a:ext>
            </a:extLst>
          </p:cNvPr>
          <p:cNvSpPr/>
          <p:nvPr/>
        </p:nvSpPr>
        <p:spPr>
          <a:xfrm>
            <a:off x="2319408" y="160376"/>
            <a:ext cx="5509980" cy="48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ข้อเสนอแนะจากผู้เข้าร่วมโครงการประชุมเชิงปฏิบัติการ</a:t>
            </a:r>
          </a:p>
          <a:p>
            <a:pPr algn="ctr">
              <a:lnSpc>
                <a:spcPct val="11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คณะทำงานเครือข่ายขับเคลื่อนกองทุนพัฒนาบทบาทสตรีระดับภาค</a:t>
            </a:r>
          </a:p>
        </p:txBody>
      </p:sp>
      <p:grpSp>
        <p:nvGrpSpPr>
          <p:cNvPr id="28" name="Group 5">
            <a:extLst>
              <a:ext uri="{FF2B5EF4-FFF2-40B4-BE49-F238E27FC236}">
                <a16:creationId xmlns:a16="http://schemas.microsoft.com/office/drawing/2014/main" id="{EF8BD106-0BF6-9F5D-A642-86883FC7F45D}"/>
              </a:ext>
            </a:extLst>
          </p:cNvPr>
          <p:cNvGrpSpPr/>
          <p:nvPr/>
        </p:nvGrpSpPr>
        <p:grpSpPr>
          <a:xfrm>
            <a:off x="572552" y="303203"/>
            <a:ext cx="9017000" cy="603268"/>
            <a:chOff x="0" y="-175733"/>
            <a:chExt cx="21640800" cy="1447844"/>
          </a:xfrm>
        </p:grpSpPr>
        <p:sp>
          <p:nvSpPr>
            <p:cNvPr id="29" name="AutoShape 6">
              <a:extLst>
                <a:ext uri="{FF2B5EF4-FFF2-40B4-BE49-F238E27FC236}">
                  <a16:creationId xmlns:a16="http://schemas.microsoft.com/office/drawing/2014/main" id="{404BB68C-B49E-13CB-1185-EEFB3F7CDE25}"/>
                </a:ext>
              </a:extLst>
            </p:cNvPr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0" name="Group 7">
              <a:extLst>
                <a:ext uri="{FF2B5EF4-FFF2-40B4-BE49-F238E27FC236}">
                  <a16:creationId xmlns:a16="http://schemas.microsoft.com/office/drawing/2014/main" id="{850D8B52-9C2E-A119-C1CB-E9D95B514C9A}"/>
                </a:ext>
              </a:extLst>
            </p:cNvPr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29F880B4-E500-0976-30D1-924390115DB5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F47C0BCF-D624-6B1A-62E5-E4E1D15FB7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1" name="Group 10">
              <a:extLst>
                <a:ext uri="{FF2B5EF4-FFF2-40B4-BE49-F238E27FC236}">
                  <a16:creationId xmlns:a16="http://schemas.microsoft.com/office/drawing/2014/main" id="{B8151844-C127-66E8-9934-BFDA991B9059}"/>
                </a:ext>
              </a:extLst>
            </p:cNvPr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B15C379-0D70-96B9-E49D-F0926768B22E}"/>
                  </a:ext>
                </a:extLst>
              </p:cNvPr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796E7F-F389-3FEF-707B-7E9C92CD7F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92AA87F8-29DD-242A-F4B9-40D1E6815CFD}"/>
                </a:ext>
              </a:extLst>
            </p:cNvPr>
            <p:cNvSpPr txBox="1"/>
            <p:nvPr/>
          </p:nvSpPr>
          <p:spPr>
            <a:xfrm>
              <a:off x="388478" y="184356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4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เพื่อทราบ</a:t>
              </a:r>
            </a:p>
          </p:txBody>
        </p: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74F9327B-3001-7F12-EF57-B2E60C3F4BB8}"/>
                </a:ext>
              </a:extLst>
            </p:cNvPr>
            <p:cNvSpPr txBox="1"/>
            <p:nvPr/>
          </p:nvSpPr>
          <p:spPr>
            <a:xfrm>
              <a:off x="18503851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67</a:t>
              </a: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422333DF-1C3D-AA15-AADF-717B3A89FF93}"/>
                </a:ext>
              </a:extLst>
            </p:cNvPr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6FEA5076-D8D7-32A3-7F54-5676C7AF2897}"/>
                </a:ext>
              </a:extLst>
            </p:cNvPr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500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68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734418" y="2775353"/>
            <a:ext cx="901894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ขออนุมัติโครงการประเภทเงินอุดหนุน (จังหวัดอำนาจเจริญ , กาญจนบุรี)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1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3"/>
          <p:cNvGrpSpPr/>
          <p:nvPr/>
        </p:nvGrpSpPr>
        <p:grpSpPr>
          <a:xfrm>
            <a:off x="2988082" y="882990"/>
            <a:ext cx="4647963" cy="4647963"/>
            <a:chOff x="0" y="0"/>
            <a:chExt cx="812800" cy="812800"/>
          </a:xfrm>
        </p:grpSpPr>
        <p:sp>
          <p:nvSpPr>
            <p:cNvPr id="59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EF8"/>
            </a:solidFill>
          </p:spPr>
        </p:sp>
        <p:sp>
          <p:nvSpPr>
            <p:cNvPr id="60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2987" tIns="32987" rIns="32987" bIns="32987" rtlCol="0" anchor="ctr"/>
            <a:lstStyle/>
            <a:p>
              <a:pPr algn="ctr">
                <a:lnSpc>
                  <a:spcPts val="1546"/>
                </a:lnSpc>
              </a:pPr>
              <a:endParaRPr sz="1169"/>
            </a:p>
          </p:txBody>
        </p:sp>
      </p:grpSp>
      <p:sp>
        <p:nvSpPr>
          <p:cNvPr id="8" name="Freeform 8"/>
          <p:cNvSpPr/>
          <p:nvPr/>
        </p:nvSpPr>
        <p:spPr>
          <a:xfrm>
            <a:off x="447160" y="2174313"/>
            <a:ext cx="4869610" cy="4869610"/>
          </a:xfrm>
          <a:custGeom>
            <a:avLst/>
            <a:gdLst/>
            <a:ahLst/>
            <a:cxnLst/>
            <a:rect l="l" t="t" r="r" b="b"/>
            <a:pathLst>
              <a:path w="7499200" h="7499200">
                <a:moveTo>
                  <a:pt x="0" y="0"/>
                </a:moveTo>
                <a:lnTo>
                  <a:pt x="7499200" y="0"/>
                </a:lnTo>
                <a:lnTo>
                  <a:pt x="7499200" y="7499200"/>
                </a:lnTo>
                <a:lnTo>
                  <a:pt x="0" y="749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93322" y="1243217"/>
            <a:ext cx="4337186" cy="4337186"/>
          </a:xfrm>
          <a:custGeom>
            <a:avLst/>
            <a:gdLst/>
            <a:ahLst/>
            <a:cxnLst/>
            <a:rect l="l" t="t" r="r" b="b"/>
            <a:pathLst>
              <a:path w="6679267" h="6679267">
                <a:moveTo>
                  <a:pt x="0" y="0"/>
                </a:moveTo>
                <a:lnTo>
                  <a:pt x="6679267" y="0"/>
                </a:lnTo>
                <a:lnTo>
                  <a:pt x="6679267" y="6679266"/>
                </a:lnTo>
                <a:lnTo>
                  <a:pt x="0" y="6679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5400000">
            <a:off x="2704076" y="1016744"/>
            <a:ext cx="1251656" cy="6659813"/>
            <a:chOff x="0" y="-19050"/>
            <a:chExt cx="707312" cy="1665871"/>
          </a:xfrm>
        </p:grpSpPr>
        <p:sp>
          <p:nvSpPr>
            <p:cNvPr id="11" name="Freeform 11"/>
            <p:cNvSpPr/>
            <p:nvPr/>
          </p:nvSpPr>
          <p:spPr>
            <a:xfrm>
              <a:off x="152776" y="0"/>
              <a:ext cx="554536" cy="1646821"/>
            </a:xfrm>
            <a:custGeom>
              <a:avLst/>
              <a:gdLst/>
              <a:ahLst/>
              <a:cxnLst/>
              <a:rect l="l" t="t" r="r" b="b"/>
              <a:pathLst>
                <a:path w="707312" h="1646821">
                  <a:moveTo>
                    <a:pt x="235898" y="1627752"/>
                  </a:moveTo>
                  <a:cubicBezTo>
                    <a:pt x="272160" y="1639265"/>
                    <a:pt x="313386" y="1646821"/>
                    <a:pt x="353847" y="1646821"/>
                  </a:cubicBezTo>
                  <a:cubicBezTo>
                    <a:pt x="394309" y="1646821"/>
                    <a:pt x="433244" y="1640344"/>
                    <a:pt x="469123" y="1628830"/>
                  </a:cubicBezTo>
                  <a:cubicBezTo>
                    <a:pt x="469888" y="1628470"/>
                    <a:pt x="470651" y="1628470"/>
                    <a:pt x="471414" y="1628111"/>
                  </a:cubicBezTo>
                  <a:cubicBezTo>
                    <a:pt x="606158" y="1582056"/>
                    <a:pt x="705404" y="1460442"/>
                    <a:pt x="707312" y="1299793"/>
                  </a:cubicBezTo>
                  <a:lnTo>
                    <a:pt x="707312" y="0"/>
                  </a:lnTo>
                  <a:lnTo>
                    <a:pt x="0" y="0"/>
                  </a:lnTo>
                  <a:lnTo>
                    <a:pt x="0" y="1298828"/>
                  </a:lnTo>
                  <a:cubicBezTo>
                    <a:pt x="1909" y="1461161"/>
                    <a:pt x="99627" y="1582776"/>
                    <a:pt x="235898" y="16277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07312" cy="1538871"/>
            </a:xfrm>
            <a:prstGeom prst="rect">
              <a:avLst/>
            </a:prstGeom>
          </p:spPr>
          <p:txBody>
            <a:bodyPr lIns="32987" tIns="32987" rIns="32987" bIns="32987" rtlCol="0" anchor="ctr"/>
            <a:lstStyle/>
            <a:p>
              <a:pPr algn="ctr">
                <a:lnSpc>
                  <a:spcPts val="545"/>
                </a:lnSpc>
                <a:spcBef>
                  <a:spcPct val="0"/>
                </a:spcBef>
              </a:pPr>
              <a:r>
                <a:rPr lang="en-US" sz="390">
                  <a:solidFill>
                    <a:srgbClr val="FFFFFF"/>
                  </a:solidFill>
                  <a:cs typeface="Chonburi"/>
                </a:rPr>
                <a:t>นานา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7155466" y="1006846"/>
            <a:ext cx="1058644" cy="4369306"/>
            <a:chOff x="0" y="-28575"/>
            <a:chExt cx="707312" cy="18012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07312" cy="1772662"/>
            </a:xfrm>
            <a:custGeom>
              <a:avLst/>
              <a:gdLst/>
              <a:ahLst/>
              <a:cxnLst/>
              <a:rect l="l" t="t" r="r" b="b"/>
              <a:pathLst>
                <a:path w="707312" h="1772662">
                  <a:moveTo>
                    <a:pt x="235898" y="1753593"/>
                  </a:moveTo>
                  <a:cubicBezTo>
                    <a:pt x="272160" y="1765107"/>
                    <a:pt x="313386" y="1772662"/>
                    <a:pt x="353847" y="1772662"/>
                  </a:cubicBezTo>
                  <a:cubicBezTo>
                    <a:pt x="394309" y="1772662"/>
                    <a:pt x="433244" y="1766185"/>
                    <a:pt x="469123" y="1754671"/>
                  </a:cubicBezTo>
                  <a:cubicBezTo>
                    <a:pt x="469888" y="1754312"/>
                    <a:pt x="470651" y="1754312"/>
                    <a:pt x="471414" y="1753952"/>
                  </a:cubicBezTo>
                  <a:cubicBezTo>
                    <a:pt x="606158" y="1707897"/>
                    <a:pt x="705404" y="1586283"/>
                    <a:pt x="707312" y="1422839"/>
                  </a:cubicBezTo>
                  <a:lnTo>
                    <a:pt x="707312" y="0"/>
                  </a:lnTo>
                  <a:lnTo>
                    <a:pt x="0" y="0"/>
                  </a:lnTo>
                  <a:lnTo>
                    <a:pt x="0" y="1421783"/>
                  </a:lnTo>
                  <a:cubicBezTo>
                    <a:pt x="1909" y="1587002"/>
                    <a:pt x="99627" y="1708617"/>
                    <a:pt x="235898" y="17535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707312" cy="1674237"/>
            </a:xfrm>
            <a:prstGeom prst="rect">
              <a:avLst/>
            </a:prstGeom>
          </p:spPr>
          <p:txBody>
            <a:bodyPr lIns="32987" tIns="32987" rIns="32987" bIns="32987" rtlCol="0" anchor="ctr"/>
            <a:lstStyle/>
            <a:p>
              <a:pPr algn="ctr">
                <a:lnSpc>
                  <a:spcPts val="1546"/>
                </a:lnSpc>
                <a:spcBef>
                  <a:spcPct val="0"/>
                </a:spcBef>
              </a:pPr>
              <a:endParaRPr sz="1169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657070" y="4003795"/>
            <a:ext cx="661990" cy="165498"/>
          </a:xfrm>
          <a:custGeom>
            <a:avLst/>
            <a:gdLst/>
            <a:ahLst/>
            <a:cxnLst/>
            <a:rect l="l" t="t" r="r" b="b"/>
            <a:pathLst>
              <a:path w="1399820" h="349955">
                <a:moveTo>
                  <a:pt x="0" y="0"/>
                </a:moveTo>
                <a:lnTo>
                  <a:pt x="1399820" y="0"/>
                </a:lnTo>
                <a:lnTo>
                  <a:pt x="1399820" y="349955"/>
                </a:lnTo>
                <a:lnTo>
                  <a:pt x="0" y="349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6"/>
          <p:cNvSpPr/>
          <p:nvPr/>
        </p:nvSpPr>
        <p:spPr>
          <a:xfrm flipV="1">
            <a:off x="343079" y="4919880"/>
            <a:ext cx="6316732" cy="99986"/>
          </a:xfrm>
          <a:custGeom>
            <a:avLst/>
            <a:gdLst/>
            <a:ahLst/>
            <a:cxnLst/>
            <a:rect l="l" t="t" r="r" b="b"/>
            <a:pathLst>
              <a:path w="2429827" h="273908">
                <a:moveTo>
                  <a:pt x="0" y="0"/>
                </a:moveTo>
                <a:lnTo>
                  <a:pt x="2429827" y="0"/>
                </a:lnTo>
                <a:lnTo>
                  <a:pt x="2429827" y="273908"/>
                </a:lnTo>
                <a:lnTo>
                  <a:pt x="0" y="273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8"/>
          <p:cNvSpPr txBox="1"/>
          <p:nvPr/>
        </p:nvSpPr>
        <p:spPr>
          <a:xfrm>
            <a:off x="380643" y="4296959"/>
            <a:ext cx="342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นางสาวมนัญญา ไทยเศรษฐ์  </a:t>
            </a:r>
          </a:p>
        </p:txBody>
      </p:sp>
      <p:sp>
        <p:nvSpPr>
          <p:cNvPr id="30" name="Freeform 17"/>
          <p:cNvSpPr/>
          <p:nvPr/>
        </p:nvSpPr>
        <p:spPr>
          <a:xfrm flipH="1">
            <a:off x="5808798" y="3660718"/>
            <a:ext cx="3756780" cy="101009"/>
          </a:xfrm>
          <a:custGeom>
            <a:avLst/>
            <a:gdLst/>
            <a:ahLst/>
            <a:cxnLst/>
            <a:rect l="l" t="t" r="r" b="b"/>
            <a:pathLst>
              <a:path w="2799639" h="315596">
                <a:moveTo>
                  <a:pt x="2799640" y="0"/>
                </a:moveTo>
                <a:lnTo>
                  <a:pt x="0" y="0"/>
                </a:lnTo>
                <a:lnTo>
                  <a:pt x="0" y="315596"/>
                </a:lnTo>
                <a:lnTo>
                  <a:pt x="2799640" y="315596"/>
                </a:lnTo>
                <a:lnTo>
                  <a:pt x="27996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Rectangle 30"/>
          <p:cNvSpPr/>
          <p:nvPr/>
        </p:nvSpPr>
        <p:spPr>
          <a:xfrm>
            <a:off x="6434668" y="2822200"/>
            <a:ext cx="3352200" cy="732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ผู้ทรงคุณวุฒิ </a:t>
            </a:r>
            <a:b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ด้านการบริหารจัดการธุรกิจและองค์กร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7" name="Group 46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49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5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6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0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1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</p:spPr>
            </p:sp>
            <p:sp>
              <p:nvSpPr>
                <p:cNvPr id="52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</p:sp>
            <p:sp>
              <p:nvSpPr>
                <p:cNvPr id="53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</p:spPr>
            </p:sp>
            <p:sp>
              <p:nvSpPr>
                <p:cNvPr id="54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8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26" name="Freeform 26"/>
          <p:cNvSpPr/>
          <p:nvPr/>
        </p:nvSpPr>
        <p:spPr>
          <a:xfrm>
            <a:off x="3610379" y="1303055"/>
            <a:ext cx="3023903" cy="3653497"/>
          </a:xfrm>
          <a:custGeom>
            <a:avLst/>
            <a:gdLst/>
            <a:ahLst/>
            <a:cxnLst/>
            <a:rect l="l" t="t" r="r" b="b"/>
            <a:pathLst>
              <a:path w="4941419" h="6586338">
                <a:moveTo>
                  <a:pt x="0" y="0"/>
                </a:moveTo>
                <a:lnTo>
                  <a:pt x="4941419" y="0"/>
                </a:lnTo>
                <a:lnTo>
                  <a:pt x="4941419" y="6586338"/>
                </a:lnTo>
                <a:lnTo>
                  <a:pt x="0" y="6586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rcRect/>
            <a:stretch>
              <a:fillRect b="-10320"/>
            </a:stretch>
          </a:blipFill>
        </p:spPr>
      </p:sp>
      <p:grpSp>
        <p:nvGrpSpPr>
          <p:cNvPr id="85" name="Group 5"/>
          <p:cNvGrpSpPr/>
          <p:nvPr/>
        </p:nvGrpSpPr>
        <p:grpSpPr>
          <a:xfrm>
            <a:off x="580484" y="184008"/>
            <a:ext cx="9017000" cy="530046"/>
            <a:chOff x="0" y="0"/>
            <a:chExt cx="21640800" cy="1272111"/>
          </a:xfrm>
        </p:grpSpPr>
        <p:sp>
          <p:nvSpPr>
            <p:cNvPr id="8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8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96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7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88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94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5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89" name="TextBox 13"/>
            <p:cNvSpPr txBox="1"/>
            <p:nvPr/>
          </p:nvSpPr>
          <p:spPr>
            <a:xfrm>
              <a:off x="27735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ระเบียบวาระที่ 1 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ประธานแจ้งให้ที่ประชุมทราบ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0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1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06</a:t>
              </a:r>
            </a:p>
          </p:txBody>
        </p:sp>
        <p:sp>
          <p:nvSpPr>
            <p:cNvPr id="92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8" name="Rectangle 97"/>
          <p:cNvSpPr/>
          <p:nvPr/>
        </p:nvSpPr>
        <p:spPr>
          <a:xfrm>
            <a:off x="771515" y="168140"/>
            <a:ext cx="8634939" cy="31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1.2 แนะนำผู้ทรงคุณวุฒิในคณะกรรมการบริหารกองทุนพัฒนาบทบาทสตรี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55701" y="2662177"/>
            <a:ext cx="3271562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1200" spc="-7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กรมการพัฒนาชุมชนได้แต่งตั้งผู้ทรงคุณวุฒิ</a:t>
            </a:r>
            <a:br>
              <a:rPr lang="th-TH" sz="1200" spc="-7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ในคณะกรรมการบริหารกองทุนพัฒนาบทบาทสตรีเรียบร้อยแล้ว ตามคำสั่งกรมการพัฒนาชุมชน </a:t>
            </a:r>
            <a:b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 821/2567 เรื่อง แต่งตั้งผู้ทรงคุณวุฒิ</a:t>
            </a:r>
            <a:b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ในคณะกรรมการ</a:t>
            </a:r>
            <a:r>
              <a:rPr lang="th-TH" sz="1200" spc="-4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บริหารกองทุนพัฒนาบทบาทสตรี ลงวันที่ </a:t>
            </a:r>
            <a:r>
              <a:rPr lang="th-TH" sz="120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 เมษายน พ.ศ. 2567 </a:t>
            </a:r>
            <a:endParaRPr lang="th-TH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7" name="Freeform 24"/>
          <p:cNvSpPr/>
          <p:nvPr/>
        </p:nvSpPr>
        <p:spPr>
          <a:xfrm>
            <a:off x="2180828" y="5173740"/>
            <a:ext cx="661990" cy="165498"/>
          </a:xfrm>
          <a:custGeom>
            <a:avLst/>
            <a:gdLst/>
            <a:ahLst/>
            <a:cxnLst/>
            <a:rect l="l" t="t" r="r" b="b"/>
            <a:pathLst>
              <a:path w="1399820" h="349955">
                <a:moveTo>
                  <a:pt x="0" y="0"/>
                </a:moveTo>
                <a:lnTo>
                  <a:pt x="1399820" y="0"/>
                </a:lnTo>
                <a:lnTo>
                  <a:pt x="1399820" y="349955"/>
                </a:lnTo>
                <a:lnTo>
                  <a:pt x="0" y="3499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1" name="สี่เหลี่ยมผืนผ้ามุมมน 1"/>
          <p:cNvSpPr/>
          <p:nvPr/>
        </p:nvSpPr>
        <p:spPr>
          <a:xfrm>
            <a:off x="637890" y="1939656"/>
            <a:ext cx="2863555" cy="58046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200" b="1" spc="-32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แนะนำผู้ทรงคุณวุฒิในคณะกรรมการบริหารกองทุนพัฒนาบทบาทสตรี</a:t>
            </a:r>
            <a:endParaRPr lang="en-US" sz="1200" spc="-32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58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CF96BCA-14BA-D085-A19E-8BCB529E5E3C}"/>
              </a:ext>
            </a:extLst>
          </p:cNvPr>
          <p:cNvSpPr txBox="1"/>
          <p:nvPr/>
        </p:nvSpPr>
        <p:spPr>
          <a:xfrm>
            <a:off x="508000" y="918926"/>
            <a:ext cx="3964214" cy="49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Aft>
                <a:spcPts val="500"/>
              </a:spcAft>
              <a:tabLst>
                <a:tab pos="1125492" algn="l"/>
                <a:tab pos="1275241" algn="l"/>
              </a:tabLst>
            </a:pPr>
            <a:r>
              <a:rPr lang="th-TH" sz="1167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แผนการดำเนินงานและแผนการใช้จ่ายงบประมาณ</a:t>
            </a:r>
          </a:p>
          <a:p>
            <a:pPr algn="ctr">
              <a:lnSpc>
                <a:spcPct val="95000"/>
              </a:lnSpc>
              <a:spcAft>
                <a:spcPts val="500"/>
              </a:spcAft>
              <a:tabLst>
                <a:tab pos="1125492" algn="l"/>
                <a:tab pos="1275241" algn="l"/>
              </a:tabLst>
            </a:pPr>
            <a:r>
              <a:rPr lang="th-TH" sz="1167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กองทุนพัฒนาบทบาทสตรีประจำปีงบประมาณ พ.ศ. 2567</a:t>
            </a:r>
            <a:endParaRPr lang="en-US" sz="1167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53831"/>
              </p:ext>
            </p:extLst>
          </p:nvPr>
        </p:nvGraphicFramePr>
        <p:xfrm>
          <a:off x="159102" y="1440774"/>
          <a:ext cx="4887989" cy="997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560">
                  <a:extLst>
                    <a:ext uri="{9D8B030D-6E8A-4147-A177-3AD203B41FA5}">
                      <a16:colId xmlns:a16="http://schemas.microsoft.com/office/drawing/2014/main" val="2587912757"/>
                    </a:ext>
                  </a:extLst>
                </a:gridCol>
                <a:gridCol w="951111">
                  <a:extLst>
                    <a:ext uri="{9D8B030D-6E8A-4147-A177-3AD203B41FA5}">
                      <a16:colId xmlns:a16="http://schemas.microsoft.com/office/drawing/2014/main" val="535983731"/>
                    </a:ext>
                  </a:extLst>
                </a:gridCol>
                <a:gridCol w="890914">
                  <a:extLst>
                    <a:ext uri="{9D8B030D-6E8A-4147-A177-3AD203B41FA5}">
                      <a16:colId xmlns:a16="http://schemas.microsoft.com/office/drawing/2014/main" val="3175847295"/>
                    </a:ext>
                  </a:extLst>
                </a:gridCol>
                <a:gridCol w="1143741">
                  <a:extLst>
                    <a:ext uri="{9D8B030D-6E8A-4147-A177-3AD203B41FA5}">
                      <a16:colId xmlns:a16="http://schemas.microsoft.com/office/drawing/2014/main" val="3969139483"/>
                    </a:ext>
                  </a:extLst>
                </a:gridCol>
                <a:gridCol w="1119663">
                  <a:extLst>
                    <a:ext uri="{9D8B030D-6E8A-4147-A177-3AD203B41FA5}">
                      <a16:colId xmlns:a16="http://schemas.microsoft.com/office/drawing/2014/main" val="3241003344"/>
                    </a:ext>
                  </a:extLst>
                </a:gridCol>
              </a:tblGrid>
              <a:tr h="332409">
                <a:tc>
                  <a:txBody>
                    <a:bodyPr/>
                    <a:lstStyle/>
                    <a:p>
                      <a:pPr indent="1047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7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งบบริหาร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7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7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7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รวมงบประมาณ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14179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1,344,505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9,000,000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10,944,505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76096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2,096,715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900,000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16,000,000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AD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18,996,715</a:t>
                      </a: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A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4040"/>
                  </a:ext>
                </a:extLst>
              </a:tr>
            </a:tbl>
          </a:graphicData>
        </a:graphic>
      </p:graphicFrame>
      <p:sp>
        <p:nvSpPr>
          <p:cNvPr id="43" name="Google Shape;850;p31">
            <a:extLst>
              <a:ext uri="{FF2B5EF4-FFF2-40B4-BE49-F238E27FC236}">
                <a16:creationId xmlns:a16="http://schemas.microsoft.com/office/drawing/2014/main" id="{24D08B04-18BF-2309-9359-B490275E773A}"/>
              </a:ext>
            </a:extLst>
          </p:cNvPr>
          <p:cNvSpPr/>
          <p:nvPr/>
        </p:nvSpPr>
        <p:spPr>
          <a:xfrm>
            <a:off x="27585" y="2684190"/>
            <a:ext cx="3050976" cy="454445"/>
          </a:xfrm>
          <a:custGeom>
            <a:avLst/>
            <a:gdLst/>
            <a:ahLst/>
            <a:cxnLst/>
            <a:rect l="l" t="t" r="r" b="b"/>
            <a:pathLst>
              <a:path w="114718" h="14491" extrusionOk="0">
                <a:moveTo>
                  <a:pt x="0" y="1"/>
                </a:moveTo>
                <a:lnTo>
                  <a:pt x="0" y="14491"/>
                </a:lnTo>
                <a:lnTo>
                  <a:pt x="114717" y="14491"/>
                </a:lnTo>
                <a:lnTo>
                  <a:pt x="106895" y="1"/>
                </a:lnTo>
                <a:close/>
              </a:path>
            </a:pathLst>
          </a:custGeom>
          <a:solidFill>
            <a:srgbClr val="C6D09C"/>
          </a:solidFill>
          <a:ln>
            <a:noFill/>
          </a:ln>
        </p:spPr>
        <p:txBody>
          <a:bodyPr spcFirstLastPara="1" wrap="square" lIns="228583" tIns="76188" rIns="76188" bIns="76188" anchor="ctr" anchorCtr="0">
            <a:noAutofit/>
          </a:bodyPr>
          <a:lstStyle/>
          <a:p>
            <a:r>
              <a:rPr lang="th-TH" sz="1333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ผลการเบิกจ่ายเงินอุดหนุนส่วนกลาง</a:t>
            </a:r>
          </a:p>
        </p:txBody>
      </p:sp>
      <p:grpSp>
        <p:nvGrpSpPr>
          <p:cNvPr id="44" name="Google Shape;792;p30">
            <a:extLst>
              <a:ext uri="{FF2B5EF4-FFF2-40B4-BE49-F238E27FC236}">
                <a16:creationId xmlns:a16="http://schemas.microsoft.com/office/drawing/2014/main" id="{3AB4F3C7-F459-AA4A-31C8-7C93906FB90C}"/>
              </a:ext>
            </a:extLst>
          </p:cNvPr>
          <p:cNvGrpSpPr/>
          <p:nvPr/>
        </p:nvGrpSpPr>
        <p:grpSpPr>
          <a:xfrm>
            <a:off x="159102" y="3349134"/>
            <a:ext cx="1585856" cy="660438"/>
            <a:chOff x="3124800" y="2005234"/>
            <a:chExt cx="3178375" cy="738199"/>
          </a:xfrm>
        </p:grpSpPr>
        <p:sp>
          <p:nvSpPr>
            <p:cNvPr id="45" name="Google Shape;795;p30">
              <a:extLst>
                <a:ext uri="{FF2B5EF4-FFF2-40B4-BE49-F238E27FC236}">
                  <a16:creationId xmlns:a16="http://schemas.microsoft.com/office/drawing/2014/main" id="{5D68D843-33F6-5E3E-3D2A-37E83A033593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rgbClr val="68B8A9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46" name="Google Shape;796;p30">
              <a:extLst>
                <a:ext uri="{FF2B5EF4-FFF2-40B4-BE49-F238E27FC236}">
                  <a16:creationId xmlns:a16="http://schemas.microsoft.com/office/drawing/2014/main" id="{1BFEDF76-F642-329B-3AC0-29553EA72387}"/>
                </a:ext>
              </a:extLst>
            </p:cNvPr>
            <p:cNvSpPr/>
            <p:nvPr/>
          </p:nvSpPr>
          <p:spPr>
            <a:xfrm>
              <a:off x="3180450" y="2005234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52396" tIns="76188" rIns="76188" bIns="76188" anchor="b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25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2,000,000 บาท</a:t>
              </a:r>
              <a:endParaRPr sz="125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53" name="Google Shape;797;p30">
              <a:extLst>
                <a:ext uri="{FF2B5EF4-FFF2-40B4-BE49-F238E27FC236}">
                  <a16:creationId xmlns:a16="http://schemas.microsoft.com/office/drawing/2014/main" id="{7492F2F1-47FF-9908-E810-49FA5EF2EC5D}"/>
                </a:ext>
              </a:extLst>
            </p:cNvPr>
            <p:cNvSpPr/>
            <p:nvPr/>
          </p:nvSpPr>
          <p:spPr>
            <a:xfrm>
              <a:off x="3331649" y="2005798"/>
              <a:ext cx="2774169" cy="272858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B4DCD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2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งบประมาณจัดสรร</a:t>
              </a:r>
              <a:endParaRPr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4" name="กลุ่ม 85">
            <a:extLst>
              <a:ext uri="{FF2B5EF4-FFF2-40B4-BE49-F238E27FC236}">
                <a16:creationId xmlns:a16="http://schemas.microsoft.com/office/drawing/2014/main" id="{C836E266-53D7-B01B-8B6A-F5C538DC00C2}"/>
              </a:ext>
            </a:extLst>
          </p:cNvPr>
          <p:cNvGrpSpPr/>
          <p:nvPr/>
        </p:nvGrpSpPr>
        <p:grpSpPr>
          <a:xfrm>
            <a:off x="6302101" y="3032452"/>
            <a:ext cx="3600493" cy="668637"/>
            <a:chOff x="688065" y="4977176"/>
            <a:chExt cx="3641791" cy="937058"/>
          </a:xfrm>
        </p:grpSpPr>
        <p:sp>
          <p:nvSpPr>
            <p:cNvPr id="55" name="Google Shape;192;p18">
              <a:extLst>
                <a:ext uri="{FF2B5EF4-FFF2-40B4-BE49-F238E27FC236}">
                  <a16:creationId xmlns:a16="http://schemas.microsoft.com/office/drawing/2014/main" id="{6D0FA504-B4A8-E940-2E0A-325B037181AF}"/>
                </a:ext>
              </a:extLst>
            </p:cNvPr>
            <p:cNvSpPr/>
            <p:nvPr/>
          </p:nvSpPr>
          <p:spPr>
            <a:xfrm>
              <a:off x="688065" y="4999854"/>
              <a:ext cx="3640071" cy="91438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b" anchorCtr="0">
              <a:noAutofit/>
            </a:bodyPr>
            <a:lstStyle/>
            <a:p>
              <a:pPr algn="ctr"/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คงเหลืองบประมาณ 670,000 บาท</a:t>
              </a:r>
              <a:endParaRPr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6" name="Google Shape;193;p18">
              <a:extLst>
                <a:ext uri="{FF2B5EF4-FFF2-40B4-BE49-F238E27FC236}">
                  <a16:creationId xmlns:a16="http://schemas.microsoft.com/office/drawing/2014/main" id="{722251B9-9B3B-DFA1-64FF-F675015EA9A9}"/>
                </a:ext>
              </a:extLst>
            </p:cNvPr>
            <p:cNvSpPr/>
            <p:nvPr/>
          </p:nvSpPr>
          <p:spPr>
            <a:xfrm>
              <a:off x="3458005" y="4999854"/>
              <a:ext cx="871851" cy="9143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57" name="Google Shape;194;p18">
              <a:extLst>
                <a:ext uri="{FF2B5EF4-FFF2-40B4-BE49-F238E27FC236}">
                  <a16:creationId xmlns:a16="http://schemas.microsoft.com/office/drawing/2014/main" id="{A623C717-C97B-9385-7C01-6D092EBFE4ED}"/>
                </a:ext>
              </a:extLst>
            </p:cNvPr>
            <p:cNvSpPr/>
            <p:nvPr/>
          </p:nvSpPr>
          <p:spPr>
            <a:xfrm rot="10307926">
              <a:off x="689727" y="4977176"/>
              <a:ext cx="872109" cy="91465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38100" cap="flat" cmpd="sng">
              <a:solidFill>
                <a:srgbClr val="75D6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43482" y="1189984"/>
            <a:ext cx="3011550" cy="753416"/>
            <a:chOff x="2782990" y="4177389"/>
            <a:chExt cx="3613860" cy="904099"/>
          </a:xfrm>
        </p:grpSpPr>
        <p:sp>
          <p:nvSpPr>
            <p:cNvPr id="83" name="Google Shape;913;p31">
              <a:extLst>
                <a:ext uri="{FF2B5EF4-FFF2-40B4-BE49-F238E27FC236}">
                  <a16:creationId xmlns:a16="http://schemas.microsoft.com/office/drawing/2014/main" id="{031EE46E-5AF2-715A-E64D-7AF6766926BE}"/>
                </a:ext>
              </a:extLst>
            </p:cNvPr>
            <p:cNvSpPr/>
            <p:nvPr/>
          </p:nvSpPr>
          <p:spPr>
            <a:xfrm>
              <a:off x="2782990" y="4670813"/>
              <a:ext cx="714026" cy="410675"/>
            </a:xfrm>
            <a:custGeom>
              <a:avLst/>
              <a:gdLst/>
              <a:ahLst/>
              <a:cxnLst/>
              <a:rect l="l" t="t" r="r" b="b"/>
              <a:pathLst>
                <a:path w="25195" h="14491" extrusionOk="0">
                  <a:moveTo>
                    <a:pt x="1" y="0"/>
                  </a:moveTo>
                  <a:lnTo>
                    <a:pt x="1" y="14490"/>
                  </a:lnTo>
                  <a:lnTo>
                    <a:pt x="25195" y="14490"/>
                  </a:lnTo>
                  <a:lnTo>
                    <a:pt x="25195" y="0"/>
                  </a:lnTo>
                  <a:close/>
                </a:path>
              </a:pathLst>
            </a:custGeom>
            <a:solidFill>
              <a:srgbClr val="4290A8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84" name="Google Shape;912;p31">
              <a:extLst>
                <a:ext uri="{FF2B5EF4-FFF2-40B4-BE49-F238E27FC236}">
                  <a16:creationId xmlns:a16="http://schemas.microsoft.com/office/drawing/2014/main" id="{013E0ED0-DC13-45D2-EFCC-51525549EA0D}"/>
                </a:ext>
              </a:extLst>
            </p:cNvPr>
            <p:cNvSpPr/>
            <p:nvPr/>
          </p:nvSpPr>
          <p:spPr>
            <a:xfrm>
              <a:off x="3145770" y="4177389"/>
              <a:ext cx="3251080" cy="410675"/>
            </a:xfrm>
            <a:custGeom>
              <a:avLst/>
              <a:gdLst/>
              <a:ahLst/>
              <a:cxnLst/>
              <a:rect l="l" t="t" r="r" b="b"/>
              <a:pathLst>
                <a:path w="114717" h="14491" extrusionOk="0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ACD2DE"/>
            </a:solidFill>
            <a:ln>
              <a:noFill/>
            </a:ln>
          </p:spPr>
          <p:txBody>
            <a:bodyPr spcFirstLastPara="1" wrap="square" lIns="228583" tIns="76188" rIns="76188" bIns="76188" anchor="ctr" anchorCtr="0">
              <a:noAutofit/>
            </a:bodyPr>
            <a:lstStyle/>
            <a:p>
              <a:r>
                <a:rPr lang="th-TH" sz="1333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เสนอจัดสรรงบประมาณเพิ่มเติม</a:t>
              </a:r>
            </a:p>
          </p:txBody>
        </p:sp>
        <p:sp>
          <p:nvSpPr>
            <p:cNvPr id="85" name="Google Shape;914;p31">
              <a:extLst>
                <a:ext uri="{FF2B5EF4-FFF2-40B4-BE49-F238E27FC236}">
                  <a16:creationId xmlns:a16="http://schemas.microsoft.com/office/drawing/2014/main" id="{2F160C2B-F1E9-8A1D-3D62-CFFDFD11F684}"/>
                </a:ext>
              </a:extLst>
            </p:cNvPr>
            <p:cNvSpPr/>
            <p:nvPr/>
          </p:nvSpPr>
          <p:spPr>
            <a:xfrm>
              <a:off x="2782990" y="4186922"/>
              <a:ext cx="362780" cy="894552"/>
            </a:xfrm>
            <a:custGeom>
              <a:avLst/>
              <a:gdLst/>
              <a:ahLst/>
              <a:cxnLst/>
              <a:rect l="l" t="t" r="r" b="b"/>
              <a:pathLst>
                <a:path w="12801" h="31565" extrusionOk="0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89C0D1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</p:grpSp>
      <p:graphicFrame>
        <p:nvGraphicFramePr>
          <p:cNvPr id="86" name="ตาราง 59">
            <a:extLst>
              <a:ext uri="{FF2B5EF4-FFF2-40B4-BE49-F238E27FC236}">
                <a16:creationId xmlns:a16="http://schemas.microsoft.com/office/drawing/2014/main" id="{4D421B26-1B4C-3EE9-4D6E-9D4EA732A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9113"/>
              </p:ext>
            </p:extLst>
          </p:nvPr>
        </p:nvGraphicFramePr>
        <p:xfrm>
          <a:off x="6201263" y="1582380"/>
          <a:ext cx="3750432" cy="129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875">
                  <a:extLst>
                    <a:ext uri="{9D8B030D-6E8A-4147-A177-3AD203B41FA5}">
                      <a16:colId xmlns:a16="http://schemas.microsoft.com/office/drawing/2014/main" val="3656359442"/>
                    </a:ext>
                  </a:extLst>
                </a:gridCol>
                <a:gridCol w="1218413">
                  <a:extLst>
                    <a:ext uri="{9D8B030D-6E8A-4147-A177-3AD203B41FA5}">
                      <a16:colId xmlns:a16="http://schemas.microsoft.com/office/drawing/2014/main" val="1446333140"/>
                    </a:ext>
                  </a:extLst>
                </a:gridCol>
                <a:gridCol w="1250144">
                  <a:extLst>
                    <a:ext uri="{9D8B030D-6E8A-4147-A177-3AD203B41FA5}">
                      <a16:colId xmlns:a16="http://schemas.microsoft.com/office/drawing/2014/main" val="4210121743"/>
                    </a:ext>
                  </a:extLst>
                </a:gridCol>
              </a:tblGrid>
              <a:tr h="407535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rgbClr val="D2DD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(โครงการ)</a:t>
                      </a:r>
                    </a:p>
                  </a:txBody>
                  <a:tcPr marL="76200" marR="76200" marT="38100" marB="38100" anchor="ctr">
                    <a:solidFill>
                      <a:srgbClr val="D2DD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6200" marR="76200" marT="38100" marB="38100" anchor="ctr">
                    <a:solidFill>
                      <a:srgbClr val="D2DD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3236"/>
                  </a:ext>
                </a:extLst>
              </a:tr>
              <a:tr h="4283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0" marR="0" marT="0" marB="0" anchor="ctr">
                    <a:solidFill>
                      <a:srgbClr val="E7C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rgbClr val="E7CE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300,000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rgbClr val="E7C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003450"/>
                  </a:ext>
                </a:extLst>
              </a:tr>
              <a:tr h="4283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0" marR="0" marT="0" marB="0" anchor="ctr">
                    <a:solidFill>
                      <a:srgbClr val="F5E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rgbClr val="F5EE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230,000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0" marR="0" marT="0" marB="0" anchor="ctr">
                    <a:solidFill>
                      <a:srgbClr val="F5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64127"/>
                  </a:ext>
                </a:extLst>
              </a:tr>
            </a:tbl>
          </a:graphicData>
        </a:graphic>
      </p:graphicFrame>
      <p:grpSp>
        <p:nvGrpSpPr>
          <p:cNvPr id="87" name="Google Shape;792;p30">
            <a:extLst>
              <a:ext uri="{FF2B5EF4-FFF2-40B4-BE49-F238E27FC236}">
                <a16:creationId xmlns:a16="http://schemas.microsoft.com/office/drawing/2014/main" id="{3AB4F3C7-F459-AA4A-31C8-7C93906FB90C}"/>
              </a:ext>
            </a:extLst>
          </p:cNvPr>
          <p:cNvGrpSpPr/>
          <p:nvPr/>
        </p:nvGrpSpPr>
        <p:grpSpPr>
          <a:xfrm>
            <a:off x="1820399" y="3865410"/>
            <a:ext cx="2252673" cy="934096"/>
            <a:chOff x="3124800" y="2005233"/>
            <a:chExt cx="3178375" cy="738200"/>
          </a:xfrm>
        </p:grpSpPr>
        <p:sp>
          <p:nvSpPr>
            <p:cNvPr id="88" name="Google Shape;795;p30">
              <a:extLst>
                <a:ext uri="{FF2B5EF4-FFF2-40B4-BE49-F238E27FC236}">
                  <a16:creationId xmlns:a16="http://schemas.microsoft.com/office/drawing/2014/main" id="{5D68D843-33F6-5E3E-3D2A-37E83A033593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rgbClr val="FF8BA7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89" name="Google Shape;796;p30">
              <a:extLst>
                <a:ext uri="{FF2B5EF4-FFF2-40B4-BE49-F238E27FC236}">
                  <a16:creationId xmlns:a16="http://schemas.microsoft.com/office/drawing/2014/main" id="{1BFEDF76-F642-329B-3AC0-29553EA72387}"/>
                </a:ext>
              </a:extLst>
            </p:cNvPr>
            <p:cNvSpPr/>
            <p:nvPr/>
          </p:nvSpPr>
          <p:spPr>
            <a:xfrm>
              <a:off x="3180450" y="2005233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52396" tIns="76188" rIns="76188" bIns="76188" anchor="b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endParaRPr lang="th-TH" sz="125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  <a:p>
              <a:pPr>
                <a:buClr>
                  <a:schemeClr val="dk1"/>
                </a:buClr>
                <a:buSzPts val="1100"/>
              </a:pPr>
              <a:endParaRPr lang="th-TH" sz="125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90" name="Google Shape;797;p30">
              <a:extLst>
                <a:ext uri="{FF2B5EF4-FFF2-40B4-BE49-F238E27FC236}">
                  <a16:creationId xmlns:a16="http://schemas.microsoft.com/office/drawing/2014/main" id="{7492F2F1-47FF-9908-E810-49FA5EF2EC5D}"/>
                </a:ext>
              </a:extLst>
            </p:cNvPr>
            <p:cNvSpPr/>
            <p:nvPr/>
          </p:nvSpPr>
          <p:spPr>
            <a:xfrm>
              <a:off x="3331649" y="2005798"/>
              <a:ext cx="2774169" cy="283980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FF8BA7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2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จัดสรรงบประมาณเพิ่มเติม</a:t>
              </a:r>
              <a:endParaRPr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91" name="กล่องข้อความ 8">
            <a:extLst>
              <a:ext uri="{FF2B5EF4-FFF2-40B4-BE49-F238E27FC236}">
                <a16:creationId xmlns:a16="http://schemas.microsoft.com/office/drawing/2014/main" id="{ECF96BCA-14BA-D085-A19E-8BCB529E5E3C}"/>
              </a:ext>
            </a:extLst>
          </p:cNvPr>
          <p:cNvSpPr txBox="1"/>
          <p:nvPr/>
        </p:nvSpPr>
        <p:spPr>
          <a:xfrm>
            <a:off x="1949347" y="4237185"/>
            <a:ext cx="2214426" cy="523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th-TH" sz="1167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จังหวัดสุโขทัย 300,000 บาท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th-TH" sz="1167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rPr>
              <a:t>จังหวัดชลบุรี   500,000 บาท</a:t>
            </a:r>
          </a:p>
        </p:txBody>
      </p:sp>
      <p:grpSp>
        <p:nvGrpSpPr>
          <p:cNvPr id="92" name="Google Shape;792;p30">
            <a:extLst>
              <a:ext uri="{FF2B5EF4-FFF2-40B4-BE49-F238E27FC236}">
                <a16:creationId xmlns:a16="http://schemas.microsoft.com/office/drawing/2014/main" id="{3AB4F3C7-F459-AA4A-31C8-7C93906FB90C}"/>
              </a:ext>
            </a:extLst>
          </p:cNvPr>
          <p:cNvGrpSpPr/>
          <p:nvPr/>
        </p:nvGrpSpPr>
        <p:grpSpPr>
          <a:xfrm>
            <a:off x="4206710" y="4256967"/>
            <a:ext cx="1736772" cy="849349"/>
            <a:chOff x="3124800" y="2005234"/>
            <a:chExt cx="3178375" cy="738199"/>
          </a:xfrm>
        </p:grpSpPr>
        <p:sp>
          <p:nvSpPr>
            <p:cNvPr id="93" name="Google Shape;795;p30">
              <a:extLst>
                <a:ext uri="{FF2B5EF4-FFF2-40B4-BE49-F238E27FC236}">
                  <a16:creationId xmlns:a16="http://schemas.microsoft.com/office/drawing/2014/main" id="{5D68D843-33F6-5E3E-3D2A-37E83A033593}"/>
                </a:ext>
              </a:extLst>
            </p:cNvPr>
            <p:cNvSpPr/>
            <p:nvPr/>
          </p:nvSpPr>
          <p:spPr>
            <a:xfrm>
              <a:off x="3124800" y="2055833"/>
              <a:ext cx="3122725" cy="687600"/>
            </a:xfrm>
            <a:custGeom>
              <a:avLst/>
              <a:gdLst/>
              <a:ahLst/>
              <a:cxnLst/>
              <a:rect l="l" t="t" r="r" b="b"/>
              <a:pathLst>
                <a:path w="124909" h="27504" extrusionOk="0">
                  <a:moveTo>
                    <a:pt x="5763" y="0"/>
                  </a:moveTo>
                  <a:cubicBezTo>
                    <a:pt x="2596" y="0"/>
                    <a:pt x="0" y="2584"/>
                    <a:pt x="0" y="5751"/>
                  </a:cubicBezTo>
                  <a:lnTo>
                    <a:pt x="0" y="21753"/>
                  </a:lnTo>
                  <a:cubicBezTo>
                    <a:pt x="0" y="24908"/>
                    <a:pt x="2596" y="27504"/>
                    <a:pt x="5763" y="27504"/>
                  </a:cubicBezTo>
                  <a:lnTo>
                    <a:pt x="119158" y="27504"/>
                  </a:lnTo>
                  <a:cubicBezTo>
                    <a:pt x="122325" y="27504"/>
                    <a:pt x="124909" y="24908"/>
                    <a:pt x="124909" y="21753"/>
                  </a:cubicBezTo>
                  <a:lnTo>
                    <a:pt x="124909" y="5751"/>
                  </a:lnTo>
                  <a:cubicBezTo>
                    <a:pt x="124909" y="2584"/>
                    <a:pt x="122325" y="0"/>
                    <a:pt x="119158" y="0"/>
                  </a:cubicBezTo>
                  <a:close/>
                </a:path>
              </a:pathLst>
            </a:custGeom>
            <a:solidFill>
              <a:srgbClr val="A98145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94" name="Google Shape;796;p30">
              <a:extLst>
                <a:ext uri="{FF2B5EF4-FFF2-40B4-BE49-F238E27FC236}">
                  <a16:creationId xmlns:a16="http://schemas.microsoft.com/office/drawing/2014/main" id="{1BFEDF76-F642-329B-3AC0-29553EA72387}"/>
                </a:ext>
              </a:extLst>
            </p:cNvPr>
            <p:cNvSpPr/>
            <p:nvPr/>
          </p:nvSpPr>
          <p:spPr>
            <a:xfrm>
              <a:off x="3180450" y="2005234"/>
              <a:ext cx="3122725" cy="687900"/>
            </a:xfrm>
            <a:custGeom>
              <a:avLst/>
              <a:gdLst/>
              <a:ahLst/>
              <a:cxnLst/>
              <a:rect l="l" t="t" r="r" b="b"/>
              <a:pathLst>
                <a:path w="124909" h="27516" extrusionOk="0">
                  <a:moveTo>
                    <a:pt x="5763" y="0"/>
                  </a:moveTo>
                  <a:cubicBezTo>
                    <a:pt x="2596" y="0"/>
                    <a:pt x="0" y="2596"/>
                    <a:pt x="0" y="5763"/>
                  </a:cubicBezTo>
                  <a:lnTo>
                    <a:pt x="0" y="21753"/>
                  </a:lnTo>
                  <a:cubicBezTo>
                    <a:pt x="0" y="24920"/>
                    <a:pt x="2596" y="27515"/>
                    <a:pt x="5763" y="27515"/>
                  </a:cubicBezTo>
                  <a:lnTo>
                    <a:pt x="119158" y="27515"/>
                  </a:lnTo>
                  <a:cubicBezTo>
                    <a:pt x="122313" y="27515"/>
                    <a:pt x="124909" y="24920"/>
                    <a:pt x="124909" y="21753"/>
                  </a:cubicBezTo>
                  <a:lnTo>
                    <a:pt x="124909" y="5763"/>
                  </a:lnTo>
                  <a:cubicBezTo>
                    <a:pt x="124909" y="2596"/>
                    <a:pt x="122313" y="0"/>
                    <a:pt x="1191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52396" tIns="76188" rIns="76188" bIns="76188" anchor="b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250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1,200,000 บาท</a:t>
              </a:r>
              <a:endParaRPr sz="1250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95" name="Google Shape;797;p30">
              <a:extLst>
                <a:ext uri="{FF2B5EF4-FFF2-40B4-BE49-F238E27FC236}">
                  <a16:creationId xmlns:a16="http://schemas.microsoft.com/office/drawing/2014/main" id="{7492F2F1-47FF-9908-E810-49FA5EF2EC5D}"/>
                </a:ext>
              </a:extLst>
            </p:cNvPr>
            <p:cNvSpPr/>
            <p:nvPr/>
          </p:nvSpPr>
          <p:spPr>
            <a:xfrm>
              <a:off x="3331650" y="2005798"/>
              <a:ext cx="2915875" cy="353075"/>
            </a:xfrm>
            <a:custGeom>
              <a:avLst/>
              <a:gdLst/>
              <a:ahLst/>
              <a:cxnLst/>
              <a:rect l="l" t="t" r="r" b="b"/>
              <a:pathLst>
                <a:path w="66569" h="10277" extrusionOk="0">
                  <a:moveTo>
                    <a:pt x="1" y="1"/>
                  </a:moveTo>
                  <a:lnTo>
                    <a:pt x="1" y="7216"/>
                  </a:lnTo>
                  <a:cubicBezTo>
                    <a:pt x="1" y="8895"/>
                    <a:pt x="1382" y="10276"/>
                    <a:pt x="3073" y="10276"/>
                  </a:cubicBezTo>
                  <a:lnTo>
                    <a:pt x="63497" y="10276"/>
                  </a:lnTo>
                  <a:cubicBezTo>
                    <a:pt x="65188" y="10276"/>
                    <a:pt x="66569" y="8895"/>
                    <a:pt x="66569" y="7216"/>
                  </a:cubicBezTo>
                  <a:lnTo>
                    <a:pt x="66569" y="1"/>
                  </a:lnTo>
                  <a:close/>
                </a:path>
              </a:pathLst>
            </a:custGeom>
            <a:solidFill>
              <a:srgbClr val="D3B99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12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คงเหลืองบประมาณ</a:t>
              </a:r>
              <a:endParaRPr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18" name="Group 5"/>
          <p:cNvGrpSpPr/>
          <p:nvPr/>
        </p:nvGrpSpPr>
        <p:grpSpPr>
          <a:xfrm>
            <a:off x="572552" y="258852"/>
            <a:ext cx="9017000" cy="530046"/>
            <a:chOff x="0" y="0"/>
            <a:chExt cx="21640800" cy="1272111"/>
          </a:xfrm>
        </p:grpSpPr>
        <p:sp>
          <p:nvSpPr>
            <p:cNvPr id="119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0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12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21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26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7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22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123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69</a:t>
              </a:r>
            </a:p>
          </p:txBody>
        </p:sp>
        <p:sp>
          <p:nvSpPr>
            <p:cNvPr id="124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5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1" name="Group 130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132" name="Group 131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134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140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141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135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13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13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13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139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13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51" name="Rectangle 50"/>
          <p:cNvSpPr/>
          <p:nvPr/>
        </p:nvSpPr>
        <p:spPr>
          <a:xfrm>
            <a:off x="2251266" y="205640"/>
            <a:ext cx="5567683" cy="29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ขออนุมัติโครงการประเภทเงินอุดหนุน (จังหวัดอำนาจเจริญ , กาญจนบุรี)</a:t>
            </a:r>
          </a:p>
        </p:txBody>
      </p:sp>
    </p:spTree>
    <p:extLst>
      <p:ext uri="{BB962C8B-B14F-4D97-AF65-F5344CB8AC3E}">
        <p14:creationId xmlns:p14="http://schemas.microsoft.com/office/powerpoint/2010/main" val="3963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F694B5F1-9FCA-4E08-2AA2-87D07E771E5D}"/>
              </a:ext>
            </a:extLst>
          </p:cNvPr>
          <p:cNvGrpSpPr/>
          <p:nvPr/>
        </p:nvGrpSpPr>
        <p:grpSpPr>
          <a:xfrm>
            <a:off x="23765" y="1528402"/>
            <a:ext cx="3587535" cy="730997"/>
            <a:chOff x="2093128" y="1819289"/>
            <a:chExt cx="4613428" cy="1187144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49656BAA-A392-04DD-25B3-B5E18A611D17}"/>
                </a:ext>
              </a:extLst>
            </p:cNvPr>
            <p:cNvSpPr/>
            <p:nvPr/>
          </p:nvSpPr>
          <p:spPr>
            <a:xfrm>
              <a:off x="2093129" y="1819289"/>
              <a:ext cx="4613427" cy="1187144"/>
            </a:xfrm>
            <a:custGeom>
              <a:avLst/>
              <a:gdLst/>
              <a:ahLst/>
              <a:cxnLst/>
              <a:rect l="l" t="t" r="r" b="b"/>
              <a:pathLst>
                <a:path w="3505200" h="1066800">
                  <a:moveTo>
                    <a:pt x="0" y="0"/>
                  </a:moveTo>
                  <a:lnTo>
                    <a:pt x="2895600" y="0"/>
                  </a:lnTo>
                  <a:lnTo>
                    <a:pt x="3505200" y="533400"/>
                  </a:lnTo>
                  <a:lnTo>
                    <a:pt x="28956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DCF4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C00000"/>
                </a:solidFill>
              </a:endParaRPr>
            </a:p>
          </p:txBody>
        </p:sp>
        <p:sp>
          <p:nvSpPr>
            <p:cNvPr id="23" name="Flowchart: Process 25">
              <a:extLst>
                <a:ext uri="{FF2B5EF4-FFF2-40B4-BE49-F238E27FC236}">
                  <a16:creationId xmlns:a16="http://schemas.microsoft.com/office/drawing/2014/main" id="{C341B948-AB15-3342-0BE6-F55E6D5695F5}"/>
                </a:ext>
              </a:extLst>
            </p:cNvPr>
            <p:cNvSpPr/>
            <p:nvPr/>
          </p:nvSpPr>
          <p:spPr>
            <a:xfrm>
              <a:off x="2093128" y="1842774"/>
              <a:ext cx="541142" cy="595894"/>
            </a:xfrm>
            <a:prstGeom prst="flowChartProcess">
              <a:avLst/>
            </a:prstGeom>
            <a:solidFill>
              <a:srgbClr val="DCF4E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endPara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1F31B43B-E711-3203-E5A1-521E86E6EE59}"/>
                </a:ext>
              </a:extLst>
            </p:cNvPr>
            <p:cNvSpPr/>
            <p:nvPr/>
          </p:nvSpPr>
          <p:spPr>
            <a:xfrm>
              <a:off x="2634270" y="1922725"/>
              <a:ext cx="3776611" cy="104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2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ฝึกอบรมพัฒนาศักยภาพอำนาจเจริญ</a:t>
              </a:r>
              <a:br>
                <a:rPr lang="th-TH" sz="12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ในการพัฒนาผลิตภัณฑ์ผ้าย้อมสีธรรมชาติ ตามหลักปรัชญาเศรษฐกิจพอเพียง</a:t>
              </a:r>
              <a:endPara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0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166886" y="2005194"/>
            <a:ext cx="4599281" cy="551640"/>
          </a:xfrm>
          <a:prstGeom prst="roundRect">
            <a:avLst/>
          </a:prstGeom>
          <a:solidFill>
            <a:srgbClr val="D6DDD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4. ระยะเวลา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ดำเนินการ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(ระหว่างเดือนพฤษภาคม - สิงหาคม 2567)</a:t>
            </a:r>
            <a:b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</a:b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ดำเนินการจำนวน 1 กิจกรรม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จำนวนกลุ่มเป้าหมาย 140 คน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513536"/>
            <a:ext cx="1580618" cy="363676"/>
            <a:chOff x="2773378" y="2393456"/>
            <a:chExt cx="1580618" cy="381962"/>
          </a:xfrm>
          <a:solidFill>
            <a:srgbClr val="E7CCEC"/>
          </a:solidFill>
        </p:grpSpPr>
        <p:sp>
          <p:nvSpPr>
            <p:cNvPr id="137" name="Google Shape;573;p24">
              <a:extLst>
                <a:ext uri="{FF2B5EF4-FFF2-40B4-BE49-F238E27FC236}">
                  <a16:creationId xmlns:a16="http://schemas.microsoft.com/office/drawing/2014/main" id="{D390F6FF-B9F1-0792-20BA-CC2D616F54E3}"/>
                </a:ext>
              </a:extLst>
            </p:cNvPr>
            <p:cNvSpPr/>
            <p:nvPr/>
          </p:nvSpPr>
          <p:spPr>
            <a:xfrm>
              <a:off x="2773378" y="2393456"/>
              <a:ext cx="1566160" cy="36648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endParaRPr sz="3111"/>
            </a:p>
          </p:txBody>
        </p:sp>
        <p:sp>
          <p:nvSpPr>
            <p:cNvPr id="141" name="กล่องข้อความ 140">
              <a:extLst>
                <a:ext uri="{FF2B5EF4-FFF2-40B4-BE49-F238E27FC236}">
                  <a16:creationId xmlns:a16="http://schemas.microsoft.com/office/drawing/2014/main" id="{23AB75D0-080F-4999-CA3A-D87E0546B61B}"/>
                </a:ext>
              </a:extLst>
            </p:cNvPr>
            <p:cNvSpPr txBox="1"/>
            <p:nvPr/>
          </p:nvSpPr>
          <p:spPr>
            <a:xfrm>
              <a:off x="2773378" y="2452166"/>
              <a:ext cx="1580618" cy="323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14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วัตถุประสงค์</a:t>
              </a:r>
              <a:endParaRPr lang="en-US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52" name="กล่องข้อความ 151">
            <a:extLst>
              <a:ext uri="{FF2B5EF4-FFF2-40B4-BE49-F238E27FC236}">
                <a16:creationId xmlns:a16="http://schemas.microsoft.com/office/drawing/2014/main" id="{FF4B4A53-C36D-4B92-8419-83D3CB598CD4}"/>
              </a:ext>
            </a:extLst>
          </p:cNvPr>
          <p:cNvSpPr txBox="1"/>
          <p:nvPr/>
        </p:nvSpPr>
        <p:spPr>
          <a:xfrm>
            <a:off x="4166886" y="1577635"/>
            <a:ext cx="4599281" cy="306467"/>
          </a:xfrm>
          <a:prstGeom prst="roundRect">
            <a:avLst/>
          </a:prstGeom>
          <a:solidFill>
            <a:srgbClr val="EBDED1"/>
          </a:solidFill>
        </p:spPr>
        <p:txBody>
          <a:bodyPr wrap="square">
            <a:spAutoFit/>
          </a:bodyPr>
          <a:lstStyle/>
          <a:p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งบประมาณ 300,000 บาท (สามแสนบาทถ้วน) </a:t>
            </a:r>
            <a:endParaRPr lang="en-US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0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4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solidFill>
                    <a:srgbClr val="C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solidFill>
                    <a:srgbClr val="C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70</a:t>
              </a:r>
              <a:endParaRPr lang="en-US" sz="1111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1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221506" y="3125812"/>
            <a:ext cx="3811846" cy="313932"/>
          </a:xfrm>
          <a:prstGeom prst="rect">
            <a:avLst/>
          </a:prstGeom>
          <a:solidFill>
            <a:srgbClr val="FEE9D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200" b="1" spc="-3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2.1 เพื่อเพิ่มมูลค่าผ้าทอมือ</a:t>
            </a:r>
            <a:endParaRPr lang="en-US" sz="120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2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216982" y="3573329"/>
            <a:ext cx="3816370" cy="461665"/>
          </a:xfrm>
          <a:prstGeom prst="rect">
            <a:avLst/>
          </a:prstGeom>
          <a:solidFill>
            <a:srgbClr val="F5D7D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200" b="1" spc="-3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2.2 เพื่อเผยแพร่ประชาสัมพันธ์ผลิตภัณฑ์ผ้าทอมือให้เป็น</a:t>
            </a:r>
            <a:br>
              <a:rPr lang="th-TH" sz="1200" b="1" spc="-3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</a:br>
            <a:r>
              <a:rPr lang="th-TH" sz="1200" b="1" spc="-3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ที่รู้จักอย่างแพร่หลาย</a:t>
            </a:r>
            <a:endParaRPr lang="en-US" sz="1200" b="1" spc="-30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3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216981" y="4159890"/>
            <a:ext cx="3816371" cy="276999"/>
          </a:xfrm>
          <a:prstGeom prst="rect">
            <a:avLst/>
          </a:prstGeom>
          <a:solidFill>
            <a:srgbClr val="F4DCE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1200" b="1" spc="-5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2.3 ส่งเสริมสตรีให้มีส่วนร่วมในการพัฒนาชุมชน</a:t>
            </a:r>
            <a:endParaRPr lang="en-US" sz="1200" b="1" spc="-50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6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234170" y="4609271"/>
            <a:ext cx="3799182" cy="276999"/>
          </a:xfrm>
          <a:prstGeom prst="rect">
            <a:avLst/>
          </a:prstGeom>
          <a:solidFill>
            <a:srgbClr val="DFDDC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2.4 เพื่อให้สตรีมีอาชีพ มีรายได้ และมีคุณภาพชีวิตที่ดีขึ้น</a:t>
            </a:r>
            <a:endParaRPr lang="en-US" sz="120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7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191869" y="2673290"/>
            <a:ext cx="4549313" cy="347329"/>
          </a:xfrm>
          <a:prstGeom prst="roundRect">
            <a:avLst/>
          </a:prstGeom>
          <a:solidFill>
            <a:srgbClr val="BAD0D4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5. สถานที่ดำเนินการ 7 รุ่นใน 7 อำเภอของจังหวัดอำนาจเจริญ</a:t>
            </a:r>
          </a:p>
        </p:txBody>
      </p:sp>
      <p:sp>
        <p:nvSpPr>
          <p:cNvPr id="58" name="Flowchart: Process 25">
            <a:extLst>
              <a:ext uri="{FF2B5EF4-FFF2-40B4-BE49-F238E27FC236}">
                <a16:creationId xmlns:a16="http://schemas.microsoft.com/office/drawing/2014/main" id="{C341B948-AB15-3342-0BE6-F55E6D5695F5}"/>
              </a:ext>
            </a:extLst>
          </p:cNvPr>
          <p:cNvSpPr/>
          <p:nvPr/>
        </p:nvSpPr>
        <p:spPr>
          <a:xfrm>
            <a:off x="3816672" y="909915"/>
            <a:ext cx="1858162" cy="393244"/>
          </a:xfrm>
          <a:prstGeom prst="snip2DiagRect">
            <a:avLst/>
          </a:prstGeom>
          <a:solidFill>
            <a:srgbClr val="F4E8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จังหวัดอำนาจเจริญ</a:t>
            </a:r>
            <a:endParaRPr lang="en-US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869" y="3147032"/>
            <a:ext cx="2276171" cy="276999"/>
          </a:xfrm>
          <a:prstGeom prst="rect">
            <a:avLst/>
          </a:prstGeom>
          <a:solidFill>
            <a:srgbClr val="FED5CA"/>
          </a:solidFill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ผลที่คาดว่าจะได้รับ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56288" y="3596862"/>
            <a:ext cx="5676712" cy="326898"/>
          </a:xfrm>
          <a:prstGeom prst="roundRect">
            <a:avLst/>
          </a:prstGeom>
          <a:solidFill>
            <a:srgbClr val="F4D8F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6.1 สตรีมีความรู้ในการย้อมสีธรรมชาติ การมัดลายผ้าพระราชทาน และการทอผ้าด้วยกี่กระตุก</a:t>
            </a:r>
            <a:endParaRPr lang="th-TH" sz="1100" b="1" spc="-6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1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56287" y="4089635"/>
            <a:ext cx="5676713" cy="326898"/>
          </a:xfrm>
          <a:prstGeom prst="roundRect">
            <a:avLst/>
          </a:prstGeom>
          <a:solidFill>
            <a:srgbClr val="D7DD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6.2 สตรีมีส่วนร่วมในการดำเนินงาน ได้แลกเปลี่ยนเรียนรู้ประสบการณ์ซึ่งกันและกัน</a:t>
            </a:r>
            <a:endParaRPr lang="th-TH" sz="1100" b="1" spc="-6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2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34654" y="4572242"/>
            <a:ext cx="5698345" cy="326898"/>
          </a:xfrm>
          <a:prstGeom prst="roundRect">
            <a:avLst/>
          </a:prstGeom>
          <a:solidFill>
            <a:srgbClr val="CBDEE7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6.3 สตรีมีรายได้เพิ่มขึ้น มีคุณภาพชีวิตที่ดี</a:t>
            </a:r>
            <a:endParaRPr lang="th-TH" sz="1100" b="1" spc="-6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46367" y="286976"/>
            <a:ext cx="5567683" cy="29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ขออนุมัติโครงการประเภทเงินอุดหนุน (จังหวัดอำนาจเจริญ , กาญจนบุรี)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76" name="Group 7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7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7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8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8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8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8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7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0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F694B5F1-9FCA-4E08-2AA2-87D07E771E5D}"/>
              </a:ext>
            </a:extLst>
          </p:cNvPr>
          <p:cNvGrpSpPr/>
          <p:nvPr/>
        </p:nvGrpSpPr>
        <p:grpSpPr>
          <a:xfrm>
            <a:off x="23765" y="1325202"/>
            <a:ext cx="3587535" cy="730997"/>
            <a:chOff x="2093128" y="1819289"/>
            <a:chExt cx="4613428" cy="1187144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49656BAA-A392-04DD-25B3-B5E18A611D17}"/>
                </a:ext>
              </a:extLst>
            </p:cNvPr>
            <p:cNvSpPr/>
            <p:nvPr/>
          </p:nvSpPr>
          <p:spPr>
            <a:xfrm>
              <a:off x="2093129" y="1819289"/>
              <a:ext cx="4613427" cy="1187144"/>
            </a:xfrm>
            <a:custGeom>
              <a:avLst/>
              <a:gdLst/>
              <a:ahLst/>
              <a:cxnLst/>
              <a:rect l="l" t="t" r="r" b="b"/>
              <a:pathLst>
                <a:path w="3505200" h="1066800">
                  <a:moveTo>
                    <a:pt x="0" y="0"/>
                  </a:moveTo>
                  <a:lnTo>
                    <a:pt x="2895600" y="0"/>
                  </a:lnTo>
                  <a:lnTo>
                    <a:pt x="3505200" y="533400"/>
                  </a:lnTo>
                  <a:lnTo>
                    <a:pt x="2895600" y="1066800"/>
                  </a:lnTo>
                  <a:lnTo>
                    <a:pt x="0" y="1066800"/>
                  </a:lnTo>
                  <a:close/>
                </a:path>
              </a:pathLst>
            </a:custGeom>
            <a:solidFill>
              <a:srgbClr val="FEE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C00000"/>
                </a:solidFill>
              </a:endParaRPr>
            </a:p>
          </p:txBody>
        </p:sp>
        <p:sp>
          <p:nvSpPr>
            <p:cNvPr id="23" name="Flowchart: Process 25">
              <a:extLst>
                <a:ext uri="{FF2B5EF4-FFF2-40B4-BE49-F238E27FC236}">
                  <a16:creationId xmlns:a16="http://schemas.microsoft.com/office/drawing/2014/main" id="{C341B948-AB15-3342-0BE6-F55E6D5695F5}"/>
                </a:ext>
              </a:extLst>
            </p:cNvPr>
            <p:cNvSpPr/>
            <p:nvPr/>
          </p:nvSpPr>
          <p:spPr>
            <a:xfrm>
              <a:off x="2093128" y="1842774"/>
              <a:ext cx="541142" cy="595894"/>
            </a:xfrm>
            <a:prstGeom prst="flowChartProcess">
              <a:avLst/>
            </a:prstGeom>
            <a:solidFill>
              <a:srgbClr val="FEE2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endParaRPr lang="en-US" sz="15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1F31B43B-E711-3203-E5A1-521E86E6EE59}"/>
                </a:ext>
              </a:extLst>
            </p:cNvPr>
            <p:cNvSpPr/>
            <p:nvPr/>
          </p:nvSpPr>
          <p:spPr>
            <a:xfrm>
              <a:off x="2599636" y="2110451"/>
              <a:ext cx="3935845" cy="749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“</a:t>
              </a:r>
              <a:r>
                <a:rPr lang="th-TH" sz="12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รวมใจสตรีกาญจน์ ถวายแด่แม่ของแผ่นดินและองค์ราชัน</a:t>
              </a:r>
              <a:r>
                <a:rPr lang="en-US" sz="12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” </a:t>
              </a:r>
              <a:r>
                <a:rPr lang="th-TH" sz="12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 2567</a:t>
              </a:r>
              <a:endPara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0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166886" y="1693136"/>
            <a:ext cx="5422666" cy="551640"/>
          </a:xfrm>
          <a:prstGeom prst="roundRect">
            <a:avLst/>
          </a:prstGeom>
          <a:solidFill>
            <a:srgbClr val="FEE8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4. ระยะเวลา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ดำเนินการ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(เดือนสิงหาคม 2567)</a:t>
            </a:r>
            <a:b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</a:b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ดำเนินการจำนวน 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4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 กิจกรรม</a:t>
            </a:r>
            <a:r>
              <a:rPr lang="th-TH" sz="1200" b="1" dirty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จำนวนกลุ่มเป้าหมาย</a:t>
            </a:r>
            <a: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300</a:t>
            </a:r>
            <a: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คน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145236"/>
            <a:ext cx="1580618" cy="363676"/>
            <a:chOff x="2773378" y="2393456"/>
            <a:chExt cx="1580618" cy="381962"/>
          </a:xfrm>
          <a:solidFill>
            <a:srgbClr val="E7CCEC"/>
          </a:solidFill>
        </p:grpSpPr>
        <p:sp>
          <p:nvSpPr>
            <p:cNvPr id="137" name="Google Shape;573;p24">
              <a:extLst>
                <a:ext uri="{FF2B5EF4-FFF2-40B4-BE49-F238E27FC236}">
                  <a16:creationId xmlns:a16="http://schemas.microsoft.com/office/drawing/2014/main" id="{D390F6FF-B9F1-0792-20BA-CC2D616F54E3}"/>
                </a:ext>
              </a:extLst>
            </p:cNvPr>
            <p:cNvSpPr/>
            <p:nvPr/>
          </p:nvSpPr>
          <p:spPr>
            <a:xfrm>
              <a:off x="2773378" y="2393456"/>
              <a:ext cx="1566160" cy="366487"/>
            </a:xfrm>
            <a:prstGeom prst="rect">
              <a:avLst/>
            </a:prstGeom>
            <a:solidFill>
              <a:srgbClr val="CCCAD4"/>
            </a:solidFill>
            <a:ln>
              <a:noFill/>
            </a:ln>
          </p:spPr>
          <p:txBody>
            <a:bodyPr spcFirstLastPara="1" wrap="square" lIns="101583" tIns="101583" rIns="101583" bIns="101583" anchor="ctr" anchorCtr="0">
              <a:noAutofit/>
            </a:bodyPr>
            <a:lstStyle/>
            <a:p>
              <a:endParaRPr sz="3111"/>
            </a:p>
          </p:txBody>
        </p:sp>
        <p:sp>
          <p:nvSpPr>
            <p:cNvPr id="141" name="กล่องข้อความ 140">
              <a:extLst>
                <a:ext uri="{FF2B5EF4-FFF2-40B4-BE49-F238E27FC236}">
                  <a16:creationId xmlns:a16="http://schemas.microsoft.com/office/drawing/2014/main" id="{23AB75D0-080F-4999-CA3A-D87E0546B61B}"/>
                </a:ext>
              </a:extLst>
            </p:cNvPr>
            <p:cNvSpPr txBox="1"/>
            <p:nvPr/>
          </p:nvSpPr>
          <p:spPr>
            <a:xfrm>
              <a:off x="2773378" y="2452166"/>
              <a:ext cx="1580618" cy="323252"/>
            </a:xfrm>
            <a:prstGeom prst="rect">
              <a:avLst/>
            </a:prstGeom>
            <a:solidFill>
              <a:srgbClr val="CCCAD4"/>
            </a:solidFill>
          </p:spPr>
          <p:txBody>
            <a:bodyPr wrap="square">
              <a:spAutoFit/>
            </a:bodyPr>
            <a:lstStyle/>
            <a:p>
              <a:r>
                <a:rPr lang="th-TH" sz="14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วัตถุประสงค์</a:t>
              </a:r>
              <a:endParaRPr lang="en-US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52" name="กล่องข้อความ 151">
            <a:extLst>
              <a:ext uri="{FF2B5EF4-FFF2-40B4-BE49-F238E27FC236}">
                <a16:creationId xmlns:a16="http://schemas.microsoft.com/office/drawing/2014/main" id="{FF4B4A53-C36D-4B92-8419-83D3CB598CD4}"/>
              </a:ext>
            </a:extLst>
          </p:cNvPr>
          <p:cNvSpPr txBox="1"/>
          <p:nvPr/>
        </p:nvSpPr>
        <p:spPr>
          <a:xfrm>
            <a:off x="4166886" y="1309121"/>
            <a:ext cx="5422666" cy="306467"/>
          </a:xfrm>
          <a:prstGeom prst="roundRect">
            <a:avLst/>
          </a:prstGeom>
          <a:solidFill>
            <a:srgbClr val="FFFCD5"/>
          </a:solidFill>
        </p:spPr>
        <p:txBody>
          <a:bodyPr wrap="square">
            <a:spAutoFit/>
          </a:bodyPr>
          <a:lstStyle/>
          <a:p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งบประมาณ 230,000 บาท (สองแสนสามหมื่นบาทถ้วน) </a:t>
            </a:r>
            <a:endParaRPr lang="en-US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0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41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42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50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51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solidFill>
                    <a:srgbClr val="C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43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9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solidFill>
                    <a:srgbClr val="C0000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44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111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en-US" sz="1111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>
                <a:lnSpc>
                  <a:spcPts val="1556"/>
                </a:lnSpc>
              </a:pPr>
              <a:r>
                <a:rPr lang="th-TH" sz="1111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  <a:endParaRPr lang="th-TH" sz="1111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71</a:t>
              </a:r>
              <a:endParaRPr lang="en-US" sz="1111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1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174356" y="2592264"/>
            <a:ext cx="3954430" cy="701731"/>
          </a:xfrm>
          <a:prstGeom prst="rect">
            <a:avLst/>
          </a:prstGeom>
          <a:solidFill>
            <a:srgbClr val="D0E3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100" b="1" spc="-3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2.1 </a:t>
            </a:r>
            <a:r>
              <a:rPr lang="th-TH" sz="1100" b="1" spc="-7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เพื่อเฉลิมพระเกียรติพระบาทสมเด็จพระเจ้าอยู่หัว เนื่องใน</a:t>
            </a:r>
            <a:r>
              <a:rPr lang="th-TH" sz="1100" b="1" spc="-3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โอกาสมหามงคลเฉลิมพระชนมพรรษา 6 รอบ 72 พรรษา วันที่ 28 กรกฎาคม พ.ศ. 2567</a:t>
            </a:r>
            <a:endParaRPr lang="en-US" sz="110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2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187056" y="3371757"/>
            <a:ext cx="3954430" cy="693267"/>
          </a:xfrm>
          <a:prstGeom prst="rect">
            <a:avLst/>
          </a:prstGeom>
          <a:solidFill>
            <a:srgbClr val="FFE9D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100" b="1" spc="-3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2.2 </a:t>
            </a:r>
            <a:r>
              <a:rPr lang="th-TH" sz="1100" b="1" spc="-10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เพื่อเทิดทูนและเผยแพร่พระเกียรติคุณของสมเด็จพระนางเจ้าสิริกิติ์ </a:t>
            </a:r>
            <a:r>
              <a:rPr lang="th-TH" sz="1100" b="1" spc="-9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พระบรมราชินีนาถ พระบรมราชชนนีพันปีหลวง เนื่องในโอกาสมหามงคล</a:t>
            </a:r>
            <a:r>
              <a:rPr lang="th-TH" sz="1100" b="1" spc="-4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เฉลิมพระชนมพรรษา 92 พรรษา วันที่ 12 สิงหาคม พ.ศ. 2567 </a:t>
            </a:r>
            <a:endParaRPr lang="en-US" sz="1100" b="1" spc="-40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73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199339" y="4154923"/>
            <a:ext cx="3992530" cy="261610"/>
          </a:xfrm>
          <a:prstGeom prst="rect">
            <a:avLst/>
          </a:prstGeom>
          <a:solidFill>
            <a:srgbClr val="FCD7C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1100" b="1" spc="-5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2.3 เพื่อยกย่องเชิดชูเกียรติสตรีดีเด่นและแม่ดีเด่นจังหวัดกาญจนบุรี</a:t>
            </a:r>
            <a:endParaRPr lang="en-US" sz="1100" b="1" spc="-50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6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187055" y="4558355"/>
            <a:ext cx="4004813" cy="701731"/>
          </a:xfrm>
          <a:prstGeom prst="rect">
            <a:avLst/>
          </a:prstGeom>
          <a:solidFill>
            <a:srgbClr val="E7D6C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2.4 </a:t>
            </a:r>
            <a:r>
              <a:rPr lang="th-TH" sz="1100" b="1" spc="-5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เพื่อให้สมาชิกองค์กรสตรีจังหวัดกาญจนบุรี มีความเอื้ออาทร</a:t>
            </a: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ช่วยเหลือกัน สร้างความรัก ความสามัคคีจัดกิจกรรมอันเป็นประโยชน์ร่วมกัน</a:t>
            </a:r>
            <a:endParaRPr lang="en-US" sz="1100" b="1" dirty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57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191869" y="2352990"/>
            <a:ext cx="5397683" cy="592503"/>
          </a:xfrm>
          <a:prstGeom prst="roundRect">
            <a:avLst/>
          </a:prstGeom>
          <a:solidFill>
            <a:srgbClr val="F5D0C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5. </a:t>
            </a:r>
            <a:r>
              <a:rPr lang="th-TH" sz="1200" b="1" spc="-6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สถานที่ดำเนินการ ศาลาเฉลิมพระเกียรติ 60 พรรษามหาราช อำเภอเมืองกาญจนบุรี </a:t>
            </a:r>
            <a:r>
              <a:rPr lang="th-TH" sz="12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จังหวัดกาญจนบุรี</a:t>
            </a:r>
          </a:p>
        </p:txBody>
      </p:sp>
      <p:sp>
        <p:nvSpPr>
          <p:cNvPr id="58" name="Flowchart: Process 25">
            <a:extLst>
              <a:ext uri="{FF2B5EF4-FFF2-40B4-BE49-F238E27FC236}">
                <a16:creationId xmlns:a16="http://schemas.microsoft.com/office/drawing/2014/main" id="{C341B948-AB15-3342-0BE6-F55E6D5695F5}"/>
              </a:ext>
            </a:extLst>
          </p:cNvPr>
          <p:cNvSpPr/>
          <p:nvPr/>
        </p:nvSpPr>
        <p:spPr>
          <a:xfrm>
            <a:off x="3816672" y="793803"/>
            <a:ext cx="1858162" cy="393244"/>
          </a:xfrm>
          <a:prstGeom prst="snip2DiagRect">
            <a:avLst/>
          </a:prstGeom>
          <a:solidFill>
            <a:srgbClr val="EFCD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จังหวัดกาญจนบุรี</a:t>
            </a:r>
            <a:endParaRPr lang="en-US" sz="15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869" y="3016403"/>
            <a:ext cx="2276171" cy="276999"/>
          </a:xfrm>
          <a:prstGeom prst="rect">
            <a:avLst/>
          </a:prstGeom>
          <a:solidFill>
            <a:srgbClr val="E1ECCC"/>
          </a:solidFill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ผลที่คาดว่าจะได้รับ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56287" y="3390871"/>
            <a:ext cx="5676712" cy="514183"/>
          </a:xfrm>
          <a:prstGeom prst="roundRect">
            <a:avLst/>
          </a:prstGeom>
          <a:solidFill>
            <a:srgbClr val="D0E8E5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6.1 </a:t>
            </a:r>
            <a:r>
              <a:rPr lang="th-TH" sz="1100" b="1" spc="-9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เฉลิมพระเกียรติพระบาทสมเด็จพระเจ้าอยู่หัว เนื่องในโอกาสมหามงคล เฉลิมพระชนมพรรษา </a:t>
            </a: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 รอบ 72 พรรษา วันที่ 28 กรกฎาคม 2567</a:t>
            </a:r>
            <a:endParaRPr lang="th-TH" sz="1100" b="1" spc="-6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1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56287" y="3964450"/>
            <a:ext cx="5676713" cy="514183"/>
          </a:xfrm>
          <a:prstGeom prst="roundRect">
            <a:avLst/>
          </a:prstGeom>
          <a:solidFill>
            <a:srgbClr val="F5E2D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6.2 เทิดทูนและเผยแพร่พระเกียรติคุณของสมเด็จพระนางเจ้าสิริกิติ์พระบรมราชินีนาถ</a:t>
            </a:r>
            <a:b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</a:b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พระราชชนนีพันปีหลวง</a:t>
            </a:r>
            <a:endParaRPr lang="th-TH" sz="1100" b="1" spc="-6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62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56287" y="4552502"/>
            <a:ext cx="5698345" cy="308169"/>
          </a:xfrm>
          <a:prstGeom prst="roundRect">
            <a:avLst/>
          </a:prstGeom>
          <a:solidFill>
            <a:srgbClr val="E7D9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6.3 </a:t>
            </a:r>
            <a:r>
              <a:rPr lang="th-TH" sz="1100" b="1" spc="-70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เกิดการรวมพลังที่เข้มแข็ง เกิดความตระหนัก และความสัมพันธ์ที่ดี มีความรักความสามัคคีต่อกัน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246367" y="286976"/>
            <a:ext cx="5567683" cy="29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ขออนุมัติโครงการประเภทเงินอุดหนุน (จังหวัดอำนาจเจริญ , กาญจนบุรี)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76" name="Group 7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78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4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5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79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80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81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82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83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77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52" name="TextBox 101">
            <a:extLst>
              <a:ext uri="{FF2B5EF4-FFF2-40B4-BE49-F238E27FC236}">
                <a16:creationId xmlns:a16="http://schemas.microsoft.com/office/drawing/2014/main" id="{660EE5AF-3620-BA40-33BF-2299CD09C8B8}"/>
              </a:ext>
            </a:extLst>
          </p:cNvPr>
          <p:cNvSpPr txBox="1"/>
          <p:nvPr/>
        </p:nvSpPr>
        <p:spPr>
          <a:xfrm>
            <a:off x="4334654" y="4952965"/>
            <a:ext cx="5698345" cy="308169"/>
          </a:xfrm>
          <a:prstGeom prst="roundRect">
            <a:avLst/>
          </a:prstGeom>
          <a:solidFill>
            <a:srgbClr val="E5DCD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th-TH" sz="1100" b="1" dirty="0" smtClean="0">
                <a:latin typeface="Chulabhorn Likit Text" panose="00000500000000000000" pitchFamily="50" charset="-34"/>
                <a:ea typeface="PT Sans" panose="020B0503020203020204" pitchFamily="34" charset="0"/>
                <a:cs typeface="Chulabhorn Likit Text" panose="00000500000000000000" pitchFamily="50" charset="-34"/>
              </a:rPr>
              <a:t>6.4 เสริมสร้างความเข้มแข็งสถาบันครอบครัว และส่งเสริมการเรียนรู้อาชีพเสริมต่าง ๆ</a:t>
            </a:r>
            <a:endParaRPr lang="th-TH" sz="1100" b="1" spc="-70" dirty="0" smtClean="0">
              <a:latin typeface="Chulabhorn Likit Text" panose="00000500000000000000" pitchFamily="50" charset="-34"/>
              <a:ea typeface="PT Sans" panose="020B050302020302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72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CF96BCA-14BA-D085-A19E-8BCB529E5E3C}"/>
              </a:ext>
            </a:extLst>
          </p:cNvPr>
          <p:cNvSpPr txBox="1"/>
          <p:nvPr/>
        </p:nvSpPr>
        <p:spPr>
          <a:xfrm>
            <a:off x="398120" y="1139133"/>
            <a:ext cx="9191432" cy="3927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0985" algn="thaiDist">
              <a:lnSpc>
                <a:spcPct val="130000"/>
              </a:lnSpc>
              <a:spcAft>
                <a:spcPts val="667"/>
              </a:spcAft>
              <a:tabLst>
                <a:tab pos="1125492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หลักเกณฑ์ วิธีการ และเงื่อนไข เกี่ยวกับการใช้จ่ายเงิน ประเภทเงินทุนหมุนเวียนและประเภทเงินอุดหนุนของกองทุนพัฒนาบทบาทสตรี พ.ศ. 2559 และแก้ไขเพิ่มเติม (ฉบับที่ 2) พ.ศ. 2562 ในการขอรับเงินอุดหนุน ต้องเป็นโครงการที่มีวงเงิน ไม่เกิน 200,000 บาท (สองแสนบาทถ้วน)กรณีวงเงินเกิน 200,000 บาท (สองแสนบาทถ้วน) และดำเนินโครงการภายในจังหวัดอันเป็นที่ตั้งองค์กร</a:t>
            </a:r>
            <a:r>
              <a:rPr lang="th-TH" sz="1167" spc="-7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ที่ขอรับการสนับสนุน ให้คณะอนุกรรมการบริหารกองทุนพัฒนาบทบาทสตรีระดับจังหวัดและกรุงเทพมหานครแล้วแต่กรณี</a:t>
            </a: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พิจารณาให้ความเป็นชอบแล้วเสนอต่อคณะกรรมการบริหารกองทุนพัฒนาบทบาทสตรีเพื่อพิจารณาอนุมัติ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indent="380985" algn="thaiDist">
              <a:lnSpc>
                <a:spcPct val="130000"/>
              </a:lnSpc>
              <a:spcAft>
                <a:spcPts val="667"/>
              </a:spcAft>
              <a:tabLst>
                <a:tab pos="1050354" algn="l"/>
                <a:tab pos="1275241" algn="l"/>
              </a:tabLst>
            </a:pP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</a:t>
            </a:r>
            <a:r>
              <a:rPr lang="th-TH" sz="1167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และเงื่อนไข เกี่ยวกับการใช้จ่ายเงินประเภทเงินทุนหมุนเวียน </a:t>
            </a:r>
            <a:br>
              <a:rPr lang="th-TH" sz="1167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และประเภทเงินอุดหนุนของกองทุนพัฒนาบทบาทสตรี</a:t>
            </a: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(ฉบับที่ 4) พ.ศ. 2566 ลงวันที่ 26 พฤษภาคม พ.ศ. 2566 ตามข้อ 3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จากเดิม ให้ยกเลิกความในข้อ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4.2 </a:t>
            </a:r>
            <a:b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(4)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แก้ไขเป็น ให้ยกเลิกความในข้อ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4.2 (4)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วรรคสอง แห่งหลักเกณฑ์ วิธีการ และเงื่อนไข เกี่ยวกับการใช้จ่ายเงินประเภทเงินทุนหมุนเวียนและประเภทเงินอุดหนุนของกองทุนพัฒนาบทบาทสตรี (ฉบับที่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2)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พ.ศ. 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2562 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และให้ใช้ความต่อไปนี้แทน</a:t>
            </a:r>
            <a:r>
              <a:rPr lang="th-TH" sz="1167" spc="-25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marL="380985" algn="thaiDist">
              <a:lnSpc>
                <a:spcPct val="130000"/>
              </a:lnSpc>
              <a:tabLst>
                <a:tab pos="1050354" algn="l"/>
                <a:tab pos="1275241" algn="l"/>
                <a:tab pos="1350379" algn="l"/>
              </a:tabLst>
            </a:pP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            “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กรณีวงเงินเกินกว่าสองแสนบาท/โครงการ ให้คณะกรรมการบริหารกองทุนพัฒนาบทบาทสตรีเป็นผู้มีอำนาจพิจารณาอนุมัติ </a:t>
            </a:r>
            <a:b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ให้เป็นไปตามหลักเกณฑ์ ดังนี้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marL="380985" algn="thaiDist">
              <a:spcAft>
                <a:spcPts val="500"/>
              </a:spcAft>
              <a:tabLst>
                <a:tab pos="1125492" algn="l"/>
                <a:tab pos="1275241" algn="l"/>
                <a:tab pos="2625620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		    (1) โครงการระดับจังหวัด         ไม่เกิน 300,000 บาท/โครงการ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tabLst>
                <a:tab pos="1050354" algn="l"/>
                <a:tab pos="1350379" algn="l"/>
                <a:tab pos="2775368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                    (2) โครงการระดับภาค             ไม่เกิน 500,000 บาท/โครงการ</a:t>
            </a:r>
            <a:endParaRPr lang="en-US" sz="1167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1125492" algn="l"/>
                <a:tab pos="1275241" algn="l"/>
              </a:tabLst>
            </a:pP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		    (3) โครงการระดับประเทศ       ไม่เกิน 700,000 บาท/โครงการ เว้นแต่</a:t>
            </a:r>
            <a:b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167" spc="-2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บริหารกองทุนพัฒนาบทบาทสตรีเห็นว่าเป็นประโยชน์ต่อทางราชการและมีเหตุอันสมควรก็ให้พิจารณาอนุมัติในวงเงินเกินกว่าเจ็ดแสนบาทถ้วน/</a:t>
            </a:r>
            <a:r>
              <a:rPr lang="th-TH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โครงการ ได้ตามความเหมาะสม โดยพิจารณาเป็นรายโครงการไป</a:t>
            </a:r>
            <a:r>
              <a:rPr lang="en-US" sz="116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”</a:t>
            </a:r>
          </a:p>
        </p:txBody>
      </p:sp>
      <p:grpSp>
        <p:nvGrpSpPr>
          <p:cNvPr id="32" name="Group 5"/>
          <p:cNvGrpSpPr/>
          <p:nvPr/>
        </p:nvGrpSpPr>
        <p:grpSpPr>
          <a:xfrm>
            <a:off x="572552" y="258852"/>
            <a:ext cx="9017000" cy="530046"/>
            <a:chOff x="0" y="0"/>
            <a:chExt cx="21640800" cy="1272111"/>
          </a:xfrm>
        </p:grpSpPr>
        <p:sp>
          <p:nvSpPr>
            <p:cNvPr id="33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4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42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3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35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40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41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36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5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เพื่อพิจารณา</a:t>
              </a:r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72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5" name="Group 44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6" name="Group 45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4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8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8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5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6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7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8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8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3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272195" y="209345"/>
            <a:ext cx="5567683" cy="29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ขออนุมัติโครงการประเภทเงินอุดหนุน (จังหวัดอำนาจเจริญ , กาญจนบุรี)</a:t>
            </a:r>
          </a:p>
        </p:txBody>
      </p:sp>
    </p:spTree>
    <p:extLst>
      <p:ext uri="{BB962C8B-B14F-4D97-AF65-F5344CB8AC3E}">
        <p14:creationId xmlns:p14="http://schemas.microsoft.com/office/powerpoint/2010/main" val="7107027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6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อื่น ๆ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 smtClean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73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48" name="Group 47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0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56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57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1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2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53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54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55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49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8145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8281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4931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9256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8840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7" name="Group 5"/>
          <p:cNvGrpSpPr/>
          <p:nvPr/>
        </p:nvGrpSpPr>
        <p:grpSpPr>
          <a:xfrm>
            <a:off x="572552" y="135961"/>
            <a:ext cx="9017000" cy="603268"/>
            <a:chOff x="0" y="-175733"/>
            <a:chExt cx="21640800" cy="1447844"/>
          </a:xfrm>
        </p:grpSpPr>
        <p:sp>
          <p:nvSpPr>
            <p:cNvPr id="68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9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77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8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70" name="Group 10"/>
            <p:cNvGrpSpPr/>
            <p:nvPr/>
          </p:nvGrpSpPr>
          <p:grpSpPr>
            <a:xfrm>
              <a:off x="16980997" y="-175733"/>
              <a:ext cx="4659803" cy="1447844"/>
              <a:chOff x="0" y="-38100"/>
              <a:chExt cx="1010276" cy="313902"/>
            </a:xfrm>
          </p:grpSpPr>
          <p:sp>
            <p:nvSpPr>
              <p:cNvPr id="75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76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71" name="TextBox 13"/>
            <p:cNvSpPr txBox="1"/>
            <p:nvPr/>
          </p:nvSpPr>
          <p:spPr>
            <a:xfrm>
              <a:off x="388478" y="184358"/>
              <a:ext cx="4198694" cy="471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endParaRPr lang="th-TH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2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End</a:t>
              </a:r>
            </a:p>
          </p:txBody>
        </p:sp>
        <p:sp>
          <p:nvSpPr>
            <p:cNvPr id="73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4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3" name="Group 5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54" name="Group 5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5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5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5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5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</p:spPr>
            </p:sp>
            <p:sp>
              <p:nvSpPr>
                <p:cNvPr id="6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</p:spPr>
            </p:sp>
            <p:sp>
              <p:nvSpPr>
                <p:cNvPr id="6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5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  <p:sp>
        <p:nvSpPr>
          <p:cNvPr id="37" name="Freeform 17"/>
          <p:cNvSpPr/>
          <p:nvPr/>
        </p:nvSpPr>
        <p:spPr>
          <a:xfrm>
            <a:off x="721224" y="293405"/>
            <a:ext cx="375028" cy="375028"/>
          </a:xfrm>
          <a:custGeom>
            <a:avLst/>
            <a:gdLst/>
            <a:ahLst/>
            <a:cxnLst/>
            <a:rect l="l" t="t" r="r" b="b"/>
            <a:pathLst>
              <a:path w="900067" h="900067">
                <a:moveTo>
                  <a:pt x="0" y="0"/>
                </a:moveTo>
                <a:lnTo>
                  <a:pt x="900067" y="0"/>
                </a:lnTo>
                <a:lnTo>
                  <a:pt x="900067" y="900067"/>
                </a:lnTo>
                <a:lnTo>
                  <a:pt x="0" y="9000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8" name="TextBox 18"/>
          <p:cNvSpPr txBox="1"/>
          <p:nvPr/>
        </p:nvSpPr>
        <p:spPr>
          <a:xfrm>
            <a:off x="1161798" y="303119"/>
            <a:ext cx="11605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b="1" dirty="0" err="1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กรมการพัฒนาชุมชน</a:t>
            </a:r>
            <a:endParaRPr lang="en-US" sz="1000" b="1" dirty="0">
              <a:solidFill>
                <a:srgbClr val="1C1C1C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ts val="1400"/>
              </a:lnSpc>
            </a:pPr>
            <a:r>
              <a:rPr lang="en-US" sz="1000" b="1" dirty="0" err="1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กระทรวงมหาดไทย</a:t>
            </a:r>
            <a:endParaRPr lang="en-US" sz="1000" b="1" dirty="0">
              <a:solidFill>
                <a:srgbClr val="1C1C1C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2</a:t>
              </a:r>
            </a:p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รับรองรายงานการประชุม</a:t>
              </a:r>
              <a:endParaRPr lang="en-US" sz="1111" b="1" dirty="0">
                <a:solidFill>
                  <a:srgbClr val="1C1C1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07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3/2567 เมื่อวันอังคารที่ 26 มีนาคม 2567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4" name="Group 63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6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72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73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7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8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9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70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</p:sp>
            <p:sp>
              <p:nvSpPr>
                <p:cNvPr id="71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5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3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72552" y="322352"/>
            <a:ext cx="9017000" cy="530046"/>
            <a:chOff x="0" y="0"/>
            <a:chExt cx="21640800" cy="1272111"/>
          </a:xfrm>
        </p:grpSpPr>
        <p:sp>
          <p:nvSpPr>
            <p:cNvPr id="6" name="AutoShape 6"/>
            <p:cNvSpPr/>
            <p:nvPr/>
          </p:nvSpPr>
          <p:spPr>
            <a:xfrm>
              <a:off x="4659803" y="674155"/>
              <a:ext cx="12321194" cy="0"/>
            </a:xfrm>
            <a:prstGeom prst="line">
              <a:avLst/>
            </a:prstGeom>
            <a:ln w="38100" cap="flat">
              <a:solidFill>
                <a:srgbClr val="1C1C1C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" name="Group 7"/>
            <p:cNvGrpSpPr/>
            <p:nvPr/>
          </p:nvGrpSpPr>
          <p:grpSpPr>
            <a:xfrm>
              <a:off x="0" y="0"/>
              <a:ext cx="4659803" cy="1272111"/>
              <a:chOff x="0" y="0"/>
              <a:chExt cx="1010276" cy="27580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6980997" y="0"/>
              <a:ext cx="4659803" cy="1272111"/>
              <a:chOff x="0" y="0"/>
              <a:chExt cx="1010276" cy="27580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10276" cy="275802"/>
              </a:xfrm>
              <a:custGeom>
                <a:avLst/>
                <a:gdLst/>
                <a:ahLst/>
                <a:cxnLst/>
                <a:rect l="l" t="t" r="r" b="b"/>
                <a:pathLst>
                  <a:path w="1010276" h="275802">
                    <a:moveTo>
                      <a:pt x="110762" y="0"/>
                    </a:moveTo>
                    <a:lnTo>
                      <a:pt x="899515" y="0"/>
                    </a:lnTo>
                    <a:cubicBezTo>
                      <a:pt x="928890" y="0"/>
                      <a:pt x="957063" y="11670"/>
                      <a:pt x="977835" y="32441"/>
                    </a:cubicBezTo>
                    <a:cubicBezTo>
                      <a:pt x="998607" y="53213"/>
                      <a:pt x="1010276" y="81386"/>
                      <a:pt x="1010276" y="110762"/>
                    </a:cubicBezTo>
                    <a:lnTo>
                      <a:pt x="1010276" y="165040"/>
                    </a:lnTo>
                    <a:cubicBezTo>
                      <a:pt x="1010276" y="194416"/>
                      <a:pt x="998607" y="222589"/>
                      <a:pt x="977835" y="243361"/>
                    </a:cubicBezTo>
                    <a:cubicBezTo>
                      <a:pt x="957063" y="264133"/>
                      <a:pt x="928890" y="275802"/>
                      <a:pt x="899515" y="275802"/>
                    </a:cubicBezTo>
                    <a:lnTo>
                      <a:pt x="110762" y="275802"/>
                    </a:lnTo>
                    <a:cubicBezTo>
                      <a:pt x="81386" y="275802"/>
                      <a:pt x="53213" y="264133"/>
                      <a:pt x="32441" y="243361"/>
                    </a:cubicBezTo>
                    <a:cubicBezTo>
                      <a:pt x="11670" y="222589"/>
                      <a:pt x="0" y="194416"/>
                      <a:pt x="0" y="165040"/>
                    </a:cubicBezTo>
                    <a:lnTo>
                      <a:pt x="0" y="110762"/>
                    </a:lnTo>
                    <a:cubicBezTo>
                      <a:pt x="0" y="81386"/>
                      <a:pt x="11670" y="53213"/>
                      <a:pt x="32441" y="32441"/>
                    </a:cubicBezTo>
                    <a:cubicBezTo>
                      <a:pt x="53213" y="11670"/>
                      <a:pt x="81386" y="0"/>
                      <a:pt x="110762" y="0"/>
                    </a:cubicBezTo>
                    <a:close/>
                  </a:path>
                </a:pathLst>
              </a:custGeom>
              <a:solidFill>
                <a:srgbClr val="E4F6FF"/>
              </a:solidFill>
              <a:ln w="38100" cap="rnd">
                <a:solidFill>
                  <a:srgbClr val="00296B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10276" cy="313902"/>
              </a:xfrm>
              <a:prstGeom prst="rect">
                <a:avLst/>
              </a:prstGeom>
            </p:spPr>
            <p:txBody>
              <a:bodyPr lIns="28222" tIns="28222" rIns="28222" bIns="28222" rtlCol="0" anchor="ctr"/>
              <a:lstStyle/>
              <a:p>
                <a:pPr algn="ctr">
                  <a:lnSpc>
                    <a:spcPts val="1477"/>
                  </a:lnSpc>
                  <a:spcBef>
                    <a:spcPct val="0"/>
                  </a:spcBef>
                </a:pPr>
                <a:endParaRPr sz="1000" b="1"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88478" y="184358"/>
              <a:ext cx="4198694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6"/>
                </a:lnSpc>
              </a:pPr>
              <a:r>
                <a:rPr lang="en-US" sz="1111" b="1" dirty="0" err="1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ระเบียบวาระที่</a:t>
              </a: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3</a:t>
              </a:r>
            </a:p>
            <a:p>
              <a:pPr>
                <a:lnSpc>
                  <a:spcPts val="1556"/>
                </a:lnSpc>
              </a:pPr>
              <a:r>
                <a:rPr lang="th-TH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สืบเนื่องจากการประชุม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659804" y="167160"/>
              <a:ext cx="12321194" cy="389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"/>
                </a:lnSpc>
              </a:pPr>
              <a:endParaRPr lang="en-US" sz="1222" b="1" dirty="0">
                <a:solidFill>
                  <a:srgbClr val="00296B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503849" y="484743"/>
              <a:ext cx="1614103" cy="356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1"/>
                </a:lnSpc>
              </a:pPr>
              <a:r>
                <a:rPr lang="en-US" sz="1111" b="1" dirty="0">
                  <a:solidFill>
                    <a:srgbClr val="1C1C1C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08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25462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0" y="0"/>
                  </a:moveTo>
                  <a:lnTo>
                    <a:pt x="588977" y="0"/>
                  </a:lnTo>
                  <a:lnTo>
                    <a:pt x="588977" y="588977"/>
                  </a:lnTo>
                  <a:lnTo>
                    <a:pt x="0" y="588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flipH="1">
              <a:off x="17778195" y="341567"/>
              <a:ext cx="588977" cy="588977"/>
            </a:xfrm>
            <a:custGeom>
              <a:avLst/>
              <a:gdLst/>
              <a:ahLst/>
              <a:cxnLst/>
              <a:rect l="l" t="t" r="r" b="b"/>
              <a:pathLst>
                <a:path w="588977" h="588977">
                  <a:moveTo>
                    <a:pt x="588977" y="0"/>
                  </a:moveTo>
                  <a:lnTo>
                    <a:pt x="0" y="0"/>
                  </a:lnTo>
                  <a:lnTo>
                    <a:pt x="0" y="588977"/>
                  </a:lnTo>
                  <a:lnTo>
                    <a:pt x="588977" y="588977"/>
                  </a:lnTo>
                  <a:lnTo>
                    <a:pt x="58897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Rectangle 33"/>
          <p:cNvSpPr/>
          <p:nvPr/>
        </p:nvSpPr>
        <p:spPr>
          <a:xfrm>
            <a:off x="1702861" y="2668568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kern="0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3.1 เรื่องสืบเนื่องจากการประชุม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43571" y="5397832"/>
            <a:ext cx="9024932" cy="294286"/>
            <a:chOff x="543571" y="5397832"/>
            <a:chExt cx="9024932" cy="294286"/>
          </a:xfrm>
        </p:grpSpPr>
        <p:grpSp>
          <p:nvGrpSpPr>
            <p:cNvPr id="60" name="Group 59"/>
            <p:cNvGrpSpPr/>
            <p:nvPr/>
          </p:nvGrpSpPr>
          <p:grpSpPr>
            <a:xfrm>
              <a:off x="543571" y="5397832"/>
              <a:ext cx="9024932" cy="294286"/>
              <a:chOff x="572552" y="4932975"/>
              <a:chExt cx="9024932" cy="294286"/>
            </a:xfrm>
          </p:grpSpPr>
          <p:grpSp>
            <p:nvGrpSpPr>
              <p:cNvPr id="62" name="Group 2"/>
              <p:cNvGrpSpPr/>
              <p:nvPr/>
            </p:nvGrpSpPr>
            <p:grpSpPr>
              <a:xfrm>
                <a:off x="572552" y="4962578"/>
                <a:ext cx="9024932" cy="264683"/>
                <a:chOff x="0" y="-434215"/>
                <a:chExt cx="21659835" cy="635240"/>
              </a:xfrm>
            </p:grpSpPr>
            <p:sp>
              <p:nvSpPr>
                <p:cNvPr id="68" name="AutoShape 3"/>
                <p:cNvSpPr/>
                <p:nvPr/>
              </p:nvSpPr>
              <p:spPr>
                <a:xfrm>
                  <a:off x="0" y="201025"/>
                  <a:ext cx="21659835" cy="0"/>
                </a:xfrm>
                <a:prstGeom prst="line">
                  <a:avLst/>
                </a:prstGeom>
                <a:ln w="76200" cap="flat">
                  <a:solidFill>
                    <a:srgbClr val="1C1C1C"/>
                  </a:solidFill>
                  <a:prstDash val="solid"/>
                  <a:headEnd type="none" w="sm" len="sm"/>
                  <a:tailEnd type="none" w="sm" len="sm"/>
                </a:ln>
              </p:spPr>
            </p:sp>
            <p:sp>
              <p:nvSpPr>
                <p:cNvPr id="69" name="TextBox 4"/>
                <p:cNvSpPr txBox="1"/>
                <p:nvPr/>
              </p:nvSpPr>
              <p:spPr>
                <a:xfrm>
                  <a:off x="3433718" y="-434215"/>
                  <a:ext cx="13934627" cy="4719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556"/>
                    </a:lnSpc>
                  </a:pP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|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เศรษฐกิจฐานรากมั่นคง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ชุมชนเข้มแข็งอย่างยั่งยืน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</a:t>
                  </a:r>
                  <a:r>
                    <a:rPr lang="en-US" sz="1111" b="1" dirty="0" err="1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ด้วยหลักปรัชญาของเศรษฐกิจพอเพียง</a:t>
                  </a:r>
                  <a:r>
                    <a:rPr lang="en-US" sz="1111" b="1" dirty="0">
                      <a:solidFill>
                        <a:srgbClr val="00296B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rPr>
                    <a:t> |</a:t>
                  </a:r>
                </a:p>
              </p:txBody>
            </p:sp>
          </p:grpSp>
          <p:grpSp>
            <p:nvGrpSpPr>
              <p:cNvPr id="63" name="Group 19"/>
              <p:cNvGrpSpPr/>
              <p:nvPr/>
            </p:nvGrpSpPr>
            <p:grpSpPr>
              <a:xfrm>
                <a:off x="7847930" y="4932975"/>
                <a:ext cx="1663314" cy="270323"/>
                <a:chOff x="92561" y="34704"/>
                <a:chExt cx="3991954" cy="648776"/>
              </a:xfrm>
            </p:grpSpPr>
            <p:sp>
              <p:nvSpPr>
                <p:cNvPr id="64" name="Freeform 20"/>
                <p:cNvSpPr/>
                <p:nvPr/>
              </p:nvSpPr>
              <p:spPr>
                <a:xfrm>
                  <a:off x="92561" y="105374"/>
                  <a:ext cx="519571" cy="51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67" h="557267">
                      <a:moveTo>
                        <a:pt x="0" y="0"/>
                      </a:moveTo>
                      <a:lnTo>
                        <a:pt x="557267" y="0"/>
                      </a:lnTo>
                      <a:lnTo>
                        <a:pt x="557267" y="557267"/>
                      </a:lnTo>
                      <a:lnTo>
                        <a:pt x="0" y="55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</p:sp>
            <p:sp>
              <p:nvSpPr>
                <p:cNvPr id="65" name="Freeform 22"/>
                <p:cNvSpPr/>
                <p:nvPr/>
              </p:nvSpPr>
              <p:spPr>
                <a:xfrm>
                  <a:off x="1346364" y="34704"/>
                  <a:ext cx="628526" cy="62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526" h="629575">
                      <a:moveTo>
                        <a:pt x="0" y="0"/>
                      </a:moveTo>
                      <a:lnTo>
                        <a:pt x="628526" y="0"/>
                      </a:lnTo>
                      <a:lnTo>
                        <a:pt x="628526" y="629576"/>
                      </a:lnTo>
                      <a:lnTo>
                        <a:pt x="0" y="629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</p:sp>
            <p:sp>
              <p:nvSpPr>
                <p:cNvPr id="66" name="Freeform 23"/>
                <p:cNvSpPr/>
                <p:nvPr/>
              </p:nvSpPr>
              <p:spPr>
                <a:xfrm>
                  <a:off x="746520" y="81281"/>
                  <a:ext cx="543665" cy="5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666" h="543666">
                      <a:moveTo>
                        <a:pt x="0" y="0"/>
                      </a:moveTo>
                      <a:lnTo>
                        <a:pt x="543666" y="0"/>
                      </a:lnTo>
                      <a:lnTo>
                        <a:pt x="543666" y="543666"/>
                      </a:lnTo>
                      <a:lnTo>
                        <a:pt x="0" y="54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</p:sp>
            <p:sp>
              <p:nvSpPr>
                <p:cNvPr id="67" name="Freeform 24"/>
                <p:cNvSpPr/>
                <p:nvPr/>
              </p:nvSpPr>
              <p:spPr>
                <a:xfrm>
                  <a:off x="2541682" y="47712"/>
                  <a:ext cx="1542833" cy="635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621" h="683482">
                      <a:moveTo>
                        <a:pt x="0" y="0"/>
                      </a:moveTo>
                      <a:lnTo>
                        <a:pt x="1658622" y="0"/>
                      </a:lnTo>
                      <a:lnTo>
                        <a:pt x="1658622" y="683482"/>
                      </a:lnTo>
                      <a:lnTo>
                        <a:pt x="0" y="6834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t="-12414" b="-24088"/>
                  </a:stretch>
                </a:blipFill>
              </p:spPr>
            </p:sp>
          </p:grpSp>
        </p:grpSp>
        <p:pic>
          <p:nvPicPr>
            <p:cNvPr id="61" name="Picture 36">
              <a:extLst>
                <a:ext uri="{FF2B5EF4-FFF2-40B4-BE49-F238E27FC236}">
                  <a16:creationId xmlns:a16="http://schemas.microsoft.com/office/drawing/2014/main" id="{62FFD426-AD6C-47DA-99D3-A7217E240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460" y="5425374"/>
              <a:ext cx="202353" cy="21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51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75153</TotalTime>
  <Words>12599</Words>
  <Application>Microsoft Office PowerPoint</Application>
  <PresentationFormat>Custom</PresentationFormat>
  <Paragraphs>3485</Paragraphs>
  <Slides>75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96" baseType="lpstr">
      <vt:lpstr>Calibri Light</vt:lpstr>
      <vt:lpstr>Chonburi</vt:lpstr>
      <vt:lpstr>Cordia New</vt:lpstr>
      <vt:lpstr>Chulabhorn Likit Text</vt:lpstr>
      <vt:lpstr>Chulabhorn Likit Text Medium</vt:lpstr>
      <vt:lpstr>Wingdings</vt:lpstr>
      <vt:lpstr>KodchiangUPC</vt:lpstr>
      <vt:lpstr>Arial</vt:lpstr>
      <vt:lpstr>Batang</vt:lpstr>
      <vt:lpstr>TH Chakra Petch</vt:lpstr>
      <vt:lpstr>Tahoma</vt:lpstr>
      <vt:lpstr>Noto Sans</vt:lpstr>
      <vt:lpstr>Calibri</vt:lpstr>
      <vt:lpstr>Roboto</vt:lpstr>
      <vt:lpstr>Times New Roman</vt:lpstr>
      <vt:lpstr>PT Sans</vt:lpstr>
      <vt:lpstr>맑은 고딕</vt:lpstr>
      <vt:lpstr>Wingdings 2</vt:lpstr>
      <vt:lpstr>TH SarabunPSK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กรอบหลักเกณฑ์การประเมินผลการดำเนินงานทุนหมุนเวียนปี 2567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 ประกาศคณะกรรมการบริหารกองทุนพัฒนาบทบาทสตรี เรื่อง หลักเกณฑ์ วิธีการ และเงื่อนไข การพิจารณา ลดหรืองดเบี้ยปรับ/ดอกเบี้ยผิดนัดตามสัญญากู้ยืมเงินของกองทุนพัฒนาบทบาทสตรี</vt:lpstr>
      <vt:lpstr>2.3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เกี่ยวกับการลดอัตราดอกเบี้ยเงินกู้และอัตราดอกเบี้ยผิดนัดกองทุนพัฒนาบทบาทสตรี พ.ศ.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5090</cp:revision>
  <cp:lastPrinted>2024-04-25T05:10:44Z</cp:lastPrinted>
  <dcterms:created xsi:type="dcterms:W3CDTF">2021-03-14T09:40:19Z</dcterms:created>
  <dcterms:modified xsi:type="dcterms:W3CDTF">2024-04-25T05:14:20Z</dcterms:modified>
</cp:coreProperties>
</file>